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7" r:id="rId1"/>
  </p:sldMasterIdLst>
  <p:notesMasterIdLst>
    <p:notesMasterId r:id="rId15"/>
  </p:notesMasterIdLst>
  <p:sldIdLst>
    <p:sldId id="256" r:id="rId2"/>
    <p:sldId id="261" r:id="rId3"/>
    <p:sldId id="257" r:id="rId4"/>
    <p:sldId id="259" r:id="rId5"/>
    <p:sldId id="266" r:id="rId6"/>
    <p:sldId id="260" r:id="rId7"/>
    <p:sldId id="262" r:id="rId8"/>
    <p:sldId id="263" r:id="rId9"/>
    <p:sldId id="264" r:id="rId10"/>
    <p:sldId id="265" r:id="rId11"/>
    <p:sldId id="269" r:id="rId12"/>
    <p:sldId id="268"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7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92D9B9-589A-4E80-80CF-8186123BDE27}" type="datetimeFigureOut">
              <a:rPr lang="en-GB" smtClean="0"/>
              <a:t>09/04/2026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95C1FB-6C0D-4AB3-9256-6E6197E76D1D}" type="slidenum">
              <a:rPr lang="en-GB" smtClean="0"/>
              <a:t>‹#›</a:t>
            </a:fld>
            <a:endParaRPr lang="en-GB"/>
          </a:p>
        </p:txBody>
      </p:sp>
    </p:spTree>
    <p:extLst>
      <p:ext uri="{BB962C8B-B14F-4D97-AF65-F5344CB8AC3E}">
        <p14:creationId xmlns:p14="http://schemas.microsoft.com/office/powerpoint/2010/main" val="700818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95C1FB-6C0D-4AB3-9256-6E6197E76D1D}" type="slidenum">
              <a:rPr lang="en-GB" smtClean="0"/>
              <a:t>1</a:t>
            </a:fld>
            <a:endParaRPr lang="en-GB"/>
          </a:p>
        </p:txBody>
      </p:sp>
    </p:spTree>
    <p:extLst>
      <p:ext uri="{BB962C8B-B14F-4D97-AF65-F5344CB8AC3E}">
        <p14:creationId xmlns:p14="http://schemas.microsoft.com/office/powerpoint/2010/main" val="2584401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3398-2D0C-3AD9-69E0-5A4C8893F3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6D51AEA-29EA-BC25-5D7D-9C3FB48E69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3622D8E-826E-3745-F551-9E03448FCDC9}"/>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832D51D5-F13A-D163-4A50-19A49EECC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838D0-2DB5-40B9-683D-37C6478B6B67}"/>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2396818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185-83AB-35F1-CF82-AA8785CBD3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3D02A4-D0EA-E475-A9BD-03F66BC0FD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6338FF-CDD5-1983-FBE9-0A037C3E3F98}"/>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EB6BD645-47A7-F3AB-793F-718658BC1C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C2C42-65E7-143D-2D2A-29FE4BEDD50B}"/>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335913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75043-C472-C7A5-AF02-B8C9A98AAE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4B47737-1055-ABE3-CC27-4E3239EBF3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CBF09B-999C-6D57-C69A-F21E8F91F461}"/>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27C5B96E-14D5-80ED-2DBE-6B1BACA5B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907D2-6396-6386-6113-B656D1E16DD5}"/>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333616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DA94-2263-DCA1-D118-350CE7D124A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AAA445-77FC-7165-6BA6-9E42CFC046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7482481-FC3F-5094-FFAA-2CDD9FD354E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F5F1C3-6DEE-40F9-34D7-8F98096F9313}"/>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6" name="Footer Placeholder 5">
            <a:extLst>
              <a:ext uri="{FF2B5EF4-FFF2-40B4-BE49-F238E27FC236}">
                <a16:creationId xmlns:a16="http://schemas.microsoft.com/office/drawing/2014/main" id="{892D35CA-7B42-A4DC-45E2-5C0ACBAB1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FA43E3-835E-108A-3607-E5D657BFC728}"/>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76253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D8C64-0859-3940-4BE8-6459EB1B8D6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01E272-996E-A969-668B-AE61D5824F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527AC9-75C7-2D49-1501-56B3A8B37E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B69194-A086-AF13-9132-A950FCE3FC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83D7558-35C4-983B-14B7-2A55A7A9C9A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6BEFB3-C281-A6F5-05B8-76BCE355F832}"/>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8" name="Footer Placeholder 7">
            <a:extLst>
              <a:ext uri="{FF2B5EF4-FFF2-40B4-BE49-F238E27FC236}">
                <a16:creationId xmlns:a16="http://schemas.microsoft.com/office/drawing/2014/main" id="{9E877280-A0B4-1FA2-2741-79688175A0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7DC65B-FA82-9523-5D8C-F4DA95409AA6}"/>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880509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FF01C-C8B3-B21C-675A-AA64F217FA0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E900FD5-7DED-BCD7-1D13-315D8260E1A8}"/>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4" name="Footer Placeholder 3">
            <a:extLst>
              <a:ext uri="{FF2B5EF4-FFF2-40B4-BE49-F238E27FC236}">
                <a16:creationId xmlns:a16="http://schemas.microsoft.com/office/drawing/2014/main" id="{8C94638F-8451-1AC6-91FB-8451D87C28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9401F5-C578-7031-7F37-479F40902A88}"/>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2856119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FC305B-F33E-131B-7415-04F245AF03A0}"/>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3" name="Footer Placeholder 2">
            <a:extLst>
              <a:ext uri="{FF2B5EF4-FFF2-40B4-BE49-F238E27FC236}">
                <a16:creationId xmlns:a16="http://schemas.microsoft.com/office/drawing/2014/main" id="{59F72CA4-ACEE-2952-6DCE-2846A1F36D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894831-EC61-D92A-6057-AD1233282B64}"/>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1296079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9CDB-39A4-98B7-E314-A53BB9041D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FF4B0EC-3C36-6C15-DF91-9094AFB3FF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A70B784-E9C6-FFDA-64D7-8D1B89ACB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F961CF-7B98-E47B-AEFF-C7AE0DEB3078}"/>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6" name="Footer Placeholder 5">
            <a:extLst>
              <a:ext uri="{FF2B5EF4-FFF2-40B4-BE49-F238E27FC236}">
                <a16:creationId xmlns:a16="http://schemas.microsoft.com/office/drawing/2014/main" id="{8CD9F714-2BF9-3D08-53EA-9A6A98D8E8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669C0B-4C8F-F6B3-3110-FA8924A35EFE}"/>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3160174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E4A8-7F9D-392C-8B24-C040EC9801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E5B0FBD-3C7C-68E8-C729-F53ADE41B9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0F2CAC-1BD9-E0C8-F4DC-6A874706F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A1AEB0-0751-98FB-A970-6A1403518386}"/>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6" name="Footer Placeholder 5">
            <a:extLst>
              <a:ext uri="{FF2B5EF4-FFF2-40B4-BE49-F238E27FC236}">
                <a16:creationId xmlns:a16="http://schemas.microsoft.com/office/drawing/2014/main" id="{5E41AB0A-38C7-E3FC-AA90-FE45BF43D2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94674-C7F7-7CAE-EFB9-ADFD236F6A49}"/>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851499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B3735-FEB9-94E2-32FC-52E2E1746C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7F1D12-880F-0D29-A416-3B0BACC04A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499CB8-87A0-5AD6-A510-4752ADB6175F}"/>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6F135ED1-9016-893B-A5E3-79FAF3BAA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15A145-2DDB-37C4-EF14-9070C0170D91}"/>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3614321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54B29-3433-0C54-B4CB-8E6E50A0ED8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23A371C-9A5D-5D73-082F-E19E596607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07B54C-B4DB-67ED-0182-56AC1CF30E18}"/>
              </a:ext>
            </a:extLst>
          </p:cNvPr>
          <p:cNvSpPr>
            <a:spLocks noGrp="1"/>
          </p:cNvSpPr>
          <p:nvPr>
            <p:ph type="dt" sz="half" idx="10"/>
          </p:nvPr>
        </p:nvSpPr>
        <p:spPr/>
        <p:txBody>
          <a:body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E090157C-9243-B7C7-7DA8-6452B7D8A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A54D6-F0E4-81DB-83C3-43A7513ECE7C}"/>
              </a:ext>
            </a:extLst>
          </p:cNvPr>
          <p:cNvSpPr>
            <a:spLocks noGrp="1"/>
          </p:cNvSpPr>
          <p:nvPr>
            <p:ph type="sldNum" sz="quarter" idx="12"/>
          </p:nvPr>
        </p:nvSpPr>
        <p:spPr/>
        <p:txBody>
          <a:bodyPr/>
          <a:lstStyle/>
          <a:p>
            <a:fld id="{9C6E7ECD-B62E-4E75-8114-AD7A8186FCDF}" type="slidenum">
              <a:rPr lang="en-GB" smtClean="0"/>
              <a:t>‹#›</a:t>
            </a:fld>
            <a:endParaRPr lang="en-GB"/>
          </a:p>
        </p:txBody>
      </p:sp>
    </p:spTree>
    <p:extLst>
      <p:ext uri="{BB962C8B-B14F-4D97-AF65-F5344CB8AC3E}">
        <p14:creationId xmlns:p14="http://schemas.microsoft.com/office/powerpoint/2010/main" val="224214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E94AB0-38F2-BC85-A36E-B61FB5261E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20A6AC8-D96A-6D2A-9321-148A2B30E3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C46DC6-EBB1-6F00-6779-9669EFF2D8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ED9E9D-6C19-4BCD-9CB6-F288A92027BB}" type="datetimeFigureOut">
              <a:rPr lang="en-GB" smtClean="0"/>
              <a:t>09/04/2026</a:t>
            </a:fld>
            <a:endParaRPr lang="en-GB"/>
          </a:p>
        </p:txBody>
      </p:sp>
      <p:sp>
        <p:nvSpPr>
          <p:cNvPr id="5" name="Footer Placeholder 4">
            <a:extLst>
              <a:ext uri="{FF2B5EF4-FFF2-40B4-BE49-F238E27FC236}">
                <a16:creationId xmlns:a16="http://schemas.microsoft.com/office/drawing/2014/main" id="{809DAAD3-07FA-5A82-13DF-6129135F2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34BA695-9C3B-C18D-FD27-71A3744977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6E7ECD-B62E-4E75-8114-AD7A8186FCDF}" type="slidenum">
              <a:rPr lang="en-GB" smtClean="0"/>
              <a:t>‹#›</a:t>
            </a:fld>
            <a:endParaRPr lang="en-GB"/>
          </a:p>
        </p:txBody>
      </p:sp>
    </p:spTree>
    <p:extLst>
      <p:ext uri="{BB962C8B-B14F-4D97-AF65-F5344CB8AC3E}">
        <p14:creationId xmlns:p14="http://schemas.microsoft.com/office/powerpoint/2010/main" val="3098595548"/>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7.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hyperlink" Target="https://www.nhs.uk/" TargetMode="Externa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news-medical.net/" TargetMode="External"/><Relationship Id="rId12" Type="http://schemas.openxmlformats.org/officeDocument/2006/relationships/hyperlink" Target="https://wwwsurvivingbreastcancer.org/" TargetMode="Externa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www.mayoclinic.org/" TargetMode="External"/><Relationship Id="rId11" Type="http://schemas.openxmlformats.org/officeDocument/2006/relationships/hyperlink" Target="https://www.who.int/" TargetMode="External"/><Relationship Id="rId5" Type="http://schemas.openxmlformats.org/officeDocument/2006/relationships/hyperlink" Target="https://www.curetoady.com/" TargetMode="External"/><Relationship Id="rId10" Type="http://schemas.openxmlformats.org/officeDocument/2006/relationships/hyperlink" Target="https://www.england.nhs.uk/" TargetMode="External"/><Relationship Id="rId4" Type="http://schemas.openxmlformats.org/officeDocument/2006/relationships/hyperlink" Target="https://www.cancerresearchuk.org/" TargetMode="External"/><Relationship Id="rId9" Type="http://schemas.openxmlformats.org/officeDocument/2006/relationships/hyperlink" Target="https://cks.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9559-BA69-6BCD-9E1E-FC81FFBF2549}"/>
              </a:ext>
            </a:extLst>
          </p:cNvPr>
          <p:cNvSpPr>
            <a:spLocks noGrp="1"/>
          </p:cNvSpPr>
          <p:nvPr>
            <p:ph type="ctrTitle"/>
          </p:nvPr>
        </p:nvSpPr>
        <p:spPr>
          <a:xfrm>
            <a:off x="0" y="0"/>
            <a:ext cx="12192000" cy="6764055"/>
          </a:xfrm>
        </p:spPr>
        <p:txBody>
          <a:bodyPr anchor="ctr">
            <a:noAutofit/>
          </a:bodyPr>
          <a:lstStyle/>
          <a:p>
            <a:r>
              <a:rPr lang="en-GB" sz="2800" dirty="0">
                <a:latin typeface="Arial" panose="020B0604020202020204" pitchFamily="34" charset="0"/>
                <a:cs typeface="Arial" panose="020B0604020202020204" pitchFamily="34" charset="0"/>
              </a:rPr>
              <a:t>NAME: ALEXANDRE KOUAME</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2416436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BMHP5023</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LECTURE: LOU WELLS</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PRESENTATION OF  CARE PLAN FOR A PEOPLE WITH  BREAST CANCER</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8" name="Video 7">
            <a:hlinkClick r:id="" action="ppaction://media"/>
            <a:extLst>
              <a:ext uri="{FF2B5EF4-FFF2-40B4-BE49-F238E27FC236}">
                <a16:creationId xmlns:a16="http://schemas.microsoft.com/office/drawing/2014/main" id="{AF2B602C-EA13-E76A-B58D-775220CD34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8228207"/>
      </p:ext>
    </p:extLst>
  </p:cSld>
  <p:clrMapOvr>
    <a:masterClrMapping/>
  </p:clrMapOvr>
  <mc:AlternateContent xmlns:mc="http://schemas.openxmlformats.org/markup-compatibility/2006">
    <mc:Choice xmlns:p14="http://schemas.microsoft.com/office/powerpoint/2010/main" Requires="p14">
      <p:transition spd="slow" p14:dur="2000" advTm="23341"/>
    </mc:Choice>
    <mc:Fallback>
      <p:transition spd="slow" advTm="23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50CC9-1575-33C8-ED01-270154487D15}"/>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5E8716-E0A1-58A0-AD7A-E109ACE0C031}"/>
              </a:ext>
            </a:extLst>
          </p:cNvPr>
          <p:cNvSpPr>
            <a:spLocks noGrp="1"/>
          </p:cNvSpPr>
          <p:nvPr>
            <p:ph idx="1"/>
          </p:nvPr>
        </p:nvSpPr>
        <p:spPr>
          <a:xfrm>
            <a:off x="4447308" y="591344"/>
            <a:ext cx="6906491" cy="5585619"/>
          </a:xfrm>
        </p:spPr>
        <p:txBody>
          <a:bodyPr anchor="ctr">
            <a:normAutofit/>
          </a:bodyPr>
          <a:lstStyle/>
          <a:p>
            <a:endParaRPr lang="en-GB" dirty="0"/>
          </a:p>
          <a:p>
            <a:r>
              <a:rPr lang="en-GB" dirty="0"/>
              <a:t>Breast cancer affects 56,000 people in the UK every year, but because of NHS screening and new treatment , most people now survive and live well after diagnosis. Affects  physical and mental health . Requires holistic  care .</a:t>
            </a:r>
          </a:p>
        </p:txBody>
      </p:sp>
      <p:pic>
        <p:nvPicPr>
          <p:cNvPr id="6" name="Video 5">
            <a:hlinkClick r:id="" action="ppaction://media"/>
            <a:extLst>
              <a:ext uri="{FF2B5EF4-FFF2-40B4-BE49-F238E27FC236}">
                <a16:creationId xmlns:a16="http://schemas.microsoft.com/office/drawing/2014/main" id="{E2DB6C25-28E6-81BC-D196-439A414AB2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2891020"/>
      </p:ext>
    </p:extLst>
  </p:cSld>
  <p:clrMapOvr>
    <a:masterClrMapping/>
  </p:clrMapOvr>
  <mc:AlternateContent xmlns:mc="http://schemas.openxmlformats.org/markup-compatibility/2006">
    <mc:Choice xmlns:p14="http://schemas.microsoft.com/office/powerpoint/2010/main" Requires="p14">
      <p:transition spd="slow" p14:dur="2000" advTm="31252"/>
    </mc:Choice>
    <mc:Fallback>
      <p:transition spd="slow" advTm="31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9A33-119E-AD52-701E-B84316011934}"/>
              </a:ext>
            </a:extLst>
          </p:cNvPr>
          <p:cNvSpPr>
            <a:spLocks noGrp="1"/>
          </p:cNvSpPr>
          <p:nvPr>
            <p:ph type="ctrTitle"/>
          </p:nvPr>
        </p:nvSpPr>
        <p:spPr>
          <a:xfrm>
            <a:off x="1325771" y="39041"/>
            <a:ext cx="5462682" cy="825256"/>
          </a:xfrm>
        </p:spPr>
        <p:txBody>
          <a:bodyPr anchor="t">
            <a:normAutofit/>
          </a:bodyPr>
          <a:lstStyle/>
          <a:p>
            <a:pPr algn="l"/>
            <a:r>
              <a:rPr lang="en-GB" sz="3600" dirty="0">
                <a:latin typeface="Arial" panose="020B0604020202020204" pitchFamily="34" charset="0"/>
                <a:cs typeface="Arial" panose="020B0604020202020204" pitchFamily="34" charset="0"/>
              </a:rPr>
              <a:t>BREAST CANCER</a:t>
            </a:r>
          </a:p>
        </p:txBody>
      </p:sp>
      <p:sp>
        <p:nvSpPr>
          <p:cNvPr id="3" name="Subtitle 2">
            <a:extLst>
              <a:ext uri="{FF2B5EF4-FFF2-40B4-BE49-F238E27FC236}">
                <a16:creationId xmlns:a16="http://schemas.microsoft.com/office/drawing/2014/main" id="{5FFA5C5C-51B8-B566-D8C7-593AC7FD885B}"/>
              </a:ext>
            </a:extLst>
          </p:cNvPr>
          <p:cNvSpPr>
            <a:spLocks noGrp="1"/>
          </p:cNvSpPr>
          <p:nvPr>
            <p:ph type="subTitle" idx="1"/>
          </p:nvPr>
        </p:nvSpPr>
        <p:spPr>
          <a:xfrm>
            <a:off x="-3050" y="1859249"/>
            <a:ext cx="7430984" cy="4364708"/>
          </a:xfrm>
        </p:spPr>
        <p:txBody>
          <a:bodyPr>
            <a:normAutofit/>
          </a:bodyPr>
          <a:lstStyle/>
          <a:p>
            <a:pPr algn="l"/>
            <a:r>
              <a:rPr lang="en-GB" sz="2000" dirty="0">
                <a:latin typeface="Arial" panose="020B0604020202020204" pitchFamily="34" charset="0"/>
                <a:cs typeface="Arial" panose="020B0604020202020204" pitchFamily="34" charset="0"/>
              </a:rPr>
              <a:t>Breast Cancer is a disease in which abnormal breast cells grow out of control and form tumours. It left unchecked, the tumours can spread throughout the body, Breast cancer is the most common diagnosed in women and the second most common cause of death from cancer among women worldwide . It can also affect men early detection improves outcomes significantly with around 400 cases per year. </a:t>
            </a:r>
          </a:p>
          <a:p>
            <a:pPr algn="l"/>
            <a:r>
              <a:rPr lang="en-GB" sz="2000" dirty="0">
                <a:latin typeface="Arial" panose="020B0604020202020204" pitchFamily="34" charset="0"/>
                <a:cs typeface="Arial" panose="020B0604020202020204" pitchFamily="34" charset="0"/>
              </a:rPr>
              <a:t>Every year over 56,000 people are diagnosed and 1in 7 women will be diagnosed in their lifetime (NHS UK, 2024). </a:t>
            </a:r>
          </a:p>
        </p:txBody>
      </p:sp>
      <p:pic>
        <p:nvPicPr>
          <p:cNvPr id="36" name="Picture 35">
            <a:extLst>
              <a:ext uri="{FF2B5EF4-FFF2-40B4-BE49-F238E27FC236}">
                <a16:creationId xmlns:a16="http://schemas.microsoft.com/office/drawing/2014/main" id="{8BEE7642-17B5-40CA-E8EE-4ECFB2DC5BB4}"/>
              </a:ext>
            </a:extLst>
          </p:cNvPr>
          <p:cNvPicPr>
            <a:picLocks noChangeAspect="1"/>
          </p:cNvPicPr>
          <p:nvPr/>
        </p:nvPicPr>
        <p:blipFill>
          <a:blip r:embed="rId4"/>
          <a:srcRect l="4850" r="20149"/>
          <a:stretch>
            <a:fillRect/>
          </a:stretch>
        </p:blipFill>
        <p:spPr>
          <a:xfrm>
            <a:off x="7332890" y="1300233"/>
            <a:ext cx="4364708" cy="4364708"/>
          </a:xfrm>
          <a:prstGeom prst="rect">
            <a:avLst/>
          </a:prstGeom>
        </p:spPr>
      </p:pic>
      <p:pic>
        <p:nvPicPr>
          <p:cNvPr id="42" name="Picture 41">
            <a:extLst>
              <a:ext uri="{FF2B5EF4-FFF2-40B4-BE49-F238E27FC236}">
                <a16:creationId xmlns:a16="http://schemas.microsoft.com/office/drawing/2014/main" id="{55AD75D6-8446-556B-026E-0808192EDF32}"/>
              </a:ext>
            </a:extLst>
          </p:cNvPr>
          <p:cNvPicPr>
            <a:picLocks noChangeAspect="1"/>
          </p:cNvPicPr>
          <p:nvPr/>
        </p:nvPicPr>
        <p:blipFill>
          <a:blip r:embed="rId5"/>
          <a:stretch>
            <a:fillRect/>
          </a:stretch>
        </p:blipFill>
        <p:spPr>
          <a:xfrm>
            <a:off x="7300170" y="1248476"/>
            <a:ext cx="4772958" cy="4730981"/>
          </a:xfrm>
          <a:prstGeom prst="rect">
            <a:avLst/>
          </a:prstGeom>
        </p:spPr>
      </p:pic>
      <p:pic>
        <p:nvPicPr>
          <p:cNvPr id="46" name="Video 45">
            <a:hlinkClick r:id="" action="ppaction://media"/>
            <a:extLst>
              <a:ext uri="{FF2B5EF4-FFF2-40B4-BE49-F238E27FC236}">
                <a16:creationId xmlns:a16="http://schemas.microsoft.com/office/drawing/2014/main" id="{8464F917-0CF1-64E8-9F47-40E4016ECF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8684015"/>
      </p:ext>
    </p:extLst>
  </p:cSld>
  <p:clrMapOvr>
    <a:masterClrMapping/>
  </p:clrMapOvr>
  <mc:AlternateContent xmlns:mc="http://schemas.openxmlformats.org/markup-compatibility/2006">
    <mc:Choice xmlns:p14="http://schemas.microsoft.com/office/powerpoint/2010/main" Requires="p14">
      <p:transition spd="slow" p14:dur="2000" advTm="87024"/>
    </mc:Choice>
    <mc:Fallback>
      <p:transition spd="slow" advTm="87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6"/>
                </p:tgtEl>
              </p:cMediaNode>
            </p:video>
            <p:seq concurrent="1" nextAc="seek">
              <p:cTn id="8" restart="whenNotActive" fill="hold" evtFilter="cancelBubble" nodeType="interactiveSeq">
                <p:stCondLst>
                  <p:cond evt="onClick" delay="0">
                    <p:tgtEl>
                      <p:spTgt spid="4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6"/>
                                        </p:tgtEl>
                                      </p:cBhvr>
                                    </p:cmd>
                                  </p:childTnLst>
                                </p:cTn>
                              </p:par>
                            </p:childTnLst>
                          </p:cTn>
                        </p:par>
                      </p:childTnLst>
                    </p:cTn>
                  </p:par>
                </p:childTnLst>
              </p:cTn>
              <p:nextCondLst>
                <p:cond evt="onClick" delay="0">
                  <p:tgtEl>
                    <p:spTgt spid="4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8393BD-676B-A30E-65C8-4EE67BE9C7EF}"/>
              </a:ext>
            </a:extLst>
          </p:cNvPr>
          <p:cNvSpPr>
            <a:spLocks noGrp="1"/>
          </p:cNvSpPr>
          <p:nvPr>
            <p:ph type="title"/>
          </p:nvPr>
        </p:nvSpPr>
        <p:spPr>
          <a:xfrm>
            <a:off x="838200" y="365125"/>
            <a:ext cx="10515600" cy="1325563"/>
          </a:xfrm>
        </p:spPr>
        <p:txBody>
          <a:bodyPr>
            <a:normAutofit/>
          </a:bodyPr>
          <a:lstStyle/>
          <a:p>
            <a:r>
              <a:rPr lang="en-GB"/>
              <a:t>TYPES OF BREAST CANCER</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E4F94B-6953-A365-E91F-202DA048EEEA}"/>
              </a:ext>
            </a:extLst>
          </p:cNvPr>
          <p:cNvSpPr>
            <a:spLocks noGrp="1"/>
          </p:cNvSpPr>
          <p:nvPr>
            <p:ph idx="1"/>
          </p:nvPr>
        </p:nvSpPr>
        <p:spPr>
          <a:xfrm>
            <a:off x="838200" y="1825625"/>
            <a:ext cx="10515600" cy="4351338"/>
          </a:xfrm>
        </p:spPr>
        <p:txBody>
          <a:bodyPr>
            <a:normAutofit/>
          </a:bodyPr>
          <a:lstStyle/>
          <a:p>
            <a:r>
              <a:rPr lang="en-GB" sz="2400" dirty="0"/>
              <a:t>Breast cancer  isn’t a single disease  , there 3 types are several types , along with non cancerous breast  conditions  that can sometimes cause similar  symptoms  .The  types of breast cancer and related breast conditions  are:</a:t>
            </a:r>
          </a:p>
          <a:p>
            <a:pPr marL="0" indent="0">
              <a:buNone/>
            </a:pPr>
            <a:endParaRPr lang="en-GB" sz="2400" dirty="0"/>
          </a:p>
          <a:p>
            <a:r>
              <a:rPr lang="en-GB" sz="2400" dirty="0"/>
              <a:t> Invasive Breast Cancer</a:t>
            </a:r>
          </a:p>
          <a:p>
            <a:endParaRPr lang="en-GB" sz="2400" dirty="0"/>
          </a:p>
          <a:p>
            <a:r>
              <a:rPr lang="en-GB" sz="2400" dirty="0"/>
              <a:t>Non-Invasive (In situ) Breast Cancer</a:t>
            </a:r>
          </a:p>
          <a:p>
            <a:endParaRPr lang="en-GB" sz="2400" dirty="0"/>
          </a:p>
          <a:p>
            <a:r>
              <a:rPr lang="en-GB" sz="2400" dirty="0"/>
              <a:t>Less Common Types (Cancer Research UK, 2023)</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p:txBody>
      </p:sp>
      <p:pic>
        <p:nvPicPr>
          <p:cNvPr id="5" name="Video 4">
            <a:hlinkClick r:id="" action="ppaction://media"/>
            <a:extLst>
              <a:ext uri="{FF2B5EF4-FFF2-40B4-BE49-F238E27FC236}">
                <a16:creationId xmlns:a16="http://schemas.microsoft.com/office/drawing/2014/main" id="{2EAD53F3-D7D9-0887-CF93-B2379E3577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9004550"/>
      </p:ext>
    </p:extLst>
  </p:cSld>
  <p:clrMapOvr>
    <a:masterClrMapping/>
  </p:clrMapOvr>
  <mc:AlternateContent xmlns:mc="http://schemas.openxmlformats.org/markup-compatibility/2006">
    <mc:Choice xmlns:p14="http://schemas.microsoft.com/office/powerpoint/2010/main" Requires="p14">
      <p:transition spd="slow" p14:dur="2000" advTm="51234"/>
    </mc:Choice>
    <mc:Fallback>
      <p:transition spd="slow" advTm="51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0ED8A-A63D-2F88-594A-55F5588D2A1F}"/>
              </a:ext>
            </a:extLst>
          </p:cNvPr>
          <p:cNvSpPr>
            <a:spLocks noGrp="1"/>
          </p:cNvSpPr>
          <p:nvPr>
            <p:ph type="title"/>
          </p:nvPr>
        </p:nvSpPr>
        <p:spPr>
          <a:xfrm>
            <a:off x="686834" y="1153572"/>
            <a:ext cx="3200400" cy="4461163"/>
          </a:xfrm>
        </p:spPr>
        <p:txBody>
          <a:bodyPr>
            <a:normAutofit/>
          </a:bodyPr>
          <a:lstStyle/>
          <a:p>
            <a:r>
              <a:rPr lang="en-GB">
                <a:solidFill>
                  <a:srgbClr val="FFFFFF"/>
                </a:solidFill>
              </a:rPr>
              <a:t>FICTIONAL PATIENT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E07305-EC2F-4699-EEE7-AB72A6F94516}"/>
              </a:ext>
            </a:extLst>
          </p:cNvPr>
          <p:cNvSpPr>
            <a:spLocks noGrp="1"/>
          </p:cNvSpPr>
          <p:nvPr>
            <p:ph idx="1"/>
          </p:nvPr>
        </p:nvSpPr>
        <p:spPr>
          <a:xfrm>
            <a:off x="4447308" y="591344"/>
            <a:ext cx="6906491" cy="5585619"/>
          </a:xfrm>
        </p:spPr>
        <p:txBody>
          <a:bodyPr anchor="ctr">
            <a:normAutofit/>
          </a:bodyPr>
          <a:lstStyle/>
          <a:p>
            <a:r>
              <a:rPr lang="en-GB" dirty="0"/>
              <a:t>57 YEARS OLD  FEMALE</a:t>
            </a:r>
          </a:p>
          <a:p>
            <a:endParaRPr lang="en-GB" dirty="0"/>
          </a:p>
          <a:p>
            <a:r>
              <a:rPr lang="en-GB" dirty="0"/>
              <a:t>ETHNICITY : WHITE BRITISH</a:t>
            </a:r>
          </a:p>
          <a:p>
            <a:endParaRPr lang="en-GB" dirty="0"/>
          </a:p>
          <a:p>
            <a:r>
              <a:rPr lang="en-GB" dirty="0"/>
              <a:t>OCCUPATION: </a:t>
            </a:r>
          </a:p>
          <a:p>
            <a:r>
              <a:rPr lang="en-GB" dirty="0"/>
              <a:t>LIVING SITUATION ;LIVES WITH HER ONLY SON , CARER FOR ELDER FATHER.</a:t>
            </a:r>
          </a:p>
          <a:p>
            <a:endParaRPr lang="en-GB" dirty="0"/>
          </a:p>
          <a:p>
            <a:pPr marL="0" indent="0">
              <a:buNone/>
            </a:pPr>
            <a:r>
              <a:rPr lang="en-GB" dirty="0"/>
              <a:t>DIAGNOSIS : STAGE 2A , ER+, HER2- ,INVASIVE DUCAL CARCINOMA RIGHT BREAST.</a:t>
            </a:r>
          </a:p>
        </p:txBody>
      </p:sp>
      <p:pic>
        <p:nvPicPr>
          <p:cNvPr id="5" name="Video 4">
            <a:hlinkClick r:id="" action="ppaction://media"/>
            <a:extLst>
              <a:ext uri="{FF2B5EF4-FFF2-40B4-BE49-F238E27FC236}">
                <a16:creationId xmlns:a16="http://schemas.microsoft.com/office/drawing/2014/main" id="{B0590EFD-898B-734B-B61C-C6F077617B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7918903"/>
      </p:ext>
    </p:extLst>
  </p:cSld>
  <p:clrMapOvr>
    <a:masterClrMapping/>
  </p:clrMapOvr>
  <mc:AlternateContent xmlns:mc="http://schemas.openxmlformats.org/markup-compatibility/2006">
    <mc:Choice xmlns:p14="http://schemas.microsoft.com/office/powerpoint/2010/main" Requires="p14">
      <p:transition spd="slow" p14:dur="2000" advTm="48787"/>
    </mc:Choice>
    <mc:Fallback>
      <p:transition spd="slow" advTm="48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6E2EB-8215-76A0-AA60-34E35ED96EED}"/>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Pathophysiology (how breast cancer affect body function)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D1341D-D54E-9E9F-E943-23A504CA610D}"/>
              </a:ext>
            </a:extLst>
          </p:cNvPr>
          <p:cNvSpPr>
            <a:spLocks noGrp="1"/>
          </p:cNvSpPr>
          <p:nvPr>
            <p:ph idx="1"/>
          </p:nvPr>
        </p:nvSpPr>
        <p:spPr>
          <a:xfrm>
            <a:off x="4447308" y="591344"/>
            <a:ext cx="6906491" cy="5585619"/>
          </a:xfrm>
        </p:spPr>
        <p:txBody>
          <a:bodyPr anchor="ctr">
            <a:normAutofit/>
          </a:bodyPr>
          <a:lstStyle/>
          <a:p>
            <a:r>
              <a:rPr lang="en-GB" dirty="0"/>
              <a:t> </a:t>
            </a:r>
            <a:r>
              <a:rPr lang="en-GB"/>
              <a:t>Breast cancer begins with epithelial cells mammary ducts or lobules undergo malignant transformation a multi-step process where normal structured cells accumulate genetic mutations , lose their polarity and invade surrounding tissue and metastasize (spread) to distance organs . This transformation converts polarized , functional epithelial cells ( responsible for milk production and transport )  into invasive mesenchymal-like cells that break down tissue barriers , remodel the stroma and impair normal body functions (Mayo Clinic, 2025) </a:t>
            </a:r>
          </a:p>
        </p:txBody>
      </p:sp>
      <p:pic>
        <p:nvPicPr>
          <p:cNvPr id="5" name="Video 4">
            <a:hlinkClick r:id="" action="ppaction://media"/>
            <a:extLst>
              <a:ext uri="{FF2B5EF4-FFF2-40B4-BE49-F238E27FC236}">
                <a16:creationId xmlns:a16="http://schemas.microsoft.com/office/drawing/2014/main" id="{7544BB68-8595-C792-FFFB-6FE52E9F74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0493029"/>
      </p:ext>
    </p:extLst>
  </p:cSld>
  <p:clrMapOvr>
    <a:masterClrMapping/>
  </p:clrMapOvr>
  <mc:AlternateContent xmlns:mc="http://schemas.openxmlformats.org/markup-compatibility/2006">
    <mc:Choice xmlns:p14="http://schemas.microsoft.com/office/powerpoint/2010/main" Requires="p14">
      <p:transition spd="slow" p14:dur="2000" advTm="96398"/>
    </mc:Choice>
    <mc:Fallback>
      <p:transition spd="slow" advTm="96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A40DC-5A86-E14C-5DEF-B472B06BD8AC}"/>
              </a:ext>
            </a:extLst>
          </p:cNvPr>
          <p:cNvSpPr>
            <a:spLocks noGrp="1"/>
          </p:cNvSpPr>
          <p:nvPr>
            <p:ph type="title"/>
          </p:nvPr>
        </p:nvSpPr>
        <p:spPr>
          <a:xfrm>
            <a:off x="686834" y="1153572"/>
            <a:ext cx="3200400" cy="4461163"/>
          </a:xfrm>
        </p:spPr>
        <p:txBody>
          <a:bodyPr>
            <a:normAutofit/>
          </a:bodyPr>
          <a:lstStyle/>
          <a:p>
            <a:r>
              <a:rPr lang="en-GB">
                <a:solidFill>
                  <a:srgbClr val="FFFFFF"/>
                </a:solidFill>
              </a:rPr>
              <a:t>RISK FACTORS OF BREAST CANCER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6355D4-31ED-4AED-3FC4-33FB0B16DBE8}"/>
              </a:ext>
            </a:extLst>
          </p:cNvPr>
          <p:cNvSpPr>
            <a:spLocks noGrp="1"/>
          </p:cNvSpPr>
          <p:nvPr>
            <p:ph idx="1"/>
          </p:nvPr>
        </p:nvSpPr>
        <p:spPr>
          <a:xfrm>
            <a:off x="4447308" y="591344"/>
            <a:ext cx="6906491" cy="5585619"/>
          </a:xfrm>
        </p:spPr>
        <p:txBody>
          <a:bodyPr anchor="ctr">
            <a:normAutofit/>
          </a:bodyPr>
          <a:lstStyle/>
          <a:p>
            <a:r>
              <a:rPr lang="en-GB" dirty="0"/>
              <a:t>Breast cancer risk factors include age  especially over 50 , genetics ( BRCA1/BRCA2) , dense breast tissue and high hormone exposure. Key lifestyle and reproductive factors – many of which are modifiable include obesity after menopause , high alcohol consumption, lack of physical activity and long -term hormone replacement  therapy (HRT)  (Nice CKS ,2024)</a:t>
            </a:r>
          </a:p>
        </p:txBody>
      </p:sp>
      <p:pic>
        <p:nvPicPr>
          <p:cNvPr id="5" name="Video 4">
            <a:hlinkClick r:id="" action="ppaction://media"/>
            <a:extLst>
              <a:ext uri="{FF2B5EF4-FFF2-40B4-BE49-F238E27FC236}">
                <a16:creationId xmlns:a16="http://schemas.microsoft.com/office/drawing/2014/main" id="{705473A3-3790-533C-709F-2D81BD4CC7E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9662631"/>
      </p:ext>
    </p:extLst>
  </p:cSld>
  <p:clrMapOvr>
    <a:masterClrMapping/>
  </p:clrMapOvr>
  <mc:AlternateContent xmlns:mc="http://schemas.openxmlformats.org/markup-compatibility/2006">
    <mc:Choice xmlns:p14="http://schemas.microsoft.com/office/powerpoint/2010/main" Requires="p14">
      <p:transition spd="slow" p14:dur="2000" advTm="52863"/>
    </mc:Choice>
    <mc:Fallback>
      <p:transition spd="slow" advTm="52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nk desk with doctor items">
            <a:extLst>
              <a:ext uri="{FF2B5EF4-FFF2-40B4-BE49-F238E27FC236}">
                <a16:creationId xmlns:a16="http://schemas.microsoft.com/office/drawing/2014/main" id="{4A7D9C46-184F-F683-6DE8-415B7384787C}"/>
              </a:ext>
            </a:extLst>
          </p:cNvPr>
          <p:cNvPicPr>
            <a:picLocks noChangeAspect="1"/>
          </p:cNvPicPr>
          <p:nvPr/>
        </p:nvPicPr>
        <p:blipFill>
          <a:blip r:embed="rId4"/>
          <a:srcRect l="40736" r="-1"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954F1-85CD-C84A-4774-A0124994BEE4}"/>
              </a:ext>
            </a:extLst>
          </p:cNvPr>
          <p:cNvSpPr>
            <a:spLocks noGrp="1"/>
          </p:cNvSpPr>
          <p:nvPr>
            <p:ph type="title"/>
          </p:nvPr>
        </p:nvSpPr>
        <p:spPr>
          <a:xfrm>
            <a:off x="761801" y="328512"/>
            <a:ext cx="4778387" cy="1628970"/>
          </a:xfrm>
        </p:spPr>
        <p:txBody>
          <a:bodyPr anchor="ctr">
            <a:normAutofit/>
          </a:bodyPr>
          <a:lstStyle/>
          <a:p>
            <a:r>
              <a:rPr lang="en-GB" sz="4000" dirty="0"/>
              <a:t> CARE PLAN </a:t>
            </a:r>
          </a:p>
        </p:txBody>
      </p:sp>
      <p:sp>
        <p:nvSpPr>
          <p:cNvPr id="3" name="Content Placeholder 2">
            <a:extLst>
              <a:ext uri="{FF2B5EF4-FFF2-40B4-BE49-F238E27FC236}">
                <a16:creationId xmlns:a16="http://schemas.microsoft.com/office/drawing/2014/main" id="{FA5F89F7-20F9-A859-DEB2-7CBB465522DC}"/>
              </a:ext>
            </a:extLst>
          </p:cNvPr>
          <p:cNvSpPr>
            <a:spLocks noGrp="1"/>
          </p:cNvSpPr>
          <p:nvPr>
            <p:ph idx="1"/>
          </p:nvPr>
        </p:nvSpPr>
        <p:spPr>
          <a:xfrm>
            <a:off x="-2" y="1515649"/>
            <a:ext cx="5949865" cy="5110619"/>
          </a:xfrm>
        </p:spPr>
        <p:txBody>
          <a:bodyPr anchor="ctr">
            <a:normAutofit/>
          </a:bodyPr>
          <a:lstStyle/>
          <a:p>
            <a:r>
              <a:rPr lang="en-GB" sz="1800" dirty="0"/>
              <a:t>The first component of a comprehensive breast cancer care plan focuses on the rapid accurate diagnosis of the disease and immediate involvement of a multidisciplinary team( MDT) ( WHO ,2022).</a:t>
            </a:r>
          </a:p>
          <a:p>
            <a:r>
              <a:rPr lang="en-GB" sz="1800" dirty="0"/>
              <a:t>Key goals of component : Achieve a definitive diagnosis within a set timeframe , engage specialist care to ensure evidence-based decision.</a:t>
            </a:r>
          </a:p>
          <a:p>
            <a:r>
              <a:rPr lang="en-GB" sz="1800" dirty="0"/>
              <a:t>Initiate holistic support for patient immediately (NHS England, 2024).</a:t>
            </a:r>
          </a:p>
          <a:p>
            <a:r>
              <a:rPr lang="en-GB" sz="1800" dirty="0"/>
              <a:t>Initial Diagnosis Pathway: the diagnosis process usually involves a ‘’triple assessment’’ and rapid staging to understand the tumour profile , clinical examination physical assessment by a special.</a:t>
            </a:r>
          </a:p>
        </p:txBody>
      </p:sp>
      <p:pic>
        <p:nvPicPr>
          <p:cNvPr id="6" name="Video 5">
            <a:hlinkClick r:id="" action="ppaction://media"/>
            <a:extLst>
              <a:ext uri="{FF2B5EF4-FFF2-40B4-BE49-F238E27FC236}">
                <a16:creationId xmlns:a16="http://schemas.microsoft.com/office/drawing/2014/main" id="{C36CD403-55DD-C77E-2D69-4C2F952826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7275222"/>
      </p:ext>
    </p:extLst>
  </p:cSld>
  <p:clrMapOvr>
    <a:masterClrMapping/>
  </p:clrMapOvr>
  <mc:AlternateContent xmlns:mc="http://schemas.openxmlformats.org/markup-compatibility/2006">
    <mc:Choice xmlns:p14="http://schemas.microsoft.com/office/powerpoint/2010/main" Requires="p14">
      <p:transition spd="slow" p14:dur="2000" advTm="86280"/>
    </mc:Choice>
    <mc:Fallback>
      <p:transition spd="slow" advTm="86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03EC4-7333-22D2-51FB-E8CB6082B7B8}"/>
              </a:ext>
            </a:extLst>
          </p:cNvPr>
          <p:cNvSpPr>
            <a:spLocks noGrp="1"/>
          </p:cNvSpPr>
          <p:nvPr>
            <p:ph type="title"/>
          </p:nvPr>
        </p:nvSpPr>
        <p:spPr>
          <a:xfrm>
            <a:off x="250522" y="-10885"/>
            <a:ext cx="5845476" cy="1125701"/>
          </a:xfrm>
        </p:spPr>
        <p:txBody>
          <a:bodyPr anchor="ctr">
            <a:normAutofit fontScale="90000"/>
          </a:bodyPr>
          <a:lstStyle/>
          <a:p>
            <a:r>
              <a:rPr lang="en-GB" sz="4000" dirty="0"/>
              <a:t>TREATMENT AND CARE ROUTINE</a:t>
            </a:r>
          </a:p>
        </p:txBody>
      </p:sp>
      <p:sp>
        <p:nvSpPr>
          <p:cNvPr id="3" name="Content Placeholder 2">
            <a:extLst>
              <a:ext uri="{FF2B5EF4-FFF2-40B4-BE49-F238E27FC236}">
                <a16:creationId xmlns:a16="http://schemas.microsoft.com/office/drawing/2014/main" id="{2308C88C-4B4C-8A38-AFAA-2FF8F1CB6386}"/>
              </a:ext>
            </a:extLst>
          </p:cNvPr>
          <p:cNvSpPr>
            <a:spLocks noGrp="1"/>
          </p:cNvSpPr>
          <p:nvPr>
            <p:ph idx="1"/>
          </p:nvPr>
        </p:nvSpPr>
        <p:spPr>
          <a:xfrm>
            <a:off x="-1" y="551966"/>
            <a:ext cx="6601217" cy="6124408"/>
          </a:xfrm>
        </p:spPr>
        <p:txBody>
          <a:bodyPr anchor="ctr">
            <a:normAutofit/>
          </a:bodyPr>
          <a:lstStyle/>
          <a:p>
            <a:r>
              <a:rPr lang="en-GB" sz="1800" dirty="0"/>
              <a:t>Breast cancer treatment particularly for hormone receptor-positive (ER+ or PR+ )cases , often involves a combination of surgery and long-term  hormone therapy to remove cancer and prevent recurrence .Hormone therapy or endocrine therapy works by blocking or reducing  hormone that fuel cancer cell growth and is typically taken 5 to 10 years ( Cancer research UK ,2023 ).</a:t>
            </a:r>
          </a:p>
          <a:p>
            <a:r>
              <a:rPr lang="en-GB" sz="1800" dirty="0"/>
              <a:t>Surgery Options: Lumpectomy which is removes only the tumour and small surrounding margin of health tissue .</a:t>
            </a:r>
          </a:p>
          <a:p>
            <a:r>
              <a:rPr lang="en-GB" sz="1800" dirty="0"/>
              <a:t>Mastectomy which is to remove the entire breast, in many cases breast reconstruction can be performed  immediately or a later date.</a:t>
            </a:r>
          </a:p>
          <a:p>
            <a:r>
              <a:rPr lang="en-GB" sz="1800" dirty="0"/>
              <a:t>Lymph Node Surgery  which is sentinel lymph node biopsy or axillary lymph node clearance remove is used to check for and remove affected nodes in the armpit ( news Medical, 2023).</a:t>
            </a:r>
          </a:p>
        </p:txBody>
      </p:sp>
      <p:pic>
        <p:nvPicPr>
          <p:cNvPr id="5" name="Picture 4" descr="Assorted pills and tablets">
            <a:extLst>
              <a:ext uri="{FF2B5EF4-FFF2-40B4-BE49-F238E27FC236}">
                <a16:creationId xmlns:a16="http://schemas.microsoft.com/office/drawing/2014/main" id="{47C5036A-8B4B-85C7-8D1C-EDC7BFE8D47A}"/>
              </a:ext>
            </a:extLst>
          </p:cNvPr>
          <p:cNvPicPr>
            <a:picLocks noChangeAspect="1"/>
          </p:cNvPicPr>
          <p:nvPr/>
        </p:nvPicPr>
        <p:blipFill>
          <a:blip r:embed="rId4"/>
          <a:srcRect l="27188" r="2097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6" name="Video 5">
            <a:hlinkClick r:id="" action="ppaction://media"/>
            <a:extLst>
              <a:ext uri="{FF2B5EF4-FFF2-40B4-BE49-F238E27FC236}">
                <a16:creationId xmlns:a16="http://schemas.microsoft.com/office/drawing/2014/main" id="{F14402CC-07B3-065B-863C-29947D1C67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0909016"/>
      </p:ext>
    </p:extLst>
  </p:cSld>
  <p:clrMapOvr>
    <a:masterClrMapping/>
  </p:clrMapOvr>
  <mc:AlternateContent xmlns:mc="http://schemas.openxmlformats.org/markup-compatibility/2006">
    <mc:Choice xmlns:p14="http://schemas.microsoft.com/office/powerpoint/2010/main" Requires="p14">
      <p:transition spd="slow" p14:dur="2000" advTm="106961"/>
    </mc:Choice>
    <mc:Fallback>
      <p:transition spd="slow" advTm="106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46026-0238-97A1-168D-D71FFFAF7D63}"/>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MONITORING AND EVIDENCE SUPPORT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ABBF18-BB6D-6EC7-C04A-EE22686D9457}"/>
              </a:ext>
            </a:extLst>
          </p:cNvPr>
          <p:cNvSpPr>
            <a:spLocks noGrp="1"/>
          </p:cNvSpPr>
          <p:nvPr>
            <p:ph idx="1"/>
          </p:nvPr>
        </p:nvSpPr>
        <p:spPr>
          <a:xfrm>
            <a:off x="4447308" y="591344"/>
            <a:ext cx="6906491" cy="5585619"/>
          </a:xfrm>
        </p:spPr>
        <p:txBody>
          <a:bodyPr anchor="ctr">
            <a:normAutofit/>
          </a:bodyPr>
          <a:lstStyle/>
          <a:p>
            <a:r>
              <a:rPr lang="en-GB" sz="2000" dirty="0"/>
              <a:t>Lymphedema monitoring ( surveillance) , Baseline assessment establish  baseline limb measurement  like circumferent  prior to surgery , radiation or taxane-based chemotherapy. </a:t>
            </a:r>
          </a:p>
          <a:p>
            <a:endParaRPr lang="en-GB" sz="2000" dirty="0"/>
          </a:p>
          <a:p>
            <a:r>
              <a:rPr lang="en-GB" sz="2000" dirty="0"/>
              <a:t>Advance detection utilize bioimpedance spectroscopy (BIS) as a recommended tool for early objective detection of extracellular fluid changes before visible symptoms occur. Symptom assessment are screen routinely for self-reported symptoms including feelings of heaviness, tightness ,swelling or pain in the arm , hand and breast,</a:t>
            </a:r>
          </a:p>
          <a:p>
            <a:endParaRPr lang="en-GB" sz="2000" dirty="0"/>
          </a:p>
          <a:p>
            <a:r>
              <a:rPr lang="en-GB" sz="2000" dirty="0"/>
              <a:t>Evidence-based lymphedema management : early intervention,  upon detection of early-stage  lymphedema , immediate referral to a certified lymphedema therapist for complete decongestive therapy (CDT) is crucial to prevent progression(Cure Today, 2025)</a:t>
            </a:r>
          </a:p>
        </p:txBody>
      </p:sp>
      <p:pic>
        <p:nvPicPr>
          <p:cNvPr id="5" name="Video 4">
            <a:hlinkClick r:id="" action="ppaction://media"/>
            <a:extLst>
              <a:ext uri="{FF2B5EF4-FFF2-40B4-BE49-F238E27FC236}">
                <a16:creationId xmlns:a16="http://schemas.microsoft.com/office/drawing/2014/main" id="{AE530084-8A9A-4DA1-D2DA-5336E77132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0105839"/>
      </p:ext>
    </p:extLst>
  </p:cSld>
  <p:clrMapOvr>
    <a:masterClrMapping/>
  </p:clrMapOvr>
  <mc:AlternateContent xmlns:mc="http://schemas.openxmlformats.org/markup-compatibility/2006">
    <mc:Choice xmlns:p14="http://schemas.microsoft.com/office/powerpoint/2010/main" Requires="p14">
      <p:transition spd="slow" p14:dur="2000" advTm="76916"/>
    </mc:Choice>
    <mc:Fallback>
      <p:transition spd="slow" advTm="76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5F8E-CC0D-9BA6-BBB8-8FF1D3D98CCE}"/>
              </a:ext>
            </a:extLst>
          </p:cNvPr>
          <p:cNvSpPr>
            <a:spLocks noGrp="1"/>
          </p:cNvSpPr>
          <p:nvPr>
            <p:ph type="title"/>
          </p:nvPr>
        </p:nvSpPr>
        <p:spPr>
          <a:xfrm>
            <a:off x="499997" y="-326"/>
            <a:ext cx="10515600" cy="1325563"/>
          </a:xfrm>
        </p:spPr>
        <p:txBody>
          <a:bodyPr/>
          <a:lstStyle/>
          <a:p>
            <a:r>
              <a:rPr lang="en-GB" dirty="0"/>
              <a:t>Communication and Psychological Support</a:t>
            </a:r>
          </a:p>
        </p:txBody>
      </p:sp>
      <p:sp>
        <p:nvSpPr>
          <p:cNvPr id="3" name="Content Placeholder 2">
            <a:extLst>
              <a:ext uri="{FF2B5EF4-FFF2-40B4-BE49-F238E27FC236}">
                <a16:creationId xmlns:a16="http://schemas.microsoft.com/office/drawing/2014/main" id="{694DE836-1686-FB36-22F9-0E3CF69BCF18}"/>
              </a:ext>
            </a:extLst>
          </p:cNvPr>
          <p:cNvSpPr>
            <a:spLocks noGrp="1"/>
          </p:cNvSpPr>
          <p:nvPr>
            <p:ph idx="1"/>
          </p:nvPr>
        </p:nvSpPr>
        <p:spPr>
          <a:xfrm>
            <a:off x="0" y="1427966"/>
            <a:ext cx="12075090" cy="5430033"/>
          </a:xfrm>
        </p:spPr>
        <p:txBody>
          <a:bodyPr/>
          <a:lstStyle/>
          <a:p>
            <a:r>
              <a:rPr lang="en-GB" dirty="0"/>
              <a:t>Psychological support is essential for managing the emotional and mental health challenges associated with breast cancer, and a combination of therapy, support groups, and coping strategies can significantly improve well-being.</a:t>
            </a:r>
          </a:p>
          <a:p>
            <a:r>
              <a:rPr lang="en-GB" dirty="0"/>
              <a:t>Emotional Impact of Breast Cancer</a:t>
            </a:r>
          </a:p>
          <a:p>
            <a:r>
              <a:rPr lang="en-GB" dirty="0"/>
              <a:t>A breast cancer diagnosis can trigger intense emotions such as shock, fear, anxiety, anger, sadness, and depression. Patients may also experience social isolation due to physical discomfort or medical vulnerability, and the stress can affect sleep, appetite, and overall health. Chronic stress and depression can even influence treatment adherence and survival outcomes, highlighting the importance of psychological support during and after treatment (surviving  breast cancer ,2025).</a:t>
            </a:r>
          </a:p>
        </p:txBody>
      </p:sp>
      <p:pic>
        <p:nvPicPr>
          <p:cNvPr id="5" name="Video 4">
            <a:hlinkClick r:id="" action="ppaction://media"/>
            <a:extLst>
              <a:ext uri="{FF2B5EF4-FFF2-40B4-BE49-F238E27FC236}">
                <a16:creationId xmlns:a16="http://schemas.microsoft.com/office/drawing/2014/main" id="{BC1E7458-5FC8-C575-0683-93597198767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pic>
        <p:nvPicPr>
          <p:cNvPr id="6" name="Recorded Sound">
            <a:hlinkClick r:id="" action="ppaction://media"/>
            <a:extLst>
              <a:ext uri="{FF2B5EF4-FFF2-40B4-BE49-F238E27FC236}">
                <a16:creationId xmlns:a16="http://schemas.microsoft.com/office/drawing/2014/main" id="{9AAD25EB-445C-E04A-219D-C39E2E29F577}"/>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9410801"/>
      </p:ext>
    </p:extLst>
  </p:cSld>
  <p:clrMapOvr>
    <a:masterClrMapping/>
  </p:clrMapOvr>
  <mc:AlternateContent xmlns:mc="http://schemas.openxmlformats.org/markup-compatibility/2006">
    <mc:Choice xmlns:p14="http://schemas.microsoft.com/office/powerpoint/2010/main" Requires="p14">
      <p:transition spd="slow" p14:dur="2000" advTm="90838"/>
    </mc:Choice>
    <mc:Fallback>
      <p:transition spd="slow" advTm="90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47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audio>
              <p:cMediaNode vol="80000">
                <p:cTn id="16"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AF701-FDA4-9484-C703-63E1732AAECF}"/>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2A77864-4D6A-07C0-87B9-EAAEEAE30A59}"/>
              </a:ext>
            </a:extLst>
          </p:cNvPr>
          <p:cNvSpPr>
            <a:spLocks noGrp="1"/>
          </p:cNvSpPr>
          <p:nvPr>
            <p:ph idx="1"/>
          </p:nvPr>
        </p:nvSpPr>
        <p:spPr>
          <a:xfrm>
            <a:off x="4447308" y="591344"/>
            <a:ext cx="6906491" cy="5585619"/>
          </a:xfrm>
        </p:spPr>
        <p:txBody>
          <a:bodyPr anchor="ctr">
            <a:normAutofit/>
          </a:bodyPr>
          <a:lstStyle/>
          <a:p>
            <a:r>
              <a:rPr lang="en-GB" sz="2600"/>
              <a:t>Breast cancer remains a significant health concern in the Uk  , affecting both physical and psychological wellbeing .Breast cancer is a common but treatable condition especially when identified early , understand how if affect the body helps guide effective treatment and care. A well-planned care approach should focus on the patient as a whole , including physical health emotional wellbeing and regular monitoring . Following guidance from organisations like the NHS also ensure safe and effective care . Early detection and a patient-centred care plan are key to improve outcomes and quality of life.</a:t>
            </a:r>
          </a:p>
        </p:txBody>
      </p:sp>
      <p:pic>
        <p:nvPicPr>
          <p:cNvPr id="5" name="Video 4">
            <a:hlinkClick r:id="" action="ppaction://media"/>
            <a:extLst>
              <a:ext uri="{FF2B5EF4-FFF2-40B4-BE49-F238E27FC236}">
                <a16:creationId xmlns:a16="http://schemas.microsoft.com/office/drawing/2014/main" id="{BEBCEF83-9E5D-5F3B-0423-DAD97EB6AE5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1908472"/>
      </p:ext>
    </p:extLst>
  </p:cSld>
  <p:clrMapOvr>
    <a:masterClrMapping/>
  </p:clrMapOvr>
  <mc:AlternateContent xmlns:mc="http://schemas.openxmlformats.org/markup-compatibility/2006">
    <mc:Choice xmlns:p14="http://schemas.microsoft.com/office/powerpoint/2010/main" Requires="p14">
      <p:transition spd="slow" p14:dur="2000" advTm="94929"/>
    </mc:Choice>
    <mc:Fallback>
      <p:transition spd="slow" advTm="94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6F5CB-0CA7-8775-4039-ADA2CF45A3E0}"/>
              </a:ext>
            </a:extLst>
          </p:cNvPr>
          <p:cNvSpPr>
            <a:spLocks noGrp="1"/>
          </p:cNvSpPr>
          <p:nvPr>
            <p:ph type="title"/>
          </p:nvPr>
        </p:nvSpPr>
        <p:spPr>
          <a:xfrm>
            <a:off x="838200" y="131523"/>
            <a:ext cx="10515600" cy="407095"/>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693E8B0F-E685-45CE-39D8-735705B6F7CD}"/>
              </a:ext>
            </a:extLst>
          </p:cNvPr>
          <p:cNvSpPr>
            <a:spLocks noGrp="1"/>
          </p:cNvSpPr>
          <p:nvPr>
            <p:ph idx="1"/>
          </p:nvPr>
        </p:nvSpPr>
        <p:spPr>
          <a:xfrm>
            <a:off x="0" y="538618"/>
            <a:ext cx="12062564" cy="6187859"/>
          </a:xfrm>
        </p:spPr>
        <p:txBody>
          <a:bodyPr>
            <a:normAutofit fontScale="92500" lnSpcReduction="10000"/>
          </a:bodyPr>
          <a:lstStyle/>
          <a:p>
            <a:r>
              <a:rPr lang="en-GB" dirty="0"/>
              <a:t>Cancer Research UK  (2023)  available at   </a:t>
            </a:r>
            <a:r>
              <a:rPr lang="en-GB" dirty="0">
                <a:hlinkClick r:id="rId4"/>
              </a:rPr>
              <a:t>https://www.cancerresearchuk.org</a:t>
            </a:r>
            <a:r>
              <a:rPr lang="en-GB" dirty="0"/>
              <a:t>  [accessed date 18 April 2026].</a:t>
            </a:r>
          </a:p>
          <a:p>
            <a:pPr marL="0" indent="0">
              <a:buNone/>
            </a:pPr>
            <a:r>
              <a:rPr lang="en-GB" dirty="0"/>
              <a:t>.Cure Today (2025) available at  </a:t>
            </a:r>
            <a:r>
              <a:rPr lang="en-GB" dirty="0">
                <a:hlinkClick r:id="rId5"/>
              </a:rPr>
              <a:t>Https://www.curetoady.com</a:t>
            </a:r>
            <a:r>
              <a:rPr lang="en-GB" dirty="0"/>
              <a:t>  [accessed date  19 April 2026].</a:t>
            </a:r>
          </a:p>
          <a:p>
            <a:r>
              <a:rPr lang="en-GB" dirty="0"/>
              <a:t>Mayo Clinic (2025)   available at </a:t>
            </a:r>
            <a:r>
              <a:rPr lang="en-GB" dirty="0">
                <a:hlinkClick r:id="rId6"/>
              </a:rPr>
              <a:t>https://www.mayoclinic.org</a:t>
            </a:r>
            <a:r>
              <a:rPr lang="en-GB" dirty="0"/>
              <a:t>  [accessed 20 April 2026].</a:t>
            </a:r>
          </a:p>
          <a:p>
            <a:r>
              <a:rPr lang="en-GB" dirty="0"/>
              <a:t>News Medical (2023) available at  </a:t>
            </a:r>
            <a:r>
              <a:rPr lang="en-GB" dirty="0">
                <a:hlinkClick r:id="rId7"/>
              </a:rPr>
              <a:t>Https://www.news-medical.net</a:t>
            </a:r>
            <a:r>
              <a:rPr lang="en-GB" dirty="0"/>
              <a:t>  [accessed date 20 April]. </a:t>
            </a:r>
          </a:p>
          <a:p>
            <a:r>
              <a:rPr lang="en-GB" dirty="0"/>
              <a:t>NHS UK (2024)  available at  </a:t>
            </a:r>
            <a:r>
              <a:rPr lang="en-GB" dirty="0">
                <a:hlinkClick r:id="rId8"/>
              </a:rPr>
              <a:t>https://www.nhs.uk</a:t>
            </a:r>
            <a:r>
              <a:rPr lang="en-GB" dirty="0"/>
              <a:t>  [accessed date   20 April 2026]</a:t>
            </a:r>
          </a:p>
          <a:p>
            <a:r>
              <a:rPr lang="en-GB" dirty="0"/>
              <a:t>Nice CKS (2024)  available at </a:t>
            </a:r>
            <a:r>
              <a:rPr lang="en-GB" dirty="0">
                <a:hlinkClick r:id="rId9"/>
              </a:rPr>
              <a:t>https://cks.nice.org.uk</a:t>
            </a:r>
            <a:r>
              <a:rPr lang="en-GB" dirty="0"/>
              <a:t>  [accessed date 20 April 2026]</a:t>
            </a:r>
          </a:p>
          <a:p>
            <a:r>
              <a:rPr lang="en-GB" dirty="0"/>
              <a:t>NHS England (2024)  available at </a:t>
            </a:r>
            <a:r>
              <a:rPr lang="en-GB" dirty="0">
                <a:hlinkClick r:id="rId10"/>
              </a:rPr>
              <a:t>https://www.England.nhs.uk</a:t>
            </a:r>
            <a:r>
              <a:rPr lang="en-GB" dirty="0"/>
              <a:t>  [accessed date 20 April 2026]</a:t>
            </a:r>
          </a:p>
          <a:p>
            <a:r>
              <a:rPr lang="en-GB" dirty="0"/>
              <a:t>World Health Organization (WHO)  available at </a:t>
            </a:r>
            <a:r>
              <a:rPr lang="en-GB" dirty="0">
                <a:hlinkClick r:id="rId11"/>
              </a:rPr>
              <a:t>https://www.who.int</a:t>
            </a:r>
            <a:r>
              <a:rPr lang="en-GB" dirty="0"/>
              <a:t>  [accessed date 20  April  2026].</a:t>
            </a:r>
          </a:p>
          <a:p>
            <a:r>
              <a:rPr lang="en-GB" dirty="0"/>
              <a:t>Surviving Breast Cancer (2025)  available at  </a:t>
            </a:r>
            <a:r>
              <a:rPr lang="en-GB" dirty="0">
                <a:hlinkClick r:id="rId12"/>
              </a:rPr>
              <a:t>https://wwwsurvivingbreastcancer.org</a:t>
            </a:r>
            <a:r>
              <a:rPr lang="en-GB" dirty="0"/>
              <a:t>  [accessed date 19 April 2026]</a:t>
            </a:r>
          </a:p>
          <a:p>
            <a:endParaRPr lang="en-GB" dirty="0"/>
          </a:p>
          <a:p>
            <a:endParaRPr lang="en-GB" dirty="0"/>
          </a:p>
          <a:p>
            <a:endParaRPr lang="en-GB" dirty="0"/>
          </a:p>
          <a:p>
            <a:endParaRPr lang="en-GB" dirty="0"/>
          </a:p>
        </p:txBody>
      </p:sp>
      <p:pic>
        <p:nvPicPr>
          <p:cNvPr id="5" name="Video 4">
            <a:hlinkClick r:id="" action="ppaction://media"/>
            <a:extLst>
              <a:ext uri="{FF2B5EF4-FFF2-40B4-BE49-F238E27FC236}">
                <a16:creationId xmlns:a16="http://schemas.microsoft.com/office/drawing/2014/main" id="{E0834C9E-723A-A1BC-4D03-8FB69ADB56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6768137"/>
      </p:ext>
    </p:extLst>
  </p:cSld>
  <p:clrMapOvr>
    <a:masterClrMapping/>
  </p:clrMapOvr>
  <mc:AlternateContent xmlns:mc="http://schemas.openxmlformats.org/markup-compatibility/2006">
    <mc:Choice xmlns:p14="http://schemas.microsoft.com/office/powerpoint/2010/main" Requires="p14">
      <p:transition spd="slow" p14:dur="2000" advTm="5471"/>
    </mc:Choice>
    <mc:Fallback>
      <p:transition spd="slow" advTm="5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1212</Words>
  <Application>Microsoft Office PowerPoint</Application>
  <PresentationFormat>Widescreen</PresentationFormat>
  <Paragraphs>68</Paragraphs>
  <Slides>13</Slides>
  <Notes>1</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NAME: ALEXANDRE KOUAME  STUDENT ID: 2416436      MODULE: BMHP5023   LECTURE: LOU WELLS    PRESENTATION OF  CARE PLAN FOR A PEOPLE WITH  BREAST CANCER </vt:lpstr>
      <vt:lpstr>INTRODUCTION</vt:lpstr>
      <vt:lpstr>BREAST CANCER</vt:lpstr>
      <vt:lpstr>TYPES OF BREAST CANCER</vt:lpstr>
      <vt:lpstr>FICTIONAL PATIENT  </vt:lpstr>
      <vt:lpstr>Pathophysiology (how breast cancer affect body function)</vt:lpstr>
      <vt:lpstr>RISK FACTORS OF BREAST CANCER</vt:lpstr>
      <vt:lpstr> CARE PLAN </vt:lpstr>
      <vt:lpstr>TREATMENT AND CARE ROUTINE</vt:lpstr>
      <vt:lpstr>MONITORING AND EVIDENCE SUPPORT</vt:lpstr>
      <vt:lpstr>Communication and Psychological Support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Alexandre Kouame</dc:creator>
  <cp:lastModifiedBy>Alexandre Kouame</cp:lastModifiedBy>
  <cp:revision>2</cp:revision>
  <dcterms:created xsi:type="dcterms:W3CDTF">2026-04-09T13:21:41Z</dcterms:created>
  <dcterms:modified xsi:type="dcterms:W3CDTF">2026-04-22T06:18:23Z</dcterms:modified>
</cp:coreProperties>
</file>