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6" r:id="rId2"/>
    <p:sldId id="257" r:id="rId3"/>
    <p:sldId id="258" r:id="rId4"/>
    <p:sldId id="259" r:id="rId5"/>
    <p:sldId id="263" r:id="rId6"/>
    <p:sldId id="265" r:id="rId7"/>
    <p:sldId id="260" r:id="rId8"/>
    <p:sldId id="261" r:id="rId9"/>
    <p:sldId id="262" r:id="rId10"/>
    <p:sldId id="266" r:id="rId11"/>
    <p:sldId id="264"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51"/>
    <p:restoredTop sz="60718"/>
  </p:normalViewPr>
  <p:slideViewPr>
    <p:cSldViewPr snapToGrid="0" snapToObjects="1">
      <p:cViewPr>
        <p:scale>
          <a:sx n="111" d="100"/>
          <a:sy n="111" d="100"/>
        </p:scale>
        <p:origin x="1960" y="-672"/>
      </p:cViewPr>
      <p:guideLst/>
    </p:cSldViewPr>
  </p:slideViewPr>
  <p:notesTextViewPr>
    <p:cViewPr>
      <p:scale>
        <a:sx n="105" d="100"/>
        <a:sy n="105"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54DAE7-6BC3-C241-927F-E8182BC5D45D}" type="datetimeFigureOut">
              <a:rPr lang="en-GB" smtClean="0"/>
              <a:t>02/04/2020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D806F4-7E1A-E642-8D07-66D143238451}" type="slidenum">
              <a:rPr lang="en-GB" smtClean="0"/>
              <a:t>‹#›</a:t>
            </a:fld>
            <a:endParaRPr lang="en-GB"/>
          </a:p>
        </p:txBody>
      </p:sp>
    </p:spTree>
    <p:extLst>
      <p:ext uri="{BB962C8B-B14F-4D97-AF65-F5344CB8AC3E}">
        <p14:creationId xmlns:p14="http://schemas.microsoft.com/office/powerpoint/2010/main" val="1962583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Music starts</a:t>
            </a:r>
          </a:p>
        </p:txBody>
      </p:sp>
      <p:sp>
        <p:nvSpPr>
          <p:cNvPr id="4" name="Slide Number Placeholder 3"/>
          <p:cNvSpPr>
            <a:spLocks noGrp="1"/>
          </p:cNvSpPr>
          <p:nvPr>
            <p:ph type="sldNum" sz="quarter" idx="5"/>
          </p:nvPr>
        </p:nvSpPr>
        <p:spPr/>
        <p:txBody>
          <a:bodyPr/>
          <a:lstStyle/>
          <a:p>
            <a:fld id="{35D806F4-7E1A-E642-8D07-66D143238451}" type="slidenum">
              <a:rPr lang="en-GB" smtClean="0"/>
              <a:t>1</a:t>
            </a:fld>
            <a:endParaRPr lang="en-GB"/>
          </a:p>
        </p:txBody>
      </p:sp>
    </p:spTree>
    <p:extLst>
      <p:ext uri="{BB962C8B-B14F-4D97-AF65-F5344CB8AC3E}">
        <p14:creationId xmlns:p14="http://schemas.microsoft.com/office/powerpoint/2010/main" val="1317417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strike="noStrike" kern="1200" dirty="0">
                <a:solidFill>
                  <a:schemeClr val="tx1"/>
                </a:solidFill>
                <a:effectLst/>
                <a:latin typeface="+mn-lt"/>
                <a:ea typeface="+mn-ea"/>
                <a:cs typeface="+mn-cs"/>
              </a:rPr>
              <a:t>Danny Starr is a London based singer-songwriter with a knack for writing catchy and impactful songs. He has a natural and down to earth approach to his online presence which makes it very easy for him to connect with fans.</a:t>
            </a:r>
          </a:p>
          <a:p>
            <a:r>
              <a:rPr lang="en-GB" sz="1200" strike="noStrike" kern="1200" dirty="0">
                <a:solidFill>
                  <a:schemeClr val="tx1"/>
                </a:solidFill>
                <a:effectLst/>
                <a:latin typeface="+mn-lt"/>
                <a:ea typeface="+mn-ea"/>
                <a:cs typeface="+mn-cs"/>
              </a:rPr>
              <a:t> </a:t>
            </a:r>
          </a:p>
          <a:p>
            <a:pPr marL="171450" indent="-171450">
              <a:buFont typeface="Arial" panose="020B0604020202020204" pitchFamily="34" charset="0"/>
              <a:buChar char="•"/>
            </a:pPr>
            <a:r>
              <a:rPr lang="en-GB" sz="1200" strike="noStrike" kern="1200" dirty="0">
                <a:solidFill>
                  <a:schemeClr val="tx1"/>
                </a:solidFill>
                <a:effectLst/>
                <a:latin typeface="+mn-lt"/>
                <a:ea typeface="+mn-ea"/>
                <a:cs typeface="+mn-cs"/>
              </a:rPr>
              <a:t> </a:t>
            </a:r>
          </a:p>
          <a:p>
            <a:endParaRPr lang="en-GB" sz="1200" strike="noStrike" kern="1200" dirty="0">
              <a:solidFill>
                <a:schemeClr val="tx1"/>
              </a:solidFill>
              <a:effectLst/>
              <a:latin typeface="+mn-lt"/>
              <a:ea typeface="+mn-ea"/>
              <a:cs typeface="+mn-cs"/>
            </a:endParaRPr>
          </a:p>
          <a:p>
            <a:r>
              <a:rPr lang="en-GB" sz="1200" strike="noStrike" kern="1200" dirty="0">
                <a:solidFill>
                  <a:schemeClr val="tx1"/>
                </a:solidFill>
                <a:effectLst/>
                <a:latin typeface="+mn-lt"/>
                <a:ea typeface="+mn-ea"/>
                <a:cs typeface="+mn-cs"/>
              </a:rPr>
              <a:t>Danny Starr currently has 240,000 streams worldwide and features on numerous radio stations, such as BBC 6, BBC Radio London, BBC Radio Tees and many others. He tours regularly and has performed at festivals such as The Great Escape Festival, Worcester Music Festival, Little Big Gig and Camden Rocks. </a:t>
            </a:r>
          </a:p>
          <a:p>
            <a:endParaRPr lang="en-GB" sz="1200" strike="noStrike" kern="1200" dirty="0">
              <a:solidFill>
                <a:schemeClr val="tx1"/>
              </a:solidFill>
              <a:effectLst/>
              <a:latin typeface="+mn-lt"/>
              <a:ea typeface="+mn-ea"/>
              <a:cs typeface="+mn-cs"/>
            </a:endParaRPr>
          </a:p>
          <a:p>
            <a:r>
              <a:rPr lang="en-GB" sz="1200" strike="noStrike" kern="1200" dirty="0">
                <a:solidFill>
                  <a:schemeClr val="tx1"/>
                </a:solidFill>
                <a:effectLst/>
                <a:latin typeface="+mn-lt"/>
                <a:ea typeface="+mn-ea"/>
                <a:cs typeface="+mn-cs"/>
              </a:rPr>
              <a:t>Danny Star has seen increasing growth over the last 2 years but now it is time to take it to the next level and build an engaging fanbase who will provide a stable platform to launch his career. </a:t>
            </a:r>
          </a:p>
          <a:p>
            <a:r>
              <a:rPr lang="en-GB" sz="1200" strike="noStrike" kern="1200" dirty="0">
                <a:solidFill>
                  <a:schemeClr val="tx1"/>
                </a:solidFill>
                <a:effectLst/>
                <a:latin typeface="+mn-lt"/>
                <a:ea typeface="+mn-ea"/>
                <a:cs typeface="+mn-cs"/>
              </a:rPr>
              <a:t> </a:t>
            </a:r>
          </a:p>
          <a:p>
            <a:pPr marL="171450" indent="-171450">
              <a:buFont typeface="Arial" panose="020B0604020202020204" pitchFamily="34" charset="0"/>
              <a:buChar char="•"/>
            </a:pPr>
            <a:r>
              <a:rPr lang="en-GB" sz="1200" strike="noStrike" kern="1200" dirty="0">
                <a:solidFill>
                  <a:schemeClr val="tx1"/>
                </a:solidFill>
                <a:effectLst/>
                <a:latin typeface="+mn-lt"/>
                <a:ea typeface="+mn-ea"/>
                <a:cs typeface="+mn-cs"/>
              </a:rPr>
              <a:t> </a:t>
            </a:r>
          </a:p>
          <a:p>
            <a:endParaRPr lang="en-GB" sz="1200" strike="noStrike" kern="1200" dirty="0">
              <a:solidFill>
                <a:schemeClr val="tx1"/>
              </a:solidFill>
              <a:effectLst/>
              <a:latin typeface="+mn-lt"/>
              <a:ea typeface="+mn-ea"/>
              <a:cs typeface="+mn-cs"/>
            </a:endParaRPr>
          </a:p>
          <a:p>
            <a:r>
              <a:rPr lang="en-GB" sz="1200" strike="noStrike" kern="1200" dirty="0">
                <a:solidFill>
                  <a:schemeClr val="tx1"/>
                </a:solidFill>
                <a:effectLst/>
                <a:latin typeface="+mn-lt"/>
                <a:ea typeface="+mn-ea"/>
                <a:cs typeface="+mn-cs"/>
              </a:rPr>
              <a:t>This marketing presentation will be highlighting the 10-month release plan for the launch of Danny Starr’s debut album starting September 2020 and ending in July 2021. The key aim of this campaign is to build an engaged fan base for Danny as well as provide a structure to his release and marketing efforts. </a:t>
            </a:r>
          </a:p>
          <a:p>
            <a:endParaRPr lang="en-GB" sz="1200" strike="noStrike" kern="1200" dirty="0">
              <a:solidFill>
                <a:schemeClr val="tx1"/>
              </a:solidFill>
              <a:effectLst/>
              <a:latin typeface="+mn-lt"/>
              <a:ea typeface="+mn-ea"/>
              <a:cs typeface="+mn-cs"/>
            </a:endParaRPr>
          </a:p>
          <a:p>
            <a:r>
              <a:rPr lang="en-GB" sz="1200" strike="noStrike" kern="1200" dirty="0">
                <a:solidFill>
                  <a:schemeClr val="tx1"/>
                </a:solidFill>
                <a:effectLst/>
                <a:latin typeface="+mn-lt"/>
                <a:ea typeface="+mn-ea"/>
                <a:cs typeface="+mn-cs"/>
              </a:rPr>
              <a:t>To create this marketing campaign I have used marketing theory such as the 7 P’s of marketing, which will be further expanded upon in the report part of the assignment.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5D806F4-7E1A-E642-8D07-66D143238451}" type="slidenum">
              <a:rPr lang="en-GB" smtClean="0"/>
              <a:t>2</a:t>
            </a:fld>
            <a:endParaRPr lang="en-GB"/>
          </a:p>
        </p:txBody>
      </p:sp>
    </p:spTree>
    <p:extLst>
      <p:ext uri="{BB962C8B-B14F-4D97-AF65-F5344CB8AC3E}">
        <p14:creationId xmlns:p14="http://schemas.microsoft.com/office/powerpoint/2010/main" val="318674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waterfall release strategy was used by Columbia Records for the Chainsmokers album Sick Boy and adopted by a number of other bands such as Sleep Token who utilised the strategy to build a large audience within a year.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strategy works by releasing the first song as what appears to be a normal single in the first month of the campaign.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you can see from the table, in the next month 30/10/2020 the second song (bundle 2) is released and arrives as a two song bundle on streaming services with the first release in the second slot.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continues on, with each new song being released each month bundled together with the old songs that came before, until the full album is out.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Starting on the 25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September 2020, Danny Starr will release one bundle on the last Friday of every month until the 25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of June 2021 at which point the full album will be out.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 will also be doing this with an acoustic version of each track, which will be released two weeks after the original comes out, on the second Friday of each month.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bundle like the original songs into an acoustic version of the album.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all, this will provide a constant stream of new releases every two weeks for 10 months. Around each release will be a continuous marketing effort pushing towards multiple impact points. Paid media with social media advertising, earned media through bloggers and influencers, shared media through digital music services and a building of owned media through an email list.</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5D806F4-7E1A-E642-8D07-66D143238451}" type="slidenum">
              <a:rPr lang="en-GB" smtClean="0"/>
              <a:t>3</a:t>
            </a:fld>
            <a:endParaRPr lang="en-GB"/>
          </a:p>
        </p:txBody>
      </p:sp>
    </p:spTree>
    <p:extLst>
      <p:ext uri="{BB962C8B-B14F-4D97-AF65-F5344CB8AC3E}">
        <p14:creationId xmlns:p14="http://schemas.microsoft.com/office/powerpoint/2010/main" val="32838585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The benefits for this are huge, in an era where listener attention span and song lifecycle is short, this strategy gives every previous track a boost from the new releases. It will continuously refresh Danny Starr’s Spotify page with new material in an episodic like manner.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strike="noStrike"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The marketing campaign for each single will feature its own set of music videos, limited edition merchandise and press releases.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strike="noStrike"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This type of release schedule provides continuous content and a cyclical and constantly learning monthly campaign cycle.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Each new month restarts the cyclical marketing campaign. Therefore, social media ad’s will be partially reset each month, so we can cast a wide net but also allow us to take what we have learnt from the previous releases into account.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As the campaign goes on we will learn more and more about Danny Star’s growing fan base, allowing us to customise the campaign to suit each new track on the go.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For example if we notice a spike in listeners in a certain area then we can push that new release in the relevant territories by sending it to radio and increasing ad spend in that territory for that specific release.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Each single will have a customised ad campaign which suits that record, rather than just having an umbrella album marketing push.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We aim to have enough content to build towards multiple impact points throughout the campaign, rather than just one or two for the whole album. </a:t>
            </a:r>
          </a:p>
        </p:txBody>
      </p:sp>
      <p:sp>
        <p:nvSpPr>
          <p:cNvPr id="4" name="Slide Number Placeholder 3"/>
          <p:cNvSpPr>
            <a:spLocks noGrp="1"/>
          </p:cNvSpPr>
          <p:nvPr>
            <p:ph type="sldNum" sz="quarter" idx="5"/>
          </p:nvPr>
        </p:nvSpPr>
        <p:spPr/>
        <p:txBody>
          <a:bodyPr/>
          <a:lstStyle/>
          <a:p>
            <a:fld id="{35D806F4-7E1A-E642-8D07-66D143238451}" type="slidenum">
              <a:rPr lang="en-GB" smtClean="0"/>
              <a:t>4</a:t>
            </a:fld>
            <a:endParaRPr lang="en-GB"/>
          </a:p>
        </p:txBody>
      </p:sp>
    </p:spTree>
    <p:extLst>
      <p:ext uri="{BB962C8B-B14F-4D97-AF65-F5344CB8AC3E}">
        <p14:creationId xmlns:p14="http://schemas.microsoft.com/office/powerpoint/2010/main" val="1979941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 want to </a:t>
            </a:r>
            <a:r>
              <a:rPr lang="en-GB" sz="1200" strike="noStrike" kern="1200" dirty="0">
                <a:solidFill>
                  <a:schemeClr val="tx1"/>
                </a:solidFill>
                <a:effectLst/>
                <a:latin typeface="+mn-lt"/>
                <a:ea typeface="+mn-ea"/>
                <a:cs typeface="+mn-cs"/>
              </a:rPr>
              <a:t>make these monthly releases feel episodic in nature, a continuation of the month before. </a:t>
            </a:r>
          </a:p>
          <a:p>
            <a:endParaRPr lang="en-GB" sz="1200" strike="noStrike" kern="1200" dirty="0">
              <a:solidFill>
                <a:schemeClr val="tx1"/>
              </a:solidFill>
              <a:effectLst/>
              <a:latin typeface="+mn-lt"/>
              <a:ea typeface="+mn-ea"/>
              <a:cs typeface="+mn-cs"/>
            </a:endParaRPr>
          </a:p>
          <a:p>
            <a:r>
              <a:rPr lang="en-GB" sz="1200" strike="noStrike" kern="1200" dirty="0">
                <a:solidFill>
                  <a:schemeClr val="tx1"/>
                </a:solidFill>
                <a:effectLst/>
                <a:latin typeface="+mn-lt"/>
                <a:ea typeface="+mn-ea"/>
                <a:cs typeface="+mn-cs"/>
              </a:rPr>
              <a:t>As such the music videos are all a continuation of the same story line and each month the story develops further with the release of the new song. The videos wouldn’t be very literal, but it will leave viewers itching to find out what happens next. Strengthening the tie between all the monthly releases.</a:t>
            </a:r>
          </a:p>
          <a:p>
            <a:endParaRPr lang="en-GB" sz="1200" strike="noStrike"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strike="noStrike" kern="1200" dirty="0">
                <a:solidFill>
                  <a:schemeClr val="tx1"/>
                </a:solidFill>
                <a:effectLst/>
                <a:latin typeface="+mn-lt"/>
                <a:ea typeface="+mn-ea"/>
                <a:cs typeface="+mn-cs"/>
              </a:rPr>
              <a:t> </a:t>
            </a:r>
          </a:p>
          <a:p>
            <a:endParaRPr lang="en-GB" sz="1200" strike="noStrike" kern="1200" dirty="0">
              <a:solidFill>
                <a:schemeClr val="tx1"/>
              </a:solidFill>
              <a:effectLst/>
              <a:latin typeface="+mn-lt"/>
              <a:ea typeface="+mn-ea"/>
              <a:cs typeface="+mn-cs"/>
            </a:endParaRPr>
          </a:p>
          <a:p>
            <a:r>
              <a:rPr lang="en-GB" sz="1200" strike="noStrike" kern="1200" dirty="0">
                <a:solidFill>
                  <a:schemeClr val="tx1"/>
                </a:solidFill>
                <a:effectLst/>
                <a:latin typeface="+mn-lt"/>
                <a:ea typeface="+mn-ea"/>
                <a:cs typeface="+mn-cs"/>
              </a:rPr>
              <a:t>We plan to take it a step further and put “episode 1”, “episode 2”, etc in the title of the videos along with “Danny Starr” and the song title. Just to make it clear to the fans that it is all connected to get them invested in the process. This then further strengthens the tie between all the monthly releases. </a:t>
            </a:r>
          </a:p>
          <a:p>
            <a:endParaRPr lang="en-GB" sz="1200" strike="noStrike" kern="1200" dirty="0">
              <a:solidFill>
                <a:schemeClr val="tx1"/>
              </a:solidFill>
              <a:effectLst/>
              <a:latin typeface="+mn-lt"/>
              <a:ea typeface="+mn-ea"/>
              <a:cs typeface="+mn-cs"/>
            </a:endParaRPr>
          </a:p>
          <a:p>
            <a:r>
              <a:rPr lang="en-GB" sz="1200" strike="noStrike" kern="1200" dirty="0">
                <a:solidFill>
                  <a:schemeClr val="tx1"/>
                </a:solidFill>
                <a:effectLst/>
                <a:latin typeface="+mn-lt"/>
                <a:ea typeface="+mn-ea"/>
                <a:cs typeface="+mn-cs"/>
              </a:rPr>
              <a:t>The average length of a Danny Starr song is 3 mins, therefore only about 30 mins of music video content needs to be made for the entire 10 months. </a:t>
            </a:r>
          </a:p>
          <a:p>
            <a:endParaRPr lang="en-GB" sz="1200" strike="noStrike"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strike="noStrike" kern="1200" dirty="0">
                <a:solidFill>
                  <a:schemeClr val="tx1"/>
                </a:solidFill>
                <a:effectLst/>
                <a:latin typeface="+mn-lt"/>
                <a:ea typeface="+mn-ea"/>
                <a:cs typeface="+mn-cs"/>
              </a:rPr>
              <a:t> </a:t>
            </a:r>
          </a:p>
          <a:p>
            <a:endParaRPr lang="en-GB" sz="1200" strike="noStrike" kern="1200" dirty="0">
              <a:solidFill>
                <a:schemeClr val="tx1"/>
              </a:solidFill>
              <a:effectLst/>
              <a:latin typeface="+mn-lt"/>
              <a:ea typeface="+mn-ea"/>
              <a:cs typeface="+mn-cs"/>
            </a:endParaRPr>
          </a:p>
          <a:p>
            <a:r>
              <a:rPr lang="en-GB" sz="1200" strike="noStrike" kern="1200" dirty="0">
                <a:solidFill>
                  <a:schemeClr val="tx1"/>
                </a:solidFill>
                <a:effectLst/>
                <a:latin typeface="+mn-lt"/>
                <a:ea typeface="+mn-ea"/>
                <a:cs typeface="+mn-cs"/>
              </a:rPr>
              <a:t>We aim to release each music video one week after the song is released. This is because we do not want to cannibalise our initial streaming views.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5D806F4-7E1A-E642-8D07-66D143238451}" type="slidenum">
              <a:rPr lang="en-GB" smtClean="0"/>
              <a:t>5</a:t>
            </a:fld>
            <a:endParaRPr lang="en-GB"/>
          </a:p>
        </p:txBody>
      </p:sp>
    </p:spTree>
    <p:extLst>
      <p:ext uri="{BB962C8B-B14F-4D97-AF65-F5344CB8AC3E}">
        <p14:creationId xmlns:p14="http://schemas.microsoft.com/office/powerpoint/2010/main" val="200338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Due to the nature of the waterfall release we have the opportunity to pitch every song in the album to Spotify curated playlists rather than just one or two. We plan to submit each song three weeks before the release date, as to provide enough time for the submission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Getting onto Spotify curated playlists, such as New Music Friday, Easy, or Relax &amp; Unwind would be a huge success for Danny Star.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Displaying growth through organic plays via his own profile and personal playlists show healthy artist growth and a core fanbase who are providing organic momentum to his development.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As you can see from the table, 49% of his music is discovered through his own profile and 29% through listeners own playlists and libraries. Statistics like these indicate to Spotify that Danny Starr has a fanbase and isn’t reliant on playlists for views.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All previous playlisting he has been featured on such as Discover Weekly, Radio, Dark Forest and Autumn/Fall Indie, will be included in the pitch as well as key tag lines and a few other key points, such as radio support, press support, festival appearances and total plays.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The idea is to show to Spotify that Danny Starr is a legitimate artist, with a huge potential for growth who stands out from the crowd. Not just his music but his key statistics should reflect this.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noStrike"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strike="noStrike" kern="1200" dirty="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strike="noStrike" kern="1200" dirty="0">
                <a:solidFill>
                  <a:schemeClr val="tx1"/>
                </a:solidFill>
                <a:effectLst/>
                <a:latin typeface="+mn-lt"/>
                <a:ea typeface="+mn-ea"/>
                <a:cs typeface="+mn-cs"/>
              </a:rPr>
              <a:t>Although Spotify curated playlists tend to provide the largest exposure for artists, user playlists are still very important and should not be forgotten.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strike="noStrike" kern="1200" dirty="0">
                <a:solidFill>
                  <a:schemeClr val="tx1"/>
                </a:solidFill>
                <a:effectLst/>
                <a:latin typeface="+mn-lt"/>
                <a:ea typeface="+mn-ea"/>
                <a:cs typeface="+mn-cs"/>
              </a:rPr>
              <a:t>We plan on directly contacting user playlists which have already featured his music. For the others we will use </a:t>
            </a:r>
            <a:r>
              <a:rPr lang="en-GB" sz="1200" strike="noStrike" kern="1200" dirty="0" err="1">
                <a:solidFill>
                  <a:schemeClr val="tx1"/>
                </a:solidFill>
                <a:effectLst/>
                <a:latin typeface="+mn-lt"/>
                <a:ea typeface="+mn-ea"/>
                <a:cs typeface="+mn-cs"/>
              </a:rPr>
              <a:t>SubmitHub</a:t>
            </a:r>
            <a:r>
              <a:rPr lang="en-GB" sz="1200" strike="noStrike" kern="1200" dirty="0">
                <a:solidFill>
                  <a:schemeClr val="tx1"/>
                </a:solidFill>
                <a:effectLst/>
                <a:latin typeface="+mn-lt"/>
                <a:ea typeface="+mn-ea"/>
                <a:cs typeface="+mn-cs"/>
              </a:rPr>
              <a:t> to find and target a large number of relevant user playlists. Getting featured on many user generated playlists will be important, not only for direct exposure but also for the Spotify algorithm, especially if the playlists keep his music for long period of time.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strike="noStrike"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strike="noStrike" kern="1200" dirty="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strike="noStrike" kern="1200" dirty="0">
                <a:solidFill>
                  <a:schemeClr val="tx1"/>
                </a:solidFill>
                <a:effectLst/>
                <a:latin typeface="+mn-lt"/>
                <a:ea typeface="+mn-ea"/>
                <a:cs typeface="+mn-cs"/>
              </a:rPr>
              <a:t>It is vitally important, especially in the early stages of the campaign, that for every playlist Danny is featured on he posts about it on social media, linking back to Spotify. Spotify wants to encourage users visiting their platform, therefore by showing the algorithm that Danny Starr is linking users to Spotify from social media he will more likely be positively effected by the algorithm.</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strike="noStrike" kern="1200" dirty="0">
                <a:solidFill>
                  <a:schemeClr val="tx1"/>
                </a:solidFill>
                <a:effectLst/>
                <a:latin typeface="+mn-lt"/>
                <a:ea typeface="+mn-ea"/>
                <a:cs typeface="+mn-cs"/>
              </a:rPr>
              <a:t>In addition to this we want to leverage the feature of Spotify pre-saves. By using a website like </a:t>
            </a:r>
            <a:r>
              <a:rPr lang="en-GB" sz="1200" strike="noStrike" kern="1200" dirty="0" err="1">
                <a:solidFill>
                  <a:schemeClr val="tx1"/>
                </a:solidFill>
                <a:effectLst/>
                <a:latin typeface="+mn-lt"/>
                <a:ea typeface="+mn-ea"/>
                <a:cs typeface="+mn-cs"/>
              </a:rPr>
              <a:t>presave.io</a:t>
            </a:r>
            <a:r>
              <a:rPr lang="en-GB" sz="1200" strike="noStrike" kern="1200" dirty="0">
                <a:solidFill>
                  <a:schemeClr val="tx1"/>
                </a:solidFill>
                <a:effectLst/>
                <a:latin typeface="+mn-lt"/>
                <a:ea typeface="+mn-ea"/>
                <a:cs typeface="+mn-cs"/>
              </a:rPr>
              <a:t> or </a:t>
            </a:r>
            <a:r>
              <a:rPr lang="en-GB" sz="1200" strike="noStrike" kern="1200" dirty="0" err="1">
                <a:solidFill>
                  <a:schemeClr val="tx1"/>
                </a:solidFill>
                <a:effectLst/>
                <a:latin typeface="+mn-lt"/>
                <a:ea typeface="+mn-ea"/>
                <a:cs typeface="+mn-cs"/>
              </a:rPr>
              <a:t>SmartURL</a:t>
            </a:r>
            <a:r>
              <a:rPr lang="en-GB" sz="1200" strike="noStrike" kern="1200" dirty="0">
                <a:solidFill>
                  <a:schemeClr val="tx1"/>
                </a:solidFill>
                <a:effectLst/>
                <a:latin typeface="+mn-lt"/>
                <a:ea typeface="+mn-ea"/>
                <a:cs typeface="+mn-cs"/>
              </a:rPr>
              <a:t> we can create a link for fans that if they press will automatically add Danny Star’s upcoming song to their liked Spotify playlist and will provide them an email notification on the day of the release. High organic stream and playlisting count on the day of the release indicates to the Spotify Algorithm that the track is worth pushing.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strike="noStrike" kern="1200" dirty="0">
                <a:solidFill>
                  <a:schemeClr val="tx1"/>
                </a:solidFill>
                <a:effectLst/>
                <a:latin typeface="+mn-lt"/>
                <a:ea typeface="+mn-ea"/>
                <a:cs typeface="+mn-cs"/>
              </a:rPr>
              <a:t>To leverage this even further we are looking into providing some kind of low cost fan reward for pre-saving the next upcoming track.</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5D806F4-7E1A-E642-8D07-66D143238451}" type="slidenum">
              <a:rPr lang="en-GB" smtClean="0"/>
              <a:t>6</a:t>
            </a:fld>
            <a:endParaRPr lang="en-GB"/>
          </a:p>
        </p:txBody>
      </p:sp>
    </p:spTree>
    <p:extLst>
      <p:ext uri="{BB962C8B-B14F-4D97-AF65-F5344CB8AC3E}">
        <p14:creationId xmlns:p14="http://schemas.microsoft.com/office/powerpoint/2010/main" val="529682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BBC Introducing has supported Danny Starr a number of times before and are quick to listen to his music.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Tom Robinson at BBC Radio 6 has played Danny’s track Hello 2063.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Danny has done interviews and premieres with Amazing Radio and has contacts in Absolute Radio and Radio X, these could be great targets for song premiers.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strike="sng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strike="noStrike" kern="1200" dirty="0">
                <a:solidFill>
                  <a:schemeClr val="tx1"/>
                </a:solidFill>
                <a:effectLst/>
                <a:latin typeface="+mn-lt"/>
                <a:ea typeface="+mn-ea"/>
                <a:cs typeface="+mn-cs"/>
              </a:rPr>
              <a:t>We should aim to get a radio premier for each monthly release.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UK specific blogs will be targeted, the majority of submissions will be made for each new release via </a:t>
            </a:r>
            <a:r>
              <a:rPr lang="en-GB" sz="1200" kern="1200" dirty="0" err="1">
                <a:solidFill>
                  <a:schemeClr val="tx1"/>
                </a:solidFill>
                <a:effectLst/>
                <a:latin typeface="+mn-lt"/>
                <a:ea typeface="+mn-ea"/>
                <a:cs typeface="+mn-cs"/>
              </a:rPr>
              <a:t>SubmitHub</a:t>
            </a:r>
            <a:r>
              <a:rPr lang="en-GB"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Danny Star has already been in contact with the Royal Marsden Cancer Charity and they have expressed interest in collaborating on a project. As such we plan to meet with them and discuss this further. The Royal Marsden Cancer Charity do host a number of events, ideally Danny would be invited to perform at them.</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5D806F4-7E1A-E642-8D07-66D143238451}" type="slidenum">
              <a:rPr lang="en-GB" smtClean="0"/>
              <a:t>7</a:t>
            </a:fld>
            <a:endParaRPr lang="en-GB"/>
          </a:p>
        </p:txBody>
      </p:sp>
    </p:spTree>
    <p:extLst>
      <p:ext uri="{BB962C8B-B14F-4D97-AF65-F5344CB8AC3E}">
        <p14:creationId xmlns:p14="http://schemas.microsoft.com/office/powerpoint/2010/main" val="8555051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co-ordinated effort will be made towards international promotion of each track. Especially in territories he has already found success 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Paris has been quick to pick up on Danny’s music and as a result he has already been featured on 8 blogs in that area. Each new track will be sent to these blogs again and an effort will be made to push his music to others in Paris.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North America is another territory which has supported him in the past with a total of 6 blogs featuring his music. A similar effort shall be made in searching and pushing his music further in this territory.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We will also make a co-ordinated effort to promote too Switzerland, Brussels and Germany.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Switzerland’s high income, high pay for touring artists, strong gig and undiscovered artist support culture make it a fantastic place to break a new artist.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Brussels on the other hand was mentioned as one of the best places to break new artists by Mark Collen, the EVP of International Operations at Sony Music in a recent Tileyard interview.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The 16 individual states that make up Germany all have quite unique media infrastructure, which make it great for experimentation. Sony Music used it to successfully break </a:t>
            </a:r>
            <a:r>
              <a:rPr lang="en-GB" sz="1200" kern="1200" dirty="0" err="1">
                <a:solidFill>
                  <a:schemeClr val="tx1"/>
                </a:solidFill>
                <a:effectLst/>
                <a:latin typeface="+mn-lt"/>
                <a:ea typeface="+mn-ea"/>
                <a:cs typeface="+mn-cs"/>
              </a:rPr>
              <a:t>Rag’n’Bone</a:t>
            </a:r>
            <a:r>
              <a:rPr lang="en-GB" sz="1200" kern="1200" dirty="0">
                <a:solidFill>
                  <a:schemeClr val="tx1"/>
                </a:solidFill>
                <a:effectLst/>
                <a:latin typeface="+mn-lt"/>
                <a:ea typeface="+mn-ea"/>
                <a:cs typeface="+mn-cs"/>
              </a:rPr>
              <a:t> Man, George Ezra and James Arthur.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I do want to make it clear that even though we are looking into these specific territories, we will not neglect others, especially if they show signs of unexpected activity and funds will not be wasted if a territory shows to under perform.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kern="1200" dirty="0">
                <a:solidFill>
                  <a:schemeClr val="tx1"/>
                </a:solidFill>
                <a:effectLst/>
                <a:latin typeface="+mn-lt"/>
                <a:ea typeface="+mn-ea"/>
                <a:cs typeface="+mn-cs"/>
              </a:rPr>
              <a:t>YouTube channels are a great way to reach a large audience around the world. Channels such as La </a:t>
            </a:r>
            <a:r>
              <a:rPr lang="en-GB" sz="1200" kern="1200" dirty="0" err="1">
                <a:solidFill>
                  <a:schemeClr val="tx1"/>
                </a:solidFill>
                <a:effectLst/>
                <a:latin typeface="+mn-lt"/>
                <a:ea typeface="+mn-ea"/>
                <a:cs typeface="+mn-cs"/>
              </a:rPr>
              <a:t>Blogothèque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Colors</a:t>
            </a:r>
            <a:r>
              <a:rPr lang="en-GB" sz="1200" kern="1200" dirty="0">
                <a:solidFill>
                  <a:schemeClr val="tx1"/>
                </a:solidFill>
                <a:effectLst/>
                <a:latin typeface="+mn-lt"/>
                <a:ea typeface="+mn-ea"/>
                <a:cs typeface="+mn-cs"/>
              </a:rPr>
              <a:t>, Mahogany and many others routinely post music of a similar style to Danny Starr’s and making sure the right songs get on the right channels will be very important. Danny has played at </a:t>
            </a:r>
            <a:r>
              <a:rPr lang="en-GB" sz="1200" kern="1200" dirty="0" err="1">
                <a:solidFill>
                  <a:schemeClr val="tx1"/>
                </a:solidFill>
                <a:effectLst/>
                <a:latin typeface="+mn-lt"/>
                <a:ea typeface="+mn-ea"/>
                <a:cs typeface="+mn-cs"/>
              </a:rPr>
              <a:t>Sofar</a:t>
            </a:r>
            <a:r>
              <a:rPr lang="en-GB" sz="1200" kern="1200" dirty="0">
                <a:solidFill>
                  <a:schemeClr val="tx1"/>
                </a:solidFill>
                <a:effectLst/>
                <a:latin typeface="+mn-lt"/>
                <a:ea typeface="+mn-ea"/>
                <a:cs typeface="+mn-cs"/>
              </a:rPr>
              <a:t> Sounds twice and has a good relationship with the main UK booker, we will definitely be looking to do another show with them.</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5D806F4-7E1A-E642-8D07-66D143238451}" type="slidenum">
              <a:rPr lang="en-GB" smtClean="0"/>
              <a:t>8</a:t>
            </a:fld>
            <a:endParaRPr lang="en-GB"/>
          </a:p>
        </p:txBody>
      </p:sp>
    </p:spTree>
    <p:extLst>
      <p:ext uri="{BB962C8B-B14F-4D97-AF65-F5344CB8AC3E}">
        <p14:creationId xmlns:p14="http://schemas.microsoft.com/office/powerpoint/2010/main" val="3604170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 what Danny Starr’s current budget looks like.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majority of income we expect to see will be from streaming, we aim to receive 1.5 – 2.5 million total streams from the 20 tracks released on Spotify and Apple Music, that’s 10 originals and 10 acoustics. We hope to </a:t>
            </a:r>
            <a:r>
              <a:rPr lang="en-GB" sz="1200" u="none" kern="1200" dirty="0">
                <a:solidFill>
                  <a:schemeClr val="tx1"/>
                </a:solidFill>
                <a:effectLst/>
                <a:latin typeface="+mn-lt"/>
                <a:ea typeface="+mn-ea"/>
                <a:cs typeface="+mn-cs"/>
              </a:rPr>
              <a:t>sell £500 worth of merchandise and earn a total of £4000 from live shows.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u="non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kern="1200" dirty="0">
                <a:solidFill>
                  <a:schemeClr val="tx1"/>
                </a:solidFill>
                <a:effectLst/>
                <a:latin typeface="+mn-lt"/>
                <a:ea typeface="+mn-ea"/>
                <a:cs typeface="+mn-cs"/>
              </a:rPr>
              <a:t>For sync it is to early to say, we plan to speak to a few companies regarding which tracks they believe are best suited for sync from the album. From these meetings we will have a better understanding of the costs and profits from this.  </a:t>
            </a:r>
            <a:endParaRPr lang="en-GB" sz="1200" kern="1200" dirty="0">
              <a:solidFill>
                <a:schemeClr val="tx1"/>
              </a:solidFill>
              <a:effectLst/>
              <a:latin typeface="+mn-lt"/>
              <a:ea typeface="+mn-ea"/>
              <a:cs typeface="+mn-cs"/>
            </a:endParaRPr>
          </a:p>
          <a:p>
            <a:endParaRPr lang="en-GB" sz="1200" strike="noStrike" kern="1200" dirty="0">
              <a:solidFill>
                <a:schemeClr val="tx1"/>
              </a:solidFill>
              <a:effectLst/>
              <a:latin typeface="+mn-lt"/>
              <a:ea typeface="+mn-ea"/>
              <a:cs typeface="+mn-cs"/>
            </a:endParaRPr>
          </a:p>
          <a:p>
            <a:r>
              <a:rPr lang="en-GB" sz="1200" strike="noStrike" kern="1200" dirty="0">
                <a:solidFill>
                  <a:schemeClr val="tx1"/>
                </a:solidFill>
                <a:effectLst/>
                <a:latin typeface="+mn-lt"/>
                <a:ea typeface="+mn-ea"/>
                <a:cs typeface="+mn-cs"/>
              </a:rPr>
              <a:t>If a track seems to perform well in a certain territory we plan on paying for radio pluggers to push that individual song further. </a:t>
            </a:r>
          </a:p>
          <a:p>
            <a:endParaRPr lang="en-GB" sz="1200" strike="noStrike" kern="1200" dirty="0">
              <a:solidFill>
                <a:schemeClr val="tx1"/>
              </a:solidFill>
              <a:effectLst/>
              <a:latin typeface="+mn-lt"/>
              <a:ea typeface="+mn-ea"/>
              <a:cs typeface="+mn-cs"/>
            </a:endParaRPr>
          </a:p>
          <a:p>
            <a:r>
              <a:rPr lang="en-GB" sz="1200" strike="noStrike" kern="1200" dirty="0">
                <a:solidFill>
                  <a:schemeClr val="tx1"/>
                </a:solidFill>
                <a:effectLst/>
                <a:latin typeface="+mn-lt"/>
                <a:ea typeface="+mn-ea"/>
                <a:cs typeface="+mn-cs"/>
              </a:rPr>
              <a:t>A large portion of the content expenses will go towards music videos as they are a key part of the campaign. Each track will feature the same cover art with the exception of the acoustic versions which will be edited slightly differently.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advertising we plan on running social media ads on Facebook and Instagram continuously through the release process at a low cost each day. Every two days the social media ads will be checked and tweaked to ensure optimisation. £500 has also been set aside for pushing Danny Star in other areas, news features and press related content. If we feel we are having more success with a different type of advisements then the budget can be modified during the campaign.</a:t>
            </a:r>
          </a:p>
        </p:txBody>
      </p:sp>
      <p:sp>
        <p:nvSpPr>
          <p:cNvPr id="4" name="Slide Number Placeholder 3"/>
          <p:cNvSpPr>
            <a:spLocks noGrp="1"/>
          </p:cNvSpPr>
          <p:nvPr>
            <p:ph type="sldNum" sz="quarter" idx="5"/>
          </p:nvPr>
        </p:nvSpPr>
        <p:spPr/>
        <p:txBody>
          <a:bodyPr/>
          <a:lstStyle/>
          <a:p>
            <a:fld id="{35D806F4-7E1A-E642-8D07-66D143238451}" type="slidenum">
              <a:rPr lang="en-GB" smtClean="0"/>
              <a:t>9</a:t>
            </a:fld>
            <a:endParaRPr lang="en-GB"/>
          </a:p>
        </p:txBody>
      </p:sp>
    </p:spTree>
    <p:extLst>
      <p:ext uri="{BB962C8B-B14F-4D97-AF65-F5344CB8AC3E}">
        <p14:creationId xmlns:p14="http://schemas.microsoft.com/office/powerpoint/2010/main" val="217802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market for singer/songwriter pop music is very large, it is by no means a niche market. Similar artists such as James Bay, Rhys Lewis and James TW rack up millions of streams.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you can see from the graph, in the US around 20 to 22 percent of people in the 16-19, 20-24 and the 25-34 age groups prefer the  singer / songwriter music genre. Pinning down exactly the size of the singer/songwriter market is not easy due to the fact that many artists get placed in the pop category, Ed Sheeran being a great example of this.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5D806F4-7E1A-E642-8D07-66D143238451}" type="slidenum">
              <a:rPr lang="en-GB" smtClean="0"/>
              <a:t>10</a:t>
            </a:fld>
            <a:endParaRPr lang="en-GB"/>
          </a:p>
        </p:txBody>
      </p:sp>
    </p:spTree>
    <p:extLst>
      <p:ext uri="{BB962C8B-B14F-4D97-AF65-F5344CB8AC3E}">
        <p14:creationId xmlns:p14="http://schemas.microsoft.com/office/powerpoint/2010/main" val="3315598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the end of the album release and festival season in September 2021 we hope to be able to achieve 3 x growth on ticket sales for Danny Starr live shows. For example, Danny Starr can currently sell 100 tickets to a show in London, we will be aiming for 300 by September 2021. Ticket sale goals have been set for each of his primary gigging cities in the UK, this will be shown in more detail in the essay part of my assignment. </a:t>
            </a: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 </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0" indent="0">
              <a:buFont typeface="Arial" panose="020B0604020202020204" pitchFamily="34" charset="0"/>
              <a:buNone/>
            </a:pPr>
            <a:r>
              <a:rPr lang="en-GB" sz="1200" kern="1200" dirty="0">
                <a:solidFill>
                  <a:schemeClr val="tx1"/>
                </a:solidFill>
                <a:effectLst/>
                <a:latin typeface="+mn-lt"/>
                <a:ea typeface="+mn-ea"/>
                <a:cs typeface="+mn-cs"/>
              </a:rPr>
              <a:t>Danny Star currently has 4800 monthly Spotify listeners, by September 2021 we want to see that increase to 15,000 listeners.</a:t>
            </a:r>
          </a:p>
          <a:p>
            <a:pPr marL="0" indent="0">
              <a:buFont typeface="Arial" panose="020B0604020202020204" pitchFamily="34" charset="0"/>
              <a:buNone/>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  </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0" indent="0">
              <a:buFont typeface="Arial" panose="020B0604020202020204" pitchFamily="34" charset="0"/>
              <a:buNone/>
            </a:pPr>
            <a:r>
              <a:rPr lang="en-GB" sz="1200" kern="1200" dirty="0">
                <a:solidFill>
                  <a:schemeClr val="tx1"/>
                </a:solidFill>
                <a:effectLst/>
                <a:latin typeface="+mn-lt"/>
                <a:ea typeface="+mn-ea"/>
                <a:cs typeface="+mn-cs"/>
              </a:rPr>
              <a:t>On Instagram he has 950 followers, we will be setting 3000 as his target to reach by September 2021 </a:t>
            </a:r>
          </a:p>
          <a:p>
            <a:pPr marL="0" indent="0">
              <a:buFont typeface="Arial" panose="020B0604020202020204" pitchFamily="34" charset="0"/>
              <a:buNone/>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 </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0" indent="0">
              <a:buFont typeface="Arial" panose="020B0604020202020204" pitchFamily="34" charset="0"/>
              <a:buNone/>
            </a:pPr>
            <a:r>
              <a:rPr lang="en-GB" sz="1200" kern="1200" dirty="0">
                <a:solidFill>
                  <a:schemeClr val="tx1"/>
                </a:solidFill>
                <a:effectLst/>
                <a:latin typeface="+mn-lt"/>
                <a:ea typeface="+mn-ea"/>
                <a:cs typeface="+mn-cs"/>
              </a:rPr>
              <a:t>Danny Starr lacks a proper mailing list, therefore growing that list is one of the main goals of the campaign. </a:t>
            </a:r>
          </a:p>
          <a:p>
            <a:pPr marL="0" indent="0">
              <a:buFont typeface="Arial" panose="020B0604020202020204" pitchFamily="34" charset="0"/>
              <a:buNone/>
            </a:pPr>
            <a:endParaRPr lang="en-GB" sz="1200" kern="1200" dirty="0">
              <a:solidFill>
                <a:schemeClr val="tx1"/>
              </a:solidFill>
              <a:effectLst/>
              <a:latin typeface="+mn-lt"/>
              <a:ea typeface="+mn-ea"/>
              <a:cs typeface="+mn-cs"/>
            </a:endParaRPr>
          </a:p>
          <a:p>
            <a:pPr marL="0" indent="0">
              <a:buFont typeface="Arial" panose="020B0604020202020204" pitchFamily="34" charset="0"/>
              <a:buNone/>
            </a:pPr>
            <a:r>
              <a:rPr lang="en-GB" sz="1200" kern="1200" dirty="0">
                <a:solidFill>
                  <a:schemeClr val="tx1"/>
                </a:solidFill>
                <a:effectLst/>
                <a:latin typeface="+mn-lt"/>
                <a:ea typeface="+mn-ea"/>
                <a:cs typeface="+mn-cs"/>
              </a:rPr>
              <a:t>We are in complete control over that data and it provides us a direct line of communication with Danny’s core fan base. </a:t>
            </a:r>
          </a:p>
        </p:txBody>
      </p:sp>
      <p:sp>
        <p:nvSpPr>
          <p:cNvPr id="4" name="Slide Number Placeholder 3"/>
          <p:cNvSpPr>
            <a:spLocks noGrp="1"/>
          </p:cNvSpPr>
          <p:nvPr>
            <p:ph type="sldNum" sz="quarter" idx="5"/>
          </p:nvPr>
        </p:nvSpPr>
        <p:spPr/>
        <p:txBody>
          <a:bodyPr/>
          <a:lstStyle/>
          <a:p>
            <a:fld id="{35D806F4-7E1A-E642-8D07-66D143238451}" type="slidenum">
              <a:rPr lang="en-GB" smtClean="0"/>
              <a:t>11</a:t>
            </a:fld>
            <a:endParaRPr lang="en-GB"/>
          </a:p>
        </p:txBody>
      </p:sp>
    </p:spTree>
    <p:extLst>
      <p:ext uri="{BB962C8B-B14F-4D97-AF65-F5344CB8AC3E}">
        <p14:creationId xmlns:p14="http://schemas.microsoft.com/office/powerpoint/2010/main" val="4254935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5D806F4-7E1A-E642-8D07-66D143238451}" type="slidenum">
              <a:rPr lang="en-GB" smtClean="0"/>
              <a:t>12</a:t>
            </a:fld>
            <a:endParaRPr lang="en-GB"/>
          </a:p>
        </p:txBody>
      </p:sp>
    </p:spTree>
    <p:extLst>
      <p:ext uri="{BB962C8B-B14F-4D97-AF65-F5344CB8AC3E}">
        <p14:creationId xmlns:p14="http://schemas.microsoft.com/office/powerpoint/2010/main" val="362762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D83E3AF-1C4A-9B4E-9EC6-C8F7F805B8CC}"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76C03-B3D5-5C40-8ED0-7747C724B086}" type="slidenum">
              <a:rPr lang="en-GB" smtClean="0"/>
              <a:t>‹#›</a:t>
            </a:fld>
            <a:endParaRPr lang="en-GB"/>
          </a:p>
        </p:txBody>
      </p:sp>
    </p:spTree>
    <p:extLst>
      <p:ext uri="{BB962C8B-B14F-4D97-AF65-F5344CB8AC3E}">
        <p14:creationId xmlns:p14="http://schemas.microsoft.com/office/powerpoint/2010/main" val="451059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D83E3AF-1C4A-9B4E-9EC6-C8F7F805B8CC}"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76C03-B3D5-5C40-8ED0-7747C724B086}" type="slidenum">
              <a:rPr lang="en-GB" smtClean="0"/>
              <a:t>‹#›</a:t>
            </a:fld>
            <a:endParaRPr lang="en-GB"/>
          </a:p>
        </p:txBody>
      </p:sp>
    </p:spTree>
    <p:extLst>
      <p:ext uri="{BB962C8B-B14F-4D97-AF65-F5344CB8AC3E}">
        <p14:creationId xmlns:p14="http://schemas.microsoft.com/office/powerpoint/2010/main" val="902159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83E3AF-1C4A-9B4E-9EC6-C8F7F805B8CC}"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76C03-B3D5-5C40-8ED0-7747C724B086}" type="slidenum">
              <a:rPr lang="en-GB" smtClean="0"/>
              <a:t>‹#›</a:t>
            </a:fld>
            <a:endParaRPr lang="en-GB"/>
          </a:p>
        </p:txBody>
      </p:sp>
    </p:spTree>
    <p:extLst>
      <p:ext uri="{BB962C8B-B14F-4D97-AF65-F5344CB8AC3E}">
        <p14:creationId xmlns:p14="http://schemas.microsoft.com/office/powerpoint/2010/main" val="422224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D83E3AF-1C4A-9B4E-9EC6-C8F7F805B8CC}" type="datetimeFigureOut">
              <a:rPr lang="en-GB" smtClean="0"/>
              <a:t>02/04/2020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76C03-B3D5-5C40-8ED0-7747C724B086}" type="slidenum">
              <a:rPr lang="en-GB" smtClean="0"/>
              <a:t>‹#›</a:t>
            </a:fld>
            <a:endParaRPr lang="en-GB"/>
          </a:p>
        </p:txBody>
      </p:sp>
    </p:spTree>
    <p:extLst>
      <p:ext uri="{BB962C8B-B14F-4D97-AF65-F5344CB8AC3E}">
        <p14:creationId xmlns:p14="http://schemas.microsoft.com/office/powerpoint/2010/main" val="2897086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D83E3AF-1C4A-9B4E-9EC6-C8F7F805B8CC}" type="datetimeFigureOut">
              <a:rPr lang="en-GB" smtClean="0"/>
              <a:t>02/04/2020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876C03-B3D5-5C40-8ED0-7747C724B086}" type="slidenum">
              <a:rPr lang="en-GB" smtClean="0"/>
              <a:t>‹#›</a:t>
            </a:fld>
            <a:endParaRPr lang="en-GB"/>
          </a:p>
        </p:txBody>
      </p:sp>
    </p:spTree>
    <p:extLst>
      <p:ext uri="{BB962C8B-B14F-4D97-AF65-F5344CB8AC3E}">
        <p14:creationId xmlns:p14="http://schemas.microsoft.com/office/powerpoint/2010/main" val="154759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D83E3AF-1C4A-9B4E-9EC6-C8F7F805B8CC}" type="datetimeFigureOut">
              <a:rPr lang="en-GB" smtClean="0"/>
              <a:t>02/04/2020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876C03-B3D5-5C40-8ED0-7747C724B086}" type="slidenum">
              <a:rPr lang="en-GB" smtClean="0"/>
              <a:t>‹#›</a:t>
            </a:fld>
            <a:endParaRPr lang="en-GB"/>
          </a:p>
        </p:txBody>
      </p:sp>
    </p:spTree>
    <p:extLst>
      <p:ext uri="{BB962C8B-B14F-4D97-AF65-F5344CB8AC3E}">
        <p14:creationId xmlns:p14="http://schemas.microsoft.com/office/powerpoint/2010/main" val="2204494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83E3AF-1C4A-9B4E-9EC6-C8F7F805B8CC}" type="datetimeFigureOut">
              <a:rPr lang="en-GB" smtClean="0"/>
              <a:t>02/04/2020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876C03-B3D5-5C40-8ED0-7747C724B086}" type="slidenum">
              <a:rPr lang="en-GB" smtClean="0"/>
              <a:t>‹#›</a:t>
            </a:fld>
            <a:endParaRPr lang="en-GB"/>
          </a:p>
        </p:txBody>
      </p:sp>
    </p:spTree>
    <p:extLst>
      <p:ext uri="{BB962C8B-B14F-4D97-AF65-F5344CB8AC3E}">
        <p14:creationId xmlns:p14="http://schemas.microsoft.com/office/powerpoint/2010/main" val="3938851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D83E3AF-1C4A-9B4E-9EC6-C8F7F805B8CC}" type="datetimeFigureOut">
              <a:rPr lang="en-GB" smtClean="0"/>
              <a:t>02/04/2020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76C03-B3D5-5C40-8ED0-7747C724B086}" type="slidenum">
              <a:rPr lang="en-GB" smtClean="0"/>
              <a:t>‹#›</a:t>
            </a:fld>
            <a:endParaRPr lang="en-GB"/>
          </a:p>
        </p:txBody>
      </p:sp>
    </p:spTree>
    <p:extLst>
      <p:ext uri="{BB962C8B-B14F-4D97-AF65-F5344CB8AC3E}">
        <p14:creationId xmlns:p14="http://schemas.microsoft.com/office/powerpoint/2010/main" val="501670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D83E3AF-1C4A-9B4E-9EC6-C8F7F805B8CC}" type="datetimeFigureOut">
              <a:rPr lang="en-GB" smtClean="0"/>
              <a:t>02/04/2020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76C03-B3D5-5C40-8ED0-7747C724B086}" type="slidenum">
              <a:rPr lang="en-GB" smtClean="0"/>
              <a:t>‹#›</a:t>
            </a:fld>
            <a:endParaRPr lang="en-GB"/>
          </a:p>
        </p:txBody>
      </p:sp>
    </p:spTree>
    <p:extLst>
      <p:ext uri="{BB962C8B-B14F-4D97-AF65-F5344CB8AC3E}">
        <p14:creationId xmlns:p14="http://schemas.microsoft.com/office/powerpoint/2010/main" val="651877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D83E3AF-1C4A-9B4E-9EC6-C8F7F805B8CC}"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76C03-B3D5-5C40-8ED0-7747C724B086}" type="slidenum">
              <a:rPr lang="en-GB" smtClean="0"/>
              <a:t>‹#›</a:t>
            </a:fld>
            <a:endParaRPr lang="en-GB"/>
          </a:p>
        </p:txBody>
      </p:sp>
    </p:spTree>
    <p:extLst>
      <p:ext uri="{BB962C8B-B14F-4D97-AF65-F5344CB8AC3E}">
        <p14:creationId xmlns:p14="http://schemas.microsoft.com/office/powerpoint/2010/main" val="2453428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D83E3AF-1C4A-9B4E-9EC6-C8F7F805B8CC}" type="datetimeFigureOut">
              <a:rPr lang="en-GB" smtClean="0"/>
              <a:t>02/04/2020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76C03-B3D5-5C40-8ED0-7747C724B086}" type="slidenum">
              <a:rPr lang="en-GB" smtClean="0"/>
              <a:t>‹#›</a:t>
            </a:fld>
            <a:endParaRPr lang="en-GB"/>
          </a:p>
        </p:txBody>
      </p:sp>
    </p:spTree>
    <p:extLst>
      <p:ext uri="{BB962C8B-B14F-4D97-AF65-F5344CB8AC3E}">
        <p14:creationId xmlns:p14="http://schemas.microsoft.com/office/powerpoint/2010/main" val="2064829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83E3AF-1C4A-9B4E-9EC6-C8F7F805B8CC}" type="datetimeFigureOut">
              <a:rPr lang="en-GB" smtClean="0"/>
              <a:t>02/04/2020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876C03-B3D5-5C40-8ED0-7747C724B086}" type="slidenum">
              <a:rPr lang="en-GB" smtClean="0"/>
              <a:t>‹#›</a:t>
            </a:fld>
            <a:endParaRPr lang="en-GB"/>
          </a:p>
        </p:txBody>
      </p:sp>
    </p:spTree>
    <p:extLst>
      <p:ext uri="{BB962C8B-B14F-4D97-AF65-F5344CB8AC3E}">
        <p14:creationId xmlns:p14="http://schemas.microsoft.com/office/powerpoint/2010/main" val="248010424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790A084-E3CF-7641-B818-BDA39AB8744F}"/>
              </a:ext>
            </a:extLst>
          </p:cNvPr>
          <p:cNvPicPr>
            <a:picLocks noChangeAspect="1"/>
          </p:cNvPicPr>
          <p:nvPr/>
        </p:nvPicPr>
        <p:blipFill rotWithShape="1">
          <a:blip r:embed="rId5">
            <a:alphaModFix amt="85000"/>
          </a:blip>
          <a:srcRect t="7575" b="7575"/>
          <a:stretch/>
        </p:blipFill>
        <p:spPr>
          <a:xfrm>
            <a:off x="0" y="0"/>
            <a:ext cx="12192000" cy="6858000"/>
          </a:xfrm>
          <a:prstGeom prst="rect">
            <a:avLst/>
          </a:prstGeom>
          <a:effectLst>
            <a:outerShdw sx="1000" sy="1000" algn="ctr" rotWithShape="0">
              <a:srgbClr val="000000"/>
            </a:outerShdw>
            <a:softEdge rad="0"/>
          </a:effectLst>
        </p:spPr>
      </p:pic>
      <p:sp>
        <p:nvSpPr>
          <p:cNvPr id="6" name="TextBox 5">
            <a:extLst>
              <a:ext uri="{FF2B5EF4-FFF2-40B4-BE49-F238E27FC236}">
                <a16:creationId xmlns:a16="http://schemas.microsoft.com/office/drawing/2014/main" id="{199B06FC-65FB-FD46-965C-6AF08BA4D772}"/>
              </a:ext>
            </a:extLst>
          </p:cNvPr>
          <p:cNvSpPr txBox="1"/>
          <p:nvPr/>
        </p:nvSpPr>
        <p:spPr>
          <a:xfrm>
            <a:off x="4194193" y="2885969"/>
            <a:ext cx="3803612" cy="784830"/>
          </a:xfrm>
          <a:prstGeom prst="rect">
            <a:avLst/>
          </a:prstGeom>
          <a:noFill/>
        </p:spPr>
        <p:txBody>
          <a:bodyPr wrap="square" lIns="90000" rtlCol="0" anchor="ctr">
            <a:spAutoFit/>
          </a:bodyPr>
          <a:lstStyle/>
          <a:p>
            <a:pPr algn="ctr"/>
            <a:r>
              <a:rPr lang="en-GB" sz="4500" b="1" dirty="0"/>
              <a:t>DANNY STARR</a:t>
            </a:r>
          </a:p>
        </p:txBody>
      </p:sp>
      <p:sp>
        <p:nvSpPr>
          <p:cNvPr id="7" name="TextBox 6">
            <a:extLst>
              <a:ext uri="{FF2B5EF4-FFF2-40B4-BE49-F238E27FC236}">
                <a16:creationId xmlns:a16="http://schemas.microsoft.com/office/drawing/2014/main" id="{A629EC03-160D-AA41-A7F5-CF3F2C0AFDBA}"/>
              </a:ext>
            </a:extLst>
          </p:cNvPr>
          <p:cNvSpPr txBox="1"/>
          <p:nvPr/>
        </p:nvSpPr>
        <p:spPr>
          <a:xfrm>
            <a:off x="4194194" y="4160108"/>
            <a:ext cx="3803611" cy="861774"/>
          </a:xfrm>
          <a:prstGeom prst="rect">
            <a:avLst/>
          </a:prstGeom>
          <a:noFill/>
        </p:spPr>
        <p:txBody>
          <a:bodyPr wrap="square" lIns="90000" rtlCol="0" anchor="ctr">
            <a:spAutoFit/>
          </a:bodyPr>
          <a:lstStyle/>
          <a:p>
            <a:pPr algn="ctr"/>
            <a:r>
              <a:rPr lang="en-GB" sz="2500" dirty="0"/>
              <a:t>Marketing Plan &amp; Timeline 2020 / 2021</a:t>
            </a:r>
          </a:p>
        </p:txBody>
      </p:sp>
      <p:cxnSp>
        <p:nvCxnSpPr>
          <p:cNvPr id="3" name="Straight Connector 2">
            <a:extLst>
              <a:ext uri="{FF2B5EF4-FFF2-40B4-BE49-F238E27FC236}">
                <a16:creationId xmlns:a16="http://schemas.microsoft.com/office/drawing/2014/main" id="{18C378F7-739C-624D-85D3-16E80923FBA0}"/>
              </a:ext>
            </a:extLst>
          </p:cNvPr>
          <p:cNvCxnSpPr/>
          <p:nvPr/>
        </p:nvCxnSpPr>
        <p:spPr>
          <a:xfrm>
            <a:off x="0"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423EF06-E4F1-064B-9ED9-49A8A31CCF5D}"/>
              </a:ext>
            </a:extLst>
          </p:cNvPr>
          <p:cNvCxnSpPr>
            <a:cxnSpLocks/>
          </p:cNvCxnSpPr>
          <p:nvPr/>
        </p:nvCxnSpPr>
        <p:spPr>
          <a:xfrm>
            <a:off x="1218337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E3947C-F6CE-8144-A513-7407060BC145}"/>
              </a:ext>
            </a:extLst>
          </p:cNvPr>
          <p:cNvCxnSpPr>
            <a:cxnSpLocks/>
          </p:cNvCxnSpPr>
          <p:nvPr/>
        </p:nvCxnSpPr>
        <p:spPr>
          <a:xfrm>
            <a:off x="0" y="6849374"/>
            <a:ext cx="12192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DEC5E86-68E6-CA44-A1B8-8877BC118A8E}"/>
              </a:ext>
            </a:extLst>
          </p:cNvPr>
          <p:cNvCxnSpPr>
            <a:cxnSpLocks/>
          </p:cNvCxnSpPr>
          <p:nvPr/>
        </p:nvCxnSpPr>
        <p:spPr>
          <a:xfrm flipH="1" flipV="1">
            <a:off x="-1" y="0"/>
            <a:ext cx="12183376" cy="86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7" name="Audio 16">
            <a:hlinkClick r:id="" action="ppaction://media"/>
            <a:extLst>
              <a:ext uri="{FF2B5EF4-FFF2-40B4-BE49-F238E27FC236}">
                <a16:creationId xmlns:a16="http://schemas.microsoft.com/office/drawing/2014/main" id="{EF6F5CBA-CBA5-3A43-B733-BCFD97BF44D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99831698"/>
      </p:ext>
    </p:extLst>
  </p:cSld>
  <p:clrMapOvr>
    <a:masterClrMapping/>
  </p:clrMapOvr>
  <mc:AlternateContent xmlns:mc="http://schemas.openxmlformats.org/markup-compatibility/2006">
    <mc:Choice xmlns:p14="http://schemas.microsoft.com/office/powerpoint/2010/main" Requires="p14">
      <p:transition spd="slow" p14:dur="2000" advTm="2247"/>
    </mc:Choice>
    <mc:Fallback>
      <p:transition spd="slow" advTm="2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3133F46-3C5E-3445-B4EF-794F023BE1EF}"/>
              </a:ext>
            </a:extLst>
          </p:cNvPr>
          <p:cNvSpPr txBox="1"/>
          <p:nvPr/>
        </p:nvSpPr>
        <p:spPr>
          <a:xfrm>
            <a:off x="0" y="5708926"/>
            <a:ext cx="2425148" cy="1015663"/>
          </a:xfrm>
          <a:prstGeom prst="rect">
            <a:avLst/>
          </a:prstGeom>
          <a:noFill/>
        </p:spPr>
        <p:txBody>
          <a:bodyPr wrap="square" rtlCol="0">
            <a:spAutoFit/>
          </a:bodyPr>
          <a:lstStyle/>
          <a:p>
            <a:pPr algn="ctr"/>
            <a:r>
              <a:rPr lang="en-GB" sz="1200" dirty="0">
                <a:solidFill>
                  <a:schemeClr val="bg1"/>
                </a:solidFill>
              </a:rPr>
              <a:t>By Elliot Devine-King</a:t>
            </a:r>
          </a:p>
          <a:p>
            <a:pPr algn="ctr"/>
            <a:r>
              <a:rPr lang="en-GB" sz="1200" dirty="0">
                <a:solidFill>
                  <a:schemeClr val="bg1"/>
                </a:solidFill>
              </a:rPr>
              <a:t>Entertainment Marketing</a:t>
            </a:r>
          </a:p>
          <a:p>
            <a:pPr algn="ctr"/>
            <a:r>
              <a:rPr lang="en-GB" sz="1200" dirty="0">
                <a:solidFill>
                  <a:schemeClr val="bg1"/>
                </a:solidFill>
              </a:rPr>
              <a:t>Student Code – BAX08</a:t>
            </a:r>
          </a:p>
          <a:p>
            <a:pPr algn="ctr"/>
            <a:r>
              <a:rPr lang="en-GB" sz="1200" dirty="0">
                <a:solidFill>
                  <a:schemeClr val="bg1"/>
                </a:solidFill>
              </a:rPr>
              <a:t>Lecturer – Tim Ferrone</a:t>
            </a:r>
          </a:p>
          <a:p>
            <a:pPr algn="ctr"/>
            <a:r>
              <a:rPr lang="en-GB" sz="1200" dirty="0">
                <a:solidFill>
                  <a:schemeClr val="bg1"/>
                </a:solidFill>
              </a:rPr>
              <a:t>Assignment Title - Presentation</a:t>
            </a:r>
          </a:p>
        </p:txBody>
      </p:sp>
      <p:sp>
        <p:nvSpPr>
          <p:cNvPr id="6" name="TextBox 5">
            <a:extLst>
              <a:ext uri="{FF2B5EF4-FFF2-40B4-BE49-F238E27FC236}">
                <a16:creationId xmlns:a16="http://schemas.microsoft.com/office/drawing/2014/main" id="{199B06FC-65FB-FD46-965C-6AF08BA4D772}"/>
              </a:ext>
            </a:extLst>
          </p:cNvPr>
          <p:cNvSpPr txBox="1"/>
          <p:nvPr/>
        </p:nvSpPr>
        <p:spPr>
          <a:xfrm>
            <a:off x="1212574" y="490423"/>
            <a:ext cx="5351512" cy="784830"/>
          </a:xfrm>
          <a:prstGeom prst="rect">
            <a:avLst/>
          </a:prstGeom>
          <a:noFill/>
        </p:spPr>
        <p:txBody>
          <a:bodyPr wrap="square" lIns="90000" rtlCol="0" anchor="ctr">
            <a:spAutoFit/>
          </a:bodyPr>
          <a:lstStyle/>
          <a:p>
            <a:pPr algn="ctr"/>
            <a:r>
              <a:rPr lang="en-GB" sz="4500" b="1" dirty="0"/>
              <a:t>Overview</a:t>
            </a:r>
          </a:p>
        </p:txBody>
      </p:sp>
      <p:pic>
        <p:nvPicPr>
          <p:cNvPr id="9" name="Picture 8" descr="A person posing for the camera&#10;&#10;Description automatically generated">
            <a:extLst>
              <a:ext uri="{FF2B5EF4-FFF2-40B4-BE49-F238E27FC236}">
                <a16:creationId xmlns:a16="http://schemas.microsoft.com/office/drawing/2014/main" id="{CE5D8D2B-70DC-C949-8AE5-5F534BAB1AE7}"/>
              </a:ext>
            </a:extLst>
          </p:cNvPr>
          <p:cNvPicPr>
            <a:picLocks noChangeAspect="1"/>
          </p:cNvPicPr>
          <p:nvPr/>
        </p:nvPicPr>
        <p:blipFill>
          <a:blip r:embed="rId5"/>
          <a:stretch>
            <a:fillRect/>
          </a:stretch>
        </p:blipFill>
        <p:spPr>
          <a:xfrm>
            <a:off x="7620000" y="13732"/>
            <a:ext cx="4572000" cy="6858000"/>
          </a:xfrm>
          <a:prstGeom prst="rect">
            <a:avLst/>
          </a:prstGeom>
        </p:spPr>
      </p:pic>
      <p:sp>
        <p:nvSpPr>
          <p:cNvPr id="12" name="TextBox 11">
            <a:extLst>
              <a:ext uri="{FF2B5EF4-FFF2-40B4-BE49-F238E27FC236}">
                <a16:creationId xmlns:a16="http://schemas.microsoft.com/office/drawing/2014/main" id="{62E95FAD-8CB1-7D46-AB0A-0F2FDBB96B92}"/>
              </a:ext>
            </a:extLst>
          </p:cNvPr>
          <p:cNvSpPr txBox="1"/>
          <p:nvPr/>
        </p:nvSpPr>
        <p:spPr>
          <a:xfrm>
            <a:off x="1712416" y="2085283"/>
            <a:ext cx="4351829" cy="400110"/>
          </a:xfrm>
          <a:prstGeom prst="rect">
            <a:avLst/>
          </a:prstGeom>
          <a:noFill/>
        </p:spPr>
        <p:txBody>
          <a:bodyPr wrap="square" rtlCol="0">
            <a:spAutoFit/>
          </a:bodyPr>
          <a:lstStyle/>
          <a:p>
            <a:pPr marL="285750" indent="-285750" algn="ctr">
              <a:buFont typeface="Arial" panose="020B0604020202020204" pitchFamily="34" charset="0"/>
              <a:buChar char="•"/>
            </a:pPr>
            <a:r>
              <a:rPr lang="en-GB" sz="2000" dirty="0"/>
              <a:t>Who is Danny Starr?</a:t>
            </a:r>
          </a:p>
        </p:txBody>
      </p:sp>
      <p:sp>
        <p:nvSpPr>
          <p:cNvPr id="13" name="TextBox 12">
            <a:extLst>
              <a:ext uri="{FF2B5EF4-FFF2-40B4-BE49-F238E27FC236}">
                <a16:creationId xmlns:a16="http://schemas.microsoft.com/office/drawing/2014/main" id="{42638F94-9E31-0849-949B-D018DC6BF1BB}"/>
              </a:ext>
            </a:extLst>
          </p:cNvPr>
          <p:cNvSpPr txBox="1"/>
          <p:nvPr/>
        </p:nvSpPr>
        <p:spPr>
          <a:xfrm>
            <a:off x="1404177" y="2891924"/>
            <a:ext cx="4968307" cy="400110"/>
          </a:xfrm>
          <a:prstGeom prst="rect">
            <a:avLst/>
          </a:prstGeom>
          <a:noFill/>
        </p:spPr>
        <p:txBody>
          <a:bodyPr wrap="square" rtlCol="0">
            <a:spAutoFit/>
          </a:bodyPr>
          <a:lstStyle/>
          <a:p>
            <a:pPr marL="285750" indent="-285750" algn="ctr">
              <a:buFont typeface="Arial" panose="020B0604020202020204" pitchFamily="34" charset="0"/>
              <a:buChar char="•"/>
            </a:pPr>
            <a:r>
              <a:rPr lang="en-GB" sz="2000" dirty="0"/>
              <a:t>240,000 streams &amp; festival experience </a:t>
            </a:r>
          </a:p>
        </p:txBody>
      </p:sp>
      <p:sp>
        <p:nvSpPr>
          <p:cNvPr id="14" name="TextBox 13">
            <a:extLst>
              <a:ext uri="{FF2B5EF4-FFF2-40B4-BE49-F238E27FC236}">
                <a16:creationId xmlns:a16="http://schemas.microsoft.com/office/drawing/2014/main" id="{9808E528-D719-8C42-9E57-66AAD58A749C}"/>
              </a:ext>
            </a:extLst>
          </p:cNvPr>
          <p:cNvSpPr txBox="1"/>
          <p:nvPr/>
        </p:nvSpPr>
        <p:spPr>
          <a:xfrm>
            <a:off x="1712416" y="3698565"/>
            <a:ext cx="4351829" cy="400110"/>
          </a:xfrm>
          <a:prstGeom prst="rect">
            <a:avLst/>
          </a:prstGeom>
          <a:noFill/>
        </p:spPr>
        <p:txBody>
          <a:bodyPr wrap="square" rtlCol="0">
            <a:spAutoFit/>
          </a:bodyPr>
          <a:lstStyle/>
          <a:p>
            <a:pPr marL="285750" indent="-285750" algn="ctr">
              <a:buFont typeface="Arial" panose="020B0604020202020204" pitchFamily="34" charset="0"/>
              <a:buChar char="•"/>
            </a:pPr>
            <a:r>
              <a:rPr lang="en-GB" sz="2000" dirty="0"/>
              <a:t>Debut Album Launch</a:t>
            </a:r>
          </a:p>
        </p:txBody>
      </p:sp>
      <p:pic>
        <p:nvPicPr>
          <p:cNvPr id="15" name="Audio 14">
            <a:hlinkClick r:id="" action="ppaction://media"/>
            <a:extLst>
              <a:ext uri="{FF2B5EF4-FFF2-40B4-BE49-F238E27FC236}">
                <a16:creationId xmlns:a16="http://schemas.microsoft.com/office/drawing/2014/main" id="{41996D2D-26DA-9743-A43A-F5B189FF96C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116795485"/>
      </p:ext>
    </p:extLst>
  </p:cSld>
  <p:clrMapOvr>
    <a:masterClrMapping/>
  </p:clrMapOvr>
  <mc:AlternateContent xmlns:mc="http://schemas.openxmlformats.org/markup-compatibility/2006">
    <mc:Choice xmlns:p14="http://schemas.microsoft.com/office/powerpoint/2010/main" Requires="p14">
      <p:transition spd="slow" p14:dur="2000" advTm="46037"/>
    </mc:Choice>
    <mc:Fallback>
      <p:transition spd="slow" advTm="460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199B06FC-65FB-FD46-965C-6AF08BA4D772}"/>
              </a:ext>
            </a:extLst>
          </p:cNvPr>
          <p:cNvSpPr txBox="1"/>
          <p:nvPr/>
        </p:nvSpPr>
        <p:spPr>
          <a:xfrm>
            <a:off x="3035541" y="904492"/>
            <a:ext cx="6296059" cy="748070"/>
          </a:xfrm>
          <a:prstGeom prst="rect">
            <a:avLst/>
          </a:prstGeom>
        </p:spPr>
        <p:txBody>
          <a:bodyPr vert="horz" lIns="91440" tIns="45720" rIns="91440" bIns="45720" rtlCol="0" anchor="b">
            <a:noAutofit/>
          </a:bodyPr>
          <a:lstStyle/>
          <a:p>
            <a:pPr defTabSz="914400">
              <a:lnSpc>
                <a:spcPct val="90000"/>
              </a:lnSpc>
              <a:spcBef>
                <a:spcPct val="0"/>
              </a:spcBef>
              <a:spcAft>
                <a:spcPts val="600"/>
              </a:spcAft>
            </a:pPr>
            <a:r>
              <a:rPr lang="en-US" sz="4500" b="1" dirty="0">
                <a:latin typeface="+mj-lt"/>
                <a:ea typeface="+mj-ea"/>
                <a:cs typeface="+mj-cs"/>
              </a:rPr>
              <a:t>Waterfall Release Strategy</a:t>
            </a:r>
          </a:p>
        </p:txBody>
      </p:sp>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663AB2F7-E497-184D-8942-E3BB5CC9FA80}"/>
              </a:ext>
            </a:extLst>
          </p:cNvPr>
          <p:cNvSpPr txBox="1"/>
          <p:nvPr/>
        </p:nvSpPr>
        <p:spPr>
          <a:xfrm>
            <a:off x="4669605" y="2061218"/>
            <a:ext cx="3027931" cy="400110"/>
          </a:xfrm>
          <a:prstGeom prst="rect">
            <a:avLst/>
          </a:prstGeom>
          <a:noFill/>
        </p:spPr>
        <p:txBody>
          <a:bodyPr wrap="square" rtlCol="0">
            <a:spAutoFit/>
          </a:bodyPr>
          <a:lstStyle/>
          <a:p>
            <a:pPr algn="ctr">
              <a:spcAft>
                <a:spcPts val="600"/>
              </a:spcAft>
            </a:pPr>
            <a:r>
              <a:rPr lang="en-GB" sz="2000" dirty="0"/>
              <a:t>How does it work?</a:t>
            </a:r>
          </a:p>
        </p:txBody>
      </p:sp>
      <p:sp>
        <p:nvSpPr>
          <p:cNvPr id="4" name="Rectangle 3">
            <a:extLst>
              <a:ext uri="{FF2B5EF4-FFF2-40B4-BE49-F238E27FC236}">
                <a16:creationId xmlns:a16="http://schemas.microsoft.com/office/drawing/2014/main" id="{436A0499-3270-FE46-BDF8-8008F27BD8AE}"/>
              </a:ext>
            </a:extLst>
          </p:cNvPr>
          <p:cNvSpPr/>
          <p:nvPr/>
        </p:nvSpPr>
        <p:spPr>
          <a:xfrm>
            <a:off x="346750" y="570819"/>
            <a:ext cx="1116290" cy="25603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4540B606-4CA2-EB43-AAE0-D05EFBAD98F6}"/>
              </a:ext>
            </a:extLst>
          </p:cNvPr>
          <p:cNvSpPr/>
          <p:nvPr/>
        </p:nvSpPr>
        <p:spPr>
          <a:xfrm>
            <a:off x="346750" y="4530591"/>
            <a:ext cx="4111919" cy="45719"/>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pic>
        <p:nvPicPr>
          <p:cNvPr id="12" name="Picture 11" descr="A screen shot of a building&#10;&#10;Description automatically generated">
            <a:extLst>
              <a:ext uri="{FF2B5EF4-FFF2-40B4-BE49-F238E27FC236}">
                <a16:creationId xmlns:a16="http://schemas.microsoft.com/office/drawing/2014/main" id="{CE492A14-BAC8-8045-82B7-C3682AF2A405}"/>
              </a:ext>
            </a:extLst>
          </p:cNvPr>
          <p:cNvPicPr>
            <a:picLocks noChangeAspect="1"/>
          </p:cNvPicPr>
          <p:nvPr/>
        </p:nvPicPr>
        <p:blipFill>
          <a:blip r:embed="rId5"/>
          <a:stretch>
            <a:fillRect/>
          </a:stretch>
        </p:blipFill>
        <p:spPr>
          <a:xfrm>
            <a:off x="-3" y="4095803"/>
            <a:ext cx="12192000" cy="2789629"/>
          </a:xfrm>
          <a:prstGeom prst="rect">
            <a:avLst/>
          </a:prstGeom>
        </p:spPr>
      </p:pic>
      <p:pic>
        <p:nvPicPr>
          <p:cNvPr id="14" name="Audio 13">
            <a:hlinkClick r:id="" action="ppaction://media"/>
            <a:extLst>
              <a:ext uri="{FF2B5EF4-FFF2-40B4-BE49-F238E27FC236}">
                <a16:creationId xmlns:a16="http://schemas.microsoft.com/office/drawing/2014/main" id="{9062D664-42DF-2945-8E30-3CEA68AD99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47032595"/>
      </p:ext>
    </p:extLst>
  </p:cSld>
  <p:clrMapOvr>
    <a:masterClrMapping/>
  </p:clrMapOvr>
  <mc:AlternateContent xmlns:mc="http://schemas.openxmlformats.org/markup-compatibility/2006">
    <mc:Choice xmlns:p14="http://schemas.microsoft.com/office/powerpoint/2010/main" Requires="p14">
      <p:transition spd="slow" p14:dur="2000" advTm="81494"/>
    </mc:Choice>
    <mc:Fallback>
      <p:transition spd="slow" advTm="81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itting on a bench&#10;&#10;Description automatically generated">
            <a:extLst>
              <a:ext uri="{FF2B5EF4-FFF2-40B4-BE49-F238E27FC236}">
                <a16:creationId xmlns:a16="http://schemas.microsoft.com/office/drawing/2014/main" id="{DC69DF84-DE27-D949-9EA0-412CA36637BD}"/>
              </a:ext>
            </a:extLst>
          </p:cNvPr>
          <p:cNvPicPr>
            <a:picLocks noChangeAspect="1"/>
          </p:cNvPicPr>
          <p:nvPr/>
        </p:nvPicPr>
        <p:blipFill rotWithShape="1">
          <a:blip r:embed="rId5"/>
          <a:srcRect l="7687" t="1825" r="26358" b="-1"/>
          <a:stretch/>
        </p:blipFill>
        <p:spPr>
          <a:xfrm>
            <a:off x="4001466" y="4952"/>
            <a:ext cx="8190531" cy="6857990"/>
          </a:xfrm>
          <a:prstGeom prst="rect">
            <a:avLst/>
          </a:prstGeom>
        </p:spPr>
      </p:pic>
      <p:sp>
        <p:nvSpPr>
          <p:cNvPr id="17" name="Rectangle 1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199B06FC-65FB-FD46-965C-6AF08BA4D772}"/>
              </a:ext>
            </a:extLst>
          </p:cNvPr>
          <p:cNvSpPr txBox="1"/>
          <p:nvPr/>
        </p:nvSpPr>
        <p:spPr>
          <a:xfrm>
            <a:off x="477981" y="851931"/>
            <a:ext cx="2374810" cy="73324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500" b="1" dirty="0">
                <a:latin typeface="+mj-lt"/>
                <a:ea typeface="+mj-ea"/>
                <a:cs typeface="+mj-cs"/>
              </a:rPr>
              <a:t>Benefits</a:t>
            </a: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56E1EEB-4BE1-B942-BB3B-32DA5E46ADFD}"/>
              </a:ext>
            </a:extLst>
          </p:cNvPr>
          <p:cNvSpPr txBox="1"/>
          <p:nvPr/>
        </p:nvSpPr>
        <p:spPr>
          <a:xfrm>
            <a:off x="477981" y="2237560"/>
            <a:ext cx="6577196" cy="400110"/>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sz="2000" dirty="0"/>
              <a:t>Old releases receive boost with every new release</a:t>
            </a:r>
          </a:p>
        </p:txBody>
      </p:sp>
      <p:sp>
        <p:nvSpPr>
          <p:cNvPr id="9" name="TextBox 8">
            <a:extLst>
              <a:ext uri="{FF2B5EF4-FFF2-40B4-BE49-F238E27FC236}">
                <a16:creationId xmlns:a16="http://schemas.microsoft.com/office/drawing/2014/main" id="{B72D335E-5B48-574A-8A79-A5E033F92A5F}"/>
              </a:ext>
            </a:extLst>
          </p:cNvPr>
          <p:cNvSpPr txBox="1"/>
          <p:nvPr/>
        </p:nvSpPr>
        <p:spPr>
          <a:xfrm>
            <a:off x="477981" y="3014800"/>
            <a:ext cx="6577196" cy="400110"/>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sz="2000" dirty="0"/>
              <a:t>Fresh content and assets each month </a:t>
            </a:r>
          </a:p>
        </p:txBody>
      </p:sp>
      <p:sp>
        <p:nvSpPr>
          <p:cNvPr id="10" name="TextBox 9">
            <a:extLst>
              <a:ext uri="{FF2B5EF4-FFF2-40B4-BE49-F238E27FC236}">
                <a16:creationId xmlns:a16="http://schemas.microsoft.com/office/drawing/2014/main" id="{523650CC-1D17-8746-A29B-D3636029E2EF}"/>
              </a:ext>
            </a:extLst>
          </p:cNvPr>
          <p:cNvSpPr txBox="1"/>
          <p:nvPr/>
        </p:nvSpPr>
        <p:spPr>
          <a:xfrm>
            <a:off x="477981" y="3792040"/>
            <a:ext cx="6577196" cy="400110"/>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sz="2000" dirty="0"/>
              <a:t>Cyclical and flexible monthly marketing campaigns </a:t>
            </a:r>
          </a:p>
        </p:txBody>
      </p:sp>
      <p:sp>
        <p:nvSpPr>
          <p:cNvPr id="11" name="Rectangle 10">
            <a:extLst>
              <a:ext uri="{FF2B5EF4-FFF2-40B4-BE49-F238E27FC236}">
                <a16:creationId xmlns:a16="http://schemas.microsoft.com/office/drawing/2014/main" id="{5C08B063-339C-2845-BF21-10F9AB836C5C}"/>
              </a:ext>
            </a:extLst>
          </p:cNvPr>
          <p:cNvSpPr/>
          <p:nvPr/>
        </p:nvSpPr>
        <p:spPr>
          <a:xfrm>
            <a:off x="310896" y="4528632"/>
            <a:ext cx="4389120" cy="22624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0FB0F71F-4370-4041-B4F2-FAA9DB2C2928}"/>
              </a:ext>
            </a:extLst>
          </p:cNvPr>
          <p:cNvSpPr/>
          <p:nvPr/>
        </p:nvSpPr>
        <p:spPr>
          <a:xfrm>
            <a:off x="33311" y="539707"/>
            <a:ext cx="4389120" cy="22624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pic>
        <p:nvPicPr>
          <p:cNvPr id="8" name="Audio 7">
            <a:hlinkClick r:id="" action="ppaction://media"/>
            <a:extLst>
              <a:ext uri="{FF2B5EF4-FFF2-40B4-BE49-F238E27FC236}">
                <a16:creationId xmlns:a16="http://schemas.microsoft.com/office/drawing/2014/main" id="{BE8DDD2F-FBD6-F849-B715-854C0F388D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86154372"/>
      </p:ext>
    </p:extLst>
  </p:cSld>
  <p:clrMapOvr>
    <a:masterClrMapping/>
  </p:clrMapOvr>
  <mc:AlternateContent xmlns:mc="http://schemas.openxmlformats.org/markup-compatibility/2006">
    <mc:Choice xmlns:p14="http://schemas.microsoft.com/office/powerpoint/2010/main" Requires="p14">
      <p:transition spd="slow" p14:dur="2000" advTm="53919"/>
    </mc:Choice>
    <mc:Fallback>
      <p:transition spd="slow" advTm="53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3133F46-3C5E-3445-B4EF-794F023BE1EF}"/>
              </a:ext>
            </a:extLst>
          </p:cNvPr>
          <p:cNvSpPr txBox="1"/>
          <p:nvPr/>
        </p:nvSpPr>
        <p:spPr>
          <a:xfrm>
            <a:off x="0" y="5708926"/>
            <a:ext cx="2425148" cy="1015663"/>
          </a:xfrm>
          <a:prstGeom prst="rect">
            <a:avLst/>
          </a:prstGeom>
          <a:noFill/>
        </p:spPr>
        <p:txBody>
          <a:bodyPr wrap="square" rtlCol="0">
            <a:spAutoFit/>
          </a:bodyPr>
          <a:lstStyle/>
          <a:p>
            <a:pPr algn="ctr"/>
            <a:r>
              <a:rPr lang="en-GB" sz="1200" dirty="0">
                <a:solidFill>
                  <a:schemeClr val="bg1"/>
                </a:solidFill>
              </a:rPr>
              <a:t>By Elliot Devine-King</a:t>
            </a:r>
          </a:p>
          <a:p>
            <a:pPr algn="ctr"/>
            <a:r>
              <a:rPr lang="en-GB" sz="1200" dirty="0">
                <a:solidFill>
                  <a:schemeClr val="bg1"/>
                </a:solidFill>
              </a:rPr>
              <a:t>Entertainment Marketing</a:t>
            </a:r>
          </a:p>
          <a:p>
            <a:pPr algn="ctr"/>
            <a:r>
              <a:rPr lang="en-GB" sz="1200" dirty="0">
                <a:solidFill>
                  <a:schemeClr val="bg1"/>
                </a:solidFill>
              </a:rPr>
              <a:t>Student Code – BAX08</a:t>
            </a:r>
          </a:p>
          <a:p>
            <a:pPr algn="ctr"/>
            <a:r>
              <a:rPr lang="en-GB" sz="1200" dirty="0">
                <a:solidFill>
                  <a:schemeClr val="bg1"/>
                </a:solidFill>
              </a:rPr>
              <a:t>Lecturer – Tim Ferrone</a:t>
            </a:r>
          </a:p>
          <a:p>
            <a:pPr algn="ctr"/>
            <a:r>
              <a:rPr lang="en-GB" sz="1200" dirty="0">
                <a:solidFill>
                  <a:schemeClr val="bg1"/>
                </a:solidFill>
              </a:rPr>
              <a:t>Assignment Title - Presentation</a:t>
            </a:r>
          </a:p>
        </p:txBody>
      </p:sp>
      <p:sp>
        <p:nvSpPr>
          <p:cNvPr id="6" name="TextBox 5">
            <a:extLst>
              <a:ext uri="{FF2B5EF4-FFF2-40B4-BE49-F238E27FC236}">
                <a16:creationId xmlns:a16="http://schemas.microsoft.com/office/drawing/2014/main" id="{199B06FC-65FB-FD46-965C-6AF08BA4D772}"/>
              </a:ext>
            </a:extLst>
          </p:cNvPr>
          <p:cNvSpPr txBox="1"/>
          <p:nvPr/>
        </p:nvSpPr>
        <p:spPr>
          <a:xfrm>
            <a:off x="4924068" y="653019"/>
            <a:ext cx="6577195" cy="784830"/>
          </a:xfrm>
          <a:prstGeom prst="rect">
            <a:avLst/>
          </a:prstGeom>
          <a:noFill/>
        </p:spPr>
        <p:txBody>
          <a:bodyPr wrap="square" lIns="90000" rtlCol="0" anchor="ctr">
            <a:spAutoFit/>
          </a:bodyPr>
          <a:lstStyle/>
          <a:p>
            <a:pPr algn="ctr"/>
            <a:r>
              <a:rPr lang="en-GB" sz="4500" b="1" dirty="0"/>
              <a:t>Music Videos / Episodes</a:t>
            </a:r>
          </a:p>
        </p:txBody>
      </p:sp>
      <p:sp>
        <p:nvSpPr>
          <p:cNvPr id="5" name="TextBox 4">
            <a:extLst>
              <a:ext uri="{FF2B5EF4-FFF2-40B4-BE49-F238E27FC236}">
                <a16:creationId xmlns:a16="http://schemas.microsoft.com/office/drawing/2014/main" id="{BCE15B88-1E8B-E84E-A4B0-6590E3F847B3}"/>
              </a:ext>
            </a:extLst>
          </p:cNvPr>
          <p:cNvSpPr txBox="1"/>
          <p:nvPr/>
        </p:nvSpPr>
        <p:spPr>
          <a:xfrm>
            <a:off x="5293508" y="1985808"/>
            <a:ext cx="6577196" cy="400110"/>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sz="2000" dirty="0"/>
              <a:t>Continuing narrative</a:t>
            </a:r>
          </a:p>
        </p:txBody>
      </p:sp>
      <p:sp>
        <p:nvSpPr>
          <p:cNvPr id="7" name="TextBox 6">
            <a:extLst>
              <a:ext uri="{FF2B5EF4-FFF2-40B4-BE49-F238E27FC236}">
                <a16:creationId xmlns:a16="http://schemas.microsoft.com/office/drawing/2014/main" id="{2E43D89D-DA71-844A-B7B5-4D8A1C0D47B3}"/>
              </a:ext>
            </a:extLst>
          </p:cNvPr>
          <p:cNvSpPr txBox="1"/>
          <p:nvPr/>
        </p:nvSpPr>
        <p:spPr>
          <a:xfrm>
            <a:off x="5276575" y="2676151"/>
            <a:ext cx="6577196" cy="400110"/>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sz="2000" dirty="0"/>
              <a:t>Episodes</a:t>
            </a:r>
          </a:p>
        </p:txBody>
      </p:sp>
      <p:pic>
        <p:nvPicPr>
          <p:cNvPr id="4" name="Picture 3" descr="A person sitting on a bench&#10;&#10;Description automatically generated">
            <a:extLst>
              <a:ext uri="{FF2B5EF4-FFF2-40B4-BE49-F238E27FC236}">
                <a16:creationId xmlns:a16="http://schemas.microsoft.com/office/drawing/2014/main" id="{46810231-79B2-7749-91B9-4B3604565CCD}"/>
              </a:ext>
            </a:extLst>
          </p:cNvPr>
          <p:cNvPicPr>
            <a:picLocks noChangeAspect="1"/>
          </p:cNvPicPr>
          <p:nvPr/>
        </p:nvPicPr>
        <p:blipFill>
          <a:blip r:embed="rId5"/>
          <a:stretch>
            <a:fillRect/>
          </a:stretch>
        </p:blipFill>
        <p:spPr>
          <a:xfrm>
            <a:off x="0" y="0"/>
            <a:ext cx="4569031" cy="6858000"/>
          </a:xfrm>
          <a:prstGeom prst="rect">
            <a:avLst/>
          </a:prstGeom>
        </p:spPr>
      </p:pic>
      <p:sp>
        <p:nvSpPr>
          <p:cNvPr id="9" name="TextBox 8">
            <a:extLst>
              <a:ext uri="{FF2B5EF4-FFF2-40B4-BE49-F238E27FC236}">
                <a16:creationId xmlns:a16="http://schemas.microsoft.com/office/drawing/2014/main" id="{706D1911-3E65-3348-8F2E-0B3A7EA81325}"/>
              </a:ext>
            </a:extLst>
          </p:cNvPr>
          <p:cNvSpPr txBox="1"/>
          <p:nvPr/>
        </p:nvSpPr>
        <p:spPr>
          <a:xfrm>
            <a:off x="5265424" y="3366494"/>
            <a:ext cx="6577196" cy="400110"/>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sz="2000" dirty="0"/>
              <a:t>Release Timing – One week after original</a:t>
            </a:r>
          </a:p>
        </p:txBody>
      </p:sp>
      <p:pic>
        <p:nvPicPr>
          <p:cNvPr id="10" name="Audio 9">
            <a:hlinkClick r:id="" action="ppaction://media"/>
            <a:extLst>
              <a:ext uri="{FF2B5EF4-FFF2-40B4-BE49-F238E27FC236}">
                <a16:creationId xmlns:a16="http://schemas.microsoft.com/office/drawing/2014/main" id="{6FD1F68A-74FD-6F44-A2F3-5583B18533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54728294"/>
      </p:ext>
    </p:extLst>
  </p:cSld>
  <p:clrMapOvr>
    <a:masterClrMapping/>
  </p:clrMapOvr>
  <mc:AlternateContent xmlns:mc="http://schemas.openxmlformats.org/markup-compatibility/2006">
    <mc:Choice xmlns:p14="http://schemas.microsoft.com/office/powerpoint/2010/main" Requires="p14">
      <p:transition spd="slow" p14:dur="2000" advTm="30585"/>
    </mc:Choice>
    <mc:Fallback>
      <p:transition spd="slow" advTm="30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199B06FC-65FB-FD46-965C-6AF08BA4D772}"/>
              </a:ext>
            </a:extLst>
          </p:cNvPr>
          <p:cNvSpPr txBox="1"/>
          <p:nvPr/>
        </p:nvSpPr>
        <p:spPr>
          <a:xfrm>
            <a:off x="5152356" y="985138"/>
            <a:ext cx="1887288" cy="733240"/>
          </a:xfrm>
          <a:prstGeom prst="rect">
            <a:avLst/>
          </a:prstGeom>
        </p:spPr>
        <p:txBody>
          <a:bodyPr vert="horz" lIns="91440" tIns="45720" rIns="91440" bIns="45720" rtlCol="0" anchor="b">
            <a:noAutofit/>
          </a:bodyPr>
          <a:lstStyle/>
          <a:p>
            <a:pPr defTabSz="914400">
              <a:lnSpc>
                <a:spcPct val="90000"/>
              </a:lnSpc>
              <a:spcBef>
                <a:spcPct val="0"/>
              </a:spcBef>
              <a:spcAft>
                <a:spcPts val="600"/>
              </a:spcAft>
            </a:pPr>
            <a:r>
              <a:rPr lang="en-US" sz="4500" b="1" dirty="0">
                <a:latin typeface="+mj-lt"/>
                <a:ea typeface="+mj-ea"/>
                <a:cs typeface="+mj-cs"/>
              </a:rPr>
              <a:t>Spotify</a:t>
            </a: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C08B063-339C-2845-BF21-10F9AB836C5C}"/>
              </a:ext>
            </a:extLst>
          </p:cNvPr>
          <p:cNvSpPr/>
          <p:nvPr/>
        </p:nvSpPr>
        <p:spPr>
          <a:xfrm>
            <a:off x="310896" y="4528632"/>
            <a:ext cx="4389120" cy="22624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0FB0F71F-4370-4041-B4F2-FAA9DB2C2928}"/>
              </a:ext>
            </a:extLst>
          </p:cNvPr>
          <p:cNvSpPr/>
          <p:nvPr/>
        </p:nvSpPr>
        <p:spPr>
          <a:xfrm>
            <a:off x="33311" y="551282"/>
            <a:ext cx="4389120" cy="22624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2F708A6A-5880-3A47-BD80-DC70333BE5C4}"/>
              </a:ext>
            </a:extLst>
          </p:cNvPr>
          <p:cNvSpPr txBox="1"/>
          <p:nvPr/>
        </p:nvSpPr>
        <p:spPr>
          <a:xfrm>
            <a:off x="2713479" y="2756365"/>
            <a:ext cx="1956127"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t>User Playlists  </a:t>
            </a:r>
          </a:p>
        </p:txBody>
      </p:sp>
      <p:sp>
        <p:nvSpPr>
          <p:cNvPr id="13" name="TextBox 12">
            <a:extLst>
              <a:ext uri="{FF2B5EF4-FFF2-40B4-BE49-F238E27FC236}">
                <a16:creationId xmlns:a16="http://schemas.microsoft.com/office/drawing/2014/main" id="{32001698-5BB0-2840-A320-7F8FBF110DD8}"/>
              </a:ext>
            </a:extLst>
          </p:cNvPr>
          <p:cNvSpPr txBox="1"/>
          <p:nvPr/>
        </p:nvSpPr>
        <p:spPr>
          <a:xfrm>
            <a:off x="2732739" y="1864063"/>
            <a:ext cx="2157220"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t>Spotify Playlists </a:t>
            </a:r>
          </a:p>
        </p:txBody>
      </p:sp>
      <p:sp>
        <p:nvSpPr>
          <p:cNvPr id="14" name="TextBox 13">
            <a:extLst>
              <a:ext uri="{FF2B5EF4-FFF2-40B4-BE49-F238E27FC236}">
                <a16:creationId xmlns:a16="http://schemas.microsoft.com/office/drawing/2014/main" id="{D0749F65-6E6C-6143-9A1F-A5C9BCF793B6}"/>
              </a:ext>
            </a:extLst>
          </p:cNvPr>
          <p:cNvSpPr txBox="1"/>
          <p:nvPr/>
        </p:nvSpPr>
        <p:spPr>
          <a:xfrm>
            <a:off x="6858592" y="1864063"/>
            <a:ext cx="1795716"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t>Spotify Pitch</a:t>
            </a:r>
          </a:p>
        </p:txBody>
      </p:sp>
      <p:pic>
        <p:nvPicPr>
          <p:cNvPr id="3" name="Picture 2" descr="A screenshot of a cell phone&#10;&#10;Description automatically generated">
            <a:extLst>
              <a:ext uri="{FF2B5EF4-FFF2-40B4-BE49-F238E27FC236}">
                <a16:creationId xmlns:a16="http://schemas.microsoft.com/office/drawing/2014/main" id="{80C1D725-34EE-AE4C-99F3-EFE0DDE3FCD3}"/>
              </a:ext>
            </a:extLst>
          </p:cNvPr>
          <p:cNvPicPr>
            <a:picLocks noChangeAspect="1"/>
          </p:cNvPicPr>
          <p:nvPr/>
        </p:nvPicPr>
        <p:blipFill>
          <a:blip r:embed="rId5"/>
          <a:stretch>
            <a:fillRect/>
          </a:stretch>
        </p:blipFill>
        <p:spPr>
          <a:xfrm>
            <a:off x="2732739" y="3517676"/>
            <a:ext cx="7032383" cy="3243894"/>
          </a:xfrm>
          <a:prstGeom prst="rect">
            <a:avLst/>
          </a:prstGeom>
        </p:spPr>
      </p:pic>
      <p:sp>
        <p:nvSpPr>
          <p:cNvPr id="20" name="TextBox 19">
            <a:extLst>
              <a:ext uri="{FF2B5EF4-FFF2-40B4-BE49-F238E27FC236}">
                <a16:creationId xmlns:a16="http://schemas.microsoft.com/office/drawing/2014/main" id="{B4F5C042-0CF8-594F-8E99-29A4AABDF2D5}"/>
              </a:ext>
            </a:extLst>
          </p:cNvPr>
          <p:cNvSpPr txBox="1"/>
          <p:nvPr/>
        </p:nvSpPr>
        <p:spPr>
          <a:xfrm>
            <a:off x="6786057" y="2720846"/>
            <a:ext cx="2369093"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t>Sharing &amp; Playlist Pre-Saves</a:t>
            </a:r>
          </a:p>
        </p:txBody>
      </p:sp>
      <p:pic>
        <p:nvPicPr>
          <p:cNvPr id="9" name="Audio 8">
            <a:hlinkClick r:id="" action="ppaction://media"/>
            <a:extLst>
              <a:ext uri="{FF2B5EF4-FFF2-40B4-BE49-F238E27FC236}">
                <a16:creationId xmlns:a16="http://schemas.microsoft.com/office/drawing/2014/main" id="{A147BC3C-D5DD-DB42-B815-681131BBC76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201276562"/>
      </p:ext>
    </p:extLst>
  </p:cSld>
  <p:clrMapOvr>
    <a:masterClrMapping/>
  </p:clrMapOvr>
  <mc:AlternateContent xmlns:mc="http://schemas.openxmlformats.org/markup-compatibility/2006">
    <mc:Choice xmlns:p14="http://schemas.microsoft.com/office/powerpoint/2010/main" Requires="p14">
      <p:transition spd="slow" p14:dur="2000" advTm="97110"/>
    </mc:Choice>
    <mc:Fallback>
      <p:transition spd="slow" advTm="97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199B06FC-65FB-FD46-965C-6AF08BA4D772}"/>
              </a:ext>
            </a:extLst>
          </p:cNvPr>
          <p:cNvSpPr txBox="1"/>
          <p:nvPr/>
        </p:nvSpPr>
        <p:spPr>
          <a:xfrm>
            <a:off x="2318037" y="957833"/>
            <a:ext cx="3446409" cy="733240"/>
          </a:xfrm>
          <a:prstGeom prst="rect">
            <a:avLst/>
          </a:prstGeom>
        </p:spPr>
        <p:txBody>
          <a:bodyPr vert="horz" lIns="91440" tIns="45720" rIns="91440" bIns="45720" rtlCol="0" anchor="b">
            <a:noAutofit/>
          </a:bodyPr>
          <a:lstStyle/>
          <a:p>
            <a:pPr defTabSz="914400">
              <a:lnSpc>
                <a:spcPct val="90000"/>
              </a:lnSpc>
              <a:spcBef>
                <a:spcPct val="0"/>
              </a:spcBef>
              <a:spcAft>
                <a:spcPts val="600"/>
              </a:spcAft>
            </a:pPr>
            <a:r>
              <a:rPr lang="en-US" sz="4500" b="1" dirty="0">
                <a:latin typeface="+mj-lt"/>
                <a:ea typeface="+mj-ea"/>
                <a:cs typeface="+mj-cs"/>
              </a:rPr>
              <a:t>UK Promotion</a:t>
            </a: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C08B063-339C-2845-BF21-10F9AB836C5C}"/>
              </a:ext>
            </a:extLst>
          </p:cNvPr>
          <p:cNvSpPr/>
          <p:nvPr/>
        </p:nvSpPr>
        <p:spPr>
          <a:xfrm>
            <a:off x="310896" y="4528632"/>
            <a:ext cx="4389120" cy="22624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0FB0F71F-4370-4041-B4F2-FAA9DB2C2928}"/>
              </a:ext>
            </a:extLst>
          </p:cNvPr>
          <p:cNvSpPr/>
          <p:nvPr/>
        </p:nvSpPr>
        <p:spPr>
          <a:xfrm>
            <a:off x="33311" y="551282"/>
            <a:ext cx="4389120" cy="22624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F575B316-8BF4-AB40-970C-EAA7C773EF0E}"/>
              </a:ext>
            </a:extLst>
          </p:cNvPr>
          <p:cNvSpPr txBox="1"/>
          <p:nvPr/>
        </p:nvSpPr>
        <p:spPr>
          <a:xfrm>
            <a:off x="2819270" y="3143982"/>
            <a:ext cx="2443942" cy="400110"/>
          </a:xfrm>
          <a:prstGeom prst="rect">
            <a:avLst/>
          </a:prstGeom>
          <a:noFill/>
        </p:spPr>
        <p:txBody>
          <a:bodyPr wrap="square" rtlCol="0">
            <a:spAutoFit/>
          </a:bodyPr>
          <a:lstStyle/>
          <a:p>
            <a:pPr marL="285750" indent="-285750" algn="ctr">
              <a:buFont typeface="Arial" panose="020B0604020202020204" pitchFamily="34" charset="0"/>
              <a:buChar char="•"/>
            </a:pPr>
            <a:r>
              <a:rPr lang="en-GB" sz="2000"/>
              <a:t>Key blogs </a:t>
            </a:r>
            <a:endParaRPr lang="en-GB" sz="2000" dirty="0"/>
          </a:p>
        </p:txBody>
      </p:sp>
      <p:sp>
        <p:nvSpPr>
          <p:cNvPr id="23" name="TextBox 22">
            <a:extLst>
              <a:ext uri="{FF2B5EF4-FFF2-40B4-BE49-F238E27FC236}">
                <a16:creationId xmlns:a16="http://schemas.microsoft.com/office/drawing/2014/main" id="{B3942940-F1F2-9149-A008-0908A55EE4DC}"/>
              </a:ext>
            </a:extLst>
          </p:cNvPr>
          <p:cNvSpPr txBox="1"/>
          <p:nvPr/>
        </p:nvSpPr>
        <p:spPr>
          <a:xfrm>
            <a:off x="2819270" y="2351950"/>
            <a:ext cx="2443942" cy="400110"/>
          </a:xfrm>
          <a:prstGeom prst="rect">
            <a:avLst/>
          </a:prstGeom>
          <a:noFill/>
        </p:spPr>
        <p:txBody>
          <a:bodyPr wrap="square" rtlCol="0">
            <a:spAutoFit/>
          </a:bodyPr>
          <a:lstStyle/>
          <a:p>
            <a:pPr marL="285750" indent="-285750" algn="ctr">
              <a:buFont typeface="Arial" panose="020B0604020202020204" pitchFamily="34" charset="0"/>
              <a:buChar char="•"/>
            </a:pPr>
            <a:r>
              <a:rPr lang="en-GB" sz="2000" dirty="0"/>
              <a:t>Radio </a:t>
            </a:r>
          </a:p>
        </p:txBody>
      </p:sp>
      <p:sp>
        <p:nvSpPr>
          <p:cNvPr id="26" name="TextBox 25">
            <a:extLst>
              <a:ext uri="{FF2B5EF4-FFF2-40B4-BE49-F238E27FC236}">
                <a16:creationId xmlns:a16="http://schemas.microsoft.com/office/drawing/2014/main" id="{8D3041B7-F5A2-9A4E-A0AA-CE6DCBBA7BB0}"/>
              </a:ext>
            </a:extLst>
          </p:cNvPr>
          <p:cNvSpPr txBox="1"/>
          <p:nvPr/>
        </p:nvSpPr>
        <p:spPr>
          <a:xfrm>
            <a:off x="2819270" y="3936015"/>
            <a:ext cx="2443942" cy="400110"/>
          </a:xfrm>
          <a:prstGeom prst="rect">
            <a:avLst/>
          </a:prstGeom>
          <a:noFill/>
        </p:spPr>
        <p:txBody>
          <a:bodyPr wrap="square" rtlCol="0">
            <a:spAutoFit/>
          </a:bodyPr>
          <a:lstStyle/>
          <a:p>
            <a:pPr marL="285750" indent="-285750" algn="ctr">
              <a:buFont typeface="Arial" panose="020B0604020202020204" pitchFamily="34" charset="0"/>
              <a:buChar char="•"/>
            </a:pPr>
            <a:r>
              <a:rPr lang="en-GB" sz="2000" dirty="0"/>
              <a:t>Partnerships </a:t>
            </a:r>
          </a:p>
        </p:txBody>
      </p:sp>
      <p:pic>
        <p:nvPicPr>
          <p:cNvPr id="4" name="Picture 3" descr="A person standing in a room&#10;&#10;Description automatically generated">
            <a:extLst>
              <a:ext uri="{FF2B5EF4-FFF2-40B4-BE49-F238E27FC236}">
                <a16:creationId xmlns:a16="http://schemas.microsoft.com/office/drawing/2014/main" id="{61AC7C98-4F36-AF47-987D-860925766C5B}"/>
              </a:ext>
            </a:extLst>
          </p:cNvPr>
          <p:cNvPicPr>
            <a:picLocks noChangeAspect="1"/>
          </p:cNvPicPr>
          <p:nvPr/>
        </p:nvPicPr>
        <p:blipFill>
          <a:blip r:embed="rId5"/>
          <a:stretch>
            <a:fillRect/>
          </a:stretch>
        </p:blipFill>
        <p:spPr>
          <a:xfrm>
            <a:off x="7645558" y="0"/>
            <a:ext cx="4546438" cy="6858000"/>
          </a:xfrm>
          <a:prstGeom prst="rect">
            <a:avLst/>
          </a:prstGeom>
        </p:spPr>
      </p:pic>
      <p:pic>
        <p:nvPicPr>
          <p:cNvPr id="8" name="Audio 7">
            <a:hlinkClick r:id="" action="ppaction://media"/>
            <a:extLst>
              <a:ext uri="{FF2B5EF4-FFF2-40B4-BE49-F238E27FC236}">
                <a16:creationId xmlns:a16="http://schemas.microsoft.com/office/drawing/2014/main" id="{70A78E94-6584-EF4D-AA61-F7A11475CB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10985343"/>
      </p:ext>
    </p:extLst>
  </p:cSld>
  <p:clrMapOvr>
    <a:masterClrMapping/>
  </p:clrMapOvr>
  <mc:AlternateContent xmlns:mc="http://schemas.openxmlformats.org/markup-compatibility/2006">
    <mc:Choice xmlns:p14="http://schemas.microsoft.com/office/powerpoint/2010/main" Requires="p14">
      <p:transition spd="slow" p14:dur="2000" advTm="41576"/>
    </mc:Choice>
    <mc:Fallback>
      <p:transition spd="slow" advTm="41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199B06FC-65FB-FD46-965C-6AF08BA4D772}"/>
              </a:ext>
            </a:extLst>
          </p:cNvPr>
          <p:cNvSpPr txBox="1"/>
          <p:nvPr/>
        </p:nvSpPr>
        <p:spPr>
          <a:xfrm>
            <a:off x="1233082" y="943771"/>
            <a:ext cx="6251662" cy="733240"/>
          </a:xfrm>
          <a:prstGeom prst="rect">
            <a:avLst/>
          </a:prstGeom>
        </p:spPr>
        <p:txBody>
          <a:bodyPr vert="horz" lIns="91440" tIns="45720" rIns="91440" bIns="45720" rtlCol="0" anchor="b">
            <a:noAutofit/>
          </a:bodyPr>
          <a:lstStyle/>
          <a:p>
            <a:pPr defTabSz="914400">
              <a:lnSpc>
                <a:spcPct val="90000"/>
              </a:lnSpc>
              <a:spcBef>
                <a:spcPct val="0"/>
              </a:spcBef>
              <a:spcAft>
                <a:spcPts val="600"/>
              </a:spcAft>
            </a:pPr>
            <a:r>
              <a:rPr lang="en-US" sz="4500" b="1" dirty="0">
                <a:latin typeface="+mj-lt"/>
                <a:ea typeface="+mj-ea"/>
                <a:cs typeface="+mj-cs"/>
              </a:rPr>
              <a:t>International  Promotion</a:t>
            </a: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5C08B063-339C-2845-BF21-10F9AB836C5C}"/>
              </a:ext>
            </a:extLst>
          </p:cNvPr>
          <p:cNvSpPr/>
          <p:nvPr/>
        </p:nvSpPr>
        <p:spPr>
          <a:xfrm>
            <a:off x="310896" y="4528632"/>
            <a:ext cx="4389120" cy="22624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0FB0F71F-4370-4041-B4F2-FAA9DB2C2928}"/>
              </a:ext>
            </a:extLst>
          </p:cNvPr>
          <p:cNvSpPr/>
          <p:nvPr/>
        </p:nvSpPr>
        <p:spPr>
          <a:xfrm>
            <a:off x="33311" y="551282"/>
            <a:ext cx="4389120" cy="22624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C045D0F-5D54-9E44-9EA9-0334393F7F48}"/>
              </a:ext>
            </a:extLst>
          </p:cNvPr>
          <p:cNvSpPr txBox="1"/>
          <p:nvPr/>
        </p:nvSpPr>
        <p:spPr>
          <a:xfrm>
            <a:off x="3232167" y="2257579"/>
            <a:ext cx="2253493" cy="2554545"/>
          </a:xfrm>
          <a:prstGeom prst="rect">
            <a:avLst/>
          </a:prstGeom>
          <a:noFill/>
        </p:spPr>
        <p:txBody>
          <a:bodyPr wrap="square" rtlCol="0">
            <a:spAutoFit/>
          </a:bodyPr>
          <a:lstStyle/>
          <a:p>
            <a:pPr marL="285750" indent="-285750">
              <a:buFont typeface="Arial" panose="020B0604020202020204" pitchFamily="34" charset="0"/>
              <a:buChar char="•"/>
            </a:pPr>
            <a:r>
              <a:rPr lang="en-GB" sz="2000" dirty="0"/>
              <a:t>Key Territories</a:t>
            </a:r>
          </a:p>
          <a:p>
            <a:endParaRPr lang="en-GB" sz="2000" dirty="0"/>
          </a:p>
          <a:p>
            <a:pPr marL="800100" lvl="1" indent="-342900">
              <a:buFontTx/>
              <a:buChar char="-"/>
            </a:pPr>
            <a:r>
              <a:rPr lang="en-GB" sz="2000" dirty="0"/>
              <a:t>Paris</a:t>
            </a:r>
          </a:p>
          <a:p>
            <a:pPr marL="342900" indent="-342900">
              <a:buFontTx/>
              <a:buChar char="-"/>
            </a:pPr>
            <a:endParaRPr lang="en-GB" sz="2000" dirty="0"/>
          </a:p>
          <a:p>
            <a:pPr marL="800100" lvl="1" indent="-342900">
              <a:buFontTx/>
              <a:buChar char="-"/>
            </a:pPr>
            <a:r>
              <a:rPr lang="en-GB" sz="2000" dirty="0"/>
              <a:t>USA</a:t>
            </a:r>
          </a:p>
          <a:p>
            <a:pPr marL="342900" indent="-342900">
              <a:buFontTx/>
              <a:buChar char="-"/>
            </a:pPr>
            <a:endParaRPr lang="en-GB" sz="2000" dirty="0"/>
          </a:p>
          <a:p>
            <a:pPr marL="800100" lvl="1" indent="-342900">
              <a:buFontTx/>
              <a:buChar char="-"/>
            </a:pPr>
            <a:r>
              <a:rPr lang="en-GB" sz="2000" dirty="0"/>
              <a:t>Others</a:t>
            </a:r>
          </a:p>
          <a:p>
            <a:pPr marL="342900" indent="-342900">
              <a:buFontTx/>
              <a:buChar char="-"/>
            </a:pPr>
            <a:endParaRPr lang="en-GB" sz="2000" dirty="0"/>
          </a:p>
        </p:txBody>
      </p:sp>
      <p:sp>
        <p:nvSpPr>
          <p:cNvPr id="18" name="TextBox 17">
            <a:extLst>
              <a:ext uri="{FF2B5EF4-FFF2-40B4-BE49-F238E27FC236}">
                <a16:creationId xmlns:a16="http://schemas.microsoft.com/office/drawing/2014/main" id="{49B46D8B-5545-5E48-A3ED-CD7D252AFCCC}"/>
              </a:ext>
            </a:extLst>
          </p:cNvPr>
          <p:cNvSpPr txBox="1"/>
          <p:nvPr/>
        </p:nvSpPr>
        <p:spPr>
          <a:xfrm>
            <a:off x="3232167" y="4780879"/>
            <a:ext cx="2253493"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a:t>YouTube </a:t>
            </a:r>
          </a:p>
        </p:txBody>
      </p:sp>
      <p:pic>
        <p:nvPicPr>
          <p:cNvPr id="4" name="Picture 3" descr="A picture containing clock&#10;&#10;Description automatically generated">
            <a:extLst>
              <a:ext uri="{FF2B5EF4-FFF2-40B4-BE49-F238E27FC236}">
                <a16:creationId xmlns:a16="http://schemas.microsoft.com/office/drawing/2014/main" id="{1AA47972-0759-D640-B9B9-23CFDB205572}"/>
              </a:ext>
            </a:extLst>
          </p:cNvPr>
          <p:cNvPicPr>
            <a:picLocks noChangeAspect="1"/>
          </p:cNvPicPr>
          <p:nvPr/>
        </p:nvPicPr>
        <p:blipFill>
          <a:blip r:embed="rId5"/>
          <a:stretch>
            <a:fillRect/>
          </a:stretch>
        </p:blipFill>
        <p:spPr>
          <a:xfrm>
            <a:off x="8290332" y="1933474"/>
            <a:ext cx="2991051" cy="2991051"/>
          </a:xfrm>
          <a:prstGeom prst="rect">
            <a:avLst/>
          </a:prstGeom>
        </p:spPr>
      </p:pic>
      <p:pic>
        <p:nvPicPr>
          <p:cNvPr id="8" name="Audio 7">
            <a:hlinkClick r:id="" action="ppaction://media"/>
            <a:extLst>
              <a:ext uri="{FF2B5EF4-FFF2-40B4-BE49-F238E27FC236}">
                <a16:creationId xmlns:a16="http://schemas.microsoft.com/office/drawing/2014/main" id="{5B913617-94D7-BC4A-B974-732B1E9B0FB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7701205"/>
      </p:ext>
    </p:extLst>
  </p:cSld>
  <p:clrMapOvr>
    <a:masterClrMapping/>
  </p:clrMapOvr>
  <mc:AlternateContent xmlns:mc="http://schemas.openxmlformats.org/markup-compatibility/2006">
    <mc:Choice xmlns:p14="http://schemas.microsoft.com/office/powerpoint/2010/main" Requires="p14">
      <p:transition spd="slow" p14:dur="2000" advTm="103739"/>
    </mc:Choice>
    <mc:Fallback>
      <p:transition spd="slow" advTm="1037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3133F46-3C5E-3445-B4EF-794F023BE1EF}"/>
              </a:ext>
            </a:extLst>
          </p:cNvPr>
          <p:cNvSpPr txBox="1"/>
          <p:nvPr/>
        </p:nvSpPr>
        <p:spPr>
          <a:xfrm>
            <a:off x="0" y="5708926"/>
            <a:ext cx="2425148" cy="1015663"/>
          </a:xfrm>
          <a:prstGeom prst="rect">
            <a:avLst/>
          </a:prstGeom>
          <a:noFill/>
        </p:spPr>
        <p:txBody>
          <a:bodyPr wrap="square" rtlCol="0">
            <a:spAutoFit/>
          </a:bodyPr>
          <a:lstStyle/>
          <a:p>
            <a:pPr algn="ctr"/>
            <a:r>
              <a:rPr lang="en-GB" sz="1200" dirty="0">
                <a:solidFill>
                  <a:schemeClr val="bg1"/>
                </a:solidFill>
              </a:rPr>
              <a:t>By Elliot Devine-King</a:t>
            </a:r>
          </a:p>
          <a:p>
            <a:pPr algn="ctr"/>
            <a:r>
              <a:rPr lang="en-GB" sz="1200" dirty="0">
                <a:solidFill>
                  <a:schemeClr val="bg1"/>
                </a:solidFill>
              </a:rPr>
              <a:t>Entertainment Marketing</a:t>
            </a:r>
          </a:p>
          <a:p>
            <a:pPr algn="ctr"/>
            <a:r>
              <a:rPr lang="en-GB" sz="1200" dirty="0">
                <a:solidFill>
                  <a:schemeClr val="bg1"/>
                </a:solidFill>
              </a:rPr>
              <a:t>Student Code – BAX08</a:t>
            </a:r>
          </a:p>
          <a:p>
            <a:pPr algn="ctr"/>
            <a:r>
              <a:rPr lang="en-GB" sz="1200" dirty="0">
                <a:solidFill>
                  <a:schemeClr val="bg1"/>
                </a:solidFill>
              </a:rPr>
              <a:t>Lecturer – Tim Ferrone</a:t>
            </a:r>
          </a:p>
          <a:p>
            <a:pPr algn="ctr"/>
            <a:r>
              <a:rPr lang="en-GB" sz="1200" dirty="0">
                <a:solidFill>
                  <a:schemeClr val="bg1"/>
                </a:solidFill>
              </a:rPr>
              <a:t>Assignment Title - Presentation</a:t>
            </a:r>
          </a:p>
        </p:txBody>
      </p:sp>
      <p:sp>
        <p:nvSpPr>
          <p:cNvPr id="6" name="TextBox 5">
            <a:extLst>
              <a:ext uri="{FF2B5EF4-FFF2-40B4-BE49-F238E27FC236}">
                <a16:creationId xmlns:a16="http://schemas.microsoft.com/office/drawing/2014/main" id="{199B06FC-65FB-FD46-965C-6AF08BA4D772}"/>
              </a:ext>
            </a:extLst>
          </p:cNvPr>
          <p:cNvSpPr txBox="1"/>
          <p:nvPr/>
        </p:nvSpPr>
        <p:spPr>
          <a:xfrm>
            <a:off x="7931393" y="831715"/>
            <a:ext cx="2656706" cy="784830"/>
          </a:xfrm>
          <a:prstGeom prst="rect">
            <a:avLst/>
          </a:prstGeom>
          <a:noFill/>
        </p:spPr>
        <p:txBody>
          <a:bodyPr wrap="square" lIns="90000" rtlCol="0" anchor="ctr">
            <a:spAutoFit/>
          </a:bodyPr>
          <a:lstStyle/>
          <a:p>
            <a:pPr algn="ctr"/>
            <a:r>
              <a:rPr lang="en-GB" sz="4500" b="1" dirty="0"/>
              <a:t>Budget</a:t>
            </a:r>
          </a:p>
        </p:txBody>
      </p:sp>
      <p:pic>
        <p:nvPicPr>
          <p:cNvPr id="3" name="Picture 2" descr="A screenshot of a cell phone&#10;&#10;Description automatically generated">
            <a:extLst>
              <a:ext uri="{FF2B5EF4-FFF2-40B4-BE49-F238E27FC236}">
                <a16:creationId xmlns:a16="http://schemas.microsoft.com/office/drawing/2014/main" id="{6A7F1F8E-73CD-2E4F-8CD2-7F71502D7D31}"/>
              </a:ext>
            </a:extLst>
          </p:cNvPr>
          <p:cNvPicPr>
            <a:picLocks noChangeAspect="1"/>
          </p:cNvPicPr>
          <p:nvPr/>
        </p:nvPicPr>
        <p:blipFill>
          <a:blip r:embed="rId5"/>
          <a:stretch>
            <a:fillRect/>
          </a:stretch>
        </p:blipFill>
        <p:spPr>
          <a:xfrm>
            <a:off x="12000" y="0"/>
            <a:ext cx="6084000" cy="6858000"/>
          </a:xfrm>
          <a:prstGeom prst="rect">
            <a:avLst/>
          </a:prstGeom>
        </p:spPr>
      </p:pic>
      <p:sp>
        <p:nvSpPr>
          <p:cNvPr id="4" name="TextBox 3">
            <a:extLst>
              <a:ext uri="{FF2B5EF4-FFF2-40B4-BE49-F238E27FC236}">
                <a16:creationId xmlns:a16="http://schemas.microsoft.com/office/drawing/2014/main" id="{6503AF86-E8B1-8146-9049-A84C71F25E1A}"/>
              </a:ext>
            </a:extLst>
          </p:cNvPr>
          <p:cNvSpPr txBox="1"/>
          <p:nvPr/>
        </p:nvSpPr>
        <p:spPr>
          <a:xfrm>
            <a:off x="7222602" y="2048719"/>
            <a:ext cx="4074289" cy="369332"/>
          </a:xfrm>
          <a:prstGeom prst="rect">
            <a:avLst/>
          </a:prstGeom>
          <a:noFill/>
        </p:spPr>
        <p:txBody>
          <a:bodyPr wrap="square" rtlCol="0">
            <a:spAutoFit/>
          </a:bodyPr>
          <a:lstStyle/>
          <a:p>
            <a:pPr marL="285750" indent="-285750" algn="ctr">
              <a:buFont typeface="Arial" panose="020B0604020202020204" pitchFamily="34" charset="0"/>
              <a:buChar char="•"/>
            </a:pPr>
            <a:r>
              <a:rPr lang="en-GB" dirty="0"/>
              <a:t>1.5 – 2.5 Million streams</a:t>
            </a:r>
          </a:p>
        </p:txBody>
      </p:sp>
      <p:sp>
        <p:nvSpPr>
          <p:cNvPr id="9" name="TextBox 8">
            <a:extLst>
              <a:ext uri="{FF2B5EF4-FFF2-40B4-BE49-F238E27FC236}">
                <a16:creationId xmlns:a16="http://schemas.microsoft.com/office/drawing/2014/main" id="{A4802A06-710D-C147-B917-FC1C738F2C82}"/>
              </a:ext>
            </a:extLst>
          </p:cNvPr>
          <p:cNvSpPr txBox="1"/>
          <p:nvPr/>
        </p:nvSpPr>
        <p:spPr>
          <a:xfrm>
            <a:off x="7222602" y="2757668"/>
            <a:ext cx="4074289" cy="369332"/>
          </a:xfrm>
          <a:prstGeom prst="rect">
            <a:avLst/>
          </a:prstGeom>
          <a:noFill/>
        </p:spPr>
        <p:txBody>
          <a:bodyPr wrap="square" rtlCol="0">
            <a:spAutoFit/>
          </a:bodyPr>
          <a:lstStyle/>
          <a:p>
            <a:pPr marL="285750" indent="-285750" algn="ctr">
              <a:buFont typeface="Arial" panose="020B0604020202020204" pitchFamily="34" charset="0"/>
              <a:buChar char="•"/>
            </a:pPr>
            <a:r>
              <a:rPr lang="en-GB" dirty="0"/>
              <a:t>Optimised social media ads</a:t>
            </a:r>
          </a:p>
        </p:txBody>
      </p:sp>
      <p:pic>
        <p:nvPicPr>
          <p:cNvPr id="11" name="Audio 10">
            <a:hlinkClick r:id="" action="ppaction://media"/>
            <a:extLst>
              <a:ext uri="{FF2B5EF4-FFF2-40B4-BE49-F238E27FC236}">
                <a16:creationId xmlns:a16="http://schemas.microsoft.com/office/drawing/2014/main" id="{422DAD97-F553-C24A-A317-DCADBBDB647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04639012"/>
      </p:ext>
    </p:extLst>
  </p:cSld>
  <p:clrMapOvr>
    <a:masterClrMapping/>
  </p:clrMapOvr>
  <mc:AlternateContent xmlns:mc="http://schemas.openxmlformats.org/markup-compatibility/2006">
    <mc:Choice xmlns:p14="http://schemas.microsoft.com/office/powerpoint/2010/main" Requires="p14">
      <p:transition spd="slow" p14:dur="2000" advTm="54206"/>
    </mc:Choice>
    <mc:Fallback>
      <p:transition spd="slow" advTm="54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3133F46-3C5E-3445-B4EF-794F023BE1EF}"/>
              </a:ext>
            </a:extLst>
          </p:cNvPr>
          <p:cNvSpPr txBox="1"/>
          <p:nvPr/>
        </p:nvSpPr>
        <p:spPr>
          <a:xfrm>
            <a:off x="0" y="5708926"/>
            <a:ext cx="2425148" cy="1015663"/>
          </a:xfrm>
          <a:prstGeom prst="rect">
            <a:avLst/>
          </a:prstGeom>
          <a:noFill/>
        </p:spPr>
        <p:txBody>
          <a:bodyPr wrap="square" rtlCol="0">
            <a:spAutoFit/>
          </a:bodyPr>
          <a:lstStyle/>
          <a:p>
            <a:pPr algn="ctr"/>
            <a:r>
              <a:rPr lang="en-GB" sz="1200" dirty="0">
                <a:solidFill>
                  <a:schemeClr val="bg1"/>
                </a:solidFill>
              </a:rPr>
              <a:t>By Elliot Devine-King</a:t>
            </a:r>
          </a:p>
          <a:p>
            <a:pPr algn="ctr"/>
            <a:r>
              <a:rPr lang="en-GB" sz="1200" dirty="0">
                <a:solidFill>
                  <a:schemeClr val="bg1"/>
                </a:solidFill>
              </a:rPr>
              <a:t>Entertainment Marketing</a:t>
            </a:r>
          </a:p>
          <a:p>
            <a:pPr algn="ctr"/>
            <a:r>
              <a:rPr lang="en-GB" sz="1200" dirty="0">
                <a:solidFill>
                  <a:schemeClr val="bg1"/>
                </a:solidFill>
              </a:rPr>
              <a:t>Student Code – BAX08</a:t>
            </a:r>
          </a:p>
          <a:p>
            <a:pPr algn="ctr"/>
            <a:r>
              <a:rPr lang="en-GB" sz="1200" dirty="0">
                <a:solidFill>
                  <a:schemeClr val="bg1"/>
                </a:solidFill>
              </a:rPr>
              <a:t>Lecturer – Tim Ferrone</a:t>
            </a:r>
          </a:p>
          <a:p>
            <a:pPr algn="ctr"/>
            <a:r>
              <a:rPr lang="en-GB" sz="1200" dirty="0">
                <a:solidFill>
                  <a:schemeClr val="bg1"/>
                </a:solidFill>
              </a:rPr>
              <a:t>Assignment Title - Presentation</a:t>
            </a:r>
          </a:p>
        </p:txBody>
      </p:sp>
      <p:sp>
        <p:nvSpPr>
          <p:cNvPr id="6" name="TextBox 5">
            <a:extLst>
              <a:ext uri="{FF2B5EF4-FFF2-40B4-BE49-F238E27FC236}">
                <a16:creationId xmlns:a16="http://schemas.microsoft.com/office/drawing/2014/main" id="{199B06FC-65FB-FD46-965C-6AF08BA4D772}"/>
              </a:ext>
            </a:extLst>
          </p:cNvPr>
          <p:cNvSpPr txBox="1"/>
          <p:nvPr/>
        </p:nvSpPr>
        <p:spPr>
          <a:xfrm>
            <a:off x="3675323" y="286424"/>
            <a:ext cx="4829778" cy="784830"/>
          </a:xfrm>
          <a:prstGeom prst="rect">
            <a:avLst/>
          </a:prstGeom>
          <a:noFill/>
        </p:spPr>
        <p:txBody>
          <a:bodyPr wrap="square" lIns="90000" rtlCol="0" anchor="ctr">
            <a:spAutoFit/>
          </a:bodyPr>
          <a:lstStyle/>
          <a:p>
            <a:pPr algn="ctr"/>
            <a:r>
              <a:rPr lang="en-GB" sz="4500" b="1" dirty="0"/>
              <a:t>Market Analysis</a:t>
            </a:r>
          </a:p>
        </p:txBody>
      </p:sp>
      <p:pic>
        <p:nvPicPr>
          <p:cNvPr id="4" name="Picture 3" descr="A picture containing screenshot&#10;&#10;Description automatically generated">
            <a:extLst>
              <a:ext uri="{FF2B5EF4-FFF2-40B4-BE49-F238E27FC236}">
                <a16:creationId xmlns:a16="http://schemas.microsoft.com/office/drawing/2014/main" id="{DEFE40B3-8EAB-044F-BAC7-BE57708C11F8}"/>
              </a:ext>
            </a:extLst>
          </p:cNvPr>
          <p:cNvPicPr>
            <a:picLocks noChangeAspect="1"/>
          </p:cNvPicPr>
          <p:nvPr/>
        </p:nvPicPr>
        <p:blipFill>
          <a:blip r:embed="rId5"/>
          <a:stretch>
            <a:fillRect/>
          </a:stretch>
        </p:blipFill>
        <p:spPr>
          <a:xfrm>
            <a:off x="3174357" y="3144869"/>
            <a:ext cx="5843286" cy="3406099"/>
          </a:xfrm>
          <a:prstGeom prst="rect">
            <a:avLst/>
          </a:prstGeom>
        </p:spPr>
      </p:pic>
      <p:sp>
        <p:nvSpPr>
          <p:cNvPr id="5" name="TextBox 4">
            <a:extLst>
              <a:ext uri="{FF2B5EF4-FFF2-40B4-BE49-F238E27FC236}">
                <a16:creationId xmlns:a16="http://schemas.microsoft.com/office/drawing/2014/main" id="{DD478093-9799-4042-83E0-CC244B6027FC}"/>
              </a:ext>
            </a:extLst>
          </p:cNvPr>
          <p:cNvSpPr txBox="1"/>
          <p:nvPr/>
        </p:nvSpPr>
        <p:spPr>
          <a:xfrm>
            <a:off x="3168569" y="1321512"/>
            <a:ext cx="5843286" cy="369332"/>
          </a:xfrm>
          <a:prstGeom prst="rect">
            <a:avLst/>
          </a:prstGeom>
          <a:noFill/>
        </p:spPr>
        <p:txBody>
          <a:bodyPr wrap="square" rtlCol="0">
            <a:spAutoFit/>
          </a:bodyPr>
          <a:lstStyle/>
          <a:p>
            <a:pPr marL="285750" indent="-285750" algn="ctr">
              <a:buFont typeface="Arial" panose="020B0604020202020204" pitchFamily="34" charset="0"/>
              <a:buChar char="•"/>
            </a:pPr>
            <a:r>
              <a:rPr lang="en-GB" dirty="0"/>
              <a:t>Comparison to similar artists, James Bay, James TW </a:t>
            </a:r>
          </a:p>
        </p:txBody>
      </p:sp>
      <p:sp>
        <p:nvSpPr>
          <p:cNvPr id="9" name="TextBox 8">
            <a:extLst>
              <a:ext uri="{FF2B5EF4-FFF2-40B4-BE49-F238E27FC236}">
                <a16:creationId xmlns:a16="http://schemas.microsoft.com/office/drawing/2014/main" id="{F18DACD0-33D2-9746-B543-261AFC80E57A}"/>
              </a:ext>
            </a:extLst>
          </p:cNvPr>
          <p:cNvSpPr txBox="1"/>
          <p:nvPr/>
        </p:nvSpPr>
        <p:spPr>
          <a:xfrm>
            <a:off x="3168569" y="1923395"/>
            <a:ext cx="5843286" cy="369332"/>
          </a:xfrm>
          <a:prstGeom prst="rect">
            <a:avLst/>
          </a:prstGeom>
          <a:noFill/>
        </p:spPr>
        <p:txBody>
          <a:bodyPr wrap="square" rtlCol="0">
            <a:spAutoFit/>
          </a:bodyPr>
          <a:lstStyle/>
          <a:p>
            <a:pPr marL="285750" indent="-285750" algn="ctr">
              <a:buFont typeface="Arial" panose="020B0604020202020204" pitchFamily="34" charset="0"/>
              <a:buChar char="•"/>
            </a:pPr>
            <a:r>
              <a:rPr lang="en-GB" dirty="0"/>
              <a:t>Younger demographic </a:t>
            </a:r>
          </a:p>
        </p:txBody>
      </p:sp>
      <p:sp>
        <p:nvSpPr>
          <p:cNvPr id="10" name="TextBox 9">
            <a:extLst>
              <a:ext uri="{FF2B5EF4-FFF2-40B4-BE49-F238E27FC236}">
                <a16:creationId xmlns:a16="http://schemas.microsoft.com/office/drawing/2014/main" id="{85D40ADC-C45A-6448-AE86-411E737F40FE}"/>
              </a:ext>
            </a:extLst>
          </p:cNvPr>
          <p:cNvSpPr txBox="1"/>
          <p:nvPr/>
        </p:nvSpPr>
        <p:spPr>
          <a:xfrm>
            <a:off x="3168569" y="2525279"/>
            <a:ext cx="5843286" cy="369332"/>
          </a:xfrm>
          <a:prstGeom prst="rect">
            <a:avLst/>
          </a:prstGeom>
          <a:noFill/>
        </p:spPr>
        <p:txBody>
          <a:bodyPr wrap="square" rtlCol="0">
            <a:spAutoFit/>
          </a:bodyPr>
          <a:lstStyle/>
          <a:p>
            <a:pPr marL="285750" indent="-285750" algn="ctr">
              <a:buFont typeface="Arial" panose="020B0604020202020204" pitchFamily="34" charset="0"/>
              <a:buChar char="•"/>
            </a:pPr>
            <a:r>
              <a:rPr lang="en-GB" dirty="0"/>
              <a:t>Pop cross over</a:t>
            </a:r>
          </a:p>
        </p:txBody>
      </p:sp>
      <p:pic>
        <p:nvPicPr>
          <p:cNvPr id="12" name="Audio 11">
            <a:hlinkClick r:id="" action="ppaction://media"/>
            <a:extLst>
              <a:ext uri="{FF2B5EF4-FFF2-40B4-BE49-F238E27FC236}">
                <a16:creationId xmlns:a16="http://schemas.microsoft.com/office/drawing/2014/main" id="{20B83732-B9B4-B644-8523-5C020CF9AD6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11212149"/>
      </p:ext>
    </p:extLst>
  </p:cSld>
  <p:clrMapOvr>
    <a:masterClrMapping/>
  </p:clrMapOvr>
  <mc:AlternateContent xmlns:mc="http://schemas.openxmlformats.org/markup-compatibility/2006">
    <mc:Choice xmlns:p14="http://schemas.microsoft.com/office/powerpoint/2010/main" Requires="p14">
      <p:transition spd="slow" p14:dur="2000" advTm="32751"/>
    </mc:Choice>
    <mc:Fallback>
      <p:transition spd="slow" advTm="32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3133F46-3C5E-3445-B4EF-794F023BE1EF}"/>
              </a:ext>
            </a:extLst>
          </p:cNvPr>
          <p:cNvSpPr txBox="1"/>
          <p:nvPr/>
        </p:nvSpPr>
        <p:spPr>
          <a:xfrm>
            <a:off x="0" y="5708926"/>
            <a:ext cx="2425148" cy="1015663"/>
          </a:xfrm>
          <a:prstGeom prst="rect">
            <a:avLst/>
          </a:prstGeom>
          <a:noFill/>
        </p:spPr>
        <p:txBody>
          <a:bodyPr wrap="square" rtlCol="0">
            <a:spAutoFit/>
          </a:bodyPr>
          <a:lstStyle/>
          <a:p>
            <a:pPr algn="ctr"/>
            <a:r>
              <a:rPr lang="en-GB" sz="1200" dirty="0">
                <a:solidFill>
                  <a:schemeClr val="bg1"/>
                </a:solidFill>
              </a:rPr>
              <a:t>By Elliot Devine-King</a:t>
            </a:r>
          </a:p>
          <a:p>
            <a:pPr algn="ctr"/>
            <a:r>
              <a:rPr lang="en-GB" sz="1200" dirty="0">
                <a:solidFill>
                  <a:schemeClr val="bg1"/>
                </a:solidFill>
              </a:rPr>
              <a:t>Entertainment Marketing</a:t>
            </a:r>
          </a:p>
          <a:p>
            <a:pPr algn="ctr"/>
            <a:r>
              <a:rPr lang="en-GB" sz="1200" dirty="0">
                <a:solidFill>
                  <a:schemeClr val="bg1"/>
                </a:solidFill>
              </a:rPr>
              <a:t>Student Code – BAX08</a:t>
            </a:r>
          </a:p>
          <a:p>
            <a:pPr algn="ctr"/>
            <a:r>
              <a:rPr lang="en-GB" sz="1200" dirty="0">
                <a:solidFill>
                  <a:schemeClr val="bg1"/>
                </a:solidFill>
              </a:rPr>
              <a:t>Lecturer – Tim Ferrone</a:t>
            </a:r>
          </a:p>
          <a:p>
            <a:pPr algn="ctr"/>
            <a:r>
              <a:rPr lang="en-GB" sz="1200" dirty="0">
                <a:solidFill>
                  <a:schemeClr val="bg1"/>
                </a:solidFill>
              </a:rPr>
              <a:t>Assignment Title - Presentation</a:t>
            </a:r>
          </a:p>
        </p:txBody>
      </p:sp>
      <p:sp>
        <p:nvSpPr>
          <p:cNvPr id="6" name="TextBox 5">
            <a:extLst>
              <a:ext uri="{FF2B5EF4-FFF2-40B4-BE49-F238E27FC236}">
                <a16:creationId xmlns:a16="http://schemas.microsoft.com/office/drawing/2014/main" id="{199B06FC-65FB-FD46-965C-6AF08BA4D772}"/>
              </a:ext>
            </a:extLst>
          </p:cNvPr>
          <p:cNvSpPr txBox="1"/>
          <p:nvPr/>
        </p:nvSpPr>
        <p:spPr>
          <a:xfrm>
            <a:off x="3420244" y="592023"/>
            <a:ext cx="5351512" cy="784830"/>
          </a:xfrm>
          <a:prstGeom prst="rect">
            <a:avLst/>
          </a:prstGeom>
          <a:noFill/>
        </p:spPr>
        <p:txBody>
          <a:bodyPr wrap="square" lIns="90000" rtlCol="0" anchor="ctr">
            <a:spAutoFit/>
          </a:bodyPr>
          <a:lstStyle/>
          <a:p>
            <a:pPr algn="ctr"/>
            <a:r>
              <a:rPr lang="en-GB" sz="4500" b="1" dirty="0"/>
              <a:t>Goals</a:t>
            </a:r>
          </a:p>
        </p:txBody>
      </p:sp>
      <p:sp>
        <p:nvSpPr>
          <p:cNvPr id="3" name="TextBox 2">
            <a:extLst>
              <a:ext uri="{FF2B5EF4-FFF2-40B4-BE49-F238E27FC236}">
                <a16:creationId xmlns:a16="http://schemas.microsoft.com/office/drawing/2014/main" id="{BB550737-05E6-5448-A83D-6B60C22F2319}"/>
              </a:ext>
            </a:extLst>
          </p:cNvPr>
          <p:cNvSpPr txBox="1"/>
          <p:nvPr/>
        </p:nvSpPr>
        <p:spPr>
          <a:xfrm>
            <a:off x="4419600" y="1778000"/>
            <a:ext cx="3352800" cy="400110"/>
          </a:xfrm>
          <a:prstGeom prst="rect">
            <a:avLst/>
          </a:prstGeom>
          <a:noFill/>
        </p:spPr>
        <p:txBody>
          <a:bodyPr wrap="square" rtlCol="0">
            <a:spAutoFit/>
          </a:bodyPr>
          <a:lstStyle/>
          <a:p>
            <a:pPr marL="342900" indent="-342900" algn="ctr">
              <a:buFont typeface="Arial" panose="020B0604020202020204" pitchFamily="34" charset="0"/>
              <a:buChar char="•"/>
            </a:pPr>
            <a:r>
              <a:rPr lang="en-GB" sz="2000" dirty="0"/>
              <a:t>Ticket Sales - 3x growth</a:t>
            </a:r>
          </a:p>
        </p:txBody>
      </p:sp>
      <p:sp>
        <p:nvSpPr>
          <p:cNvPr id="7" name="TextBox 6">
            <a:extLst>
              <a:ext uri="{FF2B5EF4-FFF2-40B4-BE49-F238E27FC236}">
                <a16:creationId xmlns:a16="http://schemas.microsoft.com/office/drawing/2014/main" id="{FA5795D1-F861-194F-8852-30E11C30D720}"/>
              </a:ext>
            </a:extLst>
          </p:cNvPr>
          <p:cNvSpPr txBox="1"/>
          <p:nvPr/>
        </p:nvSpPr>
        <p:spPr>
          <a:xfrm>
            <a:off x="3352800" y="2542096"/>
            <a:ext cx="5486400" cy="400110"/>
          </a:xfrm>
          <a:prstGeom prst="rect">
            <a:avLst/>
          </a:prstGeom>
          <a:noFill/>
        </p:spPr>
        <p:txBody>
          <a:bodyPr wrap="square" rtlCol="0">
            <a:spAutoFit/>
          </a:bodyPr>
          <a:lstStyle/>
          <a:p>
            <a:pPr marL="342900" indent="-342900" algn="ctr">
              <a:buFont typeface="Arial" panose="020B0604020202020204" pitchFamily="34" charset="0"/>
              <a:buChar char="•"/>
            </a:pPr>
            <a:r>
              <a:rPr lang="en-GB" sz="2000" dirty="0"/>
              <a:t>Monthly Spotify Listeners – 15,000 listeners </a:t>
            </a:r>
          </a:p>
        </p:txBody>
      </p:sp>
      <p:sp>
        <p:nvSpPr>
          <p:cNvPr id="9" name="TextBox 8">
            <a:extLst>
              <a:ext uri="{FF2B5EF4-FFF2-40B4-BE49-F238E27FC236}">
                <a16:creationId xmlns:a16="http://schemas.microsoft.com/office/drawing/2014/main" id="{77E7EEFD-2066-4D47-976A-381C11B3A2ED}"/>
              </a:ext>
            </a:extLst>
          </p:cNvPr>
          <p:cNvSpPr txBox="1"/>
          <p:nvPr/>
        </p:nvSpPr>
        <p:spPr>
          <a:xfrm>
            <a:off x="3632200" y="3371829"/>
            <a:ext cx="4927600" cy="400110"/>
          </a:xfrm>
          <a:prstGeom prst="rect">
            <a:avLst/>
          </a:prstGeom>
          <a:noFill/>
        </p:spPr>
        <p:txBody>
          <a:bodyPr wrap="square" rtlCol="0">
            <a:spAutoFit/>
          </a:bodyPr>
          <a:lstStyle/>
          <a:p>
            <a:pPr marL="342900" indent="-342900" algn="ctr">
              <a:buFont typeface="Arial" panose="020B0604020202020204" pitchFamily="34" charset="0"/>
              <a:buChar char="•"/>
            </a:pPr>
            <a:r>
              <a:rPr lang="en-GB" sz="2000" dirty="0"/>
              <a:t>Instagram Followers – 3000 followers</a:t>
            </a:r>
          </a:p>
        </p:txBody>
      </p:sp>
      <p:sp>
        <p:nvSpPr>
          <p:cNvPr id="10" name="TextBox 9">
            <a:extLst>
              <a:ext uri="{FF2B5EF4-FFF2-40B4-BE49-F238E27FC236}">
                <a16:creationId xmlns:a16="http://schemas.microsoft.com/office/drawing/2014/main" id="{0B728018-A51A-CA48-92F9-260DE6E2429B}"/>
              </a:ext>
            </a:extLst>
          </p:cNvPr>
          <p:cNvSpPr txBox="1"/>
          <p:nvPr/>
        </p:nvSpPr>
        <p:spPr>
          <a:xfrm>
            <a:off x="3632200" y="4324329"/>
            <a:ext cx="4927600" cy="400110"/>
          </a:xfrm>
          <a:prstGeom prst="rect">
            <a:avLst/>
          </a:prstGeom>
          <a:noFill/>
        </p:spPr>
        <p:txBody>
          <a:bodyPr wrap="square" rtlCol="0">
            <a:spAutoFit/>
          </a:bodyPr>
          <a:lstStyle/>
          <a:p>
            <a:pPr marL="342900" indent="-342900" algn="ctr">
              <a:buFont typeface="Arial" panose="020B0604020202020204" pitchFamily="34" charset="0"/>
              <a:buChar char="•"/>
            </a:pPr>
            <a:r>
              <a:rPr lang="en-GB" sz="2000" dirty="0"/>
              <a:t>Start Mailing List – 200 people </a:t>
            </a:r>
          </a:p>
        </p:txBody>
      </p:sp>
      <p:pic>
        <p:nvPicPr>
          <p:cNvPr id="5" name="Audio 4">
            <a:hlinkClick r:id="" action="ppaction://media"/>
            <a:extLst>
              <a:ext uri="{FF2B5EF4-FFF2-40B4-BE49-F238E27FC236}">
                <a16:creationId xmlns:a16="http://schemas.microsoft.com/office/drawing/2014/main" id="{3DB9AEF1-A9A1-794C-88A0-FEDE737A1C2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14144145"/>
      </p:ext>
    </p:extLst>
  </p:cSld>
  <p:clrMapOvr>
    <a:masterClrMapping/>
  </p:clrMapOvr>
  <mc:AlternateContent xmlns:mc="http://schemas.openxmlformats.org/markup-compatibility/2006">
    <mc:Choice xmlns:p14="http://schemas.microsoft.com/office/powerpoint/2010/main" Requires="p14">
      <p:transition spd="slow" p14:dur="2000" advTm="56265"/>
    </mc:Choice>
    <mc:Fallback>
      <p:transition spd="slow" advTm="56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3133F46-3C5E-3445-B4EF-794F023BE1EF}"/>
              </a:ext>
            </a:extLst>
          </p:cNvPr>
          <p:cNvSpPr txBox="1"/>
          <p:nvPr/>
        </p:nvSpPr>
        <p:spPr>
          <a:xfrm>
            <a:off x="0" y="5708926"/>
            <a:ext cx="2425148" cy="1015663"/>
          </a:xfrm>
          <a:prstGeom prst="rect">
            <a:avLst/>
          </a:prstGeom>
          <a:noFill/>
        </p:spPr>
        <p:txBody>
          <a:bodyPr wrap="square" rtlCol="0">
            <a:spAutoFit/>
          </a:bodyPr>
          <a:lstStyle/>
          <a:p>
            <a:pPr algn="ctr"/>
            <a:r>
              <a:rPr lang="en-GB" sz="1200" dirty="0">
                <a:solidFill>
                  <a:schemeClr val="bg1"/>
                </a:solidFill>
              </a:rPr>
              <a:t>By Elliot Devine-King</a:t>
            </a:r>
          </a:p>
          <a:p>
            <a:pPr algn="ctr"/>
            <a:r>
              <a:rPr lang="en-GB" sz="1200" dirty="0">
                <a:solidFill>
                  <a:schemeClr val="bg1"/>
                </a:solidFill>
              </a:rPr>
              <a:t>Entertainment Marketing</a:t>
            </a:r>
          </a:p>
          <a:p>
            <a:pPr algn="ctr"/>
            <a:r>
              <a:rPr lang="en-GB" sz="1200" dirty="0">
                <a:solidFill>
                  <a:schemeClr val="bg1"/>
                </a:solidFill>
              </a:rPr>
              <a:t>Student Code – BAX08</a:t>
            </a:r>
          </a:p>
          <a:p>
            <a:pPr algn="ctr"/>
            <a:r>
              <a:rPr lang="en-GB" sz="1200" dirty="0">
                <a:solidFill>
                  <a:schemeClr val="bg1"/>
                </a:solidFill>
              </a:rPr>
              <a:t>Lecturer – Tim Ferrone</a:t>
            </a:r>
          </a:p>
          <a:p>
            <a:pPr algn="ctr"/>
            <a:r>
              <a:rPr lang="en-GB" sz="1200" dirty="0">
                <a:solidFill>
                  <a:schemeClr val="bg1"/>
                </a:solidFill>
              </a:rPr>
              <a:t>Assignment Title - Presentation</a:t>
            </a:r>
          </a:p>
        </p:txBody>
      </p:sp>
      <p:sp>
        <p:nvSpPr>
          <p:cNvPr id="6" name="TextBox 5">
            <a:extLst>
              <a:ext uri="{FF2B5EF4-FFF2-40B4-BE49-F238E27FC236}">
                <a16:creationId xmlns:a16="http://schemas.microsoft.com/office/drawing/2014/main" id="{199B06FC-65FB-FD46-965C-6AF08BA4D772}"/>
              </a:ext>
            </a:extLst>
          </p:cNvPr>
          <p:cNvSpPr txBox="1"/>
          <p:nvPr/>
        </p:nvSpPr>
        <p:spPr>
          <a:xfrm>
            <a:off x="3420244" y="592023"/>
            <a:ext cx="5351512" cy="784830"/>
          </a:xfrm>
          <a:prstGeom prst="rect">
            <a:avLst/>
          </a:prstGeom>
          <a:noFill/>
        </p:spPr>
        <p:txBody>
          <a:bodyPr wrap="square" lIns="90000" rtlCol="0" anchor="ctr">
            <a:spAutoFit/>
          </a:bodyPr>
          <a:lstStyle/>
          <a:p>
            <a:pPr algn="ctr"/>
            <a:r>
              <a:rPr lang="en-GB" sz="4500" b="1" dirty="0"/>
              <a:t>Bibliography</a:t>
            </a:r>
          </a:p>
        </p:txBody>
      </p:sp>
      <p:sp>
        <p:nvSpPr>
          <p:cNvPr id="5" name="TextBox 4">
            <a:extLst>
              <a:ext uri="{FF2B5EF4-FFF2-40B4-BE49-F238E27FC236}">
                <a16:creationId xmlns:a16="http://schemas.microsoft.com/office/drawing/2014/main" id="{81E14658-28AE-C74C-B72F-423EC0F07796}"/>
              </a:ext>
            </a:extLst>
          </p:cNvPr>
          <p:cNvSpPr txBox="1"/>
          <p:nvPr/>
        </p:nvSpPr>
        <p:spPr>
          <a:xfrm>
            <a:off x="2662177" y="4485191"/>
            <a:ext cx="7870785" cy="369332"/>
          </a:xfrm>
          <a:prstGeom prst="rect">
            <a:avLst/>
          </a:prstGeom>
          <a:noFill/>
        </p:spPr>
        <p:txBody>
          <a:bodyPr wrap="square" rtlCol="0">
            <a:spAutoFit/>
          </a:bodyPr>
          <a:lstStyle/>
          <a:p>
            <a:pPr algn="ctr"/>
            <a:endParaRPr lang="en-GB" dirty="0"/>
          </a:p>
        </p:txBody>
      </p:sp>
      <p:sp>
        <p:nvSpPr>
          <p:cNvPr id="12" name="Rectangle 3">
            <a:extLst>
              <a:ext uri="{FF2B5EF4-FFF2-40B4-BE49-F238E27FC236}">
                <a16:creationId xmlns:a16="http://schemas.microsoft.com/office/drawing/2014/main" id="{1AB55BBF-EDF6-054A-87EB-EA4CD019DCF0}"/>
              </a:ext>
            </a:extLst>
          </p:cNvPr>
          <p:cNvSpPr>
            <a:spLocks noChangeArrowheads="1"/>
          </p:cNvSpPr>
          <p:nvPr/>
        </p:nvSpPr>
        <p:spPr bwMode="auto">
          <a:xfrm>
            <a:off x="2305860" y="1662374"/>
            <a:ext cx="7580280" cy="3000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Anon., n.d.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Spotify For Artists - Danny Starr. </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artists.spotify.com</a:t>
            </a:r>
            <a:b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[Accessed 2020].</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Jones, R., 2017.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Why Do Major Artists Keep Breaking In Germany. </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www.musicbusinessworldwide.com</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/why-do-major-artists-keep-on-breaking-in-</a:t>
            </a:r>
            <a:r>
              <a:rPr kumimoji="0" lang="en-US" altLang="en-US" sz="1200" b="0" i="0" u="sng"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germany</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a:t>
            </a:r>
            <a:b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[Accessed 1 April 2020].</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Knopper, S., 2018.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Inside The Chainsmokers Plan To Rethink The Album Cycle. </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www.billboard.com</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/articles/business/8257719/inside-the-</a:t>
            </a:r>
            <a:r>
              <a:rPr kumimoji="0" lang="en-US" altLang="en-US" sz="1200" b="0" i="0" u="sng"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chainsmokers</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-plan-rethink-album-cycle</a:t>
            </a:r>
            <a:b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[Accessed 1 April 2020].</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Statista, 2018.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Favorite Music Genres In The US. </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https://</a:t>
            </a:r>
            <a:r>
              <a:rPr kumimoji="0" lang="en-US" altLang="en-US" sz="1200" b="0" i="0" u="sng"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www.statista.com</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/statistics/253915/favorite-music-genres-in-the-us/ </a:t>
            </a:r>
            <a:b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[Accessed 2 April 2020].</a:t>
            </a:r>
            <a:endParaRPr kumimoji="0" lang="en-US" altLang="en-US" sz="9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5" name="Audio 14">
            <a:hlinkClick r:id="" action="ppaction://media"/>
            <a:extLst>
              <a:ext uri="{FF2B5EF4-FFF2-40B4-BE49-F238E27FC236}">
                <a16:creationId xmlns:a16="http://schemas.microsoft.com/office/drawing/2014/main" id="{8C59117E-8DE2-7540-A4F9-5CB8EEBA30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38432130"/>
      </p:ext>
    </p:extLst>
  </p:cSld>
  <p:clrMapOvr>
    <a:masterClrMapping/>
  </p:clrMapOvr>
  <mc:AlternateContent xmlns:mc="http://schemas.openxmlformats.org/markup-compatibility/2006">
    <mc:Choice xmlns:p14="http://schemas.microsoft.com/office/powerpoint/2010/main" Requires="p14">
      <p:transition spd="slow" p14:dur="2000" advTm="2513"/>
    </mc:Choice>
    <mc:Fallback>
      <p:transition spd="slow" advTm="2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5220</TotalTime>
  <Words>3011</Words>
  <Application>Microsoft Macintosh PowerPoint</Application>
  <PresentationFormat>Widescreen</PresentationFormat>
  <Paragraphs>252</Paragraphs>
  <Slides>12</Slides>
  <Notes>12</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Elliot Devine-King</dc:creator>
  <cp:keywords/>
  <dc:description/>
  <cp:lastModifiedBy>Elliot Devine-King</cp:lastModifiedBy>
  <cp:revision>76</cp:revision>
  <dcterms:created xsi:type="dcterms:W3CDTF">2020-04-01T12:15:50Z</dcterms:created>
  <dcterms:modified xsi:type="dcterms:W3CDTF">2020-04-05T18:16:39Z</dcterms:modified>
  <cp:category/>
</cp:coreProperties>
</file>