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63"/>
  </p:notesMasterIdLst>
  <p:handoutMasterIdLst>
    <p:handoutMasterId r:id="rId64"/>
  </p:handoutMasterIdLst>
  <p:sldIdLst>
    <p:sldId id="256" r:id="rId5"/>
    <p:sldId id="349" r:id="rId6"/>
    <p:sldId id="431" r:id="rId7"/>
    <p:sldId id="432" r:id="rId8"/>
    <p:sldId id="433" r:id="rId9"/>
    <p:sldId id="434" r:id="rId10"/>
    <p:sldId id="435" r:id="rId11"/>
    <p:sldId id="436" r:id="rId12"/>
    <p:sldId id="438" r:id="rId13"/>
    <p:sldId id="439" r:id="rId14"/>
    <p:sldId id="440" r:id="rId15"/>
    <p:sldId id="441" r:id="rId16"/>
    <p:sldId id="442" r:id="rId17"/>
    <p:sldId id="443" r:id="rId18"/>
    <p:sldId id="444" r:id="rId19"/>
    <p:sldId id="445" r:id="rId20"/>
    <p:sldId id="446" r:id="rId21"/>
    <p:sldId id="447" r:id="rId22"/>
    <p:sldId id="448" r:id="rId23"/>
    <p:sldId id="449" r:id="rId24"/>
    <p:sldId id="450" r:id="rId25"/>
    <p:sldId id="451" r:id="rId26"/>
    <p:sldId id="452" r:id="rId27"/>
    <p:sldId id="453" r:id="rId28"/>
    <p:sldId id="454" r:id="rId29"/>
    <p:sldId id="455" r:id="rId30"/>
    <p:sldId id="457" r:id="rId31"/>
    <p:sldId id="458" r:id="rId32"/>
    <p:sldId id="471" r:id="rId33"/>
    <p:sldId id="459" r:id="rId34"/>
    <p:sldId id="460" r:id="rId35"/>
    <p:sldId id="461" r:id="rId36"/>
    <p:sldId id="462" r:id="rId37"/>
    <p:sldId id="463" r:id="rId38"/>
    <p:sldId id="464" r:id="rId39"/>
    <p:sldId id="465" r:id="rId40"/>
    <p:sldId id="466" r:id="rId41"/>
    <p:sldId id="467" r:id="rId42"/>
    <p:sldId id="468" r:id="rId43"/>
    <p:sldId id="469" r:id="rId44"/>
    <p:sldId id="472" r:id="rId45"/>
    <p:sldId id="473" r:id="rId46"/>
    <p:sldId id="474" r:id="rId47"/>
    <p:sldId id="475" r:id="rId48"/>
    <p:sldId id="476" r:id="rId49"/>
    <p:sldId id="477" r:id="rId50"/>
    <p:sldId id="478" r:id="rId51"/>
    <p:sldId id="479" r:id="rId52"/>
    <p:sldId id="480" r:id="rId53"/>
    <p:sldId id="481" r:id="rId54"/>
    <p:sldId id="482" r:id="rId55"/>
    <p:sldId id="483" r:id="rId56"/>
    <p:sldId id="484" r:id="rId57"/>
    <p:sldId id="485" r:id="rId58"/>
    <p:sldId id="486" r:id="rId59"/>
    <p:sldId id="487" r:id="rId60"/>
    <p:sldId id="488" r:id="rId61"/>
    <p:sldId id="489" r:id="rId62"/>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000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2BBBA46-C7AD-488B-9EBC-5D14FECFB6FE}" v="9" dt="2021-11-09T10:55:53.228"/>
  </p1510:revLst>
</p1510:revInfo>
</file>

<file path=ppt/tableStyles.xml><?xml version="1.0" encoding="utf-8"?>
<a:tblStyleLst xmlns:a="http://schemas.openxmlformats.org/drawingml/2006/main" def="{5C22544A-7EE6-4342-B048-85BDC9FD1C3A}">
  <a:tblStyle styleId="{3C2FFA5D-87B4-456A-9821-1D502468CF0F}" styleName="Themed Style 1 - Accent 1">
    <a:tblBg>
      <a:fillRef idx="2">
        <a:schemeClr val="accent1"/>
      </a:fillRef>
      <a:effectRef idx="1">
        <a:schemeClr val="accent1"/>
      </a:effectRef>
    </a:tblBg>
    <a:wholeTbl>
      <a:tcTxStyle>
        <a:fontRef idx="minor">
          <a:scrgbClr r="0" g="0" b="0"/>
        </a:fontRef>
        <a:schemeClr val="dk1"/>
      </a:tcTxStyle>
      <a:tcStyle>
        <a:tcBdr>
          <a:left>
            <a:lnRef idx="1">
              <a:schemeClr val="accent1"/>
            </a:lnRef>
          </a:left>
          <a:right>
            <a:lnRef idx="1">
              <a:schemeClr val="accent1"/>
            </a:lnRef>
          </a:right>
          <a:top>
            <a:lnRef idx="1">
              <a:schemeClr val="accent1"/>
            </a:lnRef>
          </a:top>
          <a:bottom>
            <a:lnRef idx="1">
              <a:schemeClr val="accent1"/>
            </a:lnRef>
          </a:bottom>
          <a:insideH>
            <a:lnRef idx="1">
              <a:schemeClr val="accent1"/>
            </a:lnRef>
          </a:insideH>
          <a:insideV>
            <a:lnRef idx="1">
              <a:schemeClr val="accent1"/>
            </a:lnRef>
          </a:insideV>
        </a:tcBdr>
        <a:fill>
          <a:noFill/>
        </a:fill>
      </a:tcStyle>
    </a:wholeTbl>
    <a:band1H>
      <a:tcStyle>
        <a:tcBdr/>
        <a:fill>
          <a:solidFill>
            <a:schemeClr val="accent1">
              <a:alpha val="40000"/>
            </a:schemeClr>
          </a:solidFill>
        </a:fill>
      </a:tcStyle>
    </a:band1H>
    <a:band2H>
      <a:tcStyle>
        <a:tcBdr/>
      </a:tcStyle>
    </a:band2H>
    <a:band1V>
      <a:tcStyle>
        <a:tcBdr>
          <a:top>
            <a:lnRef idx="1">
              <a:schemeClr val="accent1"/>
            </a:lnRef>
          </a:top>
          <a:bottom>
            <a:lnRef idx="1">
              <a:schemeClr val="accent1"/>
            </a:lnRef>
          </a:bottom>
        </a:tcBdr>
        <a:fill>
          <a:solidFill>
            <a:schemeClr val="accent1">
              <a:alpha val="40000"/>
            </a:schemeClr>
          </a:solidFill>
        </a:fill>
      </a:tcStyle>
    </a:band1V>
    <a:band2V>
      <a:tcStyle>
        <a:tcBdr/>
      </a:tcStyle>
    </a:band2V>
    <a:lastCol>
      <a:tcTxStyle b="on"/>
      <a:tcStyle>
        <a:tcBdr>
          <a:left>
            <a:lnRef idx="2">
              <a:schemeClr val="accent1"/>
            </a:lnRef>
          </a:left>
          <a:right>
            <a:lnRef idx="1">
              <a:schemeClr val="accent1"/>
            </a:lnRef>
          </a:right>
          <a:top>
            <a:lnRef idx="1">
              <a:schemeClr val="accent1"/>
            </a:lnRef>
          </a:top>
          <a:bottom>
            <a:lnRef idx="1">
              <a:schemeClr val="accent1"/>
            </a:lnRef>
          </a:bottom>
          <a:insideH>
            <a:lnRef idx="1">
              <a:schemeClr val="accent1"/>
            </a:lnRef>
          </a:insideH>
          <a:insideV>
            <a:ln>
              <a:noFill/>
            </a:ln>
          </a:insideV>
        </a:tcBdr>
      </a:tcStyle>
    </a:lastCol>
    <a:firstCol>
      <a:tcTxStyle b="on"/>
      <a:tcStyle>
        <a:tcBdr>
          <a:left>
            <a:lnRef idx="1">
              <a:schemeClr val="accent1"/>
            </a:lnRef>
          </a:left>
          <a:right>
            <a:lnRef idx="2">
              <a:schemeClr val="accent1"/>
            </a:lnRef>
          </a:right>
          <a:top>
            <a:lnRef idx="1">
              <a:schemeClr val="accent1"/>
            </a:lnRef>
          </a:top>
          <a:bottom>
            <a:lnRef idx="1">
              <a:schemeClr val="accent1"/>
            </a:lnRef>
          </a:bottom>
          <a:insideH>
            <a:lnRef idx="1">
              <a:schemeClr val="accent1"/>
            </a:lnRef>
          </a:insideH>
          <a:insideV>
            <a:ln>
              <a:noFill/>
            </a:ln>
          </a:insideV>
        </a:tcBdr>
      </a:tcStyle>
    </a:firstCol>
    <a:lastRow>
      <a:tcTxStyle b="on"/>
      <a:tcStyle>
        <a:tcBdr>
          <a:left>
            <a:lnRef idx="1">
              <a:schemeClr val="accent1"/>
            </a:lnRef>
          </a:left>
          <a:right>
            <a:lnRef idx="1">
              <a:schemeClr val="accent1"/>
            </a:lnRef>
          </a:right>
          <a:top>
            <a:lnRef idx="2">
              <a:schemeClr val="accent1"/>
            </a:lnRef>
          </a:top>
          <a:bottom>
            <a:lnRef idx="2">
              <a:schemeClr val="accent1"/>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1"/>
            </a:lnRef>
          </a:left>
          <a:right>
            <a:lnRef idx="1">
              <a:schemeClr val="accent1"/>
            </a:lnRef>
          </a:right>
          <a:top>
            <a:lnRef idx="1">
              <a:schemeClr val="accent1"/>
            </a:lnRef>
          </a:top>
          <a:bottom>
            <a:lnRef idx="2">
              <a:schemeClr val="lt1"/>
            </a:lnRef>
          </a:bottom>
          <a:insideH>
            <a:ln>
              <a:noFill/>
            </a:ln>
          </a:insideH>
          <a:insideV>
            <a:ln>
              <a:noFill/>
            </a:ln>
          </a:insideV>
        </a:tcBdr>
        <a:fill>
          <a:solidFill>
            <a:schemeClr val="accent1"/>
          </a:solidFill>
        </a:fill>
      </a:tcStyle>
    </a:firstRow>
  </a:tblStyle>
  <a:tblStyle styleId="{8FD4443E-F989-4FC4-A0C8-D5A2AF1F390B}" styleName="Dark Style 1 - Accent 5">
    <a:wholeTbl>
      <a:tcTxStyle>
        <a:fontRef idx="minor">
          <a:scrgbClr r="0" g="0" b="0"/>
        </a:fontRef>
        <a:schemeClr val="lt1"/>
      </a:tcTxStyle>
      <a:tcStyle>
        <a:tcBdr>
          <a:left>
            <a:ln>
              <a:noFill/>
            </a:ln>
          </a:left>
          <a:right>
            <a:ln>
              <a:noFill/>
            </a:ln>
          </a:right>
          <a:top>
            <a:ln>
              <a:noFill/>
            </a:ln>
          </a:top>
          <a:bottom>
            <a:ln>
              <a:noFill/>
            </a:ln>
          </a:bottom>
          <a:insideH>
            <a:ln>
              <a:noFill/>
            </a:ln>
          </a:insideH>
          <a:insideV>
            <a:ln>
              <a:noFill/>
            </a:ln>
          </a:insideV>
        </a:tcBdr>
        <a:fill>
          <a:solidFill>
            <a:schemeClr val="accent5"/>
          </a:solidFill>
        </a:fill>
      </a:tcStyle>
    </a:wholeTbl>
    <a:band1H>
      <a:tcStyle>
        <a:tcBdr/>
        <a:fill>
          <a:solidFill>
            <a:schemeClr val="accent5">
              <a:shade val="60000"/>
            </a:schemeClr>
          </a:solidFill>
        </a:fill>
      </a:tcStyle>
    </a:band1H>
    <a:band1V>
      <a:tcStyle>
        <a:tcBdr/>
        <a:fill>
          <a:solidFill>
            <a:schemeClr val="accent5">
              <a:shade val="60000"/>
            </a:schemeClr>
          </a:solidFill>
        </a:fill>
      </a:tcStyle>
    </a:band1V>
    <a:lastCol>
      <a:tcTxStyle b="on"/>
      <a:tcStyle>
        <a:tcBdr>
          <a:left>
            <a:ln w="25400" cmpd="sng">
              <a:solidFill>
                <a:schemeClr val="lt1"/>
              </a:solidFill>
            </a:ln>
          </a:left>
        </a:tcBdr>
        <a:fill>
          <a:solidFill>
            <a:schemeClr val="accent5">
              <a:shade val="60000"/>
            </a:schemeClr>
          </a:solidFill>
        </a:fill>
      </a:tcStyle>
    </a:lastCol>
    <a:firstCol>
      <a:tcTxStyle b="on"/>
      <a:tcStyle>
        <a:tcBdr>
          <a:right>
            <a:ln w="25400" cmpd="sng">
              <a:solidFill>
                <a:schemeClr val="lt1"/>
              </a:solidFill>
            </a:ln>
          </a:right>
        </a:tcBdr>
        <a:fill>
          <a:solidFill>
            <a:schemeClr val="accent5">
              <a:shade val="60000"/>
            </a:schemeClr>
          </a:solidFill>
        </a:fill>
      </a:tcStyle>
    </a:firstCol>
    <a:lastRow>
      <a:tcTxStyle b="on"/>
      <a:tcStyle>
        <a:tcBdr>
          <a:top>
            <a:ln w="25400" cmpd="sng">
              <a:solidFill>
                <a:schemeClr val="lt1"/>
              </a:solidFill>
            </a:ln>
          </a:top>
        </a:tcBdr>
        <a:fill>
          <a:solidFill>
            <a:schemeClr val="accent5">
              <a:shade val="40000"/>
            </a:schemeClr>
          </a:solidFill>
        </a:fill>
      </a:tcStyle>
    </a:lastRow>
    <a:seCell>
      <a:tcStyle>
        <a:tcBdr>
          <a:left>
            <a:ln>
              <a:noFill/>
            </a:ln>
          </a:left>
        </a:tcBdr>
      </a:tcStyle>
    </a:seCell>
    <a:swCell>
      <a:tcStyle>
        <a:tcBdr>
          <a:right>
            <a:ln>
              <a:noFill/>
            </a:ln>
          </a:right>
        </a:tcBdr>
      </a:tcStyle>
    </a:swCell>
    <a:firstRow>
      <a:tcTxStyle b="on"/>
      <a:tcStyle>
        <a:tcBdr>
          <a:bottom>
            <a:ln w="25400" cmpd="sng">
              <a:solidFill>
                <a:schemeClr val="lt1"/>
              </a:solidFill>
            </a:ln>
          </a:bottom>
        </a:tcBdr>
        <a:fill>
          <a:solidFill>
            <a:schemeClr val="dk1"/>
          </a:solidFill>
        </a:fill>
      </a:tcStyle>
    </a:firstRow>
    <a:neCell>
      <a:tcStyle>
        <a:tcBdr>
          <a:left>
            <a:ln>
              <a:noFill/>
            </a:ln>
          </a:left>
        </a:tcBdr>
      </a:tcStyle>
    </a:neCell>
    <a:nwCell>
      <a:tcStyle>
        <a:tcBdr>
          <a:right>
            <a:ln>
              <a:noFill/>
            </a:ln>
          </a:right>
        </a:tcBdr>
      </a:tcStyle>
    </a:nwCell>
  </a:tblStyle>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6029" autoAdjust="0"/>
    <p:restoredTop sz="94660"/>
  </p:normalViewPr>
  <p:slideViewPr>
    <p:cSldViewPr>
      <p:cViewPr varScale="1">
        <p:scale>
          <a:sx n="81" d="100"/>
          <a:sy n="81" d="100"/>
        </p:scale>
        <p:origin x="1068" y="84"/>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slide" Target="slides/slide43.xml"/><Relationship Id="rId50" Type="http://schemas.openxmlformats.org/officeDocument/2006/relationships/slide" Target="slides/slide46.xml"/><Relationship Id="rId55" Type="http://schemas.openxmlformats.org/officeDocument/2006/relationships/slide" Target="slides/slide51.xml"/><Relationship Id="rId63" Type="http://schemas.openxmlformats.org/officeDocument/2006/relationships/notesMaster" Target="notesMasters/notesMaster1.xml"/><Relationship Id="rId68" Type="http://schemas.openxmlformats.org/officeDocument/2006/relationships/tableStyles" Target="tableStyles.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3" Type="http://schemas.openxmlformats.org/officeDocument/2006/relationships/slide" Target="slides/slide49.xml"/><Relationship Id="rId58" Type="http://schemas.openxmlformats.org/officeDocument/2006/relationships/slide" Target="slides/slide54.xml"/><Relationship Id="rId66" Type="http://schemas.openxmlformats.org/officeDocument/2006/relationships/viewProps" Target="view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slide" Target="slides/slide45.xml"/><Relationship Id="rId57" Type="http://schemas.openxmlformats.org/officeDocument/2006/relationships/slide" Target="slides/slide53.xml"/><Relationship Id="rId61" Type="http://schemas.openxmlformats.org/officeDocument/2006/relationships/slide" Target="slides/slide57.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slide" Target="slides/slide48.xml"/><Relationship Id="rId60" Type="http://schemas.openxmlformats.org/officeDocument/2006/relationships/slide" Target="slides/slide56.xml"/><Relationship Id="rId65"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slide" Target="slides/slide44.xml"/><Relationship Id="rId56" Type="http://schemas.openxmlformats.org/officeDocument/2006/relationships/slide" Target="slides/slide52.xml"/><Relationship Id="rId64" Type="http://schemas.openxmlformats.org/officeDocument/2006/relationships/handoutMaster" Target="handoutMasters/handoutMaster1.xml"/><Relationship Id="rId69" Type="http://schemas.microsoft.com/office/2015/10/relationships/revisionInfo" Target="revisionInfo.xml"/><Relationship Id="rId8" Type="http://schemas.openxmlformats.org/officeDocument/2006/relationships/slide" Target="slides/slide4.xml"/><Relationship Id="rId51" Type="http://schemas.openxmlformats.org/officeDocument/2006/relationships/slide" Target="slides/slide47.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59" Type="http://schemas.openxmlformats.org/officeDocument/2006/relationships/slide" Target="slides/slide55.xml"/><Relationship Id="rId67" Type="http://schemas.openxmlformats.org/officeDocument/2006/relationships/theme" Target="theme/theme1.xml"/><Relationship Id="rId20" Type="http://schemas.openxmlformats.org/officeDocument/2006/relationships/slide" Target="slides/slide16.xml"/><Relationship Id="rId41" Type="http://schemas.openxmlformats.org/officeDocument/2006/relationships/slide" Target="slides/slide37.xml"/><Relationship Id="rId54" Type="http://schemas.openxmlformats.org/officeDocument/2006/relationships/slide" Target="slides/slide50.xml"/><Relationship Id="rId62" Type="http://schemas.openxmlformats.org/officeDocument/2006/relationships/slide" Target="slides/slide58.xml"/></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E2688965-0D28-4A5D-9616-AE239A53324F}" type="doc">
      <dgm:prSet loTypeId="urn:microsoft.com/office/officeart/2005/8/layout/pyramid2" loCatId="pyramid" qsTypeId="urn:microsoft.com/office/officeart/2005/8/quickstyle/3d3" qsCatId="3D" csTypeId="urn:microsoft.com/office/officeart/2005/8/colors/colorful2" csCatId="colorful" phldr="1"/>
      <dgm:spPr/>
      <dgm:t>
        <a:bodyPr/>
        <a:lstStyle/>
        <a:p>
          <a:endParaRPr lang="en-US"/>
        </a:p>
      </dgm:t>
    </dgm:pt>
    <dgm:pt modelId="{E41CFF12-9429-4CB0-9A45-7A207CDDF312}">
      <dgm:prSet custT="1"/>
      <dgm:spPr/>
      <dgm:t>
        <a:bodyPr/>
        <a:lstStyle/>
        <a:p>
          <a:pPr rtl="0"/>
          <a:r>
            <a:rPr lang="en-IN" sz="1600" b="1" dirty="0">
              <a:solidFill>
                <a:schemeClr val="accent2">
                  <a:lumMod val="75000"/>
                </a:schemeClr>
              </a:solidFill>
            </a:rPr>
            <a:t>Good quality line management  </a:t>
          </a:r>
          <a:r>
            <a:rPr lang="en-IN" sz="1600" dirty="0"/>
            <a:t>managers who care about their employees, treat them fairly, encourage them to perform well, take an interest in their career aspirations and provide opportunities for development. </a:t>
          </a:r>
          <a:endParaRPr lang="en-GB" sz="1600" dirty="0"/>
        </a:p>
      </dgm:t>
    </dgm:pt>
    <dgm:pt modelId="{FECC8037-4A9A-4FC6-93BA-2D3956DA5ECF}" type="parTrans" cxnId="{B5FD1B7D-B5CE-43B9-AFF2-9287B8B1F4D2}">
      <dgm:prSet/>
      <dgm:spPr/>
      <dgm:t>
        <a:bodyPr/>
        <a:lstStyle/>
        <a:p>
          <a:endParaRPr lang="en-US"/>
        </a:p>
      </dgm:t>
    </dgm:pt>
    <dgm:pt modelId="{1A20094F-0617-4E3E-84E5-02F11EF177E5}" type="sibTrans" cxnId="{B5FD1B7D-B5CE-43B9-AFF2-9287B8B1F4D2}">
      <dgm:prSet/>
      <dgm:spPr/>
      <dgm:t>
        <a:bodyPr/>
        <a:lstStyle/>
        <a:p>
          <a:endParaRPr lang="en-US"/>
        </a:p>
      </dgm:t>
    </dgm:pt>
    <dgm:pt modelId="{0ECF4B4C-937B-4339-8771-9062EE601F8F}">
      <dgm:prSet/>
      <dgm:spPr/>
      <dgm:t>
        <a:bodyPr/>
        <a:lstStyle/>
        <a:p>
          <a:pPr rtl="0"/>
          <a:r>
            <a:rPr lang="en-IN" b="1" dirty="0">
              <a:solidFill>
                <a:schemeClr val="accent2">
                  <a:lumMod val="75000"/>
                </a:schemeClr>
              </a:solidFill>
            </a:rPr>
            <a:t>Two-way, open communication  </a:t>
          </a:r>
          <a:r>
            <a:rPr lang="en-IN" dirty="0"/>
            <a:t>allows employees to voice ideas and suggestions and keeps employees informed about the things that are relevant to them.</a:t>
          </a:r>
          <a:endParaRPr lang="en-GB" dirty="0"/>
        </a:p>
      </dgm:t>
    </dgm:pt>
    <dgm:pt modelId="{FA5B7E5D-4982-4229-A40C-32FF01AD9935}" type="parTrans" cxnId="{D74EE538-70A1-456E-A38D-F61F41E08501}">
      <dgm:prSet/>
      <dgm:spPr/>
      <dgm:t>
        <a:bodyPr/>
        <a:lstStyle/>
        <a:p>
          <a:endParaRPr lang="en-US"/>
        </a:p>
      </dgm:t>
    </dgm:pt>
    <dgm:pt modelId="{E1A50F6E-47B0-48BA-92EA-E7451B24230D}" type="sibTrans" cxnId="{D74EE538-70A1-456E-A38D-F61F41E08501}">
      <dgm:prSet/>
      <dgm:spPr/>
      <dgm:t>
        <a:bodyPr/>
        <a:lstStyle/>
        <a:p>
          <a:endParaRPr lang="en-US"/>
        </a:p>
      </dgm:t>
    </dgm:pt>
    <dgm:pt modelId="{A8ADF7C6-DF01-4C76-B988-71974B75522B}" type="pres">
      <dgm:prSet presAssocID="{E2688965-0D28-4A5D-9616-AE239A53324F}" presName="compositeShape" presStyleCnt="0">
        <dgm:presLayoutVars>
          <dgm:dir/>
          <dgm:resizeHandles/>
        </dgm:presLayoutVars>
      </dgm:prSet>
      <dgm:spPr/>
    </dgm:pt>
    <dgm:pt modelId="{38C03EF8-3711-4496-8968-FC62D708660E}" type="pres">
      <dgm:prSet presAssocID="{E2688965-0D28-4A5D-9616-AE239A53324F}" presName="pyramid" presStyleLbl="node1" presStyleIdx="0" presStyleCnt="1"/>
      <dgm:spPr>
        <a:solidFill>
          <a:srgbClr val="00B050"/>
        </a:solidFill>
      </dgm:spPr>
    </dgm:pt>
    <dgm:pt modelId="{09AA1721-1E66-45B8-BB60-E4427434C771}" type="pres">
      <dgm:prSet presAssocID="{E2688965-0D28-4A5D-9616-AE239A53324F}" presName="theList" presStyleCnt="0"/>
      <dgm:spPr/>
    </dgm:pt>
    <dgm:pt modelId="{6F87DB1D-CB8A-4496-B766-5B772F67E859}" type="pres">
      <dgm:prSet presAssocID="{E41CFF12-9429-4CB0-9A45-7A207CDDF312}" presName="aNode" presStyleLbl="fgAcc1" presStyleIdx="0" presStyleCnt="2">
        <dgm:presLayoutVars>
          <dgm:bulletEnabled val="1"/>
        </dgm:presLayoutVars>
      </dgm:prSet>
      <dgm:spPr/>
    </dgm:pt>
    <dgm:pt modelId="{D4904302-F59A-4F4F-B1CC-DFA214BB1B2E}" type="pres">
      <dgm:prSet presAssocID="{E41CFF12-9429-4CB0-9A45-7A207CDDF312}" presName="aSpace" presStyleCnt="0"/>
      <dgm:spPr/>
    </dgm:pt>
    <dgm:pt modelId="{98FA4A7A-7EC4-41A4-BE1A-5A646A981DD6}" type="pres">
      <dgm:prSet presAssocID="{0ECF4B4C-937B-4339-8771-9062EE601F8F}" presName="aNode" presStyleLbl="fgAcc1" presStyleIdx="1" presStyleCnt="2" custLinFactNeighborX="-1974" custLinFactNeighborY="-481">
        <dgm:presLayoutVars>
          <dgm:bulletEnabled val="1"/>
        </dgm:presLayoutVars>
      </dgm:prSet>
      <dgm:spPr/>
    </dgm:pt>
    <dgm:pt modelId="{2C0F1E0C-4DE2-4971-BA3C-000F03F99C1E}" type="pres">
      <dgm:prSet presAssocID="{0ECF4B4C-937B-4339-8771-9062EE601F8F}" presName="aSpace" presStyleCnt="0"/>
      <dgm:spPr/>
    </dgm:pt>
  </dgm:ptLst>
  <dgm:cxnLst>
    <dgm:cxn modelId="{0EC53E18-2ABA-46C3-89E6-638C18B6696E}" type="presOf" srcId="{E41CFF12-9429-4CB0-9A45-7A207CDDF312}" destId="{6F87DB1D-CB8A-4496-B766-5B772F67E859}" srcOrd="0" destOrd="0" presId="urn:microsoft.com/office/officeart/2005/8/layout/pyramid2"/>
    <dgm:cxn modelId="{D74EE538-70A1-456E-A38D-F61F41E08501}" srcId="{E2688965-0D28-4A5D-9616-AE239A53324F}" destId="{0ECF4B4C-937B-4339-8771-9062EE601F8F}" srcOrd="1" destOrd="0" parTransId="{FA5B7E5D-4982-4229-A40C-32FF01AD9935}" sibTransId="{E1A50F6E-47B0-48BA-92EA-E7451B24230D}"/>
    <dgm:cxn modelId="{B5FD1B7D-B5CE-43B9-AFF2-9287B8B1F4D2}" srcId="{E2688965-0D28-4A5D-9616-AE239A53324F}" destId="{E41CFF12-9429-4CB0-9A45-7A207CDDF312}" srcOrd="0" destOrd="0" parTransId="{FECC8037-4A9A-4FC6-93BA-2D3956DA5ECF}" sibTransId="{1A20094F-0617-4E3E-84E5-02F11EF177E5}"/>
    <dgm:cxn modelId="{DD877982-EE09-4019-B4B5-F5740B40222A}" type="presOf" srcId="{E2688965-0D28-4A5D-9616-AE239A53324F}" destId="{A8ADF7C6-DF01-4C76-B988-71974B75522B}" srcOrd="0" destOrd="0" presId="urn:microsoft.com/office/officeart/2005/8/layout/pyramid2"/>
    <dgm:cxn modelId="{28BAA9D8-1FC0-4AA7-AE5F-944132C6B487}" type="presOf" srcId="{0ECF4B4C-937B-4339-8771-9062EE601F8F}" destId="{98FA4A7A-7EC4-41A4-BE1A-5A646A981DD6}" srcOrd="0" destOrd="0" presId="urn:microsoft.com/office/officeart/2005/8/layout/pyramid2"/>
    <dgm:cxn modelId="{7DFCF8D7-CC5C-48D5-953B-9B89999EC644}" type="presParOf" srcId="{A8ADF7C6-DF01-4C76-B988-71974B75522B}" destId="{38C03EF8-3711-4496-8968-FC62D708660E}" srcOrd="0" destOrd="0" presId="urn:microsoft.com/office/officeart/2005/8/layout/pyramid2"/>
    <dgm:cxn modelId="{BF856FD8-C6C8-4BA6-A796-216EC62DE84D}" type="presParOf" srcId="{A8ADF7C6-DF01-4C76-B988-71974B75522B}" destId="{09AA1721-1E66-45B8-BB60-E4427434C771}" srcOrd="1" destOrd="0" presId="urn:microsoft.com/office/officeart/2005/8/layout/pyramid2"/>
    <dgm:cxn modelId="{735D8479-E6CE-4381-870F-445CEF6648E7}" type="presParOf" srcId="{09AA1721-1E66-45B8-BB60-E4427434C771}" destId="{6F87DB1D-CB8A-4496-B766-5B772F67E859}" srcOrd="0" destOrd="0" presId="urn:microsoft.com/office/officeart/2005/8/layout/pyramid2"/>
    <dgm:cxn modelId="{4DEF6516-DEAD-4A8A-9D51-74B4AE7B97D7}" type="presParOf" srcId="{09AA1721-1E66-45B8-BB60-E4427434C771}" destId="{D4904302-F59A-4F4F-B1CC-DFA214BB1B2E}" srcOrd="1" destOrd="0" presId="urn:microsoft.com/office/officeart/2005/8/layout/pyramid2"/>
    <dgm:cxn modelId="{C3A851E2-CDB7-4E02-AD0B-E20C336E6AF2}" type="presParOf" srcId="{09AA1721-1E66-45B8-BB60-E4427434C771}" destId="{98FA4A7A-7EC4-41A4-BE1A-5A646A981DD6}" srcOrd="2" destOrd="0" presId="urn:microsoft.com/office/officeart/2005/8/layout/pyramid2"/>
    <dgm:cxn modelId="{6F393E3C-A073-469B-B956-07BD986A69A9}" type="presParOf" srcId="{09AA1721-1E66-45B8-BB60-E4427434C771}" destId="{2C0F1E0C-4DE2-4971-BA3C-000F03F99C1E}" srcOrd="3" destOrd="0" presId="urn:microsoft.com/office/officeart/2005/8/layout/pyramid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14BB63E3-FE6F-4993-9272-338326719824}" type="doc">
      <dgm:prSet loTypeId="urn:microsoft.com/office/officeart/2005/8/layout/pyramid2" loCatId="pyramid" qsTypeId="urn:microsoft.com/office/officeart/2005/8/quickstyle/3d3" qsCatId="3D" csTypeId="urn:microsoft.com/office/officeart/2005/8/colors/colorful2" csCatId="colorful" phldr="1"/>
      <dgm:spPr/>
      <dgm:t>
        <a:bodyPr/>
        <a:lstStyle/>
        <a:p>
          <a:endParaRPr lang="en-US"/>
        </a:p>
      </dgm:t>
    </dgm:pt>
    <dgm:pt modelId="{7CFF4B31-E52A-44B4-A041-08CA2D747703}">
      <dgm:prSet/>
      <dgm:spPr/>
      <dgm:t>
        <a:bodyPr/>
        <a:lstStyle/>
        <a:p>
          <a:pPr rtl="0"/>
          <a:r>
            <a:rPr lang="en-IN" b="1" dirty="0">
              <a:solidFill>
                <a:schemeClr val="accent2">
                  <a:lumMod val="75000"/>
                </a:schemeClr>
              </a:solidFill>
            </a:rPr>
            <a:t>Effective co-operation</a:t>
          </a:r>
        </a:p>
        <a:p>
          <a:pPr rtl="0"/>
          <a:r>
            <a:rPr lang="en-IN" dirty="0"/>
            <a:t>between different departments and between management and trade unions.</a:t>
          </a:r>
          <a:endParaRPr lang="en-GB" dirty="0"/>
        </a:p>
      </dgm:t>
    </dgm:pt>
    <dgm:pt modelId="{2CE1E7DE-B970-41E9-B24A-A5B5D82119E8}" type="parTrans" cxnId="{90E99BDE-02E7-40DF-B442-B7F72163AFCC}">
      <dgm:prSet/>
      <dgm:spPr/>
      <dgm:t>
        <a:bodyPr/>
        <a:lstStyle/>
        <a:p>
          <a:endParaRPr lang="en-US"/>
        </a:p>
      </dgm:t>
    </dgm:pt>
    <dgm:pt modelId="{5A49C53F-2A23-48A0-9B1C-955DFBDB9CE6}" type="sibTrans" cxnId="{90E99BDE-02E7-40DF-B442-B7F72163AFCC}">
      <dgm:prSet/>
      <dgm:spPr/>
      <dgm:t>
        <a:bodyPr/>
        <a:lstStyle/>
        <a:p>
          <a:endParaRPr lang="en-US"/>
        </a:p>
      </dgm:t>
    </dgm:pt>
    <dgm:pt modelId="{AC5AA819-7E7F-4E5E-B3B0-75495C6A9288}">
      <dgm:prSet/>
      <dgm:spPr/>
      <dgm:t>
        <a:bodyPr/>
        <a:lstStyle/>
        <a:p>
          <a:pPr rtl="0"/>
          <a:r>
            <a:rPr lang="en-IN" b="1" dirty="0">
              <a:solidFill>
                <a:schemeClr val="accent2">
                  <a:lumMod val="75000"/>
                </a:schemeClr>
              </a:solidFill>
            </a:rPr>
            <a:t>Focus on employee development</a:t>
          </a:r>
        </a:p>
        <a:p>
          <a:pPr rtl="0"/>
          <a:r>
            <a:rPr lang="en-IN" b="1" dirty="0">
              <a:solidFill>
                <a:schemeClr val="accent2">
                  <a:lumMod val="75000"/>
                </a:schemeClr>
              </a:solidFill>
            </a:rPr>
            <a:t> </a:t>
          </a:r>
          <a:r>
            <a:rPr lang="en-IN" dirty="0"/>
            <a:t>providing training that employees need for their current role and fair access to development opportunities.</a:t>
          </a:r>
          <a:endParaRPr lang="en-GB" dirty="0"/>
        </a:p>
      </dgm:t>
    </dgm:pt>
    <dgm:pt modelId="{080DD87D-0096-49AD-A3E0-5C16DCC35DFA}" type="parTrans" cxnId="{59BE961F-DC01-4ABF-9494-A749D0F462A3}">
      <dgm:prSet/>
      <dgm:spPr/>
      <dgm:t>
        <a:bodyPr/>
        <a:lstStyle/>
        <a:p>
          <a:endParaRPr lang="en-US"/>
        </a:p>
      </dgm:t>
    </dgm:pt>
    <dgm:pt modelId="{75DED477-6742-4114-B042-22A55A5EF410}" type="sibTrans" cxnId="{59BE961F-DC01-4ABF-9494-A749D0F462A3}">
      <dgm:prSet/>
      <dgm:spPr/>
      <dgm:t>
        <a:bodyPr/>
        <a:lstStyle/>
        <a:p>
          <a:endParaRPr lang="en-US"/>
        </a:p>
      </dgm:t>
    </dgm:pt>
    <dgm:pt modelId="{A9FB5F6A-E4D5-4868-ABB0-980A583BFE7A}" type="pres">
      <dgm:prSet presAssocID="{14BB63E3-FE6F-4993-9272-338326719824}" presName="compositeShape" presStyleCnt="0">
        <dgm:presLayoutVars>
          <dgm:dir/>
          <dgm:resizeHandles/>
        </dgm:presLayoutVars>
      </dgm:prSet>
      <dgm:spPr/>
    </dgm:pt>
    <dgm:pt modelId="{2BA06E70-6875-48B1-84E1-557967B4F622}" type="pres">
      <dgm:prSet presAssocID="{14BB63E3-FE6F-4993-9272-338326719824}" presName="pyramid" presStyleLbl="node1" presStyleIdx="0" presStyleCnt="1"/>
      <dgm:spPr>
        <a:solidFill>
          <a:srgbClr val="00B050"/>
        </a:solidFill>
      </dgm:spPr>
    </dgm:pt>
    <dgm:pt modelId="{0E3F7E70-144F-410A-BEB8-1AE0723FE634}" type="pres">
      <dgm:prSet presAssocID="{14BB63E3-FE6F-4993-9272-338326719824}" presName="theList" presStyleCnt="0"/>
      <dgm:spPr/>
    </dgm:pt>
    <dgm:pt modelId="{E3100F1F-2045-4990-BBA4-1D38ED5C5ADF}" type="pres">
      <dgm:prSet presAssocID="{7CFF4B31-E52A-44B4-A041-08CA2D747703}" presName="aNode" presStyleLbl="fgAcc1" presStyleIdx="0" presStyleCnt="2">
        <dgm:presLayoutVars>
          <dgm:bulletEnabled val="1"/>
        </dgm:presLayoutVars>
      </dgm:prSet>
      <dgm:spPr/>
    </dgm:pt>
    <dgm:pt modelId="{5F2B6DC7-0D7B-4BCB-A93C-FD4A0ACECD7F}" type="pres">
      <dgm:prSet presAssocID="{7CFF4B31-E52A-44B4-A041-08CA2D747703}" presName="aSpace" presStyleCnt="0"/>
      <dgm:spPr/>
    </dgm:pt>
    <dgm:pt modelId="{E4924422-09BA-4B2D-ADF2-1911A1EBC445}" type="pres">
      <dgm:prSet presAssocID="{AC5AA819-7E7F-4E5E-B3B0-75495C6A9288}" presName="aNode" presStyleLbl="fgAcc1" presStyleIdx="1" presStyleCnt="2" custScaleY="112909">
        <dgm:presLayoutVars>
          <dgm:bulletEnabled val="1"/>
        </dgm:presLayoutVars>
      </dgm:prSet>
      <dgm:spPr/>
    </dgm:pt>
    <dgm:pt modelId="{22DB0E68-10A0-4AA4-9FB4-83D6EDA20901}" type="pres">
      <dgm:prSet presAssocID="{AC5AA819-7E7F-4E5E-B3B0-75495C6A9288}" presName="aSpace" presStyleCnt="0"/>
      <dgm:spPr/>
    </dgm:pt>
  </dgm:ptLst>
  <dgm:cxnLst>
    <dgm:cxn modelId="{59BE961F-DC01-4ABF-9494-A749D0F462A3}" srcId="{14BB63E3-FE6F-4993-9272-338326719824}" destId="{AC5AA819-7E7F-4E5E-B3B0-75495C6A9288}" srcOrd="1" destOrd="0" parTransId="{080DD87D-0096-49AD-A3E0-5C16DCC35DFA}" sibTransId="{75DED477-6742-4114-B042-22A55A5EF410}"/>
    <dgm:cxn modelId="{14E7285E-E45B-46F7-A7B4-D8F5C109AA31}" type="presOf" srcId="{7CFF4B31-E52A-44B4-A041-08CA2D747703}" destId="{E3100F1F-2045-4990-BBA4-1D38ED5C5ADF}" srcOrd="0" destOrd="0" presId="urn:microsoft.com/office/officeart/2005/8/layout/pyramid2"/>
    <dgm:cxn modelId="{22A1F37C-A966-4830-9C11-851D94743E56}" type="presOf" srcId="{14BB63E3-FE6F-4993-9272-338326719824}" destId="{A9FB5F6A-E4D5-4868-ABB0-980A583BFE7A}" srcOrd="0" destOrd="0" presId="urn:microsoft.com/office/officeart/2005/8/layout/pyramid2"/>
    <dgm:cxn modelId="{C0A6F788-3AF2-4B38-836E-1A3E22746D88}" type="presOf" srcId="{AC5AA819-7E7F-4E5E-B3B0-75495C6A9288}" destId="{E4924422-09BA-4B2D-ADF2-1911A1EBC445}" srcOrd="0" destOrd="0" presId="urn:microsoft.com/office/officeart/2005/8/layout/pyramid2"/>
    <dgm:cxn modelId="{90E99BDE-02E7-40DF-B442-B7F72163AFCC}" srcId="{14BB63E3-FE6F-4993-9272-338326719824}" destId="{7CFF4B31-E52A-44B4-A041-08CA2D747703}" srcOrd="0" destOrd="0" parTransId="{2CE1E7DE-B970-41E9-B24A-A5B5D82119E8}" sibTransId="{5A49C53F-2A23-48A0-9B1C-955DFBDB9CE6}"/>
    <dgm:cxn modelId="{06CC6DDB-45BE-426F-AA7C-154D23C97B6C}" type="presParOf" srcId="{A9FB5F6A-E4D5-4868-ABB0-980A583BFE7A}" destId="{2BA06E70-6875-48B1-84E1-557967B4F622}" srcOrd="0" destOrd="0" presId="urn:microsoft.com/office/officeart/2005/8/layout/pyramid2"/>
    <dgm:cxn modelId="{7BD50B8A-27DC-404D-AAD1-8134AC01E585}" type="presParOf" srcId="{A9FB5F6A-E4D5-4868-ABB0-980A583BFE7A}" destId="{0E3F7E70-144F-410A-BEB8-1AE0723FE634}" srcOrd="1" destOrd="0" presId="urn:microsoft.com/office/officeart/2005/8/layout/pyramid2"/>
    <dgm:cxn modelId="{3F4E1DFF-DD8A-456D-B2A6-B76020E66170}" type="presParOf" srcId="{0E3F7E70-144F-410A-BEB8-1AE0723FE634}" destId="{E3100F1F-2045-4990-BBA4-1D38ED5C5ADF}" srcOrd="0" destOrd="0" presId="urn:microsoft.com/office/officeart/2005/8/layout/pyramid2"/>
    <dgm:cxn modelId="{7B08F621-8D67-45BF-ACA9-63F84EC55515}" type="presParOf" srcId="{0E3F7E70-144F-410A-BEB8-1AE0723FE634}" destId="{5F2B6DC7-0D7B-4BCB-A93C-FD4A0ACECD7F}" srcOrd="1" destOrd="0" presId="urn:microsoft.com/office/officeart/2005/8/layout/pyramid2"/>
    <dgm:cxn modelId="{7F0B1A5E-CD76-44CE-A6DD-73AFA5BAA7FC}" type="presParOf" srcId="{0E3F7E70-144F-410A-BEB8-1AE0723FE634}" destId="{E4924422-09BA-4B2D-ADF2-1911A1EBC445}" srcOrd="2" destOrd="0" presId="urn:microsoft.com/office/officeart/2005/8/layout/pyramid2"/>
    <dgm:cxn modelId="{63DB2D8A-DA42-4305-BE38-45BA1713C061}" type="presParOf" srcId="{0E3F7E70-144F-410A-BEB8-1AE0723FE634}" destId="{22DB0E68-10A0-4AA4-9FB4-83D6EDA20901}" srcOrd="3" destOrd="0" presId="urn:microsoft.com/office/officeart/2005/8/layout/pyramid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8C03EF8-3711-4496-8968-FC62D708660E}">
      <dsp:nvSpPr>
        <dsp:cNvPr id="0" name=""/>
        <dsp:cNvSpPr/>
      </dsp:nvSpPr>
      <dsp:spPr>
        <a:xfrm>
          <a:off x="1630908" y="0"/>
          <a:ext cx="4319811" cy="4319811"/>
        </a:xfrm>
        <a:prstGeom prst="triangle">
          <a:avLst/>
        </a:prstGeom>
        <a:solidFill>
          <a:srgbClr val="00B050"/>
        </a:solidFill>
        <a:ln>
          <a:noFill/>
        </a:ln>
        <a:effectLst>
          <a:outerShdw blurRad="40000" dist="23000" dir="5400000" rotWithShape="0">
            <a:srgbClr val="000000">
              <a:alpha val="35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sp>
    <dsp:sp modelId="{6F87DB1D-CB8A-4496-B766-5B772F67E859}">
      <dsp:nvSpPr>
        <dsp:cNvPr id="0" name=""/>
        <dsp:cNvSpPr/>
      </dsp:nvSpPr>
      <dsp:spPr>
        <a:xfrm>
          <a:off x="3790814" y="432402"/>
          <a:ext cx="2807877" cy="1535557"/>
        </a:xfrm>
        <a:prstGeom prst="roundRect">
          <a:avLst/>
        </a:prstGeom>
        <a:solidFill>
          <a:schemeClr val="lt1">
            <a:alpha val="90000"/>
            <a:hueOff val="0"/>
            <a:satOff val="0"/>
            <a:lumOff val="0"/>
            <a:alphaOff val="0"/>
          </a:schemeClr>
        </a:solidFill>
        <a:ln>
          <a:noFill/>
        </a:ln>
        <a:effectLst/>
        <a:scene3d>
          <a:camera prst="orthographicFront">
            <a:rot lat="0" lon="0" rev="0"/>
          </a:camera>
          <a:lightRig rig="contrasting" dir="t">
            <a:rot lat="0" lon="0" rev="1200000"/>
          </a:lightRig>
        </a:scene3d>
        <a:sp3d z="300000" contourW="19050" prstMaterial="metal">
          <a:bevelT w="88900" h="203200"/>
          <a:bevelB w="165100" h="254000"/>
        </a:sp3d>
      </dsp:spPr>
      <dsp:style>
        <a:lnRef idx="0">
          <a:scrgbClr r="0" g="0" b="0"/>
        </a:lnRef>
        <a:fillRef idx="1">
          <a:scrgbClr r="0" g="0" b="0"/>
        </a:fillRef>
        <a:effectRef idx="0">
          <a:scrgbClr r="0" g="0" b="0"/>
        </a:effectRef>
        <a:fontRef idx="minor"/>
      </dsp:style>
      <dsp:txBody>
        <a:bodyPr spcFirstLastPara="0" vert="horz" wrap="square" lIns="60960" tIns="60960" rIns="60960" bIns="60960" numCol="1" spcCol="1270" anchor="ctr" anchorCtr="0">
          <a:noAutofit/>
        </a:bodyPr>
        <a:lstStyle/>
        <a:p>
          <a:pPr marL="0" lvl="0" indent="0" algn="ctr" defTabSz="711200" rtl="0">
            <a:lnSpc>
              <a:spcPct val="90000"/>
            </a:lnSpc>
            <a:spcBef>
              <a:spcPct val="0"/>
            </a:spcBef>
            <a:spcAft>
              <a:spcPct val="35000"/>
            </a:spcAft>
            <a:buNone/>
          </a:pPr>
          <a:r>
            <a:rPr lang="en-IN" sz="1600" b="1" kern="1200" dirty="0">
              <a:solidFill>
                <a:schemeClr val="accent2">
                  <a:lumMod val="75000"/>
                </a:schemeClr>
              </a:solidFill>
            </a:rPr>
            <a:t>Good quality line management  </a:t>
          </a:r>
          <a:r>
            <a:rPr lang="en-IN" sz="1600" kern="1200" dirty="0"/>
            <a:t>managers who care about their employees, treat them fairly, encourage them to perform well, take an interest in their career aspirations and provide opportunities for development. </a:t>
          </a:r>
          <a:endParaRPr lang="en-GB" sz="1600" kern="1200" dirty="0"/>
        </a:p>
      </dsp:txBody>
      <dsp:txXfrm>
        <a:off x="3865774" y="507362"/>
        <a:ext cx="2657957" cy="1385637"/>
      </dsp:txXfrm>
    </dsp:sp>
    <dsp:sp modelId="{98FA4A7A-7EC4-41A4-BE1A-5A646A981DD6}">
      <dsp:nvSpPr>
        <dsp:cNvPr id="0" name=""/>
        <dsp:cNvSpPr/>
      </dsp:nvSpPr>
      <dsp:spPr>
        <a:xfrm>
          <a:off x="3735386" y="2158982"/>
          <a:ext cx="2807877" cy="1535557"/>
        </a:xfrm>
        <a:prstGeom prst="roundRect">
          <a:avLst/>
        </a:prstGeom>
        <a:solidFill>
          <a:schemeClr val="lt1">
            <a:alpha val="90000"/>
            <a:hueOff val="0"/>
            <a:satOff val="0"/>
            <a:lumOff val="0"/>
            <a:alphaOff val="0"/>
          </a:schemeClr>
        </a:solidFill>
        <a:ln>
          <a:noFill/>
        </a:ln>
        <a:effectLst/>
        <a:scene3d>
          <a:camera prst="orthographicFront">
            <a:rot lat="0" lon="0" rev="0"/>
          </a:camera>
          <a:lightRig rig="contrasting" dir="t">
            <a:rot lat="0" lon="0" rev="1200000"/>
          </a:lightRig>
        </a:scene3d>
        <a:sp3d z="300000" contourW="19050" prstMaterial="metal">
          <a:bevelT w="88900" h="203200"/>
          <a:bevelB w="165100" h="254000"/>
        </a:sp3d>
      </dsp:spPr>
      <dsp:style>
        <a:lnRef idx="0">
          <a:scrgbClr r="0" g="0" b="0"/>
        </a:lnRef>
        <a:fillRef idx="1">
          <a:scrgbClr r="0" g="0" b="0"/>
        </a:fillRef>
        <a:effectRef idx="0">
          <a:scrgbClr r="0" g="0" b="0"/>
        </a:effectRef>
        <a:fontRef idx="minor"/>
      </dsp:style>
      <dsp:txBody>
        <a:bodyPr spcFirstLastPara="0" vert="horz" wrap="square" lIns="53340" tIns="53340" rIns="53340" bIns="53340" numCol="1" spcCol="1270" anchor="ctr" anchorCtr="0">
          <a:noAutofit/>
        </a:bodyPr>
        <a:lstStyle/>
        <a:p>
          <a:pPr marL="0" lvl="0" indent="0" algn="ctr" defTabSz="622300" rtl="0">
            <a:lnSpc>
              <a:spcPct val="90000"/>
            </a:lnSpc>
            <a:spcBef>
              <a:spcPct val="0"/>
            </a:spcBef>
            <a:spcAft>
              <a:spcPct val="35000"/>
            </a:spcAft>
            <a:buNone/>
          </a:pPr>
          <a:r>
            <a:rPr lang="en-IN" sz="1400" b="1" kern="1200" dirty="0">
              <a:solidFill>
                <a:schemeClr val="accent2">
                  <a:lumMod val="75000"/>
                </a:schemeClr>
              </a:solidFill>
            </a:rPr>
            <a:t>Two-way, open communication  </a:t>
          </a:r>
          <a:r>
            <a:rPr lang="en-IN" sz="1400" kern="1200" dirty="0"/>
            <a:t>allows employees to voice ideas and suggestions and keeps employees informed about the things that are relevant to them.</a:t>
          </a:r>
          <a:endParaRPr lang="en-GB" sz="1400" kern="1200" dirty="0"/>
        </a:p>
      </dsp:txBody>
      <dsp:txXfrm>
        <a:off x="3810346" y="2233942"/>
        <a:ext cx="2657957" cy="1385637"/>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BA06E70-6875-48B1-84E1-557967B4F622}">
      <dsp:nvSpPr>
        <dsp:cNvPr id="0" name=""/>
        <dsp:cNvSpPr/>
      </dsp:nvSpPr>
      <dsp:spPr>
        <a:xfrm>
          <a:off x="1862891" y="0"/>
          <a:ext cx="3916363" cy="3916363"/>
        </a:xfrm>
        <a:prstGeom prst="triangle">
          <a:avLst/>
        </a:prstGeom>
        <a:solidFill>
          <a:srgbClr val="00B050"/>
        </a:solidFill>
        <a:ln>
          <a:noFill/>
        </a:ln>
        <a:effectLst>
          <a:outerShdw blurRad="40000" dist="23000" dir="5400000" rotWithShape="0">
            <a:srgbClr val="000000">
              <a:alpha val="35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sp>
    <dsp:sp modelId="{E3100F1F-2045-4990-BBA4-1D38ED5C5ADF}">
      <dsp:nvSpPr>
        <dsp:cNvPr id="0" name=""/>
        <dsp:cNvSpPr/>
      </dsp:nvSpPr>
      <dsp:spPr>
        <a:xfrm>
          <a:off x="3821072" y="393152"/>
          <a:ext cx="2545635" cy="1315653"/>
        </a:xfrm>
        <a:prstGeom prst="roundRect">
          <a:avLst/>
        </a:prstGeom>
        <a:solidFill>
          <a:schemeClr val="lt1">
            <a:alpha val="90000"/>
            <a:hueOff val="0"/>
            <a:satOff val="0"/>
            <a:lumOff val="0"/>
            <a:alphaOff val="0"/>
          </a:schemeClr>
        </a:solidFill>
        <a:ln>
          <a:noFill/>
        </a:ln>
        <a:effectLst/>
        <a:scene3d>
          <a:camera prst="orthographicFront">
            <a:rot lat="0" lon="0" rev="0"/>
          </a:camera>
          <a:lightRig rig="contrasting" dir="t">
            <a:rot lat="0" lon="0" rev="1200000"/>
          </a:lightRig>
        </a:scene3d>
        <a:sp3d z="300000" contourW="19050" prstMaterial="metal">
          <a:bevelT w="88900" h="203200"/>
          <a:bevelB w="165100" h="254000"/>
        </a:sp3d>
      </dsp:spPr>
      <dsp:style>
        <a:lnRef idx="0">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533400" rtl="0">
            <a:lnSpc>
              <a:spcPct val="90000"/>
            </a:lnSpc>
            <a:spcBef>
              <a:spcPct val="0"/>
            </a:spcBef>
            <a:spcAft>
              <a:spcPct val="35000"/>
            </a:spcAft>
            <a:buNone/>
          </a:pPr>
          <a:r>
            <a:rPr lang="en-IN" sz="1200" b="1" kern="1200" dirty="0">
              <a:solidFill>
                <a:schemeClr val="accent2">
                  <a:lumMod val="75000"/>
                </a:schemeClr>
              </a:solidFill>
            </a:rPr>
            <a:t>Effective co-operation</a:t>
          </a:r>
        </a:p>
        <a:p>
          <a:pPr marL="0" lvl="0" indent="0" algn="ctr" defTabSz="533400" rtl="0">
            <a:lnSpc>
              <a:spcPct val="90000"/>
            </a:lnSpc>
            <a:spcBef>
              <a:spcPct val="0"/>
            </a:spcBef>
            <a:spcAft>
              <a:spcPct val="35000"/>
            </a:spcAft>
            <a:buNone/>
          </a:pPr>
          <a:r>
            <a:rPr lang="en-IN" sz="1200" kern="1200" dirty="0"/>
            <a:t>between different departments and between management and trade unions.</a:t>
          </a:r>
          <a:endParaRPr lang="en-GB" sz="1200" kern="1200" dirty="0"/>
        </a:p>
      </dsp:txBody>
      <dsp:txXfrm>
        <a:off x="3885297" y="457377"/>
        <a:ext cx="2417185" cy="1187203"/>
      </dsp:txXfrm>
    </dsp:sp>
    <dsp:sp modelId="{E4924422-09BA-4B2D-ADF2-1911A1EBC445}">
      <dsp:nvSpPr>
        <dsp:cNvPr id="0" name=""/>
        <dsp:cNvSpPr/>
      </dsp:nvSpPr>
      <dsp:spPr>
        <a:xfrm>
          <a:off x="3821072" y="1873262"/>
          <a:ext cx="2545635" cy="1485490"/>
        </a:xfrm>
        <a:prstGeom prst="roundRect">
          <a:avLst/>
        </a:prstGeom>
        <a:solidFill>
          <a:schemeClr val="lt1">
            <a:alpha val="90000"/>
            <a:hueOff val="0"/>
            <a:satOff val="0"/>
            <a:lumOff val="0"/>
            <a:alphaOff val="0"/>
          </a:schemeClr>
        </a:solidFill>
        <a:ln>
          <a:noFill/>
        </a:ln>
        <a:effectLst/>
        <a:scene3d>
          <a:camera prst="orthographicFront">
            <a:rot lat="0" lon="0" rev="0"/>
          </a:camera>
          <a:lightRig rig="contrasting" dir="t">
            <a:rot lat="0" lon="0" rev="1200000"/>
          </a:lightRig>
        </a:scene3d>
        <a:sp3d z="300000" contourW="19050" prstMaterial="metal">
          <a:bevelT w="88900" h="203200"/>
          <a:bevelB w="165100" h="254000"/>
        </a:sp3d>
      </dsp:spPr>
      <dsp:style>
        <a:lnRef idx="0">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533400" rtl="0">
            <a:lnSpc>
              <a:spcPct val="90000"/>
            </a:lnSpc>
            <a:spcBef>
              <a:spcPct val="0"/>
            </a:spcBef>
            <a:spcAft>
              <a:spcPct val="35000"/>
            </a:spcAft>
            <a:buNone/>
          </a:pPr>
          <a:r>
            <a:rPr lang="en-IN" sz="1200" b="1" kern="1200" dirty="0">
              <a:solidFill>
                <a:schemeClr val="accent2">
                  <a:lumMod val="75000"/>
                </a:schemeClr>
              </a:solidFill>
            </a:rPr>
            <a:t>Focus on employee development</a:t>
          </a:r>
        </a:p>
        <a:p>
          <a:pPr marL="0" lvl="0" indent="0" algn="ctr" defTabSz="533400" rtl="0">
            <a:lnSpc>
              <a:spcPct val="90000"/>
            </a:lnSpc>
            <a:spcBef>
              <a:spcPct val="0"/>
            </a:spcBef>
            <a:spcAft>
              <a:spcPct val="35000"/>
            </a:spcAft>
            <a:buNone/>
          </a:pPr>
          <a:r>
            <a:rPr lang="en-IN" sz="1200" b="1" kern="1200" dirty="0">
              <a:solidFill>
                <a:schemeClr val="accent2">
                  <a:lumMod val="75000"/>
                </a:schemeClr>
              </a:solidFill>
            </a:rPr>
            <a:t> </a:t>
          </a:r>
          <a:r>
            <a:rPr lang="en-IN" sz="1200" kern="1200" dirty="0"/>
            <a:t>providing training that employees need for their current role and fair access to development opportunities.</a:t>
          </a:r>
          <a:endParaRPr lang="en-GB" sz="1200" kern="1200" dirty="0"/>
        </a:p>
      </dsp:txBody>
      <dsp:txXfrm>
        <a:off x="3893588" y="1945778"/>
        <a:ext cx="2400603" cy="1340458"/>
      </dsp:txXfrm>
    </dsp:sp>
  </dsp:spTree>
</dsp:drawing>
</file>

<file path=ppt/diagrams/layout1.xml><?xml version="1.0" encoding="utf-8"?>
<dgm:layoutDef xmlns:dgm="http://schemas.openxmlformats.org/drawingml/2006/diagram" xmlns:a="http://schemas.openxmlformats.org/drawingml/2006/main" uniqueId="urn:microsoft.com/office/officeart/2005/8/layout/pyramid2">
  <dgm:title val=""/>
  <dgm:desc val=""/>
  <dgm:catLst>
    <dgm:cat type="pyramid" pri="3000"/>
    <dgm:cat type="list" pri="21000"/>
    <dgm:cat type="convert" pri="17000"/>
  </dgm:catLst>
  <dgm:sampData useDef="1">
    <dgm:dataModel>
      <dgm:ptLst/>
      <dgm:bg/>
      <dgm:whole/>
    </dgm:dataModel>
  </dgm:sampData>
  <dgm:styleData useDef="1">
    <dgm:dataModel>
      <dgm:ptLst/>
      <dgm:bg/>
      <dgm:whole/>
    </dgm:dataModel>
  </dgm:styleData>
  <dgm:clrData useDef="1">
    <dgm:dataModel>
      <dgm:ptLst/>
      <dgm:bg/>
      <dgm:whole/>
    </dgm:dataModel>
  </dgm:clrData>
  <dgm:layoutNode name="compositeShape">
    <dgm:alg type="composite"/>
    <dgm:shape xmlns:r="http://schemas.openxmlformats.org/officeDocument/2006/relationships" r:blip="">
      <dgm:adjLst/>
    </dgm:shape>
    <dgm:presOf/>
    <dgm:varLst>
      <dgm:dir/>
      <dgm:resizeHandles/>
    </dgm:varLst>
    <dgm:choose name="Name0">
      <dgm:if name="Name1" func="var" arg="dir" op="equ" val="norm">
        <dgm:constrLst>
          <dgm:constr type="w" for="ch" forName="pyramid" refType="h"/>
          <dgm:constr type="h" for="ch" forName="pyramid" refType="h"/>
          <dgm:constr type="h" for="ch" forName="theList" refType="h" fact="0.8"/>
          <dgm:constr type="w" for="ch" forName="theList" refType="h" fact="0.65"/>
          <dgm:constr type="ctrY" for="ch" forName="theList" refType="h" refFor="ch" refForName="pyramid" fact="0.5"/>
          <dgm:constr type="l" for="ch" forName="theList" refType="w" refFor="ch" refForName="pyramid" fact="0.5"/>
          <dgm:constr type="h" for="des" forName="aSpace" refType="h" fact="0.1"/>
        </dgm:constrLst>
      </dgm:if>
      <dgm:else name="Name2">
        <dgm:constrLst>
          <dgm:constr type="w" for="ch" forName="pyramid" refType="h"/>
          <dgm:constr type="h" for="ch" forName="pyramid" refType="h"/>
          <dgm:constr type="h" for="ch" forName="theList" refType="h" fact="0.8"/>
          <dgm:constr type="w" for="ch" forName="theList" refType="h" fact="0.65"/>
          <dgm:constr type="ctrY" for="ch" forName="theList" refType="h" refFor="ch" refForName="pyramid" fact="0.5"/>
          <dgm:constr type="r" for="ch" forName="theList" refType="w" refFor="ch" refForName="pyramid" fact="0.5"/>
          <dgm:constr type="h" for="des" forName="aSpace" refType="h" fact="0.1"/>
        </dgm:constrLst>
      </dgm:else>
    </dgm:choose>
    <dgm:ruleLst/>
    <dgm:choose name="Name3">
      <dgm:if name="Name4" axis="ch" ptType="node" func="cnt" op="gte" val="1">
        <dgm:layoutNode name="pyramid" styleLbl="node1">
          <dgm:alg type="sp"/>
          <dgm:shape xmlns:r="http://schemas.openxmlformats.org/officeDocument/2006/relationships" type="triangle" r:blip="">
            <dgm:adjLst/>
          </dgm:shape>
          <dgm:presOf/>
          <dgm:constrLst/>
          <dgm:ruleLst/>
        </dgm:layoutNode>
        <dgm:layoutNode name="theList">
          <dgm:alg type="lin">
            <dgm:param type="linDir" val="fromT"/>
          </dgm:alg>
          <dgm:shape xmlns:r="http://schemas.openxmlformats.org/officeDocument/2006/relationships" r:blip="">
            <dgm:adjLst/>
          </dgm:shape>
          <dgm:presOf/>
          <dgm:constrLst>
            <dgm:constr type="w" for="ch" forName="aNode" refType="w"/>
            <dgm:constr type="h" for="ch" forName="aNode" refType="h"/>
            <dgm:constr type="primFontSz" for="ch" ptType="node" op="equ"/>
          </dgm:constrLst>
          <dgm:ruleLst/>
          <dgm:forEach name="aNodeForEach" axis="ch" ptType="node">
            <dgm:layoutNode name="aNode" styleLbl="fgAcc1">
              <dgm:varLst>
                <dgm:bulletEnabled val="1"/>
              </dgm:varLst>
              <dgm:alg type="tx"/>
              <dgm:shape xmlns:r="http://schemas.openxmlformats.org/officeDocument/2006/relationships" type="roundRect" r:blip="">
                <dgm:adjLst/>
              </dgm:shape>
              <dgm:presOf axis="desOrSelf" ptType="node"/>
              <dgm:constrLst>
                <dgm:constr type="primFontSz" val="65"/>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aSpace">
              <dgm:alg type="sp"/>
              <dgm:shape xmlns:r="http://schemas.openxmlformats.org/officeDocument/2006/relationships" r:blip="">
                <dgm:adjLst/>
              </dgm:shape>
              <dgm:presOf/>
              <dgm:constrLst/>
              <dgm:ruleLst/>
            </dgm:layoutNode>
          </dgm:forEach>
        </dgm:layoutNode>
      </dgm:if>
      <dgm:else name="Name5"/>
    </dgm:choose>
  </dgm:layoutNode>
</dgm:layoutDef>
</file>

<file path=ppt/diagrams/layout2.xml><?xml version="1.0" encoding="utf-8"?>
<dgm:layoutDef xmlns:dgm="http://schemas.openxmlformats.org/drawingml/2006/diagram" xmlns:a="http://schemas.openxmlformats.org/drawingml/2006/main" uniqueId="urn:microsoft.com/office/officeart/2005/8/layout/pyramid2">
  <dgm:title val=""/>
  <dgm:desc val=""/>
  <dgm:catLst>
    <dgm:cat type="pyramid" pri="3000"/>
    <dgm:cat type="list" pri="21000"/>
    <dgm:cat type="convert" pri="17000"/>
  </dgm:catLst>
  <dgm:sampData useDef="1">
    <dgm:dataModel>
      <dgm:ptLst/>
      <dgm:bg/>
      <dgm:whole/>
    </dgm:dataModel>
  </dgm:sampData>
  <dgm:styleData useDef="1">
    <dgm:dataModel>
      <dgm:ptLst/>
      <dgm:bg/>
      <dgm:whole/>
    </dgm:dataModel>
  </dgm:styleData>
  <dgm:clrData useDef="1">
    <dgm:dataModel>
      <dgm:ptLst/>
      <dgm:bg/>
      <dgm:whole/>
    </dgm:dataModel>
  </dgm:clrData>
  <dgm:layoutNode name="compositeShape">
    <dgm:alg type="composite"/>
    <dgm:shape xmlns:r="http://schemas.openxmlformats.org/officeDocument/2006/relationships" r:blip="">
      <dgm:adjLst/>
    </dgm:shape>
    <dgm:presOf/>
    <dgm:varLst>
      <dgm:dir/>
      <dgm:resizeHandles/>
    </dgm:varLst>
    <dgm:choose name="Name0">
      <dgm:if name="Name1" func="var" arg="dir" op="equ" val="norm">
        <dgm:constrLst>
          <dgm:constr type="w" for="ch" forName="pyramid" refType="h"/>
          <dgm:constr type="h" for="ch" forName="pyramid" refType="h"/>
          <dgm:constr type="h" for="ch" forName="theList" refType="h" fact="0.8"/>
          <dgm:constr type="w" for="ch" forName="theList" refType="h" fact="0.65"/>
          <dgm:constr type="ctrY" for="ch" forName="theList" refType="h" refFor="ch" refForName="pyramid" fact="0.5"/>
          <dgm:constr type="l" for="ch" forName="theList" refType="w" refFor="ch" refForName="pyramid" fact="0.5"/>
          <dgm:constr type="h" for="des" forName="aSpace" refType="h" fact="0.1"/>
        </dgm:constrLst>
      </dgm:if>
      <dgm:else name="Name2">
        <dgm:constrLst>
          <dgm:constr type="w" for="ch" forName="pyramid" refType="h"/>
          <dgm:constr type="h" for="ch" forName="pyramid" refType="h"/>
          <dgm:constr type="h" for="ch" forName="theList" refType="h" fact="0.8"/>
          <dgm:constr type="w" for="ch" forName="theList" refType="h" fact="0.65"/>
          <dgm:constr type="ctrY" for="ch" forName="theList" refType="h" refFor="ch" refForName="pyramid" fact="0.5"/>
          <dgm:constr type="r" for="ch" forName="theList" refType="w" refFor="ch" refForName="pyramid" fact="0.5"/>
          <dgm:constr type="h" for="des" forName="aSpace" refType="h" fact="0.1"/>
        </dgm:constrLst>
      </dgm:else>
    </dgm:choose>
    <dgm:ruleLst/>
    <dgm:choose name="Name3">
      <dgm:if name="Name4" axis="ch" ptType="node" func="cnt" op="gte" val="1">
        <dgm:layoutNode name="pyramid" styleLbl="node1">
          <dgm:alg type="sp"/>
          <dgm:shape xmlns:r="http://schemas.openxmlformats.org/officeDocument/2006/relationships" type="triangle" r:blip="">
            <dgm:adjLst/>
          </dgm:shape>
          <dgm:presOf/>
          <dgm:constrLst/>
          <dgm:ruleLst/>
        </dgm:layoutNode>
        <dgm:layoutNode name="theList">
          <dgm:alg type="lin">
            <dgm:param type="linDir" val="fromT"/>
          </dgm:alg>
          <dgm:shape xmlns:r="http://schemas.openxmlformats.org/officeDocument/2006/relationships" r:blip="">
            <dgm:adjLst/>
          </dgm:shape>
          <dgm:presOf/>
          <dgm:constrLst>
            <dgm:constr type="w" for="ch" forName="aNode" refType="w"/>
            <dgm:constr type="h" for="ch" forName="aNode" refType="h"/>
            <dgm:constr type="primFontSz" for="ch" ptType="node" op="equ"/>
          </dgm:constrLst>
          <dgm:ruleLst/>
          <dgm:forEach name="aNodeForEach" axis="ch" ptType="node">
            <dgm:layoutNode name="aNode" styleLbl="fgAcc1">
              <dgm:varLst>
                <dgm:bulletEnabled val="1"/>
              </dgm:varLst>
              <dgm:alg type="tx"/>
              <dgm:shape xmlns:r="http://schemas.openxmlformats.org/officeDocument/2006/relationships" type="roundRect" r:blip="">
                <dgm:adjLst/>
              </dgm:shape>
              <dgm:presOf axis="desOrSelf" ptType="node"/>
              <dgm:constrLst>
                <dgm:constr type="primFontSz" val="65"/>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aSpace">
              <dgm:alg type="sp"/>
              <dgm:shape xmlns:r="http://schemas.openxmlformats.org/officeDocument/2006/relationships" r:blip="">
                <dgm:adjLst/>
              </dgm:shape>
              <dgm:presOf/>
              <dgm:constrLst/>
              <dgm:ruleLst/>
            </dgm:layoutNode>
          </dgm:forEach>
        </dgm:layoutNode>
      </dgm:if>
      <dgm:else name="Name5"/>
    </dgm:choose>
  </dgm:layoutNode>
</dgm:layoutDef>
</file>

<file path=ppt/diagrams/quickStyle1.xml><?xml version="1.0" encoding="utf-8"?>
<dgm:styleDef xmlns:dgm="http://schemas.openxmlformats.org/drawingml/2006/diagram" xmlns:a="http://schemas.openxmlformats.org/drawingml/2006/main" uniqueId="urn:microsoft.com/office/officeart/2005/8/quickstyle/3d3">
  <dgm:title val=""/>
  <dgm:desc val=""/>
  <dgm:catLst>
    <dgm:cat type="3D" pri="11300"/>
  </dgm:catLst>
  <dgm:scene3d>
    <a:camera prst="orthographicFront"/>
    <a:lightRig rig="threePt" dir="t"/>
  </dgm:scene3d>
  <dgm:styleLbl name="node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l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vennNode1">
    <dgm:scene3d>
      <a:camera prst="orthographicFront">
        <a:rot lat="0" lon="0" rev="0"/>
      </a:camera>
      <a:lightRig rig="contrasting" dir="t">
        <a:rot lat="0" lon="0" rev="1200000"/>
      </a:lightRig>
    </dgm:scene3d>
    <dgm:sp3d contourW="12700" prstMaterial="clear">
      <a:bevelT w="177800" h="254000"/>
      <a:bevelB w="152400"/>
    </dgm:sp3d>
    <dgm:txPr/>
    <dgm:style>
      <a:lnRef idx="0">
        <a:scrgbClr r="0" g="0" b="0"/>
      </a:lnRef>
      <a:fillRef idx="1">
        <a:scrgbClr r="0" g="0" b="0"/>
      </a:fillRef>
      <a:effectRef idx="0">
        <a:scrgbClr r="0" g="0" b="0"/>
      </a:effectRef>
      <a:fontRef idx="minor">
        <a:schemeClr val="tx1"/>
      </a:fontRef>
    </dgm:style>
  </dgm:styleLbl>
  <dgm:styleLbl name="alig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f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alignImgPlace1">
    <dgm:scene3d>
      <a:camera prst="orthographicFront">
        <a:rot lat="0" lon="0" rev="0"/>
      </a:camera>
      <a:lightRig rig="contrasting" dir="t">
        <a:rot lat="0" lon="0" rev="1200000"/>
      </a:lightRig>
    </dgm:scene3d>
    <dgm:sp3d contourW="12700" prstMaterial="flat">
      <a:bevelT w="177800" h="254000"/>
      <a:bevelB w="152400"/>
    </dgm:sp3d>
    <dgm:txPr/>
    <dgm:style>
      <a:lnRef idx="0">
        <a:scrgbClr r="0" g="0" b="0"/>
      </a:lnRef>
      <a:fillRef idx="1">
        <a:scrgbClr r="0" g="0" b="0"/>
      </a:fillRef>
      <a:effectRef idx="1">
        <a:scrgbClr r="0" g="0" b="0"/>
      </a:effectRef>
      <a:fontRef idx="minor"/>
    </dgm:style>
  </dgm:styleLbl>
  <dgm:styleLbl name="b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sibTrans2D1">
    <dgm:scene3d>
      <a:camera prst="orthographicFront">
        <a:rot lat="0" lon="0" rev="0"/>
      </a:camera>
      <a:lightRig rig="contrasting" dir="t">
        <a:rot lat="0" lon="0" rev="1200000"/>
      </a:lightRig>
    </dgm:scene3d>
    <dgm:sp3d z="-182000" contourW="19050" prstMaterial="metal">
      <a:bevelT w="88900" h="203200"/>
      <a:bevelB w="165100" h="254000"/>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ibTrans1D1">
    <dgm:scene3d>
      <a:camera prst="orthographicFront">
        <a:rot lat="0" lon="0" rev="0"/>
      </a:camera>
      <a:lightRig rig="contrasting" dir="t">
        <a:rot lat="0" lon="0" rev="1200000"/>
      </a:lightRig>
    </dgm:scene3d>
    <dgm:sp3d z="-110000"/>
    <dgm:txPr/>
    <dgm:style>
      <a:lnRef idx="1">
        <a:scrgbClr r="0" g="0" b="0"/>
      </a:lnRef>
      <a:fillRef idx="0">
        <a:scrgbClr r="0" g="0" b="0"/>
      </a:fillRef>
      <a:effectRef idx="0">
        <a:scrgbClr r="0" g="0" b="0"/>
      </a:effectRef>
      <a:fontRef idx="minor"/>
    </dgm:style>
  </dgm:styleLbl>
  <dgm:styleLbl name="callout">
    <dgm:scene3d>
      <a:camera prst="orthographicFront">
        <a:rot lat="0" lon="0" rev="0"/>
      </a:camera>
      <a:lightRig rig="contrasting" dir="t">
        <a:rot lat="0" lon="0" rev="1200000"/>
      </a:lightRig>
    </dgm:scene3d>
    <dgm:sp3d z="10000"/>
    <dgm:txPr/>
    <dgm:style>
      <a:lnRef idx="2">
        <a:scrgbClr r="0" g="0" b="0"/>
      </a:lnRef>
      <a:fillRef idx="1">
        <a:scrgbClr r="0" g="0" b="0"/>
      </a:fillRef>
      <a:effectRef idx="0">
        <a:scrgbClr r="0" g="0" b="0"/>
      </a:effectRef>
      <a:fontRef idx="minor"/>
    </dgm:style>
  </dgm:styleLbl>
  <dgm:styleLbl name="asst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parChTrans2D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1D1">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2">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3">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4">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con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tr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FgAcc1">
    <dgm:scene3d>
      <a:camera prst="orthographicFront">
        <a:rot lat="0" lon="0" rev="0"/>
      </a:camera>
      <a:lightRig rig="contrasting" dir="t">
        <a:rot lat="0" lon="0" rev="1200000"/>
      </a:lightRig>
    </dgm:scene3d>
    <dgm:sp3d z="300000" contourW="12700" prstMaterial="flat">
      <a:bevelT w="177800" h="254000"/>
      <a:bevelB w="152400"/>
    </dgm:sp3d>
    <dgm:txPr/>
    <dgm:style>
      <a:lnRef idx="0">
        <a:scrgbClr r="0" g="0" b="0"/>
      </a:lnRef>
      <a:fillRef idx="1">
        <a:scrgbClr r="0" g="0" b="0"/>
      </a:fillRef>
      <a:effectRef idx="0">
        <a:scrgbClr r="0" g="0" b="0"/>
      </a:effectRef>
      <a:fontRef idx="minor"/>
    </dgm:style>
  </dgm:styleLbl>
  <dgm:styleLbl name="solid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Follow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0">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2">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3">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4">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hp">
    <dgm:scene3d>
      <a:camera prst="orthographicFront">
        <a:rot lat="0" lon="0" rev="0"/>
      </a:camera>
      <a:lightRig rig="contrasting" dir="t">
        <a:rot lat="0" lon="0" rev="1200000"/>
      </a:lightRig>
    </dgm:scene3d>
    <dgm:sp3d z="-300000" prstMaterial="plastic"/>
    <dgm:txPr/>
    <dgm:style>
      <a:lnRef idx="1">
        <a:scrgbClr r="0" g="0" b="0"/>
      </a:lnRef>
      <a:fillRef idx="1">
        <a:scrgbClr r="0" g="0" b="0"/>
      </a:fillRef>
      <a:effectRef idx="0">
        <a:scrgbClr r="0" g="0" b="0"/>
      </a:effectRef>
      <a:fontRef idx="minor"/>
    </dgm:style>
  </dgm:styleLbl>
  <dgm:styleLbl name="dkBgShp">
    <dgm:scene3d>
      <a:camera prst="orthographicFront">
        <a:rot lat="0" lon="0" rev="0"/>
      </a:camera>
      <a:lightRig rig="contrasting" dir="t">
        <a:rot lat="0" lon="0" rev="1200000"/>
      </a:lightRig>
    </dgm:scene3d>
    <dgm:sp3d contourW="12700" prstMaterial="flat">
      <a:bevelT w="100800" h="154000"/>
      <a:bevelB w="152400"/>
    </dgm:sp3d>
    <dgm:txPr/>
    <dgm:style>
      <a:lnRef idx="0">
        <a:scrgbClr r="0" g="0" b="0"/>
      </a:lnRef>
      <a:fillRef idx="1">
        <a:scrgbClr r="0" g="0" b="0"/>
      </a:fillRef>
      <a:effectRef idx="0">
        <a:scrgbClr r="0" g="0" b="0"/>
      </a:effectRef>
      <a:fontRef idx="minor"/>
    </dgm:style>
  </dgm:styleLbl>
  <dgm:styleLbl name="trBgShp">
    <dgm:scene3d>
      <a:camera prst="orthographicFront">
        <a:rot lat="0" lon="0" rev="0"/>
      </a:camera>
      <a:lightRig rig="contrasting" dir="t">
        <a:rot lat="0" lon="0" rev="1200000"/>
      </a:lightRig>
    </dgm:scene3d>
    <dgm:sp3d z="-152400" prstMaterial="matte"/>
    <dgm:txPr/>
    <dgm:style>
      <a:lnRef idx="1">
        <a:scrgbClr r="0" g="0" b="0"/>
      </a:lnRef>
      <a:fillRef idx="1">
        <a:scrgbClr r="0" g="0" b="0"/>
      </a:fillRef>
      <a:effectRef idx="0">
        <a:scrgbClr r="0" g="0" b="0"/>
      </a:effectRef>
      <a:fontRef idx="minor"/>
    </dgm:style>
  </dgm:styleLbl>
  <dgm:styleLbl name="fgShp">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1">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3d3">
  <dgm:title val=""/>
  <dgm:desc val=""/>
  <dgm:catLst>
    <dgm:cat type="3D" pri="11300"/>
  </dgm:catLst>
  <dgm:scene3d>
    <a:camera prst="orthographicFront"/>
    <a:lightRig rig="threePt" dir="t"/>
  </dgm:scene3d>
  <dgm:styleLbl name="node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l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vennNode1">
    <dgm:scene3d>
      <a:camera prst="orthographicFront">
        <a:rot lat="0" lon="0" rev="0"/>
      </a:camera>
      <a:lightRig rig="contrasting" dir="t">
        <a:rot lat="0" lon="0" rev="1200000"/>
      </a:lightRig>
    </dgm:scene3d>
    <dgm:sp3d contourW="12700" prstMaterial="clear">
      <a:bevelT w="177800" h="254000"/>
      <a:bevelB w="152400"/>
    </dgm:sp3d>
    <dgm:txPr/>
    <dgm:style>
      <a:lnRef idx="0">
        <a:scrgbClr r="0" g="0" b="0"/>
      </a:lnRef>
      <a:fillRef idx="1">
        <a:scrgbClr r="0" g="0" b="0"/>
      </a:fillRef>
      <a:effectRef idx="0">
        <a:scrgbClr r="0" g="0" b="0"/>
      </a:effectRef>
      <a:fontRef idx="minor">
        <a:schemeClr val="tx1"/>
      </a:fontRef>
    </dgm:style>
  </dgm:styleLbl>
  <dgm:styleLbl name="alig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f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alignImgPlace1">
    <dgm:scene3d>
      <a:camera prst="orthographicFront">
        <a:rot lat="0" lon="0" rev="0"/>
      </a:camera>
      <a:lightRig rig="contrasting" dir="t">
        <a:rot lat="0" lon="0" rev="1200000"/>
      </a:lightRig>
    </dgm:scene3d>
    <dgm:sp3d contourW="12700" prstMaterial="flat">
      <a:bevelT w="177800" h="254000"/>
      <a:bevelB w="152400"/>
    </dgm:sp3d>
    <dgm:txPr/>
    <dgm:style>
      <a:lnRef idx="0">
        <a:scrgbClr r="0" g="0" b="0"/>
      </a:lnRef>
      <a:fillRef idx="1">
        <a:scrgbClr r="0" g="0" b="0"/>
      </a:fillRef>
      <a:effectRef idx="1">
        <a:scrgbClr r="0" g="0" b="0"/>
      </a:effectRef>
      <a:fontRef idx="minor"/>
    </dgm:style>
  </dgm:styleLbl>
  <dgm:styleLbl name="b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sibTrans2D1">
    <dgm:scene3d>
      <a:camera prst="orthographicFront">
        <a:rot lat="0" lon="0" rev="0"/>
      </a:camera>
      <a:lightRig rig="contrasting" dir="t">
        <a:rot lat="0" lon="0" rev="1200000"/>
      </a:lightRig>
    </dgm:scene3d>
    <dgm:sp3d z="-182000" contourW="19050" prstMaterial="metal">
      <a:bevelT w="88900" h="203200"/>
      <a:bevelB w="165100" h="254000"/>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ibTrans1D1">
    <dgm:scene3d>
      <a:camera prst="orthographicFront">
        <a:rot lat="0" lon="0" rev="0"/>
      </a:camera>
      <a:lightRig rig="contrasting" dir="t">
        <a:rot lat="0" lon="0" rev="1200000"/>
      </a:lightRig>
    </dgm:scene3d>
    <dgm:sp3d z="-110000"/>
    <dgm:txPr/>
    <dgm:style>
      <a:lnRef idx="1">
        <a:scrgbClr r="0" g="0" b="0"/>
      </a:lnRef>
      <a:fillRef idx="0">
        <a:scrgbClr r="0" g="0" b="0"/>
      </a:fillRef>
      <a:effectRef idx="0">
        <a:scrgbClr r="0" g="0" b="0"/>
      </a:effectRef>
      <a:fontRef idx="minor"/>
    </dgm:style>
  </dgm:styleLbl>
  <dgm:styleLbl name="callout">
    <dgm:scene3d>
      <a:camera prst="orthographicFront">
        <a:rot lat="0" lon="0" rev="0"/>
      </a:camera>
      <a:lightRig rig="contrasting" dir="t">
        <a:rot lat="0" lon="0" rev="1200000"/>
      </a:lightRig>
    </dgm:scene3d>
    <dgm:sp3d z="10000"/>
    <dgm:txPr/>
    <dgm:style>
      <a:lnRef idx="2">
        <a:scrgbClr r="0" g="0" b="0"/>
      </a:lnRef>
      <a:fillRef idx="1">
        <a:scrgbClr r="0" g="0" b="0"/>
      </a:fillRef>
      <a:effectRef idx="0">
        <a:scrgbClr r="0" g="0" b="0"/>
      </a:effectRef>
      <a:fontRef idx="minor"/>
    </dgm:style>
  </dgm:styleLbl>
  <dgm:styleLbl name="asst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parChTrans2D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1D1">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2">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3">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4">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con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tr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FgAcc1">
    <dgm:scene3d>
      <a:camera prst="orthographicFront">
        <a:rot lat="0" lon="0" rev="0"/>
      </a:camera>
      <a:lightRig rig="contrasting" dir="t">
        <a:rot lat="0" lon="0" rev="1200000"/>
      </a:lightRig>
    </dgm:scene3d>
    <dgm:sp3d z="300000" contourW="12700" prstMaterial="flat">
      <a:bevelT w="177800" h="254000"/>
      <a:bevelB w="152400"/>
    </dgm:sp3d>
    <dgm:txPr/>
    <dgm:style>
      <a:lnRef idx="0">
        <a:scrgbClr r="0" g="0" b="0"/>
      </a:lnRef>
      <a:fillRef idx="1">
        <a:scrgbClr r="0" g="0" b="0"/>
      </a:fillRef>
      <a:effectRef idx="0">
        <a:scrgbClr r="0" g="0" b="0"/>
      </a:effectRef>
      <a:fontRef idx="minor"/>
    </dgm:style>
  </dgm:styleLbl>
  <dgm:styleLbl name="solid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Follow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0">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2">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3">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4">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hp">
    <dgm:scene3d>
      <a:camera prst="orthographicFront">
        <a:rot lat="0" lon="0" rev="0"/>
      </a:camera>
      <a:lightRig rig="contrasting" dir="t">
        <a:rot lat="0" lon="0" rev="1200000"/>
      </a:lightRig>
    </dgm:scene3d>
    <dgm:sp3d z="-300000" prstMaterial="plastic"/>
    <dgm:txPr/>
    <dgm:style>
      <a:lnRef idx="1">
        <a:scrgbClr r="0" g="0" b="0"/>
      </a:lnRef>
      <a:fillRef idx="1">
        <a:scrgbClr r="0" g="0" b="0"/>
      </a:fillRef>
      <a:effectRef idx="0">
        <a:scrgbClr r="0" g="0" b="0"/>
      </a:effectRef>
      <a:fontRef idx="minor"/>
    </dgm:style>
  </dgm:styleLbl>
  <dgm:styleLbl name="dkBgShp">
    <dgm:scene3d>
      <a:camera prst="orthographicFront">
        <a:rot lat="0" lon="0" rev="0"/>
      </a:camera>
      <a:lightRig rig="contrasting" dir="t">
        <a:rot lat="0" lon="0" rev="1200000"/>
      </a:lightRig>
    </dgm:scene3d>
    <dgm:sp3d contourW="12700" prstMaterial="flat">
      <a:bevelT w="100800" h="154000"/>
      <a:bevelB w="152400"/>
    </dgm:sp3d>
    <dgm:txPr/>
    <dgm:style>
      <a:lnRef idx="0">
        <a:scrgbClr r="0" g="0" b="0"/>
      </a:lnRef>
      <a:fillRef idx="1">
        <a:scrgbClr r="0" g="0" b="0"/>
      </a:fillRef>
      <a:effectRef idx="0">
        <a:scrgbClr r="0" g="0" b="0"/>
      </a:effectRef>
      <a:fontRef idx="minor"/>
    </dgm:style>
  </dgm:styleLbl>
  <dgm:styleLbl name="trBgShp">
    <dgm:scene3d>
      <a:camera prst="orthographicFront">
        <a:rot lat="0" lon="0" rev="0"/>
      </a:camera>
      <a:lightRig rig="contrasting" dir="t">
        <a:rot lat="0" lon="0" rev="1200000"/>
      </a:lightRig>
    </dgm:scene3d>
    <dgm:sp3d z="-152400" prstMaterial="matte"/>
    <dgm:txPr/>
    <dgm:style>
      <a:lnRef idx="1">
        <a:scrgbClr r="0" g="0" b="0"/>
      </a:lnRef>
      <a:fillRef idx="1">
        <a:scrgbClr r="0" g="0" b="0"/>
      </a:fillRef>
      <a:effectRef idx="0">
        <a:scrgbClr r="0" g="0" b="0"/>
      </a:effectRef>
      <a:fontRef idx="minor"/>
    </dgm:style>
  </dgm:styleLbl>
  <dgm:styleLbl name="fgShp">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1">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dirty="0"/>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t>09/11/2021</a:t>
            </a:fld>
            <a:endParaRPr lang="en-GB" dirty="0"/>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dirty="0"/>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dirty="0"/>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42C52AA0-F73F-F045-97A6-855AB18EE645}" type="datetimeFigureOut">
              <a:rPr lang="en-US" smtClean="0"/>
              <a:t>11/9/2021</a:t>
            </a:fld>
            <a:endParaRPr lang="en-US" dirty="0"/>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6936E1E2-17D2-5E4C-B96D-EEDAC0EF77DB}" type="slidenum">
              <a:rPr lang="en-US" smtClean="0"/>
              <a:t>‹#›</a:t>
            </a:fld>
            <a:endParaRPr lang="en-US" dirty="0"/>
          </a:p>
        </p:txBody>
      </p:sp>
    </p:spTree>
    <p:extLst>
      <p:ext uri="{BB962C8B-B14F-4D97-AF65-F5344CB8AC3E}">
        <p14:creationId xmlns:p14="http://schemas.microsoft.com/office/powerpoint/2010/main" val="2420248085"/>
      </p:ext>
    </p:extLst>
  </p:cSld>
  <p:clrMap bg1="lt1" tx1="dk1" bg2="lt2" tx2="dk2" accent1="accent1" accent2="accent2" accent3="accent3" accent4="accent4" accent5="accent5" accent6="accent6" hlink="hlink" folHlink="folHlink"/>
  <p:notesStyle>
    <a:lvl1pPr marL="0" algn="l" defTabSz="457200" rtl="0" eaLnBrk="1" latinLnBrk="0" hangingPunct="1">
      <a:defRPr sz="1200" kern="1200">
        <a:solidFill>
          <a:schemeClr val="tx1"/>
        </a:solidFill>
        <a:latin typeface="+mn-lt"/>
        <a:ea typeface="+mn-ea"/>
        <a:cs typeface="+mn-cs"/>
      </a:defRPr>
    </a:lvl1pPr>
    <a:lvl2pPr marL="457200" algn="l" defTabSz="457200" rtl="0" eaLnBrk="1" latinLnBrk="0" hangingPunct="1">
      <a:defRPr sz="1200" kern="1200">
        <a:solidFill>
          <a:schemeClr val="tx1"/>
        </a:solidFill>
        <a:latin typeface="+mn-lt"/>
        <a:ea typeface="+mn-ea"/>
        <a:cs typeface="+mn-cs"/>
      </a:defRPr>
    </a:lvl2pPr>
    <a:lvl3pPr marL="914400" algn="l" defTabSz="457200" rtl="0" eaLnBrk="1" latinLnBrk="0" hangingPunct="1">
      <a:defRPr sz="1200" kern="1200">
        <a:solidFill>
          <a:schemeClr val="tx1"/>
        </a:solidFill>
        <a:latin typeface="+mn-lt"/>
        <a:ea typeface="+mn-ea"/>
        <a:cs typeface="+mn-cs"/>
      </a:defRPr>
    </a:lvl3pPr>
    <a:lvl4pPr marL="1371600" algn="l" defTabSz="457200" rtl="0" eaLnBrk="1" latinLnBrk="0" hangingPunct="1">
      <a:defRPr sz="1200" kern="1200">
        <a:solidFill>
          <a:schemeClr val="tx1"/>
        </a:solidFill>
        <a:latin typeface="+mn-lt"/>
        <a:ea typeface="+mn-ea"/>
        <a:cs typeface="+mn-cs"/>
      </a:defRPr>
    </a:lvl4pPr>
    <a:lvl5pPr marL="1828800" algn="l" defTabSz="457200" rtl="0" eaLnBrk="1" latinLnBrk="0" hangingPunct="1">
      <a:defRPr sz="1200" kern="1200">
        <a:solidFill>
          <a:schemeClr val="tx1"/>
        </a:solidFill>
        <a:latin typeface="+mn-lt"/>
        <a:ea typeface="+mn-ea"/>
        <a:cs typeface="+mn-cs"/>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09/11/2021</a:t>
            </a:fld>
            <a:endParaRPr lang="en-GB" dirty="0"/>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09/11/2021</a:t>
            </a:fld>
            <a:endParaRPr lang="en-GB" dirty="0"/>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09/11/2021</a:t>
            </a:fld>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09/11/2021</a:t>
            </a:fld>
            <a:endParaRPr lang="en-GB" dirty="0"/>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09/11/2021</a:t>
            </a:fld>
            <a:endParaRPr lang="en-GB" dirty="0"/>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09/11/2021</a:t>
            </a:fld>
            <a:endParaRPr lang="en-GB" dirty="0"/>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09/11/2021</a:t>
            </a:fld>
            <a:endParaRPr lang="en-GB" dirty="0"/>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09/11/2021</a:t>
            </a:fld>
            <a:endParaRPr lang="en-GB" dirty="0"/>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Click icon to add picture</a:t>
            </a:r>
            <a:endParaRPr lang="en-GB" dirty="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09/11/2021</a:t>
            </a:fld>
            <a:endParaRPr lang="en-GB" dirty="0"/>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09/11/2021</a:t>
            </a:fld>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09/11/2021</a:t>
            </a:fld>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2691687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09/11/2021</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hyperlink" Target="https://www.youtube.com/watch?v=x8PsRWvJz00" TargetMode="Externa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23.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24.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4.xml"/></Relationships>
</file>

<file path=ppt/slides/_rels/slide40.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2" Type="http://schemas.openxmlformats.org/officeDocument/2006/relationships/image" Target="../media/image21.jpg"/><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8.xml.rels><?xml version="1.0" encoding="UTF-8" standalone="yes"?>
<Relationships xmlns="http://schemas.openxmlformats.org/package/2006/relationships"><Relationship Id="rId2" Type="http://schemas.openxmlformats.org/officeDocument/2006/relationships/hyperlink" Target="http://www.youtube.com/watch?v=feDJ3zL23qw&amp;feature=related"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575556" y="1268760"/>
            <a:ext cx="7992888" cy="4752528"/>
          </a:xfrm>
        </p:spPr>
        <p:txBody>
          <a:bodyPr>
            <a:normAutofit/>
          </a:bodyPr>
          <a:lstStyle/>
          <a:p>
            <a:r>
              <a:rPr lang="en-US" altLang="en-US" sz="3600" b="1" dirty="0">
                <a:solidFill>
                  <a:schemeClr val="accent2">
                    <a:lumMod val="20000"/>
                    <a:lumOff val="80000"/>
                  </a:schemeClr>
                </a:solidFill>
              </a:rPr>
              <a:t>MBA </a:t>
            </a:r>
            <a:br>
              <a:rPr lang="en-US" altLang="en-US" sz="3600" b="1" dirty="0">
                <a:solidFill>
                  <a:schemeClr val="accent2">
                    <a:lumMod val="20000"/>
                    <a:lumOff val="80000"/>
                  </a:schemeClr>
                </a:solidFill>
              </a:rPr>
            </a:br>
            <a:r>
              <a:rPr lang="en-US" altLang="en-US" sz="3600" b="1" dirty="0">
                <a:solidFill>
                  <a:schemeClr val="accent2">
                    <a:lumMod val="20000"/>
                    <a:lumOff val="80000"/>
                  </a:schemeClr>
                </a:solidFill>
              </a:rPr>
              <a:t>Human Resource Management</a:t>
            </a:r>
            <a:br>
              <a:rPr lang="en-US" altLang="en-US" sz="3600" b="1" dirty="0">
                <a:solidFill>
                  <a:schemeClr val="accent2">
                    <a:lumMod val="20000"/>
                    <a:lumOff val="80000"/>
                  </a:schemeClr>
                </a:solidFill>
              </a:rPr>
            </a:br>
            <a:r>
              <a:rPr lang="en-US" altLang="en-US" sz="3600" b="1" dirty="0">
                <a:solidFill>
                  <a:schemeClr val="accent2">
                    <a:lumMod val="20000"/>
                    <a:lumOff val="80000"/>
                  </a:schemeClr>
                </a:solidFill>
              </a:rPr>
              <a:t>LCMB7000</a:t>
            </a:r>
            <a:br>
              <a:rPr lang="en-US" altLang="en-US" sz="3600" b="1" dirty="0">
                <a:solidFill>
                  <a:schemeClr val="accent2">
                    <a:lumMod val="20000"/>
                    <a:lumOff val="80000"/>
                  </a:schemeClr>
                </a:solidFill>
              </a:rPr>
            </a:br>
            <a:r>
              <a:rPr lang="en-US" altLang="en-US" sz="3600" b="1" dirty="0">
                <a:solidFill>
                  <a:schemeClr val="accent2">
                    <a:lumMod val="20000"/>
                    <a:lumOff val="80000"/>
                  </a:schemeClr>
                </a:solidFill>
              </a:rPr>
              <a:t>Employee engagement and motivation </a:t>
            </a:r>
            <a:br>
              <a:rPr lang="en-US" altLang="en-US" sz="3600" b="1" dirty="0">
                <a:solidFill>
                  <a:schemeClr val="accent2">
                    <a:lumMod val="20000"/>
                    <a:lumOff val="80000"/>
                  </a:schemeClr>
                </a:solidFill>
              </a:rPr>
            </a:br>
            <a:r>
              <a:rPr lang="en-US" altLang="en-US" sz="3600" b="1" dirty="0">
                <a:solidFill>
                  <a:schemeClr val="accent2">
                    <a:lumMod val="20000"/>
                    <a:lumOff val="80000"/>
                  </a:schemeClr>
                </a:solidFill>
              </a:rPr>
              <a:t>WEEK 8 </a:t>
            </a:r>
            <a:endParaRPr lang="en-GB" altLang="en-US" sz="3600" b="1" dirty="0">
              <a:solidFill>
                <a:schemeClr val="accent2">
                  <a:lumMod val="20000"/>
                  <a:lumOff val="80000"/>
                </a:schemeClr>
              </a:solidFill>
            </a:endParaRPr>
          </a:p>
        </p:txBody>
      </p:sp>
    </p:spTree>
    <p:extLst>
      <p:ext uri="{BB962C8B-B14F-4D97-AF65-F5344CB8AC3E}">
        <p14:creationId xmlns:p14="http://schemas.microsoft.com/office/powerpoint/2010/main" val="34089552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99B66A-FA10-4854-AE54-B3DD6B54BEB5}"/>
              </a:ext>
            </a:extLst>
          </p:cNvPr>
          <p:cNvSpPr>
            <a:spLocks noGrp="1"/>
          </p:cNvSpPr>
          <p:nvPr>
            <p:ph type="title"/>
          </p:nvPr>
        </p:nvSpPr>
        <p:spPr/>
        <p:txBody>
          <a:bodyPr/>
          <a:lstStyle/>
          <a:p>
            <a:r>
              <a:rPr lang="en-US" b="1" dirty="0"/>
              <a:t>Learning outcome </a:t>
            </a:r>
          </a:p>
        </p:txBody>
      </p:sp>
      <p:sp>
        <p:nvSpPr>
          <p:cNvPr id="3" name="Content Placeholder 2">
            <a:extLst>
              <a:ext uri="{FF2B5EF4-FFF2-40B4-BE49-F238E27FC236}">
                <a16:creationId xmlns:a16="http://schemas.microsoft.com/office/drawing/2014/main" id="{D812E91C-765A-4D1E-A716-4C31ED1A28A0}"/>
              </a:ext>
            </a:extLst>
          </p:cNvPr>
          <p:cNvSpPr>
            <a:spLocks noGrp="1"/>
          </p:cNvSpPr>
          <p:nvPr>
            <p:ph idx="1"/>
          </p:nvPr>
        </p:nvSpPr>
        <p:spPr/>
        <p:txBody>
          <a:bodyPr>
            <a:normAutofit fontScale="85000" lnSpcReduction="10000"/>
          </a:bodyPr>
          <a:lstStyle/>
          <a:p>
            <a:pPr marL="0" indent="0">
              <a:buNone/>
            </a:pPr>
            <a:r>
              <a:rPr lang="en-GB" dirty="0"/>
              <a:t>To Understand the : </a:t>
            </a:r>
          </a:p>
          <a:p>
            <a:pPr marL="0" indent="0">
              <a:buNone/>
            </a:pPr>
            <a:endParaRPr lang="en-GB" dirty="0"/>
          </a:p>
          <a:p>
            <a:r>
              <a:rPr lang="en-GB" dirty="0"/>
              <a:t>Meaning of Employee engagement </a:t>
            </a:r>
          </a:p>
          <a:p>
            <a:r>
              <a:rPr lang="en-GB" dirty="0"/>
              <a:t>Definition of employee engagement </a:t>
            </a:r>
          </a:p>
          <a:p>
            <a:r>
              <a:rPr lang="en-GB" dirty="0"/>
              <a:t>Dimension and Aspect of employee engagement </a:t>
            </a:r>
          </a:p>
          <a:p>
            <a:r>
              <a:rPr lang="en-GB" dirty="0"/>
              <a:t>Definition of motivation </a:t>
            </a:r>
          </a:p>
          <a:p>
            <a:r>
              <a:rPr lang="en-GB" dirty="0"/>
              <a:t>Different type of employee motivation</a:t>
            </a:r>
          </a:p>
          <a:p>
            <a:r>
              <a:rPr lang="en-GB" dirty="0"/>
              <a:t> Physiological empowerment  </a:t>
            </a:r>
          </a:p>
          <a:p>
            <a:endParaRPr lang="en-GB" dirty="0"/>
          </a:p>
          <a:p>
            <a:endParaRPr lang="en-GB" dirty="0"/>
          </a:p>
          <a:p>
            <a:endParaRPr lang="en-US" dirty="0"/>
          </a:p>
        </p:txBody>
      </p:sp>
    </p:spTree>
    <p:extLst>
      <p:ext uri="{BB962C8B-B14F-4D97-AF65-F5344CB8AC3E}">
        <p14:creationId xmlns:p14="http://schemas.microsoft.com/office/powerpoint/2010/main" val="163602225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CEDDAF-5F17-44B5-ABDA-72BF259F5F2F}"/>
              </a:ext>
            </a:extLst>
          </p:cNvPr>
          <p:cNvSpPr>
            <a:spLocks noGrp="1"/>
          </p:cNvSpPr>
          <p:nvPr>
            <p:ph type="title"/>
          </p:nvPr>
        </p:nvSpPr>
        <p:spPr/>
        <p:txBody>
          <a:bodyPr>
            <a:normAutofit fontScale="90000"/>
          </a:bodyPr>
          <a:lstStyle/>
          <a:p>
            <a:r>
              <a:rPr lang="en-US" b="1" dirty="0"/>
              <a:t>Meaning of Employee engagement </a:t>
            </a:r>
          </a:p>
        </p:txBody>
      </p:sp>
      <p:sp>
        <p:nvSpPr>
          <p:cNvPr id="3" name="Content Placeholder 2">
            <a:extLst>
              <a:ext uri="{FF2B5EF4-FFF2-40B4-BE49-F238E27FC236}">
                <a16:creationId xmlns:a16="http://schemas.microsoft.com/office/drawing/2014/main" id="{E170ABD8-5FEE-4F3A-8D90-CDE03ECFDBB9}"/>
              </a:ext>
            </a:extLst>
          </p:cNvPr>
          <p:cNvSpPr>
            <a:spLocks noGrp="1"/>
          </p:cNvSpPr>
          <p:nvPr>
            <p:ph idx="1"/>
          </p:nvPr>
        </p:nvSpPr>
        <p:spPr/>
        <p:txBody>
          <a:bodyPr>
            <a:normAutofit fontScale="85000" lnSpcReduction="10000"/>
          </a:bodyPr>
          <a:lstStyle/>
          <a:p>
            <a:pPr eaLnBrk="1" hangingPunct="1">
              <a:spcBef>
                <a:spcPts val="900"/>
              </a:spcBef>
              <a:buClr>
                <a:schemeClr val="tx1"/>
              </a:buClr>
            </a:pPr>
            <a:r>
              <a:rPr lang="en-IN" altLang="en-US" sz="3200" dirty="0">
                <a:solidFill>
                  <a:srgbClr val="000000"/>
                </a:solidFill>
              </a:rPr>
              <a:t>A positive attitude held by the employee towards the organisation and its values.</a:t>
            </a:r>
          </a:p>
          <a:p>
            <a:pPr eaLnBrk="1" hangingPunct="1">
              <a:spcBef>
                <a:spcPts val="900"/>
              </a:spcBef>
              <a:buClr>
                <a:schemeClr val="tx1"/>
              </a:buClr>
            </a:pPr>
            <a:r>
              <a:rPr lang="en-IN" altLang="en-US" sz="3200" dirty="0">
                <a:solidFill>
                  <a:srgbClr val="000000"/>
                </a:solidFill>
              </a:rPr>
              <a:t>An engaged employee is aware of business context, and works with colleagues to improve performance within the job for the benefit of the organisation.</a:t>
            </a:r>
          </a:p>
          <a:p>
            <a:pPr eaLnBrk="1" hangingPunct="1">
              <a:spcBef>
                <a:spcPts val="900"/>
              </a:spcBef>
              <a:buClr>
                <a:schemeClr val="tx1"/>
              </a:buClr>
            </a:pPr>
            <a:r>
              <a:rPr lang="en-IN" altLang="en-US" sz="3200" dirty="0">
                <a:solidFill>
                  <a:srgbClr val="000000"/>
                </a:solidFill>
              </a:rPr>
              <a:t>The organisation must work to develop and nurture engagement, which requires a two-way relationship between employer and employee.</a:t>
            </a:r>
          </a:p>
          <a:p>
            <a:endParaRPr lang="en-US" dirty="0"/>
          </a:p>
        </p:txBody>
      </p:sp>
    </p:spTree>
    <p:extLst>
      <p:ext uri="{BB962C8B-B14F-4D97-AF65-F5344CB8AC3E}">
        <p14:creationId xmlns:p14="http://schemas.microsoft.com/office/powerpoint/2010/main" val="285707762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B6F12C-B27F-420B-93A3-98DA26AE3255}"/>
              </a:ext>
            </a:extLst>
          </p:cNvPr>
          <p:cNvSpPr>
            <a:spLocks noGrp="1"/>
          </p:cNvSpPr>
          <p:nvPr>
            <p:ph type="title"/>
          </p:nvPr>
        </p:nvSpPr>
        <p:spPr>
          <a:xfrm>
            <a:off x="457200" y="274638"/>
            <a:ext cx="8229600" cy="778098"/>
          </a:xfrm>
        </p:spPr>
        <p:txBody>
          <a:bodyPr/>
          <a:lstStyle/>
          <a:p>
            <a:r>
              <a:rPr lang="en-US" dirty="0"/>
              <a:t>CIPD Definition </a:t>
            </a:r>
          </a:p>
        </p:txBody>
      </p:sp>
      <p:sp>
        <p:nvSpPr>
          <p:cNvPr id="3" name="Content Placeholder 2">
            <a:extLst>
              <a:ext uri="{FF2B5EF4-FFF2-40B4-BE49-F238E27FC236}">
                <a16:creationId xmlns:a16="http://schemas.microsoft.com/office/drawing/2014/main" id="{AD2E3345-C6D1-4D4E-990E-B6C5B98F4648}"/>
              </a:ext>
            </a:extLst>
          </p:cNvPr>
          <p:cNvSpPr>
            <a:spLocks noGrp="1"/>
          </p:cNvSpPr>
          <p:nvPr>
            <p:ph idx="1"/>
          </p:nvPr>
        </p:nvSpPr>
        <p:spPr>
          <a:xfrm>
            <a:off x="457200" y="1196752"/>
            <a:ext cx="8229600" cy="4320481"/>
          </a:xfrm>
        </p:spPr>
        <p:txBody>
          <a:bodyPr>
            <a:normAutofit fontScale="77500" lnSpcReduction="20000"/>
          </a:bodyPr>
          <a:lstStyle/>
          <a:p>
            <a:pPr marL="0" indent="0" eaLnBrk="1" fontAlgn="auto" hangingPunct="1">
              <a:spcBef>
                <a:spcPts val="600"/>
              </a:spcBef>
              <a:spcAft>
                <a:spcPts val="0"/>
              </a:spcAft>
              <a:buClr>
                <a:schemeClr val="tx1"/>
              </a:buClr>
              <a:buSzPct val="70000"/>
              <a:buNone/>
              <a:defRPr/>
            </a:pPr>
            <a:r>
              <a:rPr lang="en-IN" sz="3200" dirty="0">
                <a:solidFill>
                  <a:sysClr val="windowText" lastClr="000000"/>
                </a:solidFill>
              </a:rPr>
              <a:t>Define engagement as:</a:t>
            </a:r>
          </a:p>
          <a:p>
            <a:pPr marL="352425" indent="-352425" algn="just" eaLnBrk="1" fontAlgn="auto" hangingPunct="1">
              <a:spcBef>
                <a:spcPts val="600"/>
              </a:spcBef>
              <a:spcAft>
                <a:spcPts val="0"/>
              </a:spcAft>
              <a:buClr>
                <a:schemeClr val="tx1"/>
              </a:buClr>
              <a:buSzPct val="100000"/>
              <a:buFont typeface="Arial" pitchFamily="34" charset="0"/>
              <a:buChar char="•"/>
              <a:defRPr/>
            </a:pPr>
            <a:r>
              <a:rPr lang="en-IN" sz="3100" dirty="0">
                <a:solidFill>
                  <a:sysClr val="windowText" lastClr="000000"/>
                </a:solidFill>
              </a:rPr>
              <a:t>Positively present during the performance of work by willingly contributing intellectual effort, experiencing positive emotions and meaningful connections to others        (CIPD, 2010: 5).</a:t>
            </a:r>
          </a:p>
          <a:p>
            <a:pPr algn="just" eaLnBrk="1" fontAlgn="auto" hangingPunct="1">
              <a:spcBef>
                <a:spcPts val="600"/>
              </a:spcBef>
              <a:spcAft>
                <a:spcPts val="0"/>
              </a:spcAft>
              <a:buClr>
                <a:schemeClr val="tx1"/>
              </a:buClr>
              <a:buSzPct val="100000"/>
              <a:defRPr/>
            </a:pPr>
            <a:endParaRPr lang="en-IN" sz="3100" dirty="0">
              <a:solidFill>
                <a:sysClr val="windowText" lastClr="000000"/>
              </a:solidFill>
            </a:endParaRPr>
          </a:p>
          <a:p>
            <a:pPr marL="352425" indent="-352425" algn="just" eaLnBrk="1" fontAlgn="auto" hangingPunct="1">
              <a:spcBef>
                <a:spcPts val="600"/>
              </a:spcBef>
              <a:spcAft>
                <a:spcPts val="0"/>
              </a:spcAft>
              <a:buClr>
                <a:schemeClr val="tx1"/>
              </a:buClr>
              <a:buSzPct val="100000"/>
              <a:buFont typeface="Arial" pitchFamily="34" charset="0"/>
              <a:buChar char="•"/>
              <a:defRPr/>
            </a:pPr>
            <a:r>
              <a:rPr lang="en-IN" sz="3100" dirty="0">
                <a:solidFill>
                  <a:sysClr val="windowText" lastClr="000000"/>
                </a:solidFill>
              </a:rPr>
              <a:t>A combination of commitment to the organisation and its values plus a willingness to help colleagues (organisational citizenship). It goes beyond job satisfaction and is not simply motivation. Engagement is something the employee has to offer it cannot be ‘required’ as part of the employment contract (CIPD, 2012).</a:t>
            </a:r>
          </a:p>
          <a:p>
            <a:endParaRPr lang="en-US" dirty="0"/>
          </a:p>
        </p:txBody>
      </p:sp>
    </p:spTree>
    <p:extLst>
      <p:ext uri="{BB962C8B-B14F-4D97-AF65-F5344CB8AC3E}">
        <p14:creationId xmlns:p14="http://schemas.microsoft.com/office/powerpoint/2010/main" val="305698569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569B18-8C53-4D79-A02A-89A4028E5F01}"/>
              </a:ext>
            </a:extLst>
          </p:cNvPr>
          <p:cNvSpPr>
            <a:spLocks noGrp="1"/>
          </p:cNvSpPr>
          <p:nvPr>
            <p:ph type="title"/>
          </p:nvPr>
        </p:nvSpPr>
        <p:spPr>
          <a:xfrm>
            <a:off x="457200" y="274638"/>
            <a:ext cx="8229600" cy="1066129"/>
          </a:xfrm>
        </p:spPr>
        <p:txBody>
          <a:bodyPr>
            <a:normAutofit/>
          </a:bodyPr>
          <a:lstStyle/>
          <a:p>
            <a:r>
              <a:rPr lang="en-US" sz="3200" b="1" dirty="0"/>
              <a:t>Dimension of employee engagement</a:t>
            </a:r>
          </a:p>
        </p:txBody>
      </p:sp>
      <p:sp>
        <p:nvSpPr>
          <p:cNvPr id="3" name="Content Placeholder 2">
            <a:extLst>
              <a:ext uri="{FF2B5EF4-FFF2-40B4-BE49-F238E27FC236}">
                <a16:creationId xmlns:a16="http://schemas.microsoft.com/office/drawing/2014/main" id="{82C09287-6945-4CA5-86E8-818E39241392}"/>
              </a:ext>
            </a:extLst>
          </p:cNvPr>
          <p:cNvSpPr>
            <a:spLocks noGrp="1"/>
          </p:cNvSpPr>
          <p:nvPr>
            <p:ph idx="1"/>
          </p:nvPr>
        </p:nvSpPr>
        <p:spPr/>
        <p:txBody>
          <a:bodyPr>
            <a:normAutofit fontScale="70000" lnSpcReduction="20000"/>
          </a:bodyPr>
          <a:lstStyle/>
          <a:p>
            <a:pPr marL="352425" indent="-352425" eaLnBrk="1" fontAlgn="auto" hangingPunct="1">
              <a:spcBef>
                <a:spcPts val="600"/>
              </a:spcBef>
              <a:spcAft>
                <a:spcPts val="0"/>
              </a:spcAft>
              <a:buClr>
                <a:schemeClr val="tx1"/>
              </a:buClr>
              <a:buSzPct val="70000"/>
              <a:buFont typeface="Wingdings"/>
              <a:buNone/>
              <a:defRPr/>
            </a:pPr>
            <a:r>
              <a:rPr lang="en-GB" sz="3600" b="1" dirty="0">
                <a:solidFill>
                  <a:sysClr val="windowText" lastClr="000000"/>
                </a:solidFill>
              </a:rPr>
              <a:t>Three Key Aspects:</a:t>
            </a:r>
            <a:endParaRPr lang="en-GB" sz="3600" dirty="0">
              <a:solidFill>
                <a:sysClr val="windowText" lastClr="000000"/>
              </a:solidFill>
            </a:endParaRPr>
          </a:p>
          <a:p>
            <a:pPr marL="352425" indent="-352425" eaLnBrk="1" fontAlgn="auto" hangingPunct="1">
              <a:spcBef>
                <a:spcPts val="600"/>
              </a:spcBef>
              <a:spcAft>
                <a:spcPts val="0"/>
              </a:spcAft>
              <a:buClr>
                <a:schemeClr val="tx1"/>
              </a:buClr>
              <a:buSzPct val="100000"/>
              <a:buFont typeface="Arial" pitchFamily="34" charset="0"/>
              <a:buChar char="•"/>
              <a:defRPr/>
            </a:pPr>
            <a:r>
              <a:rPr lang="en-US" sz="3600" b="1" dirty="0">
                <a:solidFill>
                  <a:schemeClr val="accent1">
                    <a:lumMod val="50000"/>
                  </a:schemeClr>
                </a:solidFill>
              </a:rPr>
              <a:t>Physical</a:t>
            </a:r>
            <a:r>
              <a:rPr lang="en-US" sz="3600" b="1" dirty="0">
                <a:solidFill>
                  <a:sysClr val="windowText" lastClr="000000"/>
                </a:solidFill>
              </a:rPr>
              <a:t> </a:t>
            </a:r>
            <a:r>
              <a:rPr lang="en-US" sz="3600" dirty="0">
                <a:solidFill>
                  <a:sysClr val="windowText" lastClr="000000"/>
                </a:solidFill>
              </a:rPr>
              <a:t>component </a:t>
            </a:r>
          </a:p>
          <a:p>
            <a:pPr marL="0" indent="0" eaLnBrk="1" fontAlgn="auto" hangingPunct="1">
              <a:spcBef>
                <a:spcPts val="600"/>
              </a:spcBef>
              <a:spcAft>
                <a:spcPts val="0"/>
              </a:spcAft>
              <a:buClr>
                <a:schemeClr val="tx1"/>
              </a:buClr>
              <a:buSzPct val="100000"/>
              <a:buNone/>
              <a:defRPr/>
            </a:pPr>
            <a:r>
              <a:rPr lang="en-US" sz="3200" dirty="0">
                <a:solidFill>
                  <a:sysClr val="windowText" lastClr="000000"/>
                </a:solidFill>
              </a:rPr>
              <a:t>(I exert a lot of energy performing my job)</a:t>
            </a:r>
          </a:p>
          <a:p>
            <a:pPr eaLnBrk="1" fontAlgn="auto" hangingPunct="1">
              <a:spcBef>
                <a:spcPts val="600"/>
              </a:spcBef>
              <a:spcAft>
                <a:spcPts val="0"/>
              </a:spcAft>
              <a:buClr>
                <a:schemeClr val="tx1"/>
              </a:buClr>
              <a:buSzPct val="100000"/>
              <a:defRPr/>
            </a:pPr>
            <a:endParaRPr lang="en-GB" sz="3600" dirty="0">
              <a:solidFill>
                <a:sysClr val="windowText" lastClr="000000"/>
              </a:solidFill>
            </a:endParaRPr>
          </a:p>
          <a:p>
            <a:pPr marL="352425" indent="-352425" eaLnBrk="1" fontAlgn="auto" hangingPunct="1">
              <a:spcBef>
                <a:spcPts val="600"/>
              </a:spcBef>
              <a:spcAft>
                <a:spcPts val="0"/>
              </a:spcAft>
              <a:buClr>
                <a:schemeClr val="tx1"/>
              </a:buClr>
              <a:buSzPct val="100000"/>
              <a:buFont typeface="Arial" pitchFamily="34" charset="0"/>
              <a:buChar char="•"/>
              <a:defRPr/>
            </a:pPr>
            <a:r>
              <a:rPr lang="en-US" sz="3600" b="1" dirty="0">
                <a:solidFill>
                  <a:schemeClr val="accent1">
                    <a:lumMod val="50000"/>
                  </a:schemeClr>
                </a:solidFill>
              </a:rPr>
              <a:t>Emotional</a:t>
            </a:r>
            <a:r>
              <a:rPr lang="en-US" sz="3600" dirty="0">
                <a:solidFill>
                  <a:schemeClr val="accent1">
                    <a:lumMod val="50000"/>
                  </a:schemeClr>
                </a:solidFill>
              </a:rPr>
              <a:t> </a:t>
            </a:r>
            <a:r>
              <a:rPr lang="en-US" sz="3600" dirty="0">
                <a:solidFill>
                  <a:sysClr val="windowText" lastClr="000000"/>
                </a:solidFill>
              </a:rPr>
              <a:t>component </a:t>
            </a:r>
          </a:p>
          <a:p>
            <a:pPr marL="0" indent="0" eaLnBrk="1" fontAlgn="auto" hangingPunct="1">
              <a:spcBef>
                <a:spcPts val="600"/>
              </a:spcBef>
              <a:spcAft>
                <a:spcPts val="0"/>
              </a:spcAft>
              <a:buClr>
                <a:schemeClr val="tx1"/>
              </a:buClr>
              <a:buSzPct val="100000"/>
              <a:buNone/>
              <a:defRPr/>
            </a:pPr>
            <a:r>
              <a:rPr lang="en-US" sz="3200" dirty="0">
                <a:solidFill>
                  <a:sysClr val="windowText" lastClr="000000"/>
                </a:solidFill>
              </a:rPr>
              <a:t>(I really put my heart into my job)</a:t>
            </a:r>
          </a:p>
          <a:p>
            <a:pPr marL="352425" indent="-352425" eaLnBrk="1" fontAlgn="auto" hangingPunct="1">
              <a:spcBef>
                <a:spcPts val="600"/>
              </a:spcBef>
              <a:spcAft>
                <a:spcPts val="0"/>
              </a:spcAft>
              <a:buClr>
                <a:schemeClr val="tx1"/>
              </a:buClr>
              <a:buSzPct val="100000"/>
              <a:buFont typeface="Arial" pitchFamily="34" charset="0"/>
              <a:buChar char="•"/>
              <a:defRPr/>
            </a:pPr>
            <a:endParaRPr lang="en-GB" sz="3600" dirty="0">
              <a:solidFill>
                <a:sysClr val="windowText" lastClr="000000"/>
              </a:solidFill>
            </a:endParaRPr>
          </a:p>
          <a:p>
            <a:pPr marL="352425" indent="-352425" eaLnBrk="1" fontAlgn="auto" hangingPunct="1">
              <a:spcBef>
                <a:spcPts val="600"/>
              </a:spcBef>
              <a:spcAft>
                <a:spcPts val="0"/>
              </a:spcAft>
              <a:buClr>
                <a:schemeClr val="tx1"/>
              </a:buClr>
              <a:buSzPct val="100000"/>
              <a:buFont typeface="Arial" pitchFamily="34" charset="0"/>
              <a:buChar char="•"/>
              <a:defRPr/>
            </a:pPr>
            <a:r>
              <a:rPr lang="en-US" sz="3600" b="1" dirty="0">
                <a:solidFill>
                  <a:schemeClr val="accent1">
                    <a:lumMod val="50000"/>
                  </a:schemeClr>
                </a:solidFill>
              </a:rPr>
              <a:t>Cognitive </a:t>
            </a:r>
            <a:r>
              <a:rPr lang="en-US" sz="3600" dirty="0">
                <a:solidFill>
                  <a:sysClr val="windowText" lastClr="000000"/>
                </a:solidFill>
              </a:rPr>
              <a:t>component </a:t>
            </a:r>
          </a:p>
          <a:p>
            <a:pPr marL="0" indent="0" eaLnBrk="1" fontAlgn="auto" hangingPunct="1">
              <a:spcBef>
                <a:spcPts val="600"/>
              </a:spcBef>
              <a:spcAft>
                <a:spcPts val="0"/>
              </a:spcAft>
              <a:buClr>
                <a:schemeClr val="tx1"/>
              </a:buClr>
              <a:buSzPct val="100000"/>
              <a:buNone/>
              <a:defRPr/>
            </a:pPr>
            <a:r>
              <a:rPr lang="en-US" sz="3200" dirty="0">
                <a:solidFill>
                  <a:sysClr val="windowText" lastClr="000000"/>
                </a:solidFill>
              </a:rPr>
              <a:t>(Performing my job is so absorbing that I forget about everything else)</a:t>
            </a:r>
          </a:p>
          <a:p>
            <a:pPr algn="r" eaLnBrk="1" fontAlgn="auto" hangingPunct="1">
              <a:spcBef>
                <a:spcPts val="600"/>
              </a:spcBef>
              <a:spcAft>
                <a:spcPts val="0"/>
              </a:spcAft>
              <a:buClr>
                <a:schemeClr val="tx1"/>
              </a:buClr>
              <a:buSzPct val="100000"/>
              <a:defRPr/>
            </a:pPr>
            <a:r>
              <a:rPr lang="en-GB" altLang="en-US" sz="2400" dirty="0">
                <a:solidFill>
                  <a:schemeClr val="accent1">
                    <a:lumMod val="50000"/>
                  </a:schemeClr>
                </a:solidFill>
              </a:rPr>
              <a:t>(May, Gilson and Harter, 2004)</a:t>
            </a:r>
            <a:r>
              <a:rPr lang="en-GB" altLang="en-US" sz="2400" dirty="0"/>
              <a:t> </a:t>
            </a:r>
            <a:endParaRPr lang="en-GB" sz="2400" dirty="0">
              <a:solidFill>
                <a:sysClr val="windowText" lastClr="000000"/>
              </a:solidFill>
            </a:endParaRPr>
          </a:p>
          <a:p>
            <a:endParaRPr lang="en-US" dirty="0"/>
          </a:p>
        </p:txBody>
      </p:sp>
    </p:spTree>
    <p:extLst>
      <p:ext uri="{BB962C8B-B14F-4D97-AF65-F5344CB8AC3E}">
        <p14:creationId xmlns:p14="http://schemas.microsoft.com/office/powerpoint/2010/main" val="226786472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0A1ABC-ACB7-4120-BDCF-A676DF2D3188}"/>
              </a:ext>
            </a:extLst>
          </p:cNvPr>
          <p:cNvSpPr>
            <a:spLocks noGrp="1"/>
          </p:cNvSpPr>
          <p:nvPr>
            <p:ph type="title"/>
          </p:nvPr>
        </p:nvSpPr>
        <p:spPr/>
        <p:txBody>
          <a:bodyPr/>
          <a:lstStyle/>
          <a:p>
            <a:r>
              <a:rPr lang="en-US" b="1" dirty="0"/>
              <a:t>Three core elements </a:t>
            </a:r>
          </a:p>
        </p:txBody>
      </p:sp>
      <p:sp>
        <p:nvSpPr>
          <p:cNvPr id="3" name="Content Placeholder 2">
            <a:extLst>
              <a:ext uri="{FF2B5EF4-FFF2-40B4-BE49-F238E27FC236}">
                <a16:creationId xmlns:a16="http://schemas.microsoft.com/office/drawing/2014/main" id="{7DB1E948-DB01-4A7B-A100-C6F837E66536}"/>
              </a:ext>
            </a:extLst>
          </p:cNvPr>
          <p:cNvSpPr>
            <a:spLocks noGrp="1"/>
          </p:cNvSpPr>
          <p:nvPr>
            <p:ph idx="1"/>
          </p:nvPr>
        </p:nvSpPr>
        <p:spPr/>
        <p:txBody>
          <a:bodyPr>
            <a:normAutofit fontScale="77500" lnSpcReduction="20000"/>
          </a:bodyPr>
          <a:lstStyle/>
          <a:p>
            <a:pPr marL="0" indent="0" eaLnBrk="1" fontAlgn="auto" hangingPunct="1">
              <a:spcBef>
                <a:spcPts val="600"/>
              </a:spcBef>
              <a:spcAft>
                <a:spcPts val="0"/>
              </a:spcAft>
              <a:buClr>
                <a:schemeClr val="tx1"/>
              </a:buClr>
              <a:buSzPct val="70000"/>
              <a:buNone/>
              <a:defRPr/>
            </a:pPr>
            <a:r>
              <a:rPr lang="en-IN" sz="3600" dirty="0">
                <a:solidFill>
                  <a:sysClr val="windowText" lastClr="000000"/>
                </a:solidFill>
              </a:rPr>
              <a:t>Also identified three core elements of employee engagement that once again focus explicitly on the job:</a:t>
            </a:r>
          </a:p>
          <a:p>
            <a:pPr marL="344488" indent="-344488" eaLnBrk="1" fontAlgn="auto" hangingPunct="1">
              <a:spcBef>
                <a:spcPts val="600"/>
              </a:spcBef>
              <a:spcAft>
                <a:spcPts val="0"/>
              </a:spcAft>
              <a:buClr>
                <a:schemeClr val="tx1"/>
              </a:buClr>
              <a:buSzPct val="100000"/>
              <a:buFont typeface="Arial" pitchFamily="34" charset="0"/>
              <a:buChar char="•"/>
              <a:defRPr/>
            </a:pPr>
            <a:r>
              <a:rPr lang="en-US" sz="3200" b="1" dirty="0">
                <a:solidFill>
                  <a:schemeClr val="accent1">
                    <a:lumMod val="50000"/>
                  </a:schemeClr>
                </a:solidFill>
              </a:rPr>
              <a:t>Intellectual </a:t>
            </a:r>
            <a:r>
              <a:rPr lang="en-US" sz="3200" dirty="0">
                <a:solidFill>
                  <a:sysClr val="windowText" lastClr="000000"/>
                </a:solidFill>
              </a:rPr>
              <a:t>engagement or thinking hard about the job and how to do it better.</a:t>
            </a:r>
            <a:endParaRPr lang="en-US" sz="3200" b="1" dirty="0">
              <a:solidFill>
                <a:sysClr val="windowText" lastClr="000000"/>
              </a:solidFill>
            </a:endParaRPr>
          </a:p>
          <a:p>
            <a:pPr marL="344488" indent="-344488" eaLnBrk="1" fontAlgn="auto" hangingPunct="1">
              <a:spcBef>
                <a:spcPts val="600"/>
              </a:spcBef>
              <a:spcAft>
                <a:spcPts val="0"/>
              </a:spcAft>
              <a:buClr>
                <a:schemeClr val="tx1"/>
              </a:buClr>
              <a:buSzPct val="100000"/>
              <a:buFont typeface="Arial" pitchFamily="34" charset="0"/>
              <a:buChar char="•"/>
              <a:defRPr/>
            </a:pPr>
            <a:r>
              <a:rPr lang="en-US" sz="3200" b="1" dirty="0">
                <a:solidFill>
                  <a:schemeClr val="accent1">
                    <a:lumMod val="50000"/>
                  </a:schemeClr>
                </a:solidFill>
              </a:rPr>
              <a:t>Affective</a:t>
            </a:r>
            <a:r>
              <a:rPr lang="en-US" sz="3200" b="1" dirty="0">
                <a:solidFill>
                  <a:sysClr val="windowText" lastClr="000000"/>
                </a:solidFill>
              </a:rPr>
              <a:t> </a:t>
            </a:r>
            <a:r>
              <a:rPr lang="en-US" sz="3200" dirty="0">
                <a:solidFill>
                  <a:sysClr val="windowText" lastClr="000000"/>
                </a:solidFill>
              </a:rPr>
              <a:t>engagement or feeling positively about doing a good job.</a:t>
            </a:r>
            <a:endParaRPr lang="en-GB" sz="3200" dirty="0">
              <a:solidFill>
                <a:sysClr val="windowText" lastClr="000000"/>
              </a:solidFill>
            </a:endParaRPr>
          </a:p>
          <a:p>
            <a:pPr marL="344488" indent="-344488" eaLnBrk="1" fontAlgn="auto" hangingPunct="1">
              <a:spcBef>
                <a:spcPts val="600"/>
              </a:spcBef>
              <a:spcAft>
                <a:spcPts val="0"/>
              </a:spcAft>
              <a:buClr>
                <a:schemeClr val="tx1"/>
              </a:buClr>
              <a:buSzPct val="100000"/>
              <a:buFont typeface="Arial" pitchFamily="34" charset="0"/>
              <a:buChar char="•"/>
              <a:defRPr/>
            </a:pPr>
            <a:r>
              <a:rPr lang="en-US" sz="3200" b="1" dirty="0">
                <a:solidFill>
                  <a:schemeClr val="accent1">
                    <a:lumMod val="50000"/>
                  </a:schemeClr>
                </a:solidFill>
              </a:rPr>
              <a:t>Social</a:t>
            </a:r>
            <a:r>
              <a:rPr lang="en-US" sz="3200" b="1" dirty="0">
                <a:solidFill>
                  <a:sysClr val="windowText" lastClr="000000"/>
                </a:solidFill>
              </a:rPr>
              <a:t> </a:t>
            </a:r>
            <a:r>
              <a:rPr lang="en-US" sz="3200" dirty="0">
                <a:solidFill>
                  <a:sysClr val="windowText" lastClr="000000"/>
                </a:solidFill>
              </a:rPr>
              <a:t>engagement or actively taking opportunities to discuss work-related improvements with others at work.</a:t>
            </a:r>
          </a:p>
          <a:p>
            <a:pPr algn="r" eaLnBrk="1" fontAlgn="auto" hangingPunct="1">
              <a:spcBef>
                <a:spcPts val="600"/>
              </a:spcBef>
              <a:spcAft>
                <a:spcPts val="0"/>
              </a:spcAft>
              <a:buClr>
                <a:schemeClr val="tx1"/>
              </a:buClr>
              <a:buSzPct val="100000"/>
              <a:defRPr/>
            </a:pPr>
            <a:r>
              <a:rPr lang="en-US" altLang="en-US" sz="3200" dirty="0">
                <a:solidFill>
                  <a:schemeClr val="accent1">
                    <a:lumMod val="50000"/>
                  </a:schemeClr>
                </a:solidFill>
              </a:rPr>
              <a:t>Macy</a:t>
            </a:r>
            <a:r>
              <a:rPr lang="en-GB" altLang="en-US" sz="3200" dirty="0">
                <a:solidFill>
                  <a:schemeClr val="accent1">
                    <a:lumMod val="50000"/>
                  </a:schemeClr>
                </a:solidFill>
              </a:rPr>
              <a:t> </a:t>
            </a:r>
            <a:r>
              <a:rPr lang="en-US" altLang="en-US" sz="3200" dirty="0">
                <a:solidFill>
                  <a:schemeClr val="accent1">
                    <a:lumMod val="50000"/>
                  </a:schemeClr>
                </a:solidFill>
              </a:rPr>
              <a:t>and</a:t>
            </a:r>
            <a:r>
              <a:rPr lang="en-GB" altLang="en-US" sz="3200" dirty="0">
                <a:solidFill>
                  <a:schemeClr val="accent1">
                    <a:lumMod val="50000"/>
                  </a:schemeClr>
                </a:solidFill>
              </a:rPr>
              <a:t> </a:t>
            </a:r>
            <a:r>
              <a:rPr lang="en-US" altLang="en-US" sz="3200" dirty="0">
                <a:solidFill>
                  <a:schemeClr val="accent1">
                    <a:lumMod val="50000"/>
                  </a:schemeClr>
                </a:solidFill>
              </a:rPr>
              <a:t>Schneider</a:t>
            </a:r>
            <a:r>
              <a:rPr lang="en-GB" altLang="en-US" sz="3200" dirty="0">
                <a:solidFill>
                  <a:schemeClr val="accent1">
                    <a:lumMod val="50000"/>
                  </a:schemeClr>
                </a:solidFill>
              </a:rPr>
              <a:t> (2008)</a:t>
            </a:r>
            <a:endParaRPr lang="en-GB" sz="3200" dirty="0">
              <a:solidFill>
                <a:sysClr val="windowText" lastClr="000000"/>
              </a:solidFill>
            </a:endParaRPr>
          </a:p>
          <a:p>
            <a:endParaRPr lang="en-US" dirty="0"/>
          </a:p>
        </p:txBody>
      </p:sp>
    </p:spTree>
    <p:extLst>
      <p:ext uri="{BB962C8B-B14F-4D97-AF65-F5344CB8AC3E}">
        <p14:creationId xmlns:p14="http://schemas.microsoft.com/office/powerpoint/2010/main" val="414186485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7BF910-AF84-4C28-9548-5F0339BD175E}"/>
              </a:ext>
            </a:extLst>
          </p:cNvPr>
          <p:cNvSpPr>
            <a:spLocks noGrp="1"/>
          </p:cNvSpPr>
          <p:nvPr>
            <p:ph type="title"/>
          </p:nvPr>
        </p:nvSpPr>
        <p:spPr>
          <a:xfrm>
            <a:off x="457200" y="274638"/>
            <a:ext cx="8229600" cy="634082"/>
          </a:xfrm>
        </p:spPr>
        <p:txBody>
          <a:bodyPr>
            <a:noAutofit/>
          </a:bodyPr>
          <a:lstStyle/>
          <a:p>
            <a:r>
              <a:rPr lang="en-US" sz="2400" b="1" dirty="0"/>
              <a:t>Kingston Employee Engagement Consortium Project’ (2010)</a:t>
            </a:r>
          </a:p>
        </p:txBody>
      </p:sp>
      <p:pic>
        <p:nvPicPr>
          <p:cNvPr id="4" name="Content Placeholder 3">
            <a:extLst>
              <a:ext uri="{FF2B5EF4-FFF2-40B4-BE49-F238E27FC236}">
                <a16:creationId xmlns:a16="http://schemas.microsoft.com/office/drawing/2014/main" id="{3671B165-EB59-4F8D-B4AF-22647520354D}"/>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457200" y="980728"/>
            <a:ext cx="8229600" cy="468052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81400844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964120-325B-4B32-82A7-081AE60AECAA}"/>
              </a:ext>
            </a:extLst>
          </p:cNvPr>
          <p:cNvSpPr>
            <a:spLocks noGrp="1"/>
          </p:cNvSpPr>
          <p:nvPr>
            <p:ph type="title"/>
          </p:nvPr>
        </p:nvSpPr>
        <p:spPr/>
        <p:txBody>
          <a:bodyPr>
            <a:normAutofit/>
          </a:bodyPr>
          <a:lstStyle/>
          <a:p>
            <a:r>
              <a:rPr lang="en-US" sz="3200" b="1" dirty="0"/>
              <a:t>Gallup 12 factors of engagement (2007)</a:t>
            </a:r>
          </a:p>
        </p:txBody>
      </p:sp>
      <p:pic>
        <p:nvPicPr>
          <p:cNvPr id="4" name="Content Placeholder 3">
            <a:extLst>
              <a:ext uri="{FF2B5EF4-FFF2-40B4-BE49-F238E27FC236}">
                <a16:creationId xmlns:a16="http://schemas.microsoft.com/office/drawing/2014/main" id="{EC0676F8-93F3-4C8B-A50D-3C92FA8AE333}"/>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1143968" y="1600200"/>
            <a:ext cx="6856064"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82036431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83308D-634B-4067-9368-9DB91CF3ABF6}"/>
              </a:ext>
            </a:extLst>
          </p:cNvPr>
          <p:cNvSpPr>
            <a:spLocks noGrp="1"/>
          </p:cNvSpPr>
          <p:nvPr>
            <p:ph type="title"/>
          </p:nvPr>
        </p:nvSpPr>
        <p:spPr/>
        <p:txBody>
          <a:bodyPr/>
          <a:lstStyle/>
          <a:p>
            <a:r>
              <a:rPr lang="en-US" dirty="0"/>
              <a:t>Characteristics  of engagement </a:t>
            </a:r>
          </a:p>
        </p:txBody>
      </p:sp>
      <p:sp>
        <p:nvSpPr>
          <p:cNvPr id="3" name="Content Placeholder 2">
            <a:extLst>
              <a:ext uri="{FF2B5EF4-FFF2-40B4-BE49-F238E27FC236}">
                <a16:creationId xmlns:a16="http://schemas.microsoft.com/office/drawing/2014/main" id="{1E7BE4E4-C362-4857-8813-35E503F3E936}"/>
              </a:ext>
            </a:extLst>
          </p:cNvPr>
          <p:cNvSpPr>
            <a:spLocks noGrp="1"/>
          </p:cNvSpPr>
          <p:nvPr>
            <p:ph idx="1"/>
          </p:nvPr>
        </p:nvSpPr>
        <p:spPr/>
        <p:txBody>
          <a:bodyPr>
            <a:normAutofit lnSpcReduction="10000"/>
          </a:bodyPr>
          <a:lstStyle/>
          <a:p>
            <a:pPr marL="0" indent="0">
              <a:buNone/>
            </a:pPr>
            <a:r>
              <a:rPr lang="en-US" b="1" dirty="0"/>
              <a:t>Activity :</a:t>
            </a:r>
          </a:p>
          <a:p>
            <a:r>
              <a:rPr lang="en-US" sz="3000" dirty="0"/>
              <a:t>Think about when you felt engaged at work. What factors contributed to that feeling? </a:t>
            </a:r>
          </a:p>
          <a:p>
            <a:r>
              <a:rPr lang="en-US" sz="3000" dirty="0"/>
              <a:t> Can you think of incidences when you ‘went the extra mile’ as a result of being an engaged employee? </a:t>
            </a:r>
          </a:p>
          <a:p>
            <a:r>
              <a:rPr lang="en-US" sz="3000" dirty="0"/>
              <a:t> Do you think you could repeat that same feeling with another </a:t>
            </a:r>
            <a:r>
              <a:rPr lang="en-US" sz="3000" dirty="0" err="1"/>
              <a:t>organisation</a:t>
            </a:r>
            <a:r>
              <a:rPr lang="en-US" dirty="0"/>
              <a:t>?</a:t>
            </a:r>
          </a:p>
          <a:p>
            <a:endParaRPr lang="en-US" dirty="0"/>
          </a:p>
        </p:txBody>
      </p:sp>
    </p:spTree>
    <p:extLst>
      <p:ext uri="{BB962C8B-B14F-4D97-AF65-F5344CB8AC3E}">
        <p14:creationId xmlns:p14="http://schemas.microsoft.com/office/powerpoint/2010/main" val="214376163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2FE333-E1FF-457C-BB85-FFD6A3461A6F}"/>
              </a:ext>
            </a:extLst>
          </p:cNvPr>
          <p:cNvSpPr>
            <a:spLocks noGrp="1"/>
          </p:cNvSpPr>
          <p:nvPr>
            <p:ph type="title"/>
          </p:nvPr>
        </p:nvSpPr>
        <p:spPr/>
        <p:txBody>
          <a:bodyPr/>
          <a:lstStyle/>
          <a:p>
            <a:r>
              <a:rPr lang="en-US" b="1" dirty="0"/>
              <a:t>Disengagement</a:t>
            </a:r>
          </a:p>
        </p:txBody>
      </p:sp>
      <p:sp>
        <p:nvSpPr>
          <p:cNvPr id="3" name="Content Placeholder 2">
            <a:extLst>
              <a:ext uri="{FF2B5EF4-FFF2-40B4-BE49-F238E27FC236}">
                <a16:creationId xmlns:a16="http://schemas.microsoft.com/office/drawing/2014/main" id="{E8194D73-4389-438C-A3AD-8E292863C78F}"/>
              </a:ext>
            </a:extLst>
          </p:cNvPr>
          <p:cNvSpPr>
            <a:spLocks noGrp="1"/>
          </p:cNvSpPr>
          <p:nvPr>
            <p:ph idx="1"/>
          </p:nvPr>
        </p:nvSpPr>
        <p:spPr/>
        <p:txBody>
          <a:bodyPr>
            <a:normAutofit fontScale="70000" lnSpcReduction="20000"/>
          </a:bodyPr>
          <a:lstStyle/>
          <a:p>
            <a:pPr marL="0" indent="0">
              <a:buNone/>
            </a:pPr>
            <a:r>
              <a:rPr lang="en-US" b="1" dirty="0"/>
              <a:t>Disengagement is the uncoupling of selves from work roles</a:t>
            </a:r>
            <a:r>
              <a:rPr lang="en-US" dirty="0"/>
              <a:t>.</a:t>
            </a:r>
          </a:p>
          <a:p>
            <a:endParaRPr lang="en-US" dirty="0"/>
          </a:p>
          <a:p>
            <a:pPr>
              <a:lnSpc>
                <a:spcPct val="120000"/>
              </a:lnSpc>
            </a:pPr>
            <a:r>
              <a:rPr lang="en-US" dirty="0"/>
              <a:t>In disengagement: </a:t>
            </a:r>
          </a:p>
          <a:p>
            <a:pPr>
              <a:lnSpc>
                <a:spcPct val="120000"/>
              </a:lnSpc>
            </a:pPr>
            <a:r>
              <a:rPr lang="en-US" dirty="0"/>
              <a:t>Employees withdraw and defend themselves physically, cognitively or emotionally during role performances.</a:t>
            </a:r>
          </a:p>
          <a:p>
            <a:pPr>
              <a:lnSpc>
                <a:spcPct val="120000"/>
              </a:lnSpc>
            </a:pPr>
            <a:r>
              <a:rPr lang="en-US" dirty="0"/>
              <a:t>Three psychological conditions are related to disengagement at work: </a:t>
            </a:r>
          </a:p>
          <a:p>
            <a:pPr>
              <a:lnSpc>
                <a:spcPct val="120000"/>
              </a:lnSpc>
            </a:pPr>
            <a:r>
              <a:rPr lang="en-US" dirty="0"/>
              <a:t>Meaningfulness</a:t>
            </a:r>
          </a:p>
          <a:p>
            <a:pPr>
              <a:lnSpc>
                <a:spcPct val="120000"/>
              </a:lnSpc>
            </a:pPr>
            <a:r>
              <a:rPr lang="en-US" dirty="0"/>
              <a:t>Safety</a:t>
            </a:r>
          </a:p>
          <a:p>
            <a:pPr>
              <a:lnSpc>
                <a:spcPct val="120000"/>
              </a:lnSpc>
            </a:pPr>
            <a:r>
              <a:rPr lang="en-US" dirty="0"/>
              <a:t>Availability.</a:t>
            </a:r>
          </a:p>
        </p:txBody>
      </p:sp>
    </p:spTree>
    <p:extLst>
      <p:ext uri="{BB962C8B-B14F-4D97-AF65-F5344CB8AC3E}">
        <p14:creationId xmlns:p14="http://schemas.microsoft.com/office/powerpoint/2010/main" val="99641649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285A73-6B8C-4850-A4B9-D65C8A575A8D}"/>
              </a:ext>
            </a:extLst>
          </p:cNvPr>
          <p:cNvSpPr>
            <a:spLocks noGrp="1"/>
          </p:cNvSpPr>
          <p:nvPr>
            <p:ph type="title"/>
          </p:nvPr>
        </p:nvSpPr>
        <p:spPr/>
        <p:txBody>
          <a:bodyPr/>
          <a:lstStyle/>
          <a:p>
            <a:r>
              <a:rPr lang="en-US" b="1" dirty="0"/>
              <a:t>Disengagement</a:t>
            </a:r>
          </a:p>
        </p:txBody>
      </p:sp>
      <p:sp>
        <p:nvSpPr>
          <p:cNvPr id="3" name="Content Placeholder 2">
            <a:extLst>
              <a:ext uri="{FF2B5EF4-FFF2-40B4-BE49-F238E27FC236}">
                <a16:creationId xmlns:a16="http://schemas.microsoft.com/office/drawing/2014/main" id="{AC19E230-8259-4422-AEDE-9463001FB055}"/>
              </a:ext>
            </a:extLst>
          </p:cNvPr>
          <p:cNvSpPr>
            <a:spLocks noGrp="1"/>
          </p:cNvSpPr>
          <p:nvPr>
            <p:ph idx="1"/>
          </p:nvPr>
        </p:nvSpPr>
        <p:spPr/>
        <p:txBody>
          <a:bodyPr>
            <a:normAutofit fontScale="77500" lnSpcReduction="20000"/>
          </a:bodyPr>
          <a:lstStyle/>
          <a:p>
            <a:pPr marL="274320" indent="-274320" eaLnBrk="1" fontAlgn="auto" hangingPunct="1">
              <a:spcBef>
                <a:spcPts val="0"/>
              </a:spcBef>
              <a:spcAft>
                <a:spcPts val="0"/>
              </a:spcAft>
              <a:buClr>
                <a:schemeClr val="tx1"/>
              </a:buClr>
              <a:buSzPct val="70000"/>
              <a:defRPr/>
            </a:pPr>
            <a:r>
              <a:rPr lang="en-GB" sz="3600" dirty="0">
                <a:solidFill>
                  <a:prstClr val="black"/>
                </a:solidFill>
              </a:rPr>
              <a:t>Employees ask three fundamental questions</a:t>
            </a:r>
          </a:p>
          <a:p>
            <a:pPr marL="274320" indent="-274320" eaLnBrk="1" fontAlgn="auto" hangingPunct="1">
              <a:spcBef>
                <a:spcPts val="0"/>
              </a:spcBef>
              <a:spcAft>
                <a:spcPts val="0"/>
              </a:spcAft>
              <a:buClr>
                <a:schemeClr val="tx1"/>
              </a:buClr>
              <a:buSzPct val="70000"/>
              <a:defRPr/>
            </a:pPr>
            <a:r>
              <a:rPr lang="en-GB" sz="3600" dirty="0">
                <a:solidFill>
                  <a:prstClr val="black"/>
                </a:solidFill>
              </a:rPr>
              <a:t>in each role situation: </a:t>
            </a:r>
          </a:p>
          <a:p>
            <a:pPr marL="361950" indent="-344488" eaLnBrk="1" fontAlgn="auto" hangingPunct="1">
              <a:spcBef>
                <a:spcPts val="600"/>
              </a:spcBef>
              <a:spcAft>
                <a:spcPts val="0"/>
              </a:spcAft>
              <a:buClr>
                <a:schemeClr val="tx1"/>
              </a:buClr>
              <a:buSzPct val="100000"/>
              <a:buFont typeface="Arial" pitchFamily="34" charset="0"/>
              <a:buChar char="•"/>
              <a:defRPr/>
            </a:pPr>
            <a:r>
              <a:rPr lang="en-US" sz="3200" dirty="0">
                <a:solidFill>
                  <a:prstClr val="black"/>
                </a:solidFill>
              </a:rPr>
              <a:t>How </a:t>
            </a:r>
            <a:r>
              <a:rPr lang="en-US" sz="3200" b="1" dirty="0">
                <a:solidFill>
                  <a:prstClr val="black"/>
                </a:solidFill>
              </a:rPr>
              <a:t>meaningful </a:t>
            </a:r>
            <a:r>
              <a:rPr lang="en-US" sz="3200" dirty="0">
                <a:solidFill>
                  <a:prstClr val="black"/>
                </a:solidFill>
              </a:rPr>
              <a:t>is it for me to bring myself into this performance?</a:t>
            </a:r>
          </a:p>
          <a:p>
            <a:pPr marL="361950" indent="-344488" eaLnBrk="1" fontAlgn="auto" hangingPunct="1">
              <a:spcBef>
                <a:spcPts val="600"/>
              </a:spcBef>
              <a:spcAft>
                <a:spcPts val="0"/>
              </a:spcAft>
              <a:buClr>
                <a:schemeClr val="tx1"/>
              </a:buClr>
              <a:buSzPct val="100000"/>
              <a:buFont typeface="Arial" pitchFamily="34" charset="0"/>
              <a:buChar char="•"/>
              <a:defRPr/>
            </a:pPr>
            <a:endParaRPr lang="en-GB" sz="3200" dirty="0">
              <a:solidFill>
                <a:prstClr val="black"/>
              </a:solidFill>
            </a:endParaRPr>
          </a:p>
          <a:p>
            <a:pPr marL="361950" indent="-344488" eaLnBrk="1" fontAlgn="auto" hangingPunct="1">
              <a:spcBef>
                <a:spcPts val="600"/>
              </a:spcBef>
              <a:spcAft>
                <a:spcPts val="0"/>
              </a:spcAft>
              <a:buClr>
                <a:schemeClr val="tx1"/>
              </a:buClr>
              <a:buSzPct val="100000"/>
              <a:buFont typeface="Arial" pitchFamily="34" charset="0"/>
              <a:buChar char="•"/>
              <a:defRPr/>
            </a:pPr>
            <a:r>
              <a:rPr lang="en-US" sz="3200" dirty="0">
                <a:solidFill>
                  <a:prstClr val="black"/>
                </a:solidFill>
              </a:rPr>
              <a:t>How </a:t>
            </a:r>
            <a:r>
              <a:rPr lang="en-US" sz="3200" b="1" dirty="0">
                <a:solidFill>
                  <a:prstClr val="black"/>
                </a:solidFill>
              </a:rPr>
              <a:t>safe </a:t>
            </a:r>
            <a:r>
              <a:rPr lang="en-US" sz="3200" dirty="0">
                <a:solidFill>
                  <a:prstClr val="black"/>
                </a:solidFill>
              </a:rPr>
              <a:t>is it to do so?</a:t>
            </a:r>
          </a:p>
          <a:p>
            <a:pPr marL="17462" eaLnBrk="1" fontAlgn="auto" hangingPunct="1">
              <a:spcBef>
                <a:spcPts val="600"/>
              </a:spcBef>
              <a:spcAft>
                <a:spcPts val="0"/>
              </a:spcAft>
              <a:buClr>
                <a:schemeClr val="tx1"/>
              </a:buClr>
              <a:buSzPct val="100000"/>
              <a:defRPr/>
            </a:pPr>
            <a:endParaRPr lang="en-GB" sz="3200" dirty="0">
              <a:solidFill>
                <a:prstClr val="black"/>
              </a:solidFill>
            </a:endParaRPr>
          </a:p>
          <a:p>
            <a:pPr marL="361950" indent="-344488" eaLnBrk="1" fontAlgn="auto" hangingPunct="1">
              <a:spcBef>
                <a:spcPts val="600"/>
              </a:spcBef>
              <a:spcAft>
                <a:spcPts val="0"/>
              </a:spcAft>
              <a:buClr>
                <a:schemeClr val="tx1"/>
              </a:buClr>
              <a:buSzPct val="100000"/>
              <a:buFont typeface="Arial" pitchFamily="34" charset="0"/>
              <a:buChar char="•"/>
              <a:defRPr/>
            </a:pPr>
            <a:r>
              <a:rPr lang="en-US" sz="3200" dirty="0">
                <a:solidFill>
                  <a:prstClr val="black"/>
                </a:solidFill>
              </a:rPr>
              <a:t>How psychologically </a:t>
            </a:r>
            <a:r>
              <a:rPr lang="en-US" sz="3200" b="1" dirty="0">
                <a:solidFill>
                  <a:prstClr val="black"/>
                </a:solidFill>
              </a:rPr>
              <a:t>available</a:t>
            </a:r>
            <a:r>
              <a:rPr lang="en-US" sz="3200" dirty="0">
                <a:solidFill>
                  <a:prstClr val="black"/>
                </a:solidFill>
              </a:rPr>
              <a:t> am I to do so?</a:t>
            </a:r>
            <a:r>
              <a:rPr lang="en-GB" sz="3200" dirty="0">
                <a:solidFill>
                  <a:prstClr val="black"/>
                </a:solidFill>
              </a:rPr>
              <a:t> </a:t>
            </a:r>
          </a:p>
          <a:p>
            <a:pPr marL="274320" indent="-274320" algn="r" eaLnBrk="1" fontAlgn="auto" hangingPunct="1">
              <a:spcBef>
                <a:spcPts val="600"/>
              </a:spcBef>
              <a:spcAft>
                <a:spcPts val="0"/>
              </a:spcAft>
              <a:buClr>
                <a:schemeClr val="tx1"/>
              </a:buClr>
              <a:buSzPct val="70000"/>
              <a:defRPr/>
            </a:pPr>
            <a:endParaRPr lang="en-GB" sz="3200" dirty="0">
              <a:solidFill>
                <a:prstClr val="black"/>
              </a:solidFill>
            </a:endParaRPr>
          </a:p>
          <a:p>
            <a:pPr marL="274320" indent="-274320" algn="r" eaLnBrk="1" fontAlgn="auto" hangingPunct="1">
              <a:spcBef>
                <a:spcPts val="600"/>
              </a:spcBef>
              <a:spcAft>
                <a:spcPts val="0"/>
              </a:spcAft>
              <a:buClr>
                <a:schemeClr val="tx1"/>
              </a:buClr>
              <a:buSzPct val="70000"/>
              <a:defRPr/>
            </a:pPr>
            <a:r>
              <a:rPr lang="en-GB" sz="3200" dirty="0">
                <a:solidFill>
                  <a:prstClr val="black"/>
                </a:solidFill>
              </a:rPr>
              <a:t>(Kahn 1990: 694)</a:t>
            </a:r>
            <a:endParaRPr lang="en-GB" sz="3200" dirty="0">
              <a:solidFill>
                <a:sysClr val="windowText" lastClr="000000"/>
              </a:solidFill>
            </a:endParaRPr>
          </a:p>
          <a:p>
            <a:endParaRPr lang="en-US" dirty="0"/>
          </a:p>
        </p:txBody>
      </p:sp>
    </p:spTree>
    <p:extLst>
      <p:ext uri="{BB962C8B-B14F-4D97-AF65-F5344CB8AC3E}">
        <p14:creationId xmlns:p14="http://schemas.microsoft.com/office/powerpoint/2010/main" val="169834206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C18D2C-2662-4E87-BBAD-2AAE89430CE8}"/>
              </a:ext>
            </a:extLst>
          </p:cNvPr>
          <p:cNvSpPr>
            <a:spLocks noGrp="1"/>
          </p:cNvSpPr>
          <p:nvPr>
            <p:ph type="title"/>
          </p:nvPr>
        </p:nvSpPr>
        <p:spPr/>
        <p:txBody>
          <a:bodyPr/>
          <a:lstStyle/>
          <a:p>
            <a:r>
              <a:rPr lang="en-US" b="1" dirty="0"/>
              <a:t>Disengaged employees</a:t>
            </a:r>
          </a:p>
        </p:txBody>
      </p:sp>
      <p:pic>
        <p:nvPicPr>
          <p:cNvPr id="4" name="Content Placeholder 3">
            <a:extLst>
              <a:ext uri="{FF2B5EF4-FFF2-40B4-BE49-F238E27FC236}">
                <a16:creationId xmlns:a16="http://schemas.microsoft.com/office/drawing/2014/main" id="{39717E91-099B-451F-9072-7433959E5EAD}"/>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457200" y="1556792"/>
            <a:ext cx="8229600" cy="309634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04468473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5D0103-73DF-452A-A272-6CEFE6D83690}"/>
              </a:ext>
            </a:extLst>
          </p:cNvPr>
          <p:cNvSpPr>
            <a:spLocks noGrp="1"/>
          </p:cNvSpPr>
          <p:nvPr>
            <p:ph type="title"/>
          </p:nvPr>
        </p:nvSpPr>
        <p:spPr/>
        <p:txBody>
          <a:bodyPr>
            <a:normAutofit fontScale="90000"/>
          </a:bodyPr>
          <a:lstStyle/>
          <a:p>
            <a:r>
              <a:rPr lang="en-US" b="1" dirty="0"/>
              <a:t>Consequences of disengagement</a:t>
            </a:r>
          </a:p>
        </p:txBody>
      </p:sp>
      <p:sp>
        <p:nvSpPr>
          <p:cNvPr id="3" name="Content Placeholder 2">
            <a:extLst>
              <a:ext uri="{FF2B5EF4-FFF2-40B4-BE49-F238E27FC236}">
                <a16:creationId xmlns:a16="http://schemas.microsoft.com/office/drawing/2014/main" id="{3F509319-292D-4DCF-9E0F-228975A2CE17}"/>
              </a:ext>
            </a:extLst>
          </p:cNvPr>
          <p:cNvSpPr>
            <a:spLocks noGrp="1"/>
          </p:cNvSpPr>
          <p:nvPr>
            <p:ph idx="1"/>
          </p:nvPr>
        </p:nvSpPr>
        <p:spPr/>
        <p:txBody>
          <a:bodyPr>
            <a:normAutofit fontScale="70000" lnSpcReduction="20000"/>
          </a:bodyPr>
          <a:lstStyle/>
          <a:p>
            <a:endParaRPr lang="en-US" dirty="0"/>
          </a:p>
          <a:p>
            <a:r>
              <a:rPr lang="en-US" dirty="0"/>
              <a:t>Employee engagement figures (May 2013) highlight that the retail sector alone loses £628 million per year by failing to inspire its employees. </a:t>
            </a:r>
          </a:p>
          <a:p>
            <a:endParaRPr lang="en-US" dirty="0"/>
          </a:p>
          <a:p>
            <a:r>
              <a:rPr lang="en-US" dirty="0"/>
              <a:t>The research also revealed that, by investing just 10 per cent more in staff engagement UK businesses in all sectors could add £2,700 per employee per year in profits.</a:t>
            </a:r>
          </a:p>
          <a:p>
            <a:endParaRPr lang="en-US" dirty="0"/>
          </a:p>
          <a:p>
            <a:r>
              <a:rPr lang="en-US" dirty="0"/>
              <a:t>This could result in a staggering £49 billion growth across UK plc, equivalent to 3 per cent of the country’s current GDP.</a:t>
            </a:r>
          </a:p>
          <a:p>
            <a:endParaRPr lang="en-US" dirty="0"/>
          </a:p>
        </p:txBody>
      </p:sp>
    </p:spTree>
    <p:extLst>
      <p:ext uri="{BB962C8B-B14F-4D97-AF65-F5344CB8AC3E}">
        <p14:creationId xmlns:p14="http://schemas.microsoft.com/office/powerpoint/2010/main" val="225771512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0CFEC9-B2D6-4D0D-A94B-D91207EADC54}"/>
              </a:ext>
            </a:extLst>
          </p:cNvPr>
          <p:cNvSpPr>
            <a:spLocks noGrp="1"/>
          </p:cNvSpPr>
          <p:nvPr>
            <p:ph type="title"/>
          </p:nvPr>
        </p:nvSpPr>
        <p:spPr/>
        <p:txBody>
          <a:bodyPr/>
          <a:lstStyle/>
          <a:p>
            <a:r>
              <a:rPr lang="en-US" dirty="0"/>
              <a:t>Consider…</a:t>
            </a:r>
          </a:p>
        </p:txBody>
      </p:sp>
      <p:sp>
        <p:nvSpPr>
          <p:cNvPr id="3" name="Content Placeholder 2">
            <a:extLst>
              <a:ext uri="{FF2B5EF4-FFF2-40B4-BE49-F238E27FC236}">
                <a16:creationId xmlns:a16="http://schemas.microsoft.com/office/drawing/2014/main" id="{8F85E466-AC64-4D75-B11B-D277FC4FC37A}"/>
              </a:ext>
            </a:extLst>
          </p:cNvPr>
          <p:cNvSpPr>
            <a:spLocks noGrp="1"/>
          </p:cNvSpPr>
          <p:nvPr>
            <p:ph idx="1"/>
          </p:nvPr>
        </p:nvSpPr>
        <p:spPr/>
        <p:txBody>
          <a:bodyPr/>
          <a:lstStyle/>
          <a:p>
            <a:r>
              <a:rPr lang="en-US" dirty="0"/>
              <a:t>Without looking ahead to the next slides, what in your view are the factors that would contribute to disengagement?</a:t>
            </a:r>
          </a:p>
          <a:p>
            <a:endParaRPr lang="en-US" dirty="0"/>
          </a:p>
        </p:txBody>
      </p:sp>
    </p:spTree>
    <p:extLst>
      <p:ext uri="{BB962C8B-B14F-4D97-AF65-F5344CB8AC3E}">
        <p14:creationId xmlns:p14="http://schemas.microsoft.com/office/powerpoint/2010/main" val="362296777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BDADC6-B07E-4149-AA3E-1BEA4ACE52CF}"/>
              </a:ext>
            </a:extLst>
          </p:cNvPr>
          <p:cNvSpPr>
            <a:spLocks noGrp="1"/>
          </p:cNvSpPr>
          <p:nvPr>
            <p:ph type="title"/>
          </p:nvPr>
        </p:nvSpPr>
        <p:spPr/>
        <p:txBody>
          <a:bodyPr>
            <a:normAutofit fontScale="90000"/>
          </a:bodyPr>
          <a:lstStyle/>
          <a:p>
            <a:br>
              <a:rPr lang="en-US" dirty="0"/>
            </a:br>
            <a:r>
              <a:rPr lang="en-US" b="1" dirty="0"/>
              <a:t>Factors contributing to disengagement </a:t>
            </a:r>
            <a:br>
              <a:rPr lang="en-US" dirty="0"/>
            </a:br>
            <a:endParaRPr lang="en-US" dirty="0"/>
          </a:p>
        </p:txBody>
      </p:sp>
      <p:sp>
        <p:nvSpPr>
          <p:cNvPr id="3" name="Content Placeholder 2">
            <a:extLst>
              <a:ext uri="{FF2B5EF4-FFF2-40B4-BE49-F238E27FC236}">
                <a16:creationId xmlns:a16="http://schemas.microsoft.com/office/drawing/2014/main" id="{CE84BEBB-AED7-478B-82B2-17EE9299F37C}"/>
              </a:ext>
            </a:extLst>
          </p:cNvPr>
          <p:cNvSpPr>
            <a:spLocks noGrp="1"/>
          </p:cNvSpPr>
          <p:nvPr>
            <p:ph idx="1"/>
          </p:nvPr>
        </p:nvSpPr>
        <p:spPr/>
        <p:txBody>
          <a:bodyPr/>
          <a:lstStyle/>
          <a:p>
            <a:pPr marL="0" marR="0" lvl="0" indent="0" algn="ctr" defTabSz="914400" rtl="0" eaLnBrk="1" fontAlgn="base" latinLnBrk="0" hangingPunct="1">
              <a:lnSpc>
                <a:spcPct val="100000"/>
              </a:lnSpc>
              <a:spcBef>
                <a:spcPts val="600"/>
              </a:spcBef>
              <a:spcAft>
                <a:spcPct val="0"/>
              </a:spcAft>
              <a:buClr>
                <a:srgbClr val="000000"/>
              </a:buClr>
              <a:buSzTx/>
              <a:buFontTx/>
              <a:buNone/>
              <a:tabLst/>
              <a:defRPr/>
            </a:pPr>
            <a:r>
              <a:rPr kumimoji="0" lang="en-IN" altLang="en-US" sz="2400" b="0" i="0" u="none" strike="noStrike" kern="1200" cap="none" spc="0" normalizeH="0" baseline="0" noProof="0" dirty="0">
                <a:ln>
                  <a:noFill/>
                </a:ln>
                <a:solidFill>
                  <a:srgbClr val="7030A0"/>
                </a:solidFill>
                <a:effectLst/>
                <a:uLnTx/>
                <a:uFillTx/>
                <a:latin typeface="Arial" panose="020B0604020202020204" pitchFamily="34" charset="0"/>
                <a:ea typeface="+mn-ea"/>
                <a:cs typeface="Arial" panose="020B0604020202020204" pitchFamily="34" charset="0"/>
              </a:rPr>
              <a:t>Leadership style </a:t>
            </a:r>
            <a:r>
              <a:rPr kumimoji="0" lang="en-IN" altLang="en-US" sz="24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during organisational change and periods of low performance. </a:t>
            </a:r>
          </a:p>
          <a:p>
            <a:pPr marL="0" marR="0" lvl="0" indent="0" algn="ctr" defTabSz="914400" rtl="0" eaLnBrk="1" fontAlgn="base" latinLnBrk="0" hangingPunct="1">
              <a:lnSpc>
                <a:spcPct val="100000"/>
              </a:lnSpc>
              <a:spcBef>
                <a:spcPts val="600"/>
              </a:spcBef>
              <a:spcAft>
                <a:spcPct val="0"/>
              </a:spcAft>
              <a:buClr>
                <a:srgbClr val="000000"/>
              </a:buClr>
              <a:buSzTx/>
              <a:buFontTx/>
              <a:buNone/>
              <a:tabLst/>
              <a:defRPr/>
            </a:pPr>
            <a:r>
              <a:rPr kumimoji="0" lang="en-IN" altLang="en-US" sz="2400" b="0" i="0" u="none" strike="noStrike" kern="1200" cap="none" spc="0" normalizeH="0" baseline="0" noProof="0" dirty="0">
                <a:ln>
                  <a:noFill/>
                </a:ln>
                <a:solidFill>
                  <a:srgbClr val="7030A0"/>
                </a:solidFill>
                <a:effectLst/>
                <a:uLnTx/>
                <a:uFillTx/>
                <a:latin typeface="Arial" panose="020B0604020202020204" pitchFamily="34" charset="0"/>
                <a:ea typeface="+mn-ea"/>
                <a:cs typeface="Arial" panose="020B0604020202020204" pitchFamily="34" charset="0"/>
              </a:rPr>
              <a:t>Reactive decision-making </a:t>
            </a:r>
            <a:r>
              <a:rPr kumimoji="0" lang="en-IN" altLang="en-US" sz="24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that does not pick up problems until it is too late.</a:t>
            </a:r>
          </a:p>
          <a:p>
            <a:pPr marL="0" marR="0" lvl="0" indent="0" algn="ctr" defTabSz="914400" rtl="0" eaLnBrk="1" fontAlgn="base" latinLnBrk="0" hangingPunct="1">
              <a:lnSpc>
                <a:spcPct val="100000"/>
              </a:lnSpc>
              <a:spcBef>
                <a:spcPts val="600"/>
              </a:spcBef>
              <a:spcAft>
                <a:spcPct val="0"/>
              </a:spcAft>
              <a:buClr>
                <a:srgbClr val="000000"/>
              </a:buClr>
              <a:buSzTx/>
              <a:buFontTx/>
              <a:buNone/>
              <a:tabLst/>
              <a:defRPr/>
            </a:pPr>
            <a:r>
              <a:rPr kumimoji="0" lang="en-IN" altLang="en-US" sz="2400" b="0" i="0" u="none" strike="noStrike" kern="1200" cap="none" spc="0" normalizeH="0" baseline="0" noProof="0" dirty="0">
                <a:ln>
                  <a:noFill/>
                </a:ln>
                <a:solidFill>
                  <a:srgbClr val="7030A0"/>
                </a:solidFill>
                <a:effectLst/>
                <a:uLnTx/>
                <a:uFillTx/>
                <a:latin typeface="Arial" panose="020B0604020202020204" pitchFamily="34" charset="0"/>
                <a:ea typeface="+mn-ea"/>
                <a:cs typeface="Arial" panose="020B0604020202020204" pitchFamily="34" charset="0"/>
              </a:rPr>
              <a:t>Inconsistent management style </a:t>
            </a:r>
            <a:r>
              <a:rPr kumimoji="0" lang="en-IN" altLang="en-US" sz="24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leading to perceptions of unfairness.</a:t>
            </a:r>
          </a:p>
          <a:p>
            <a:pPr marL="0" marR="0" lvl="0" indent="0" algn="ctr" defTabSz="914400" rtl="0" eaLnBrk="1" fontAlgn="base" latinLnBrk="0" hangingPunct="1">
              <a:lnSpc>
                <a:spcPct val="100000"/>
              </a:lnSpc>
              <a:spcBef>
                <a:spcPts val="600"/>
              </a:spcBef>
              <a:spcAft>
                <a:spcPct val="0"/>
              </a:spcAft>
              <a:buClr>
                <a:srgbClr val="000000"/>
              </a:buClr>
              <a:buSzTx/>
              <a:buFontTx/>
              <a:buNone/>
              <a:tabLst/>
              <a:defRPr/>
            </a:pPr>
            <a:r>
              <a:rPr kumimoji="0" lang="en-IN" altLang="en-US" sz="2400" b="0" i="0" u="none" strike="noStrike" kern="1200" cap="none" spc="0" normalizeH="0" baseline="0" noProof="0" dirty="0">
                <a:ln>
                  <a:noFill/>
                </a:ln>
                <a:solidFill>
                  <a:srgbClr val="7030A0"/>
                </a:solidFill>
                <a:effectLst/>
                <a:uLnTx/>
                <a:uFillTx/>
                <a:latin typeface="Arial" panose="020B0604020202020204" pitchFamily="34" charset="0"/>
                <a:ea typeface="+mn-ea"/>
                <a:cs typeface="Arial" panose="020B0604020202020204" pitchFamily="34" charset="0"/>
              </a:rPr>
              <a:t>Low perceptions </a:t>
            </a:r>
            <a:r>
              <a:rPr kumimoji="0" lang="en-IN" altLang="en-US" sz="24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of senior management visibility and quality of downward communication.</a:t>
            </a:r>
          </a:p>
          <a:p>
            <a:endParaRPr lang="en-US" dirty="0"/>
          </a:p>
        </p:txBody>
      </p:sp>
    </p:spTree>
    <p:extLst>
      <p:ext uri="{BB962C8B-B14F-4D97-AF65-F5344CB8AC3E}">
        <p14:creationId xmlns:p14="http://schemas.microsoft.com/office/powerpoint/2010/main" val="372686539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3A8D51-2BA2-41DA-B4A2-7B55B2CCFBF6}"/>
              </a:ext>
            </a:extLst>
          </p:cNvPr>
          <p:cNvSpPr>
            <a:spLocks noGrp="1"/>
          </p:cNvSpPr>
          <p:nvPr>
            <p:ph type="title"/>
          </p:nvPr>
        </p:nvSpPr>
        <p:spPr/>
        <p:txBody>
          <a:bodyPr>
            <a:normAutofit fontScale="90000"/>
          </a:bodyPr>
          <a:lstStyle/>
          <a:p>
            <a:br>
              <a:rPr lang="en-US" dirty="0"/>
            </a:br>
            <a:r>
              <a:rPr lang="en-US" sz="3600" b="1" dirty="0"/>
              <a:t>Factors contributing to disengagement </a:t>
            </a:r>
            <a:br>
              <a:rPr lang="en-US" dirty="0"/>
            </a:br>
            <a:endParaRPr lang="en-US" dirty="0"/>
          </a:p>
        </p:txBody>
      </p:sp>
      <p:sp>
        <p:nvSpPr>
          <p:cNvPr id="3" name="Content Placeholder 2">
            <a:extLst>
              <a:ext uri="{FF2B5EF4-FFF2-40B4-BE49-F238E27FC236}">
                <a16:creationId xmlns:a16="http://schemas.microsoft.com/office/drawing/2014/main" id="{415E83DB-FA9A-474D-89E3-4D3FBB5784CB}"/>
              </a:ext>
            </a:extLst>
          </p:cNvPr>
          <p:cNvSpPr>
            <a:spLocks noGrp="1"/>
          </p:cNvSpPr>
          <p:nvPr>
            <p:ph idx="1"/>
          </p:nvPr>
        </p:nvSpPr>
        <p:spPr/>
        <p:txBody>
          <a:bodyPr>
            <a:normAutofit fontScale="92500" lnSpcReduction="20000"/>
          </a:bodyPr>
          <a:lstStyle/>
          <a:p>
            <a:pPr algn="ctr" eaLnBrk="1" hangingPunct="1">
              <a:spcBef>
                <a:spcPts val="600"/>
              </a:spcBef>
              <a:buClr>
                <a:schemeClr val="tx1"/>
              </a:buClr>
            </a:pPr>
            <a:r>
              <a:rPr lang="en-IN" altLang="en-US" sz="3200" dirty="0">
                <a:solidFill>
                  <a:srgbClr val="7030A0"/>
                </a:solidFill>
              </a:rPr>
              <a:t>Incoherent communication channels </a:t>
            </a:r>
            <a:r>
              <a:rPr lang="en-IN" altLang="en-US" sz="3200" dirty="0">
                <a:solidFill>
                  <a:srgbClr val="000000"/>
                </a:solidFill>
              </a:rPr>
              <a:t> increasing the amount of communication does not necessarily contribute to employee perceptions of communication; clarity and timeliness are more important.</a:t>
            </a:r>
          </a:p>
          <a:p>
            <a:pPr algn="ctr" eaLnBrk="1" hangingPunct="1">
              <a:spcBef>
                <a:spcPts val="600"/>
              </a:spcBef>
              <a:buClr>
                <a:schemeClr val="tx1"/>
              </a:buClr>
            </a:pPr>
            <a:r>
              <a:rPr lang="en-IN" altLang="en-US" sz="3200" dirty="0">
                <a:solidFill>
                  <a:srgbClr val="7030A0"/>
                </a:solidFill>
              </a:rPr>
              <a:t>Poor work–life balance </a:t>
            </a:r>
            <a:r>
              <a:rPr lang="en-IN" altLang="en-US" sz="3200" dirty="0">
                <a:solidFill>
                  <a:srgbClr val="000000"/>
                </a:solidFill>
              </a:rPr>
              <a:t>due to long hours culture.</a:t>
            </a:r>
          </a:p>
          <a:p>
            <a:pPr algn="ctr" eaLnBrk="1" hangingPunct="1">
              <a:spcBef>
                <a:spcPts val="600"/>
              </a:spcBef>
              <a:buClr>
                <a:schemeClr val="tx1"/>
              </a:buClr>
            </a:pPr>
            <a:r>
              <a:rPr lang="en-IN" altLang="en-US" sz="3200" dirty="0">
                <a:solidFill>
                  <a:srgbClr val="000000"/>
                </a:solidFill>
              </a:rPr>
              <a:t>Few opportunities for </a:t>
            </a:r>
            <a:r>
              <a:rPr lang="en-IN" altLang="en-US" sz="3200" dirty="0">
                <a:solidFill>
                  <a:srgbClr val="7030A0"/>
                </a:solidFill>
              </a:rPr>
              <a:t>leadership development </a:t>
            </a:r>
            <a:r>
              <a:rPr lang="en-IN" altLang="en-US" sz="3200" dirty="0">
                <a:solidFill>
                  <a:srgbClr val="000000"/>
                </a:solidFill>
              </a:rPr>
              <a:t>resulting in limited internal progression.</a:t>
            </a:r>
          </a:p>
          <a:p>
            <a:endParaRPr lang="en-US" dirty="0"/>
          </a:p>
        </p:txBody>
      </p:sp>
    </p:spTree>
    <p:extLst>
      <p:ext uri="{BB962C8B-B14F-4D97-AF65-F5344CB8AC3E}">
        <p14:creationId xmlns:p14="http://schemas.microsoft.com/office/powerpoint/2010/main" val="137519434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710180-DE44-4371-9AC6-CBC05C67B043}"/>
              </a:ext>
            </a:extLst>
          </p:cNvPr>
          <p:cNvSpPr>
            <a:spLocks noGrp="1"/>
          </p:cNvSpPr>
          <p:nvPr>
            <p:ph type="title"/>
          </p:nvPr>
        </p:nvSpPr>
        <p:spPr/>
        <p:txBody>
          <a:bodyPr>
            <a:normAutofit fontScale="90000"/>
          </a:bodyPr>
          <a:lstStyle/>
          <a:p>
            <a:r>
              <a:rPr lang="en-US" b="1" dirty="0"/>
              <a:t>Driving Employee Engagement </a:t>
            </a:r>
            <a:br>
              <a:rPr lang="en-US" b="1" dirty="0"/>
            </a:br>
            <a:r>
              <a:rPr lang="en-US" b="1" dirty="0"/>
              <a:t>  Daniel Pink</a:t>
            </a:r>
          </a:p>
        </p:txBody>
      </p:sp>
      <p:sp>
        <p:nvSpPr>
          <p:cNvPr id="3" name="Content Placeholder 2">
            <a:extLst>
              <a:ext uri="{FF2B5EF4-FFF2-40B4-BE49-F238E27FC236}">
                <a16:creationId xmlns:a16="http://schemas.microsoft.com/office/drawing/2014/main" id="{B072CF7E-B38C-48B0-9CFD-8A7F7E331A0F}"/>
              </a:ext>
            </a:extLst>
          </p:cNvPr>
          <p:cNvSpPr>
            <a:spLocks noGrp="1"/>
          </p:cNvSpPr>
          <p:nvPr>
            <p:ph idx="1"/>
          </p:nvPr>
        </p:nvSpPr>
        <p:spPr/>
        <p:txBody>
          <a:bodyPr/>
          <a:lstStyle/>
          <a:p>
            <a:r>
              <a:rPr lang="en-GB" altLang="en-US" dirty="0">
                <a:hlinkClick r:id="rId2"/>
              </a:rPr>
              <a:t>https://www.youtube.com/watch?v=x8PsRWvJz00</a:t>
            </a:r>
            <a:endParaRPr lang="en-GB" altLang="en-US" dirty="0"/>
          </a:p>
          <a:p>
            <a:endParaRPr lang="en-US" dirty="0"/>
          </a:p>
        </p:txBody>
      </p:sp>
    </p:spTree>
    <p:extLst>
      <p:ext uri="{BB962C8B-B14F-4D97-AF65-F5344CB8AC3E}">
        <p14:creationId xmlns:p14="http://schemas.microsoft.com/office/powerpoint/2010/main" val="145981012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17B6B8-3218-4366-87E8-61FA4A5ACDE1}"/>
              </a:ext>
            </a:extLst>
          </p:cNvPr>
          <p:cNvSpPr>
            <a:spLocks noGrp="1"/>
          </p:cNvSpPr>
          <p:nvPr>
            <p:ph type="title"/>
          </p:nvPr>
        </p:nvSpPr>
        <p:spPr>
          <a:xfrm>
            <a:off x="457200" y="274639"/>
            <a:ext cx="8229600" cy="778098"/>
          </a:xfrm>
        </p:spPr>
        <p:txBody>
          <a:bodyPr>
            <a:normAutofit fontScale="90000"/>
          </a:bodyPr>
          <a:lstStyle/>
          <a:p>
            <a:br>
              <a:rPr lang="en-US" dirty="0"/>
            </a:br>
            <a:r>
              <a:rPr lang="en-US" sz="3600" b="1" dirty="0"/>
              <a:t>Factors contributing to employee engagement </a:t>
            </a:r>
            <a:br>
              <a:rPr lang="en-US" b="1" dirty="0"/>
            </a:br>
            <a:endParaRPr lang="en-US" b="1" dirty="0"/>
          </a:p>
        </p:txBody>
      </p:sp>
      <p:pic>
        <p:nvPicPr>
          <p:cNvPr id="4" name="Content Placeholder 3">
            <a:extLst>
              <a:ext uri="{FF2B5EF4-FFF2-40B4-BE49-F238E27FC236}">
                <a16:creationId xmlns:a16="http://schemas.microsoft.com/office/drawing/2014/main" id="{4F3303FC-FE3C-44CC-A961-9C85B7CFF993}"/>
              </a:ext>
            </a:extLst>
          </p:cNvPr>
          <p:cNvPicPr>
            <a:picLocks noGrp="1" noChangeAspect="1"/>
          </p:cNvPicPr>
          <p:nvPr>
            <p:ph idx="1"/>
          </p:nvPr>
        </p:nvPicPr>
        <p:blipFill>
          <a:blip r:embed="rId2"/>
          <a:stretch>
            <a:fillRect/>
          </a:stretch>
        </p:blipFill>
        <p:spPr>
          <a:xfrm>
            <a:off x="2139682" y="1600200"/>
            <a:ext cx="4864635" cy="3916363"/>
          </a:xfrm>
          <a:prstGeom prst="rect">
            <a:avLst/>
          </a:prstGeom>
        </p:spPr>
      </p:pic>
    </p:spTree>
    <p:extLst>
      <p:ext uri="{BB962C8B-B14F-4D97-AF65-F5344CB8AC3E}">
        <p14:creationId xmlns:p14="http://schemas.microsoft.com/office/powerpoint/2010/main" val="146289530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0CE24D-8707-405B-BC85-C6836E75A3FB}"/>
              </a:ext>
            </a:extLst>
          </p:cNvPr>
          <p:cNvSpPr>
            <a:spLocks noGrp="1"/>
          </p:cNvSpPr>
          <p:nvPr>
            <p:ph type="title"/>
          </p:nvPr>
        </p:nvSpPr>
        <p:spPr>
          <a:xfrm>
            <a:off x="457200" y="274638"/>
            <a:ext cx="8229600" cy="850106"/>
          </a:xfrm>
        </p:spPr>
        <p:txBody>
          <a:bodyPr>
            <a:normAutofit fontScale="90000"/>
          </a:bodyPr>
          <a:lstStyle/>
          <a:p>
            <a:r>
              <a:rPr lang="en-US" sz="3200" b="1" dirty="0"/>
              <a:t>Factors contributing to employee engagement</a:t>
            </a:r>
            <a:endParaRPr lang="en-US" sz="3200" dirty="0"/>
          </a:p>
        </p:txBody>
      </p:sp>
      <p:pic>
        <p:nvPicPr>
          <p:cNvPr id="4" name="Content Placeholder 3">
            <a:extLst>
              <a:ext uri="{FF2B5EF4-FFF2-40B4-BE49-F238E27FC236}">
                <a16:creationId xmlns:a16="http://schemas.microsoft.com/office/drawing/2014/main" id="{EDF17E12-EB8D-4452-8EAC-061A6584FAD9}"/>
              </a:ext>
            </a:extLst>
          </p:cNvPr>
          <p:cNvPicPr>
            <a:picLocks noGrp="1" noChangeAspect="1"/>
          </p:cNvPicPr>
          <p:nvPr>
            <p:ph idx="1"/>
          </p:nvPr>
        </p:nvPicPr>
        <p:blipFill>
          <a:blip r:embed="rId2"/>
          <a:stretch>
            <a:fillRect/>
          </a:stretch>
        </p:blipFill>
        <p:spPr>
          <a:xfrm>
            <a:off x="1403648" y="1417638"/>
            <a:ext cx="6048672" cy="4127525"/>
          </a:xfrm>
          <a:prstGeom prst="rect">
            <a:avLst/>
          </a:prstGeom>
        </p:spPr>
      </p:pic>
    </p:spTree>
    <p:extLst>
      <p:ext uri="{BB962C8B-B14F-4D97-AF65-F5344CB8AC3E}">
        <p14:creationId xmlns:p14="http://schemas.microsoft.com/office/powerpoint/2010/main" val="175656041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F0B8B5-4AFE-4975-A417-75E00B26B6B8}"/>
              </a:ext>
            </a:extLst>
          </p:cNvPr>
          <p:cNvSpPr>
            <a:spLocks noGrp="1"/>
          </p:cNvSpPr>
          <p:nvPr>
            <p:ph type="title"/>
          </p:nvPr>
        </p:nvSpPr>
        <p:spPr/>
        <p:txBody>
          <a:bodyPr>
            <a:normAutofit/>
          </a:bodyPr>
          <a:lstStyle/>
          <a:p>
            <a:r>
              <a:rPr lang="en-US" sz="3200" b="1" dirty="0"/>
              <a:t>Factors contributing to employee engagement</a:t>
            </a:r>
            <a:endParaRPr lang="en-US" sz="3200" dirty="0"/>
          </a:p>
        </p:txBody>
      </p:sp>
      <p:pic>
        <p:nvPicPr>
          <p:cNvPr id="4" name="Content Placeholder 3">
            <a:extLst>
              <a:ext uri="{FF2B5EF4-FFF2-40B4-BE49-F238E27FC236}">
                <a16:creationId xmlns:a16="http://schemas.microsoft.com/office/drawing/2014/main" id="{17AF3B21-727F-413A-BE0D-FD2AF36F2C85}"/>
              </a:ext>
            </a:extLst>
          </p:cNvPr>
          <p:cNvPicPr>
            <a:picLocks noGrp="1" noChangeAspect="1"/>
          </p:cNvPicPr>
          <p:nvPr>
            <p:ph idx="1"/>
          </p:nvPr>
        </p:nvPicPr>
        <p:blipFill>
          <a:blip r:embed="rId2"/>
          <a:stretch>
            <a:fillRect/>
          </a:stretch>
        </p:blipFill>
        <p:spPr>
          <a:xfrm>
            <a:off x="2182552" y="1600200"/>
            <a:ext cx="4778895" cy="3916363"/>
          </a:xfrm>
          <a:prstGeom prst="rect">
            <a:avLst/>
          </a:prstGeom>
        </p:spPr>
      </p:pic>
    </p:spTree>
    <p:extLst>
      <p:ext uri="{BB962C8B-B14F-4D97-AF65-F5344CB8AC3E}">
        <p14:creationId xmlns:p14="http://schemas.microsoft.com/office/powerpoint/2010/main" val="197061367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C2EF98-A25B-4900-8BE9-229218E61B19}"/>
              </a:ext>
            </a:extLst>
          </p:cNvPr>
          <p:cNvSpPr>
            <a:spLocks noGrp="1"/>
          </p:cNvSpPr>
          <p:nvPr>
            <p:ph type="title"/>
          </p:nvPr>
        </p:nvSpPr>
        <p:spPr>
          <a:xfrm>
            <a:off x="457200" y="198437"/>
            <a:ext cx="8229600" cy="710283"/>
          </a:xfrm>
        </p:spPr>
        <p:txBody>
          <a:bodyPr>
            <a:normAutofit fontScale="90000"/>
          </a:bodyPr>
          <a:lstStyle/>
          <a:p>
            <a:br>
              <a:rPr lang="en-US" dirty="0"/>
            </a:br>
            <a:r>
              <a:rPr lang="en-US" sz="3600" dirty="0"/>
              <a:t>The MacLeod Review (2012)</a:t>
            </a:r>
            <a:br>
              <a:rPr lang="en-US" sz="3600" dirty="0"/>
            </a:br>
            <a:endParaRPr lang="en-US" sz="3600" dirty="0"/>
          </a:p>
        </p:txBody>
      </p:sp>
      <p:pic>
        <p:nvPicPr>
          <p:cNvPr id="4" name="Content Placeholder 3">
            <a:extLst>
              <a:ext uri="{FF2B5EF4-FFF2-40B4-BE49-F238E27FC236}">
                <a16:creationId xmlns:a16="http://schemas.microsoft.com/office/drawing/2014/main" id="{52D6C954-D0AA-4B97-B1B7-FAE01E899DA3}"/>
              </a:ext>
            </a:extLst>
          </p:cNvPr>
          <p:cNvPicPr>
            <a:picLocks noGrp="1" noChangeAspect="1"/>
          </p:cNvPicPr>
          <p:nvPr>
            <p:ph idx="1"/>
          </p:nvPr>
        </p:nvPicPr>
        <p:blipFill>
          <a:blip r:embed="rId2"/>
          <a:stretch>
            <a:fillRect/>
          </a:stretch>
        </p:blipFill>
        <p:spPr>
          <a:xfrm>
            <a:off x="1475656" y="1014596"/>
            <a:ext cx="6480720" cy="4569702"/>
          </a:xfrm>
          <a:prstGeom prst="rect">
            <a:avLst/>
          </a:prstGeom>
        </p:spPr>
      </p:pic>
    </p:spTree>
    <p:extLst>
      <p:ext uri="{BB962C8B-B14F-4D97-AF65-F5344CB8AC3E}">
        <p14:creationId xmlns:p14="http://schemas.microsoft.com/office/powerpoint/2010/main" val="179759138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E360D2-3D6A-4624-922A-AD8FD18D4BB7}"/>
              </a:ext>
            </a:extLst>
          </p:cNvPr>
          <p:cNvSpPr>
            <a:spLocks noGrp="1"/>
          </p:cNvSpPr>
          <p:nvPr>
            <p:ph type="title"/>
          </p:nvPr>
        </p:nvSpPr>
        <p:spPr/>
        <p:txBody>
          <a:bodyPr>
            <a:normAutofit fontScale="90000"/>
          </a:bodyPr>
          <a:lstStyle/>
          <a:p>
            <a:br>
              <a:rPr lang="en-US" dirty="0"/>
            </a:br>
            <a:r>
              <a:rPr lang="en-US" sz="3100" b="1" dirty="0"/>
              <a:t>Organizational strategies for engagement</a:t>
            </a:r>
            <a:br>
              <a:rPr lang="en-US" b="1" dirty="0"/>
            </a:br>
            <a:endParaRPr lang="en-US" b="1" dirty="0"/>
          </a:p>
        </p:txBody>
      </p:sp>
      <p:graphicFrame>
        <p:nvGraphicFramePr>
          <p:cNvPr id="4" name="Content Placeholder 3">
            <a:extLst>
              <a:ext uri="{FF2B5EF4-FFF2-40B4-BE49-F238E27FC236}">
                <a16:creationId xmlns:a16="http://schemas.microsoft.com/office/drawing/2014/main" id="{1F905710-377C-4DDB-B06F-34288DC022C0}"/>
              </a:ext>
            </a:extLst>
          </p:cNvPr>
          <p:cNvGraphicFramePr>
            <a:graphicFrameLocks noGrp="1"/>
          </p:cNvGraphicFramePr>
          <p:nvPr>
            <p:ph idx="1"/>
            <p:extLst>
              <p:ext uri="{D42A27DB-BD31-4B8C-83A1-F6EECF244321}">
                <p14:modId xmlns:p14="http://schemas.microsoft.com/office/powerpoint/2010/main" val="210733040"/>
              </p:ext>
            </p:extLst>
          </p:nvPr>
        </p:nvGraphicFramePr>
        <p:xfrm>
          <a:off x="457200" y="1196752"/>
          <a:ext cx="8229600" cy="431981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69287774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9AF0C1-9034-4AFE-A9A9-B92AB9CD50C6}"/>
              </a:ext>
            </a:extLst>
          </p:cNvPr>
          <p:cNvSpPr>
            <a:spLocks noGrp="1"/>
          </p:cNvSpPr>
          <p:nvPr>
            <p:ph type="title"/>
          </p:nvPr>
        </p:nvSpPr>
        <p:spPr>
          <a:xfrm>
            <a:off x="457200" y="197767"/>
            <a:ext cx="8229600" cy="1143000"/>
          </a:xfrm>
        </p:spPr>
        <p:txBody>
          <a:bodyPr>
            <a:normAutofit fontScale="90000"/>
          </a:bodyPr>
          <a:lstStyle/>
          <a:p>
            <a:br>
              <a:rPr lang="en-US" dirty="0"/>
            </a:br>
            <a:r>
              <a:rPr lang="en-US" sz="3600" b="1" dirty="0"/>
              <a:t>Organizational strategies for engagement</a:t>
            </a:r>
            <a:br>
              <a:rPr lang="en-US" dirty="0"/>
            </a:br>
            <a:endParaRPr lang="en-US" dirty="0"/>
          </a:p>
        </p:txBody>
      </p:sp>
      <p:graphicFrame>
        <p:nvGraphicFramePr>
          <p:cNvPr id="4" name="Content Placeholder 3">
            <a:extLst>
              <a:ext uri="{FF2B5EF4-FFF2-40B4-BE49-F238E27FC236}">
                <a16:creationId xmlns:a16="http://schemas.microsoft.com/office/drawing/2014/main" id="{18C4D03E-B919-4D98-94D2-10E7E037B54C}"/>
              </a:ext>
            </a:extLst>
          </p:cNvPr>
          <p:cNvGraphicFramePr>
            <a:graphicFrameLocks noGrp="1"/>
          </p:cNvGraphicFramePr>
          <p:nvPr>
            <p:ph idx="1"/>
          </p:nvPr>
        </p:nvGraphicFramePr>
        <p:xfrm>
          <a:off x="457200" y="1600200"/>
          <a:ext cx="8229600" cy="391636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25845028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F8FF8A-1F63-4C1A-BA5F-FA2D242B7540}"/>
              </a:ext>
            </a:extLst>
          </p:cNvPr>
          <p:cNvSpPr>
            <a:spLocks noGrp="1"/>
          </p:cNvSpPr>
          <p:nvPr>
            <p:ph type="title"/>
          </p:nvPr>
        </p:nvSpPr>
        <p:spPr/>
        <p:txBody>
          <a:bodyPr>
            <a:normAutofit fontScale="90000"/>
          </a:bodyPr>
          <a:lstStyle/>
          <a:p>
            <a:br>
              <a:rPr lang="en-US" dirty="0"/>
            </a:br>
            <a:r>
              <a:rPr lang="en-US" sz="3600" b="1" dirty="0"/>
              <a:t>Organizational strategies for engagement</a:t>
            </a:r>
            <a:br>
              <a:rPr lang="en-US" dirty="0"/>
            </a:br>
            <a:endParaRPr lang="en-US" dirty="0"/>
          </a:p>
        </p:txBody>
      </p:sp>
      <p:pic>
        <p:nvPicPr>
          <p:cNvPr id="4" name="Content Placeholder 3">
            <a:extLst>
              <a:ext uri="{FF2B5EF4-FFF2-40B4-BE49-F238E27FC236}">
                <a16:creationId xmlns:a16="http://schemas.microsoft.com/office/drawing/2014/main" id="{1F382748-BBC9-47D2-AA6C-A6DDBE24F840}"/>
              </a:ext>
            </a:extLst>
          </p:cNvPr>
          <p:cNvPicPr>
            <a:picLocks noGrp="1" noChangeAspect="1"/>
          </p:cNvPicPr>
          <p:nvPr>
            <p:ph idx="1"/>
          </p:nvPr>
        </p:nvPicPr>
        <p:blipFill>
          <a:blip r:embed="rId2"/>
          <a:stretch>
            <a:fillRect/>
          </a:stretch>
        </p:blipFill>
        <p:spPr>
          <a:xfrm>
            <a:off x="2115685" y="1600200"/>
            <a:ext cx="4912630" cy="3916363"/>
          </a:xfrm>
          <a:prstGeom prst="rect">
            <a:avLst/>
          </a:prstGeom>
        </p:spPr>
      </p:pic>
    </p:spTree>
    <p:extLst>
      <p:ext uri="{BB962C8B-B14F-4D97-AF65-F5344CB8AC3E}">
        <p14:creationId xmlns:p14="http://schemas.microsoft.com/office/powerpoint/2010/main" val="1779547853"/>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16F75E-4444-47C5-9FA4-A496F46C9824}"/>
              </a:ext>
            </a:extLst>
          </p:cNvPr>
          <p:cNvSpPr>
            <a:spLocks noGrp="1"/>
          </p:cNvSpPr>
          <p:nvPr>
            <p:ph type="title"/>
          </p:nvPr>
        </p:nvSpPr>
        <p:spPr/>
        <p:txBody>
          <a:bodyPr>
            <a:normAutofit fontScale="90000"/>
          </a:bodyPr>
          <a:lstStyle/>
          <a:p>
            <a:br>
              <a:rPr lang="en-US" dirty="0"/>
            </a:br>
            <a:r>
              <a:rPr lang="en-US" sz="3600" b="1" dirty="0"/>
              <a:t>Organizational strategies for engagement</a:t>
            </a:r>
            <a:br>
              <a:rPr lang="en-US" sz="3600" dirty="0"/>
            </a:br>
            <a:endParaRPr lang="en-US" sz="3600" dirty="0"/>
          </a:p>
        </p:txBody>
      </p:sp>
      <p:pic>
        <p:nvPicPr>
          <p:cNvPr id="4" name="Content Placeholder 3">
            <a:extLst>
              <a:ext uri="{FF2B5EF4-FFF2-40B4-BE49-F238E27FC236}">
                <a16:creationId xmlns:a16="http://schemas.microsoft.com/office/drawing/2014/main" id="{EC559C9D-2B97-40DD-8416-78D58FCC4561}"/>
              </a:ext>
            </a:extLst>
          </p:cNvPr>
          <p:cNvPicPr>
            <a:picLocks noGrp="1" noChangeAspect="1"/>
          </p:cNvPicPr>
          <p:nvPr>
            <p:ph idx="1"/>
          </p:nvPr>
        </p:nvPicPr>
        <p:blipFill>
          <a:blip r:embed="rId2"/>
          <a:stretch>
            <a:fillRect/>
          </a:stretch>
        </p:blipFill>
        <p:spPr>
          <a:xfrm>
            <a:off x="2260463" y="1600200"/>
            <a:ext cx="4623074" cy="3916363"/>
          </a:xfrm>
          <a:prstGeom prst="rect">
            <a:avLst/>
          </a:prstGeom>
        </p:spPr>
      </p:pic>
    </p:spTree>
    <p:extLst>
      <p:ext uri="{BB962C8B-B14F-4D97-AF65-F5344CB8AC3E}">
        <p14:creationId xmlns:p14="http://schemas.microsoft.com/office/powerpoint/2010/main" val="543398941"/>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40C83C-D9BD-49CD-9640-7C8CD7892944}"/>
              </a:ext>
            </a:extLst>
          </p:cNvPr>
          <p:cNvSpPr>
            <a:spLocks noGrp="1"/>
          </p:cNvSpPr>
          <p:nvPr>
            <p:ph type="title"/>
          </p:nvPr>
        </p:nvSpPr>
        <p:spPr>
          <a:xfrm>
            <a:off x="457200" y="274638"/>
            <a:ext cx="8229600" cy="922114"/>
          </a:xfrm>
        </p:spPr>
        <p:txBody>
          <a:bodyPr>
            <a:normAutofit fontScale="90000"/>
          </a:bodyPr>
          <a:lstStyle/>
          <a:p>
            <a:br>
              <a:rPr lang="en-US" dirty="0"/>
            </a:br>
            <a:r>
              <a:rPr lang="en-US" b="1" dirty="0"/>
              <a:t>Drivers of engagement </a:t>
            </a:r>
            <a:br>
              <a:rPr lang="en-US" dirty="0"/>
            </a:br>
            <a:endParaRPr lang="en-US" dirty="0"/>
          </a:p>
        </p:txBody>
      </p:sp>
      <p:pic>
        <p:nvPicPr>
          <p:cNvPr id="4" name="Content Placeholder 3">
            <a:extLst>
              <a:ext uri="{FF2B5EF4-FFF2-40B4-BE49-F238E27FC236}">
                <a16:creationId xmlns:a16="http://schemas.microsoft.com/office/drawing/2014/main" id="{715B1237-8F13-44B7-A461-348360F96340}"/>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457200" y="1842756"/>
            <a:ext cx="8229600" cy="343125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70325225"/>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CAA219-083B-4170-BF97-9AD6414B51CE}"/>
              </a:ext>
            </a:extLst>
          </p:cNvPr>
          <p:cNvSpPr>
            <a:spLocks noGrp="1"/>
          </p:cNvSpPr>
          <p:nvPr>
            <p:ph type="title"/>
          </p:nvPr>
        </p:nvSpPr>
        <p:spPr/>
        <p:txBody>
          <a:bodyPr>
            <a:normAutofit fontScale="90000"/>
          </a:bodyPr>
          <a:lstStyle/>
          <a:p>
            <a:br>
              <a:rPr lang="en-GB" sz="4400" kern="0" dirty="0">
                <a:solidFill>
                  <a:srgbClr val="7030A0"/>
                </a:solidFill>
              </a:rPr>
            </a:br>
            <a:r>
              <a:rPr lang="en-GB" sz="4400" b="1" kern="0" dirty="0"/>
              <a:t>Organisational benefits of engagement</a:t>
            </a:r>
            <a:br>
              <a:rPr lang="en-GB" sz="4400" kern="0" dirty="0">
                <a:solidFill>
                  <a:srgbClr val="7030A0"/>
                </a:solidFill>
                <a:ea typeface="+mj-ea"/>
              </a:rPr>
            </a:br>
            <a:endParaRPr lang="en-US" dirty="0"/>
          </a:p>
        </p:txBody>
      </p:sp>
      <p:sp>
        <p:nvSpPr>
          <p:cNvPr id="3" name="Content Placeholder 2">
            <a:extLst>
              <a:ext uri="{FF2B5EF4-FFF2-40B4-BE49-F238E27FC236}">
                <a16:creationId xmlns:a16="http://schemas.microsoft.com/office/drawing/2014/main" id="{E5EA727B-0722-4C76-B024-571EB24F1F72}"/>
              </a:ext>
            </a:extLst>
          </p:cNvPr>
          <p:cNvSpPr>
            <a:spLocks noGrp="1"/>
          </p:cNvSpPr>
          <p:nvPr>
            <p:ph idx="1"/>
          </p:nvPr>
        </p:nvSpPr>
        <p:spPr/>
        <p:txBody>
          <a:bodyPr>
            <a:normAutofit fontScale="92500"/>
          </a:bodyPr>
          <a:lstStyle/>
          <a:p>
            <a:r>
              <a:rPr lang="en-US" sz="3000" dirty="0"/>
              <a:t>Improved retention of talent</a:t>
            </a:r>
          </a:p>
          <a:p>
            <a:r>
              <a:rPr lang="en-US" sz="3000" dirty="0"/>
              <a:t>Enhanced levels of customer satisfaction</a:t>
            </a:r>
          </a:p>
          <a:p>
            <a:r>
              <a:rPr lang="en-US" sz="3000" dirty="0"/>
              <a:t>Improved individual performance</a:t>
            </a:r>
          </a:p>
          <a:p>
            <a:r>
              <a:rPr lang="en-US" sz="3000" dirty="0"/>
              <a:t>Higher team performance</a:t>
            </a:r>
          </a:p>
          <a:p>
            <a:r>
              <a:rPr lang="en-US" sz="3000" dirty="0"/>
              <a:t>Greater business unit productivity and profitability</a:t>
            </a:r>
          </a:p>
          <a:p>
            <a:r>
              <a:rPr lang="en-US" sz="3000" dirty="0"/>
              <a:t>Increased enterprise-level financial performance.</a:t>
            </a:r>
          </a:p>
          <a:p>
            <a:pPr marL="0" marR="0" lvl="0" indent="0" algn="r" defTabSz="914400" rtl="0" eaLnBrk="1" fontAlgn="auto" latinLnBrk="0" hangingPunct="1">
              <a:lnSpc>
                <a:spcPct val="100000"/>
              </a:lnSpc>
              <a:spcBef>
                <a:spcPts val="600"/>
              </a:spcBef>
              <a:spcAft>
                <a:spcPts val="0"/>
              </a:spcAft>
              <a:buClr>
                <a:srgbClr val="000000"/>
              </a:buClr>
              <a:buSzPct val="70000"/>
              <a:buFont typeface="Wingdings"/>
              <a:buNone/>
              <a:tabLst/>
              <a:defRPr/>
            </a:pPr>
            <a:r>
              <a:rPr kumimoji="0" lang="en-US" sz="1800" b="0" i="0" u="none" strike="noStrike" kern="1200" cap="none" spc="0" normalizeH="0" baseline="0" noProof="0" dirty="0">
                <a:ln>
                  <a:noFill/>
                </a:ln>
                <a:solidFill>
                  <a:sysClr val="windowText" lastClr="000000"/>
                </a:solidFill>
                <a:effectLst/>
                <a:uLnTx/>
                <a:uFillTx/>
                <a:latin typeface="Arial" panose="020B0604020202020204" pitchFamily="34" charset="0"/>
                <a:ea typeface="+mn-ea"/>
                <a:cs typeface="Arial" panose="020B0604020202020204" pitchFamily="34" charset="0"/>
              </a:rPr>
              <a:t>(Harter and Hayes</a:t>
            </a:r>
            <a:r>
              <a:rPr kumimoji="0" lang="en-US" sz="1800" b="0" i="1" u="none" strike="noStrike" kern="1200" cap="none" spc="0" normalizeH="0" baseline="0" noProof="0" dirty="0">
                <a:ln>
                  <a:noFill/>
                </a:ln>
                <a:solidFill>
                  <a:sysClr val="windowText" lastClr="000000"/>
                </a:solidFill>
                <a:effectLst/>
                <a:uLnTx/>
                <a:uFillTx/>
                <a:latin typeface="Arial" panose="020B0604020202020204" pitchFamily="34" charset="0"/>
                <a:ea typeface="+mn-ea"/>
                <a:cs typeface="Arial" panose="020B0604020202020204" pitchFamily="34" charset="0"/>
              </a:rPr>
              <a:t>,</a:t>
            </a:r>
            <a:r>
              <a:rPr kumimoji="0" lang="en-US" sz="1800" b="0" i="0" u="none" strike="noStrike" kern="1200" cap="none" spc="0" normalizeH="0" baseline="0" noProof="0" dirty="0">
                <a:ln>
                  <a:noFill/>
                </a:ln>
                <a:solidFill>
                  <a:sysClr val="windowText" lastClr="000000"/>
                </a:solidFill>
                <a:effectLst/>
                <a:uLnTx/>
                <a:uFillTx/>
                <a:latin typeface="Arial" panose="020B0604020202020204" pitchFamily="34" charset="0"/>
                <a:ea typeface="+mn-ea"/>
                <a:cs typeface="Arial" panose="020B0604020202020204" pitchFamily="34" charset="0"/>
              </a:rPr>
              <a:t> 2002: 272)</a:t>
            </a:r>
            <a:endParaRPr kumimoji="0" lang="en-GB" sz="1800" b="0" i="0" u="none" strike="noStrike" kern="1200" cap="none" spc="0" normalizeH="0" baseline="0" noProof="0" dirty="0">
              <a:ln>
                <a:noFill/>
              </a:ln>
              <a:solidFill>
                <a:sysClr val="windowText" lastClr="000000"/>
              </a:solidFill>
              <a:effectLst/>
              <a:uLnTx/>
              <a:uFillTx/>
              <a:latin typeface="Arial" panose="020B0604020202020204" pitchFamily="34" charset="0"/>
              <a:ea typeface="+mn-ea"/>
              <a:cs typeface="Arial" panose="020B0604020202020204" pitchFamily="34" charset="0"/>
            </a:endParaRPr>
          </a:p>
          <a:p>
            <a:endParaRPr lang="en-US" dirty="0"/>
          </a:p>
        </p:txBody>
      </p:sp>
    </p:spTree>
    <p:extLst>
      <p:ext uri="{BB962C8B-B14F-4D97-AF65-F5344CB8AC3E}">
        <p14:creationId xmlns:p14="http://schemas.microsoft.com/office/powerpoint/2010/main" val="1882875949"/>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9C4E46B-05F8-40D1-8A1A-4899F5E1B95D}"/>
              </a:ext>
            </a:extLst>
          </p:cNvPr>
          <p:cNvSpPr>
            <a:spLocks noGrp="1"/>
          </p:cNvSpPr>
          <p:nvPr>
            <p:ph idx="1"/>
          </p:nvPr>
        </p:nvSpPr>
        <p:spPr>
          <a:xfrm>
            <a:off x="323528" y="836712"/>
            <a:ext cx="8229600" cy="3917032"/>
          </a:xfrm>
        </p:spPr>
        <p:txBody>
          <a:bodyPr/>
          <a:lstStyle/>
          <a:p>
            <a:endParaRPr lang="en-US" dirty="0"/>
          </a:p>
          <a:p>
            <a:pPr marL="0" indent="0">
              <a:buNone/>
            </a:pPr>
            <a:r>
              <a:rPr lang="en-US" dirty="0"/>
              <a:t>                       </a:t>
            </a:r>
            <a:r>
              <a:rPr lang="en-US" sz="4800" b="1" dirty="0"/>
              <a:t>Motivation </a:t>
            </a:r>
          </a:p>
        </p:txBody>
      </p:sp>
    </p:spTree>
    <p:extLst>
      <p:ext uri="{BB962C8B-B14F-4D97-AF65-F5344CB8AC3E}">
        <p14:creationId xmlns:p14="http://schemas.microsoft.com/office/powerpoint/2010/main" val="2995557570"/>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55B979-E9B6-48D4-9A05-B60BD4A88773}"/>
              </a:ext>
            </a:extLst>
          </p:cNvPr>
          <p:cNvSpPr>
            <a:spLocks noGrp="1"/>
          </p:cNvSpPr>
          <p:nvPr>
            <p:ph type="title"/>
          </p:nvPr>
        </p:nvSpPr>
        <p:spPr/>
        <p:txBody>
          <a:bodyPr>
            <a:normAutofit fontScale="90000"/>
          </a:bodyPr>
          <a:lstStyle/>
          <a:p>
            <a:r>
              <a:rPr lang="en-US" dirty="0"/>
              <a:t>What is Motivation?</a:t>
            </a:r>
            <a:br>
              <a:rPr lang="en-US" dirty="0"/>
            </a:br>
            <a:endParaRPr lang="en-US" dirty="0"/>
          </a:p>
        </p:txBody>
      </p:sp>
      <p:sp>
        <p:nvSpPr>
          <p:cNvPr id="3" name="Content Placeholder 2">
            <a:extLst>
              <a:ext uri="{FF2B5EF4-FFF2-40B4-BE49-F238E27FC236}">
                <a16:creationId xmlns:a16="http://schemas.microsoft.com/office/drawing/2014/main" id="{73067ECC-4081-4917-9420-3DAAA0A747B4}"/>
              </a:ext>
            </a:extLst>
          </p:cNvPr>
          <p:cNvSpPr>
            <a:spLocks noGrp="1"/>
          </p:cNvSpPr>
          <p:nvPr>
            <p:ph idx="1"/>
          </p:nvPr>
        </p:nvSpPr>
        <p:spPr/>
        <p:txBody>
          <a:bodyPr/>
          <a:lstStyle/>
          <a:p>
            <a:pPr marL="0" indent="0">
              <a:buNone/>
            </a:pPr>
            <a:r>
              <a:rPr lang="en-US" dirty="0"/>
              <a:t>…a cognitive decision-making process that influences the effort, persistence and direction of voluntary goal-directed behavior.’’</a:t>
            </a:r>
          </a:p>
          <a:p>
            <a:endParaRPr lang="en-US" dirty="0"/>
          </a:p>
          <a:p>
            <a:endParaRPr lang="en-US" dirty="0"/>
          </a:p>
        </p:txBody>
      </p:sp>
    </p:spTree>
    <p:extLst>
      <p:ext uri="{BB962C8B-B14F-4D97-AF65-F5344CB8AC3E}">
        <p14:creationId xmlns:p14="http://schemas.microsoft.com/office/powerpoint/2010/main" val="1341863029"/>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CCA2B5-8822-4B67-B169-837445A89FD8}"/>
              </a:ext>
            </a:extLst>
          </p:cNvPr>
          <p:cNvSpPr>
            <a:spLocks noGrp="1"/>
          </p:cNvSpPr>
          <p:nvPr>
            <p:ph type="title"/>
          </p:nvPr>
        </p:nvSpPr>
        <p:spPr/>
        <p:txBody>
          <a:bodyPr/>
          <a:lstStyle/>
          <a:p>
            <a:r>
              <a:rPr lang="en-GB" altLang="en-US" sz="4400" b="1" dirty="0"/>
              <a:t>The meaning of motivation</a:t>
            </a:r>
            <a:endParaRPr lang="en-US" b="1" dirty="0"/>
          </a:p>
        </p:txBody>
      </p:sp>
      <p:sp>
        <p:nvSpPr>
          <p:cNvPr id="3" name="Content Placeholder 2">
            <a:extLst>
              <a:ext uri="{FF2B5EF4-FFF2-40B4-BE49-F238E27FC236}">
                <a16:creationId xmlns:a16="http://schemas.microsoft.com/office/drawing/2014/main" id="{180F957D-1F37-4BE8-B90A-5BCCF6E0FB2E}"/>
              </a:ext>
            </a:extLst>
          </p:cNvPr>
          <p:cNvSpPr>
            <a:spLocks noGrp="1"/>
          </p:cNvSpPr>
          <p:nvPr>
            <p:ph idx="1"/>
          </p:nvPr>
        </p:nvSpPr>
        <p:spPr/>
        <p:txBody>
          <a:bodyPr>
            <a:normAutofit fontScale="77500" lnSpcReduction="20000"/>
          </a:bodyPr>
          <a:lstStyle/>
          <a:p>
            <a:pPr marL="0" indent="0">
              <a:buNone/>
            </a:pPr>
            <a:r>
              <a:rPr lang="en-US" dirty="0"/>
              <a:t>Motivation is the degree to which an individual wants and chooses to engage in certain specified behaviors’.</a:t>
            </a:r>
          </a:p>
          <a:p>
            <a:endParaRPr lang="en-US" dirty="0"/>
          </a:p>
          <a:p>
            <a:r>
              <a:rPr lang="en-US" dirty="0"/>
              <a:t>Motivation is goal-directed behavior. </a:t>
            </a:r>
          </a:p>
          <a:p>
            <a:r>
              <a:rPr lang="en-US" dirty="0"/>
              <a:t>Motivation is typified as an individual phenomenon.</a:t>
            </a:r>
          </a:p>
          <a:p>
            <a:r>
              <a:rPr lang="en-US" dirty="0"/>
              <a:t>Motivation is described, usually, as intentional.</a:t>
            </a:r>
          </a:p>
          <a:p>
            <a:r>
              <a:rPr lang="en-US" dirty="0"/>
              <a:t>Motivation is multifaceted.</a:t>
            </a:r>
          </a:p>
          <a:p>
            <a:r>
              <a:rPr lang="en-US" dirty="0"/>
              <a:t>The purpose of motivational theories is to predict </a:t>
            </a:r>
            <a:r>
              <a:rPr lang="en-US" dirty="0" err="1"/>
              <a:t>behaviour</a:t>
            </a:r>
            <a:r>
              <a:rPr lang="en-US" dirty="0"/>
              <a:t>.    </a:t>
            </a:r>
            <a:br>
              <a:rPr lang="en-US" dirty="0"/>
            </a:br>
            <a:endParaRPr lang="en-US" dirty="0"/>
          </a:p>
          <a:p>
            <a:endParaRPr lang="en-US" dirty="0"/>
          </a:p>
        </p:txBody>
      </p:sp>
    </p:spTree>
    <p:extLst>
      <p:ext uri="{BB962C8B-B14F-4D97-AF65-F5344CB8AC3E}">
        <p14:creationId xmlns:p14="http://schemas.microsoft.com/office/powerpoint/2010/main" val="1381787134"/>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1225F2-8F74-4CC4-92F0-C258CD2DA3DF}"/>
              </a:ext>
            </a:extLst>
          </p:cNvPr>
          <p:cNvSpPr>
            <a:spLocks noGrp="1"/>
          </p:cNvSpPr>
          <p:nvPr>
            <p:ph type="title"/>
          </p:nvPr>
        </p:nvSpPr>
        <p:spPr/>
        <p:txBody>
          <a:bodyPr/>
          <a:lstStyle/>
          <a:p>
            <a:r>
              <a:rPr lang="en-US" sz="4400" b="1" dirty="0"/>
              <a:t>The Motivation Process</a:t>
            </a:r>
            <a:endParaRPr lang="en-US" dirty="0"/>
          </a:p>
        </p:txBody>
      </p:sp>
      <p:sp>
        <p:nvSpPr>
          <p:cNvPr id="3" name="Content Placeholder 2">
            <a:extLst>
              <a:ext uri="{FF2B5EF4-FFF2-40B4-BE49-F238E27FC236}">
                <a16:creationId xmlns:a16="http://schemas.microsoft.com/office/drawing/2014/main" id="{5C828644-E992-4FAD-A22D-06F25E95E2A3}"/>
              </a:ext>
            </a:extLst>
          </p:cNvPr>
          <p:cNvSpPr>
            <a:spLocks noGrp="1"/>
          </p:cNvSpPr>
          <p:nvPr>
            <p:ph idx="1"/>
          </p:nvPr>
        </p:nvSpPr>
        <p:spPr/>
        <p:txBody>
          <a:bodyPr/>
          <a:lstStyle/>
          <a:p>
            <a:r>
              <a:rPr lang="en-US" sz="2400" b="1" dirty="0"/>
              <a:t>Motivation: </a:t>
            </a:r>
            <a:r>
              <a:rPr lang="en-US" sz="2400" dirty="0"/>
              <a:t>Forces from within individuals that stimulate and drive them to achieve goals </a:t>
            </a:r>
          </a:p>
          <a:p>
            <a:r>
              <a:rPr lang="en-US" sz="2400" dirty="0"/>
              <a:t>Motivation is a process by which behavior is:</a:t>
            </a:r>
          </a:p>
          <a:p>
            <a:pPr lvl="1"/>
            <a:r>
              <a:rPr lang="en-US" sz="2000" dirty="0"/>
              <a:t>Energized</a:t>
            </a:r>
          </a:p>
          <a:p>
            <a:pPr lvl="1"/>
            <a:r>
              <a:rPr lang="en-US" sz="2000" dirty="0"/>
              <a:t>Directed </a:t>
            </a:r>
          </a:p>
          <a:p>
            <a:pPr lvl="1"/>
            <a:r>
              <a:rPr lang="en-US" sz="2000" dirty="0"/>
              <a:t>Maintained </a:t>
            </a:r>
          </a:p>
          <a:p>
            <a:endParaRPr lang="en-US" dirty="0"/>
          </a:p>
        </p:txBody>
      </p:sp>
    </p:spTree>
    <p:extLst>
      <p:ext uri="{BB962C8B-B14F-4D97-AF65-F5344CB8AC3E}">
        <p14:creationId xmlns:p14="http://schemas.microsoft.com/office/powerpoint/2010/main" val="3726241470"/>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55DDCE-81B8-4398-8496-FFC52201A2FD}"/>
              </a:ext>
            </a:extLst>
          </p:cNvPr>
          <p:cNvSpPr>
            <a:spLocks noGrp="1"/>
          </p:cNvSpPr>
          <p:nvPr>
            <p:ph type="title"/>
          </p:nvPr>
        </p:nvSpPr>
        <p:spPr/>
        <p:txBody>
          <a:bodyPr/>
          <a:lstStyle/>
          <a:p>
            <a:r>
              <a:rPr lang="en-US" b="1" dirty="0"/>
              <a:t>The Motivation Process</a:t>
            </a:r>
            <a:endParaRPr lang="en-US" dirty="0"/>
          </a:p>
        </p:txBody>
      </p:sp>
      <p:pic>
        <p:nvPicPr>
          <p:cNvPr id="4" name="Content Placeholder 3">
            <a:extLst>
              <a:ext uri="{FF2B5EF4-FFF2-40B4-BE49-F238E27FC236}">
                <a16:creationId xmlns:a16="http://schemas.microsoft.com/office/drawing/2014/main" id="{B71AC149-BBDA-4703-B832-21D9FF2CEF53}"/>
              </a:ext>
            </a:extLst>
          </p:cNvPr>
          <p:cNvPicPr>
            <a:picLocks noGrp="1" noChangeAspect="1"/>
          </p:cNvPicPr>
          <p:nvPr>
            <p:ph idx="1"/>
          </p:nvPr>
        </p:nvPicPr>
        <p:blipFill>
          <a:blip r:embed="rId2"/>
          <a:stretch>
            <a:fillRect/>
          </a:stretch>
        </p:blipFill>
        <p:spPr>
          <a:xfrm>
            <a:off x="457200" y="1652456"/>
            <a:ext cx="8229600" cy="3811851"/>
          </a:xfrm>
          <a:prstGeom prst="rect">
            <a:avLst/>
          </a:prstGeom>
        </p:spPr>
      </p:pic>
    </p:spTree>
    <p:extLst>
      <p:ext uri="{BB962C8B-B14F-4D97-AF65-F5344CB8AC3E}">
        <p14:creationId xmlns:p14="http://schemas.microsoft.com/office/powerpoint/2010/main" val="2304795484"/>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81517C-C7B0-41DE-9F34-2A2DABBD6C28}"/>
              </a:ext>
            </a:extLst>
          </p:cNvPr>
          <p:cNvSpPr>
            <a:spLocks noGrp="1"/>
          </p:cNvSpPr>
          <p:nvPr>
            <p:ph type="title"/>
          </p:nvPr>
        </p:nvSpPr>
        <p:spPr/>
        <p:txBody>
          <a:bodyPr>
            <a:normAutofit fontScale="90000"/>
          </a:bodyPr>
          <a:lstStyle/>
          <a:p>
            <a:r>
              <a:rPr lang="en-GB" altLang="en-US" sz="4400" b="1" dirty="0"/>
              <a:t>Underlying concept of motivation</a:t>
            </a:r>
            <a:endParaRPr lang="en-US" b="1" dirty="0"/>
          </a:p>
        </p:txBody>
      </p:sp>
      <p:sp>
        <p:nvSpPr>
          <p:cNvPr id="3" name="Content Placeholder 2">
            <a:extLst>
              <a:ext uri="{FF2B5EF4-FFF2-40B4-BE49-F238E27FC236}">
                <a16:creationId xmlns:a16="http://schemas.microsoft.com/office/drawing/2014/main" id="{72015EEB-9A0F-445E-92EC-0810FEBC6ADF}"/>
              </a:ext>
            </a:extLst>
          </p:cNvPr>
          <p:cNvSpPr>
            <a:spLocks noGrp="1"/>
          </p:cNvSpPr>
          <p:nvPr>
            <p:ph idx="1"/>
          </p:nvPr>
        </p:nvSpPr>
        <p:spPr/>
        <p:txBody>
          <a:bodyPr/>
          <a:lstStyle/>
          <a:p>
            <a:pPr algn="ctr" eaLnBrk="1" hangingPunct="1">
              <a:buFontTx/>
              <a:buNone/>
            </a:pPr>
            <a:r>
              <a:rPr lang="en-GB" altLang="en-US" sz="3200" dirty="0"/>
              <a:t>People’s behaviour is determined by what motivates them. Their performance is a product of both ability level and motivation.</a:t>
            </a:r>
          </a:p>
          <a:p>
            <a:pPr eaLnBrk="1" hangingPunct="1">
              <a:buFontTx/>
              <a:buNone/>
            </a:pPr>
            <a:endParaRPr lang="en-GB" altLang="en-US" sz="3200" dirty="0"/>
          </a:p>
          <a:p>
            <a:pPr algn="ctr" eaLnBrk="1" hangingPunct="1">
              <a:buFontTx/>
              <a:buNone/>
            </a:pPr>
            <a:r>
              <a:rPr lang="en-GB" altLang="en-US" sz="2800" b="1" dirty="0">
                <a:solidFill>
                  <a:schemeClr val="tx2">
                    <a:lumMod val="50000"/>
                  </a:schemeClr>
                </a:solidFill>
              </a:rPr>
              <a:t>Performance = function (ability </a:t>
            </a:r>
            <a:r>
              <a:rPr lang="en-US" altLang="en-US" sz="2800" b="1" dirty="0">
                <a:solidFill>
                  <a:schemeClr val="tx2">
                    <a:lumMod val="50000"/>
                  </a:schemeClr>
                </a:solidFill>
                <a:latin typeface="Times New Roman" panose="02020603050405020304" pitchFamily="18" charset="0"/>
                <a:cs typeface="Times New Roman" panose="02020603050405020304" pitchFamily="18" charset="0"/>
              </a:rPr>
              <a:t>×</a:t>
            </a:r>
            <a:r>
              <a:rPr lang="en-GB" altLang="en-US" sz="2800" b="1" dirty="0">
                <a:solidFill>
                  <a:schemeClr val="tx2">
                    <a:lumMod val="50000"/>
                  </a:schemeClr>
                </a:solidFill>
              </a:rPr>
              <a:t> motivation)</a:t>
            </a:r>
          </a:p>
          <a:p>
            <a:pPr algn="ctr" eaLnBrk="1" hangingPunct="1">
              <a:buFontTx/>
              <a:buNone/>
            </a:pPr>
            <a:endParaRPr lang="en-GB" altLang="en-US" sz="3200" dirty="0">
              <a:solidFill>
                <a:schemeClr val="bg2">
                  <a:lumMod val="75000"/>
                </a:schemeClr>
              </a:solidFill>
            </a:endParaRPr>
          </a:p>
          <a:p>
            <a:endParaRPr lang="en-US" dirty="0"/>
          </a:p>
        </p:txBody>
      </p:sp>
    </p:spTree>
    <p:extLst>
      <p:ext uri="{BB962C8B-B14F-4D97-AF65-F5344CB8AC3E}">
        <p14:creationId xmlns:p14="http://schemas.microsoft.com/office/powerpoint/2010/main" val="3867318196"/>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75AC12-C276-4A97-87AD-46673FEFB0F5}"/>
              </a:ext>
            </a:extLst>
          </p:cNvPr>
          <p:cNvSpPr>
            <a:spLocks noGrp="1"/>
          </p:cNvSpPr>
          <p:nvPr>
            <p:ph type="title"/>
          </p:nvPr>
        </p:nvSpPr>
        <p:spPr/>
        <p:txBody>
          <a:bodyPr/>
          <a:lstStyle/>
          <a:p>
            <a:r>
              <a:rPr lang="en-US" dirty="0"/>
              <a:t>Activity</a:t>
            </a:r>
          </a:p>
        </p:txBody>
      </p:sp>
      <p:sp>
        <p:nvSpPr>
          <p:cNvPr id="3" name="Content Placeholder 2">
            <a:extLst>
              <a:ext uri="{FF2B5EF4-FFF2-40B4-BE49-F238E27FC236}">
                <a16:creationId xmlns:a16="http://schemas.microsoft.com/office/drawing/2014/main" id="{4B86A8CD-8133-4523-87D6-13D291F979B8}"/>
              </a:ext>
            </a:extLst>
          </p:cNvPr>
          <p:cNvSpPr>
            <a:spLocks noGrp="1"/>
          </p:cNvSpPr>
          <p:nvPr>
            <p:ph idx="1"/>
          </p:nvPr>
        </p:nvSpPr>
        <p:spPr/>
        <p:txBody>
          <a:bodyPr/>
          <a:lstStyle/>
          <a:p>
            <a:endParaRPr lang="en-US"/>
          </a:p>
        </p:txBody>
      </p:sp>
    </p:spTree>
    <p:extLst>
      <p:ext uri="{BB962C8B-B14F-4D97-AF65-F5344CB8AC3E}">
        <p14:creationId xmlns:p14="http://schemas.microsoft.com/office/powerpoint/2010/main" val="2051565424"/>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BEC1CA-962E-48A9-98BD-0B01ABD45934}"/>
              </a:ext>
            </a:extLst>
          </p:cNvPr>
          <p:cNvSpPr>
            <a:spLocks noGrp="1"/>
          </p:cNvSpPr>
          <p:nvPr>
            <p:ph type="title"/>
          </p:nvPr>
        </p:nvSpPr>
        <p:spPr/>
        <p:txBody>
          <a:bodyPr/>
          <a:lstStyle/>
          <a:p>
            <a:r>
              <a:rPr lang="en-GB" altLang="en-US" sz="4400" dirty="0"/>
              <a:t>Critical needs of employees </a:t>
            </a:r>
            <a:endParaRPr lang="en-US" dirty="0"/>
          </a:p>
        </p:txBody>
      </p:sp>
      <p:pic>
        <p:nvPicPr>
          <p:cNvPr id="4" name="Content Placeholder 3">
            <a:extLst>
              <a:ext uri="{FF2B5EF4-FFF2-40B4-BE49-F238E27FC236}">
                <a16:creationId xmlns:a16="http://schemas.microsoft.com/office/drawing/2014/main" id="{8173B69E-1217-4AF3-B120-A1A87D71E798}"/>
              </a:ext>
            </a:extLst>
          </p:cNvPr>
          <p:cNvPicPr>
            <a:picLocks noGrp="1" noChangeAspect="1"/>
          </p:cNvPicPr>
          <p:nvPr>
            <p:ph idx="1"/>
          </p:nvPr>
        </p:nvPicPr>
        <p:blipFill>
          <a:blip r:embed="rId2"/>
          <a:stretch>
            <a:fillRect/>
          </a:stretch>
        </p:blipFill>
        <p:spPr>
          <a:xfrm>
            <a:off x="1009271" y="1600200"/>
            <a:ext cx="7125458" cy="3916363"/>
          </a:xfrm>
          <a:prstGeom prst="rect">
            <a:avLst/>
          </a:prstGeom>
        </p:spPr>
      </p:pic>
    </p:spTree>
    <p:extLst>
      <p:ext uri="{BB962C8B-B14F-4D97-AF65-F5344CB8AC3E}">
        <p14:creationId xmlns:p14="http://schemas.microsoft.com/office/powerpoint/2010/main" val="187709515"/>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3E750F-65AC-445D-867E-6BF419A69F9A}"/>
              </a:ext>
            </a:extLst>
          </p:cNvPr>
          <p:cNvSpPr>
            <a:spLocks noGrp="1"/>
          </p:cNvSpPr>
          <p:nvPr>
            <p:ph type="title"/>
          </p:nvPr>
        </p:nvSpPr>
        <p:spPr/>
        <p:txBody>
          <a:bodyPr/>
          <a:lstStyle/>
          <a:p>
            <a:r>
              <a:rPr lang="en-US" sz="4400" b="1" dirty="0"/>
              <a:t>Needs Theories</a:t>
            </a:r>
            <a:endParaRPr lang="en-US" dirty="0"/>
          </a:p>
        </p:txBody>
      </p:sp>
      <p:sp>
        <p:nvSpPr>
          <p:cNvPr id="3" name="Content Placeholder 2">
            <a:extLst>
              <a:ext uri="{FF2B5EF4-FFF2-40B4-BE49-F238E27FC236}">
                <a16:creationId xmlns:a16="http://schemas.microsoft.com/office/drawing/2014/main" id="{BE11AC91-E126-4B55-8187-4C595B0A359E}"/>
              </a:ext>
            </a:extLst>
          </p:cNvPr>
          <p:cNvSpPr>
            <a:spLocks noGrp="1"/>
          </p:cNvSpPr>
          <p:nvPr>
            <p:ph idx="1"/>
          </p:nvPr>
        </p:nvSpPr>
        <p:spPr/>
        <p:txBody>
          <a:bodyPr/>
          <a:lstStyle/>
          <a:p>
            <a:r>
              <a:rPr lang="en-US" dirty="0"/>
              <a:t>Needs motivation theories are divided into two categories:</a:t>
            </a:r>
          </a:p>
          <a:p>
            <a:r>
              <a:rPr lang="en-US" dirty="0"/>
              <a:t>Content theories: What are the types of factors that motivate?</a:t>
            </a:r>
          </a:p>
          <a:p>
            <a:r>
              <a:rPr lang="en-US" dirty="0"/>
              <a:t>Process theories: How our needs drive, influence and sustain behavior </a:t>
            </a:r>
          </a:p>
        </p:txBody>
      </p:sp>
    </p:spTree>
    <p:extLst>
      <p:ext uri="{BB962C8B-B14F-4D97-AF65-F5344CB8AC3E}">
        <p14:creationId xmlns:p14="http://schemas.microsoft.com/office/powerpoint/2010/main" val="3074880389"/>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AD086D-C737-4EDD-A83E-DB105905507A}"/>
              </a:ext>
            </a:extLst>
          </p:cNvPr>
          <p:cNvSpPr>
            <a:spLocks noGrp="1"/>
          </p:cNvSpPr>
          <p:nvPr>
            <p:ph type="title"/>
          </p:nvPr>
        </p:nvSpPr>
        <p:spPr/>
        <p:txBody>
          <a:bodyPr/>
          <a:lstStyle/>
          <a:p>
            <a:r>
              <a:rPr lang="en-US" sz="4400" b="1" dirty="0"/>
              <a:t>Needs Theories: Maslow</a:t>
            </a:r>
            <a:endParaRPr lang="en-US" dirty="0"/>
          </a:p>
        </p:txBody>
      </p:sp>
      <p:pic>
        <p:nvPicPr>
          <p:cNvPr id="4" name="Content Placeholder 3">
            <a:extLst>
              <a:ext uri="{FF2B5EF4-FFF2-40B4-BE49-F238E27FC236}">
                <a16:creationId xmlns:a16="http://schemas.microsoft.com/office/drawing/2014/main" id="{6B3A83CD-E893-4D5C-942E-D07D7ED140DD}"/>
              </a:ext>
            </a:extLst>
          </p:cNvPr>
          <p:cNvPicPr>
            <a:picLocks noGrp="1" noChangeAspect="1"/>
          </p:cNvPicPr>
          <p:nvPr>
            <p:ph idx="1"/>
          </p:nvPr>
        </p:nvPicPr>
        <p:blipFill>
          <a:blip r:embed="rId2"/>
          <a:stretch>
            <a:fillRect/>
          </a:stretch>
        </p:blipFill>
        <p:spPr>
          <a:xfrm>
            <a:off x="1913127" y="1647701"/>
            <a:ext cx="5317745" cy="3916363"/>
          </a:xfrm>
          <a:prstGeom prst="rect">
            <a:avLst/>
          </a:prstGeom>
        </p:spPr>
      </p:pic>
    </p:spTree>
    <p:extLst>
      <p:ext uri="{BB962C8B-B14F-4D97-AF65-F5344CB8AC3E}">
        <p14:creationId xmlns:p14="http://schemas.microsoft.com/office/powerpoint/2010/main" val="713186719"/>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FAD8A0-0704-4D62-A234-0C49BCE44300}"/>
              </a:ext>
            </a:extLst>
          </p:cNvPr>
          <p:cNvSpPr>
            <a:spLocks noGrp="1"/>
          </p:cNvSpPr>
          <p:nvPr>
            <p:ph type="title"/>
          </p:nvPr>
        </p:nvSpPr>
        <p:spPr/>
        <p:txBody>
          <a:bodyPr/>
          <a:lstStyle/>
          <a:p>
            <a:r>
              <a:rPr lang="en-US" sz="4400" b="1" dirty="0"/>
              <a:t>Needs Theories: Herzberg</a:t>
            </a:r>
            <a:endParaRPr lang="en-US" dirty="0"/>
          </a:p>
        </p:txBody>
      </p:sp>
      <p:pic>
        <p:nvPicPr>
          <p:cNvPr id="4" name="Content Placeholder 3">
            <a:extLst>
              <a:ext uri="{FF2B5EF4-FFF2-40B4-BE49-F238E27FC236}">
                <a16:creationId xmlns:a16="http://schemas.microsoft.com/office/drawing/2014/main" id="{9DFEFEA5-CCCC-476B-A680-E2CFBF84C3CF}"/>
              </a:ext>
            </a:extLst>
          </p:cNvPr>
          <p:cNvPicPr>
            <a:picLocks noGrp="1" noChangeAspect="1"/>
          </p:cNvPicPr>
          <p:nvPr>
            <p:ph idx="1"/>
          </p:nvPr>
        </p:nvPicPr>
        <p:blipFill>
          <a:blip r:embed="rId2"/>
          <a:stretch>
            <a:fillRect/>
          </a:stretch>
        </p:blipFill>
        <p:spPr>
          <a:xfrm>
            <a:off x="1470324" y="1600200"/>
            <a:ext cx="6203351" cy="3916363"/>
          </a:xfrm>
          <a:prstGeom prst="rect">
            <a:avLst/>
          </a:prstGeom>
        </p:spPr>
      </p:pic>
    </p:spTree>
    <p:extLst>
      <p:ext uri="{BB962C8B-B14F-4D97-AF65-F5344CB8AC3E}">
        <p14:creationId xmlns:p14="http://schemas.microsoft.com/office/powerpoint/2010/main" val="1372365907"/>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9C2FB2-C9F4-42FB-9E0A-013F50CB82AA}"/>
              </a:ext>
            </a:extLst>
          </p:cNvPr>
          <p:cNvSpPr>
            <a:spLocks noGrp="1"/>
          </p:cNvSpPr>
          <p:nvPr>
            <p:ph type="title"/>
          </p:nvPr>
        </p:nvSpPr>
        <p:spPr>
          <a:xfrm>
            <a:off x="457200" y="274638"/>
            <a:ext cx="8229600" cy="1143000"/>
          </a:xfrm>
        </p:spPr>
        <p:txBody>
          <a:bodyPr anchor="ctr">
            <a:normAutofit/>
          </a:bodyPr>
          <a:lstStyle/>
          <a:p>
            <a:r>
              <a:rPr lang="en-US" b="1"/>
              <a:t>Needs Theories: McClelland</a:t>
            </a:r>
            <a:endParaRPr lang="en-US" dirty="0"/>
          </a:p>
        </p:txBody>
      </p:sp>
      <p:sp>
        <p:nvSpPr>
          <p:cNvPr id="3" name="Content Placeholder 2">
            <a:extLst>
              <a:ext uri="{FF2B5EF4-FFF2-40B4-BE49-F238E27FC236}">
                <a16:creationId xmlns:a16="http://schemas.microsoft.com/office/drawing/2014/main" id="{68CBEF7F-8BF1-46E0-B276-103C4668B692}"/>
              </a:ext>
            </a:extLst>
          </p:cNvPr>
          <p:cNvSpPr>
            <a:spLocks noGrp="1"/>
          </p:cNvSpPr>
          <p:nvPr>
            <p:ph sz="half" idx="1"/>
          </p:nvPr>
        </p:nvSpPr>
        <p:spPr>
          <a:xfrm>
            <a:off x="457200" y="1600201"/>
            <a:ext cx="4038600" cy="3989040"/>
          </a:xfrm>
        </p:spPr>
        <p:txBody>
          <a:bodyPr>
            <a:normAutofit/>
          </a:bodyPr>
          <a:lstStyle/>
          <a:p>
            <a:pPr>
              <a:lnSpc>
                <a:spcPct val="90000"/>
              </a:lnSpc>
            </a:pPr>
            <a:r>
              <a:rPr lang="en-US" sz="2400" dirty="0"/>
              <a:t>Content Theories:  </a:t>
            </a:r>
            <a:r>
              <a:rPr lang="en-US" sz="2000" dirty="0"/>
              <a:t>McClelland’s acquired needs theory: needs shaped over time </a:t>
            </a:r>
          </a:p>
          <a:p>
            <a:pPr>
              <a:lnSpc>
                <a:spcPct val="90000"/>
              </a:lnSpc>
            </a:pPr>
            <a:r>
              <a:rPr lang="en-US" sz="2400" dirty="0"/>
              <a:t>Need for achievement</a:t>
            </a:r>
          </a:p>
          <a:p>
            <a:pPr>
              <a:lnSpc>
                <a:spcPct val="90000"/>
              </a:lnSpc>
            </a:pPr>
            <a:r>
              <a:rPr lang="en-US" sz="2400" dirty="0"/>
              <a:t>Need for affiliation</a:t>
            </a:r>
          </a:p>
          <a:p>
            <a:pPr>
              <a:lnSpc>
                <a:spcPct val="90000"/>
              </a:lnSpc>
            </a:pPr>
            <a:r>
              <a:rPr lang="en-US" sz="2400" dirty="0"/>
              <a:t>Need for power</a:t>
            </a:r>
          </a:p>
          <a:p>
            <a:pPr>
              <a:lnSpc>
                <a:spcPct val="90000"/>
              </a:lnSpc>
            </a:pPr>
            <a:endParaRPr lang="en-US" sz="2600" dirty="0"/>
          </a:p>
        </p:txBody>
      </p:sp>
      <p:pic>
        <p:nvPicPr>
          <p:cNvPr id="4" name="Picture 3">
            <a:extLst>
              <a:ext uri="{FF2B5EF4-FFF2-40B4-BE49-F238E27FC236}">
                <a16:creationId xmlns:a16="http://schemas.microsoft.com/office/drawing/2014/main" id="{BEA5440D-4135-4689-A804-FC2762832214}"/>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a:xfrm>
            <a:off x="4648202" y="1940252"/>
            <a:ext cx="4470222" cy="2496859"/>
          </a:xfrm>
          <a:prstGeom prst="rect">
            <a:avLst/>
          </a:prstGeom>
          <a:noFill/>
        </p:spPr>
      </p:pic>
    </p:spTree>
    <p:extLst>
      <p:ext uri="{BB962C8B-B14F-4D97-AF65-F5344CB8AC3E}">
        <p14:creationId xmlns:p14="http://schemas.microsoft.com/office/powerpoint/2010/main" val="1200146798"/>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a:extLst>
              <a:ext uri="{FF2B5EF4-FFF2-40B4-BE49-F238E27FC236}">
                <a16:creationId xmlns:a16="http://schemas.microsoft.com/office/drawing/2014/main" id="{AF600156-8337-42E9-934C-6A3992ADB22A}"/>
              </a:ext>
            </a:extLst>
          </p:cNvPr>
          <p:cNvPicPr>
            <a:picLocks noGrp="1" noChangeAspect="1"/>
          </p:cNvPicPr>
          <p:nvPr>
            <p:ph idx="1"/>
          </p:nvPr>
        </p:nvPicPr>
        <p:blipFill>
          <a:blip r:embed="rId2"/>
          <a:stretch>
            <a:fillRect/>
          </a:stretch>
        </p:blipFill>
        <p:spPr>
          <a:xfrm>
            <a:off x="611560" y="476672"/>
            <a:ext cx="7441651" cy="5068491"/>
          </a:xfrm>
          <a:prstGeom prst="rect">
            <a:avLst/>
          </a:prstGeom>
        </p:spPr>
      </p:pic>
    </p:spTree>
    <p:extLst>
      <p:ext uri="{BB962C8B-B14F-4D97-AF65-F5344CB8AC3E}">
        <p14:creationId xmlns:p14="http://schemas.microsoft.com/office/powerpoint/2010/main" val="3354006949"/>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896981-93A9-4400-9153-A6DC23D1049C}"/>
              </a:ext>
            </a:extLst>
          </p:cNvPr>
          <p:cNvSpPr>
            <a:spLocks noGrp="1"/>
          </p:cNvSpPr>
          <p:nvPr>
            <p:ph type="title"/>
          </p:nvPr>
        </p:nvSpPr>
        <p:spPr/>
        <p:txBody>
          <a:bodyPr/>
          <a:lstStyle/>
          <a:p>
            <a:r>
              <a:rPr lang="en-US" sz="4400" dirty="0"/>
              <a:t>Needs Theories</a:t>
            </a:r>
            <a:endParaRPr lang="en-US" dirty="0"/>
          </a:p>
        </p:txBody>
      </p:sp>
      <p:sp>
        <p:nvSpPr>
          <p:cNvPr id="3" name="Content Placeholder 2">
            <a:extLst>
              <a:ext uri="{FF2B5EF4-FFF2-40B4-BE49-F238E27FC236}">
                <a16:creationId xmlns:a16="http://schemas.microsoft.com/office/drawing/2014/main" id="{B14F36C7-62BB-42FF-A310-70F24FC3352A}"/>
              </a:ext>
            </a:extLst>
          </p:cNvPr>
          <p:cNvSpPr>
            <a:spLocks noGrp="1"/>
          </p:cNvSpPr>
          <p:nvPr>
            <p:ph idx="1"/>
          </p:nvPr>
        </p:nvSpPr>
        <p:spPr/>
        <p:txBody>
          <a:bodyPr/>
          <a:lstStyle/>
          <a:p>
            <a:r>
              <a:rPr lang="en-US" sz="2800" dirty="0"/>
              <a:t>Money as a motivator</a:t>
            </a:r>
          </a:p>
          <a:p>
            <a:pPr lvl="1"/>
            <a:r>
              <a:rPr lang="en-US" sz="2400" dirty="0"/>
              <a:t>Money sits with lower-level needs.</a:t>
            </a:r>
          </a:p>
          <a:p>
            <a:pPr lvl="1"/>
            <a:r>
              <a:rPr lang="en-US" sz="2400" dirty="0"/>
              <a:t>Money is not the most important or effective motivator.</a:t>
            </a:r>
          </a:p>
          <a:p>
            <a:endParaRPr lang="en-US" dirty="0"/>
          </a:p>
        </p:txBody>
      </p:sp>
    </p:spTree>
    <p:extLst>
      <p:ext uri="{BB962C8B-B14F-4D97-AF65-F5344CB8AC3E}">
        <p14:creationId xmlns:p14="http://schemas.microsoft.com/office/powerpoint/2010/main" val="2896064222"/>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C9612E-704A-4947-B0C7-6FB049383E7D}"/>
              </a:ext>
            </a:extLst>
          </p:cNvPr>
          <p:cNvSpPr>
            <a:spLocks noGrp="1"/>
          </p:cNvSpPr>
          <p:nvPr>
            <p:ph type="title"/>
          </p:nvPr>
        </p:nvSpPr>
        <p:spPr/>
        <p:txBody>
          <a:bodyPr/>
          <a:lstStyle/>
          <a:p>
            <a:r>
              <a:rPr lang="en-US" sz="4400" b="1" dirty="0"/>
              <a:t>Goal-Setting Theory</a:t>
            </a:r>
            <a:endParaRPr lang="en-US" dirty="0"/>
          </a:p>
        </p:txBody>
      </p:sp>
      <p:sp>
        <p:nvSpPr>
          <p:cNvPr id="3" name="Content Placeholder 2">
            <a:extLst>
              <a:ext uri="{FF2B5EF4-FFF2-40B4-BE49-F238E27FC236}">
                <a16:creationId xmlns:a16="http://schemas.microsoft.com/office/drawing/2014/main" id="{C821ADE1-03AB-4263-B9D2-2B200D9CF5B8}"/>
              </a:ext>
            </a:extLst>
          </p:cNvPr>
          <p:cNvSpPr>
            <a:spLocks noGrp="1"/>
          </p:cNvSpPr>
          <p:nvPr>
            <p:ph idx="1"/>
          </p:nvPr>
        </p:nvSpPr>
        <p:spPr/>
        <p:txBody>
          <a:bodyPr/>
          <a:lstStyle/>
          <a:p>
            <a:r>
              <a:rPr lang="en-US" sz="2400" dirty="0"/>
              <a:t>Developed by Edwin Locke and Gary Latham</a:t>
            </a:r>
          </a:p>
          <a:p>
            <a:r>
              <a:rPr lang="en-US" sz="2400" dirty="0"/>
              <a:t>Human performance is directed by conscious goals and intentions.</a:t>
            </a:r>
          </a:p>
          <a:p>
            <a:r>
              <a:rPr lang="en-US" sz="2400" dirty="0"/>
              <a:t>Employees are motivated by:</a:t>
            </a:r>
          </a:p>
          <a:p>
            <a:pPr lvl="1"/>
            <a:r>
              <a:rPr lang="en-US" sz="2000" dirty="0"/>
              <a:t>Clear goals </a:t>
            </a:r>
          </a:p>
          <a:p>
            <a:pPr lvl="1"/>
            <a:r>
              <a:rPr lang="en-US" sz="2000" dirty="0"/>
              <a:t>Appropriate feedback</a:t>
            </a:r>
          </a:p>
          <a:p>
            <a:endParaRPr lang="en-US" dirty="0"/>
          </a:p>
        </p:txBody>
      </p:sp>
    </p:spTree>
    <p:extLst>
      <p:ext uri="{BB962C8B-B14F-4D97-AF65-F5344CB8AC3E}">
        <p14:creationId xmlns:p14="http://schemas.microsoft.com/office/powerpoint/2010/main" val="1972762373"/>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8A12C9-4484-4106-AC3D-6641D7620E10}"/>
              </a:ext>
            </a:extLst>
          </p:cNvPr>
          <p:cNvSpPr>
            <a:spLocks noGrp="1"/>
          </p:cNvSpPr>
          <p:nvPr>
            <p:ph type="title"/>
          </p:nvPr>
        </p:nvSpPr>
        <p:spPr/>
        <p:txBody>
          <a:bodyPr/>
          <a:lstStyle/>
          <a:p>
            <a:r>
              <a:rPr lang="en-US" sz="4400" b="1" dirty="0"/>
              <a:t>Goal-Setting Theory</a:t>
            </a:r>
            <a:endParaRPr lang="en-US" dirty="0"/>
          </a:p>
        </p:txBody>
      </p:sp>
      <p:pic>
        <p:nvPicPr>
          <p:cNvPr id="4" name="Content Placeholder 3">
            <a:extLst>
              <a:ext uri="{FF2B5EF4-FFF2-40B4-BE49-F238E27FC236}">
                <a16:creationId xmlns:a16="http://schemas.microsoft.com/office/drawing/2014/main" id="{67C67E23-0FE1-4788-A487-7E81A2BB6D40}"/>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a:xfrm>
            <a:off x="1043608" y="1196752"/>
            <a:ext cx="7344815" cy="4464496"/>
          </a:xfrm>
          <a:prstGeom prst="rect">
            <a:avLst/>
          </a:prstGeom>
        </p:spPr>
      </p:pic>
    </p:spTree>
    <p:extLst>
      <p:ext uri="{BB962C8B-B14F-4D97-AF65-F5344CB8AC3E}">
        <p14:creationId xmlns:p14="http://schemas.microsoft.com/office/powerpoint/2010/main" val="896166916"/>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CA5730-A79D-451D-AB3C-0FE025A0DFDE}"/>
              </a:ext>
            </a:extLst>
          </p:cNvPr>
          <p:cNvSpPr>
            <a:spLocks noGrp="1"/>
          </p:cNvSpPr>
          <p:nvPr>
            <p:ph type="title"/>
          </p:nvPr>
        </p:nvSpPr>
        <p:spPr/>
        <p:txBody>
          <a:bodyPr/>
          <a:lstStyle/>
          <a:p>
            <a:r>
              <a:rPr lang="en-US" sz="4400" b="1" dirty="0"/>
              <a:t>Goal-Setting Theory</a:t>
            </a:r>
            <a:endParaRPr lang="en-US" dirty="0"/>
          </a:p>
        </p:txBody>
      </p:sp>
      <p:sp>
        <p:nvSpPr>
          <p:cNvPr id="3" name="Content Placeholder 2">
            <a:extLst>
              <a:ext uri="{FF2B5EF4-FFF2-40B4-BE49-F238E27FC236}">
                <a16:creationId xmlns:a16="http://schemas.microsoft.com/office/drawing/2014/main" id="{8C37A179-7762-4E8C-A599-7B210287D98D}"/>
              </a:ext>
            </a:extLst>
          </p:cNvPr>
          <p:cNvSpPr>
            <a:spLocks noGrp="1"/>
          </p:cNvSpPr>
          <p:nvPr>
            <p:ph idx="1"/>
          </p:nvPr>
        </p:nvSpPr>
        <p:spPr/>
        <p:txBody>
          <a:bodyPr/>
          <a:lstStyle/>
          <a:p>
            <a:r>
              <a:rPr lang="en-US" sz="3200" dirty="0"/>
              <a:t>Specific goals (S.M.A.R.T.)</a:t>
            </a:r>
          </a:p>
          <a:p>
            <a:r>
              <a:rPr lang="en-US" sz="3200" dirty="0"/>
              <a:t>Difficult goals</a:t>
            </a:r>
          </a:p>
          <a:p>
            <a:r>
              <a:rPr lang="en-US" sz="3200" dirty="0"/>
              <a:t>Goal acceptance and commitment </a:t>
            </a:r>
          </a:p>
          <a:p>
            <a:r>
              <a:rPr lang="en-US" sz="3200" dirty="0"/>
              <a:t>The Goldilocks Rule</a:t>
            </a:r>
          </a:p>
          <a:p>
            <a:r>
              <a:rPr lang="en-US" sz="3200" dirty="0"/>
              <a:t>Feedback</a:t>
            </a:r>
          </a:p>
          <a:p>
            <a:endParaRPr lang="en-US" dirty="0"/>
          </a:p>
        </p:txBody>
      </p:sp>
    </p:spTree>
    <p:extLst>
      <p:ext uri="{BB962C8B-B14F-4D97-AF65-F5344CB8AC3E}">
        <p14:creationId xmlns:p14="http://schemas.microsoft.com/office/powerpoint/2010/main" val="1884223183"/>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7A4D01-B981-4086-A8D1-D8E2D058E3E3}"/>
              </a:ext>
            </a:extLst>
          </p:cNvPr>
          <p:cNvSpPr>
            <a:spLocks noGrp="1"/>
          </p:cNvSpPr>
          <p:nvPr>
            <p:ph type="title"/>
          </p:nvPr>
        </p:nvSpPr>
        <p:spPr/>
        <p:txBody>
          <a:bodyPr/>
          <a:lstStyle/>
          <a:p>
            <a:r>
              <a:rPr lang="en-US" sz="4400" b="1" dirty="0"/>
              <a:t>Goal Setting Theory</a:t>
            </a:r>
            <a:endParaRPr lang="en-US" dirty="0"/>
          </a:p>
        </p:txBody>
      </p:sp>
      <p:pic>
        <p:nvPicPr>
          <p:cNvPr id="4" name="Content Placeholder 3">
            <a:extLst>
              <a:ext uri="{FF2B5EF4-FFF2-40B4-BE49-F238E27FC236}">
                <a16:creationId xmlns:a16="http://schemas.microsoft.com/office/drawing/2014/main" id="{1ADAB5DF-B192-432F-847B-8FA21DD4DD44}"/>
              </a:ext>
            </a:extLst>
          </p:cNvPr>
          <p:cNvPicPr>
            <a:picLocks noGrp="1" noChangeAspect="1"/>
          </p:cNvPicPr>
          <p:nvPr>
            <p:ph idx="1"/>
          </p:nvPr>
        </p:nvPicPr>
        <p:blipFill>
          <a:blip r:embed="rId2"/>
          <a:stretch>
            <a:fillRect/>
          </a:stretch>
        </p:blipFill>
        <p:spPr>
          <a:xfrm>
            <a:off x="457200" y="2062091"/>
            <a:ext cx="8229600" cy="2992581"/>
          </a:xfrm>
          <a:prstGeom prst="rect">
            <a:avLst/>
          </a:prstGeom>
        </p:spPr>
      </p:pic>
    </p:spTree>
    <p:extLst>
      <p:ext uri="{BB962C8B-B14F-4D97-AF65-F5344CB8AC3E}">
        <p14:creationId xmlns:p14="http://schemas.microsoft.com/office/powerpoint/2010/main" val="3622163950"/>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EE3B76-A561-4680-95DF-68790D806B98}"/>
              </a:ext>
            </a:extLst>
          </p:cNvPr>
          <p:cNvSpPr>
            <a:spLocks noGrp="1"/>
          </p:cNvSpPr>
          <p:nvPr>
            <p:ph type="title"/>
          </p:nvPr>
        </p:nvSpPr>
        <p:spPr/>
        <p:txBody>
          <a:bodyPr/>
          <a:lstStyle/>
          <a:p>
            <a:r>
              <a:rPr lang="en-US" sz="4400" b="1" dirty="0"/>
              <a:t>Equity Theory</a:t>
            </a:r>
            <a:endParaRPr lang="en-US" dirty="0"/>
          </a:p>
        </p:txBody>
      </p:sp>
      <p:sp>
        <p:nvSpPr>
          <p:cNvPr id="3" name="Content Placeholder 2">
            <a:extLst>
              <a:ext uri="{FF2B5EF4-FFF2-40B4-BE49-F238E27FC236}">
                <a16:creationId xmlns:a16="http://schemas.microsoft.com/office/drawing/2014/main" id="{B7413FA9-543E-4974-A9A4-46DF8D31F2BA}"/>
              </a:ext>
            </a:extLst>
          </p:cNvPr>
          <p:cNvSpPr>
            <a:spLocks noGrp="1"/>
          </p:cNvSpPr>
          <p:nvPr>
            <p:ph idx="1"/>
          </p:nvPr>
        </p:nvSpPr>
        <p:spPr/>
        <p:txBody>
          <a:bodyPr/>
          <a:lstStyle/>
          <a:p>
            <a:r>
              <a:rPr lang="en-US" sz="2400" dirty="0"/>
              <a:t>Motivation is based on our perception of how fairly we are being treated in comparison with others. </a:t>
            </a:r>
          </a:p>
          <a:p>
            <a:pPr lvl="1"/>
            <a:r>
              <a:rPr lang="en-US" sz="2000" dirty="0"/>
              <a:t>Fair = more motivation</a:t>
            </a:r>
          </a:p>
          <a:p>
            <a:pPr lvl="1"/>
            <a:r>
              <a:rPr lang="en-US" sz="2000" dirty="0"/>
              <a:t>Unfair = demotivated </a:t>
            </a:r>
          </a:p>
          <a:p>
            <a:r>
              <a:rPr lang="en-US" sz="2400" dirty="0"/>
              <a:t>O/I ratio (outcome/inputs)                                         </a:t>
            </a:r>
          </a:p>
          <a:p>
            <a:pPr marL="0" indent="0">
              <a:buNone/>
            </a:pPr>
            <a:r>
              <a:rPr lang="en-US" dirty="0"/>
              <a:t> </a:t>
            </a:r>
          </a:p>
        </p:txBody>
      </p:sp>
      <p:pic>
        <p:nvPicPr>
          <p:cNvPr id="4" name="Content Placeholder 3">
            <a:extLst>
              <a:ext uri="{FF2B5EF4-FFF2-40B4-BE49-F238E27FC236}">
                <a16:creationId xmlns:a16="http://schemas.microsoft.com/office/drawing/2014/main" id="{D4C4B0AF-612F-4646-BF16-F786857A61FB}"/>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851920" y="3590463"/>
            <a:ext cx="5179356" cy="1926770"/>
          </a:xfrm>
          <a:prstGeom prst="rect">
            <a:avLst/>
          </a:prstGeom>
        </p:spPr>
      </p:pic>
    </p:spTree>
    <p:extLst>
      <p:ext uri="{BB962C8B-B14F-4D97-AF65-F5344CB8AC3E}">
        <p14:creationId xmlns:p14="http://schemas.microsoft.com/office/powerpoint/2010/main" val="1122047924"/>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E1B9C3-D4F4-40F9-BBBB-C77BBA34EE68}"/>
              </a:ext>
            </a:extLst>
          </p:cNvPr>
          <p:cNvSpPr>
            <a:spLocks noGrp="1"/>
          </p:cNvSpPr>
          <p:nvPr>
            <p:ph type="title"/>
          </p:nvPr>
        </p:nvSpPr>
        <p:spPr/>
        <p:txBody>
          <a:bodyPr/>
          <a:lstStyle/>
          <a:p>
            <a:r>
              <a:rPr lang="en-US" sz="4400" b="1" dirty="0"/>
              <a:t>Equity Theory</a:t>
            </a:r>
            <a:endParaRPr lang="en-US" dirty="0"/>
          </a:p>
        </p:txBody>
      </p:sp>
      <p:sp>
        <p:nvSpPr>
          <p:cNvPr id="3" name="Content Placeholder 2">
            <a:extLst>
              <a:ext uri="{FF2B5EF4-FFF2-40B4-BE49-F238E27FC236}">
                <a16:creationId xmlns:a16="http://schemas.microsoft.com/office/drawing/2014/main" id="{6B24C768-DE6B-4357-A340-6734A7F6D8F8}"/>
              </a:ext>
            </a:extLst>
          </p:cNvPr>
          <p:cNvSpPr>
            <a:spLocks noGrp="1"/>
          </p:cNvSpPr>
          <p:nvPr>
            <p:ph idx="1"/>
          </p:nvPr>
        </p:nvSpPr>
        <p:spPr/>
        <p:txBody>
          <a:bodyPr/>
          <a:lstStyle/>
          <a:p>
            <a:r>
              <a:rPr lang="en-US" sz="2400" dirty="0"/>
              <a:t>Organizational justice: What people perceive as fairness in workplace practices </a:t>
            </a:r>
          </a:p>
          <a:p>
            <a:pPr lvl="1"/>
            <a:r>
              <a:rPr lang="en-US" sz="2000" dirty="0"/>
              <a:t>Distributive justice</a:t>
            </a:r>
          </a:p>
          <a:p>
            <a:pPr lvl="1"/>
            <a:r>
              <a:rPr lang="en-US" sz="2000" dirty="0"/>
              <a:t>Procedural justice</a:t>
            </a:r>
          </a:p>
          <a:p>
            <a:pPr lvl="1"/>
            <a:r>
              <a:rPr lang="en-US" sz="2000" dirty="0"/>
              <a:t>Interpersonal justice</a:t>
            </a:r>
          </a:p>
          <a:p>
            <a:pPr lvl="1"/>
            <a:r>
              <a:rPr lang="en-US" sz="2000" dirty="0"/>
              <a:t>Informational justice </a:t>
            </a:r>
          </a:p>
          <a:p>
            <a:endParaRPr lang="en-US" dirty="0"/>
          </a:p>
        </p:txBody>
      </p:sp>
    </p:spTree>
    <p:extLst>
      <p:ext uri="{BB962C8B-B14F-4D97-AF65-F5344CB8AC3E}">
        <p14:creationId xmlns:p14="http://schemas.microsoft.com/office/powerpoint/2010/main" val="349680977"/>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BF5878-5934-4050-93A4-798EE5C415D0}"/>
              </a:ext>
            </a:extLst>
          </p:cNvPr>
          <p:cNvSpPr>
            <a:spLocks noGrp="1"/>
          </p:cNvSpPr>
          <p:nvPr>
            <p:ph type="title"/>
          </p:nvPr>
        </p:nvSpPr>
        <p:spPr/>
        <p:txBody>
          <a:bodyPr/>
          <a:lstStyle/>
          <a:p>
            <a:r>
              <a:rPr lang="en-US" sz="4400" b="1" dirty="0"/>
              <a:t>Expectancy Theory</a:t>
            </a:r>
            <a:endParaRPr lang="en-US" dirty="0"/>
          </a:p>
        </p:txBody>
      </p:sp>
      <p:sp>
        <p:nvSpPr>
          <p:cNvPr id="3" name="Content Placeholder 2">
            <a:extLst>
              <a:ext uri="{FF2B5EF4-FFF2-40B4-BE49-F238E27FC236}">
                <a16:creationId xmlns:a16="http://schemas.microsoft.com/office/drawing/2014/main" id="{B0ADBA3C-182C-4F15-9C8B-3F4AC0D2ED30}"/>
              </a:ext>
            </a:extLst>
          </p:cNvPr>
          <p:cNvSpPr>
            <a:spLocks noGrp="1"/>
          </p:cNvSpPr>
          <p:nvPr>
            <p:ph idx="1"/>
          </p:nvPr>
        </p:nvSpPr>
        <p:spPr/>
        <p:txBody>
          <a:bodyPr/>
          <a:lstStyle/>
          <a:p>
            <a:r>
              <a:rPr lang="en-US" sz="2400" dirty="0"/>
              <a:t>Vroom’s expectancy theory: People will choose certain behaviors over others with the expectation of a certain outcome</a:t>
            </a:r>
          </a:p>
          <a:p>
            <a:pPr lvl="1"/>
            <a:r>
              <a:rPr lang="en-US" sz="2000" dirty="0"/>
              <a:t>Expectancy: Effort-to-performance relationships</a:t>
            </a:r>
          </a:p>
          <a:p>
            <a:pPr lvl="1"/>
            <a:r>
              <a:rPr lang="en-US" sz="2000" dirty="0"/>
              <a:t>Instrumentality: Work-outcome relationships </a:t>
            </a:r>
          </a:p>
          <a:p>
            <a:pPr lvl="1"/>
            <a:r>
              <a:rPr lang="en-US" sz="2000" dirty="0"/>
              <a:t>Valence: Desirability of various work outcomes </a:t>
            </a:r>
          </a:p>
          <a:p>
            <a:endParaRPr lang="en-US" dirty="0"/>
          </a:p>
        </p:txBody>
      </p:sp>
    </p:spTree>
    <p:extLst>
      <p:ext uri="{BB962C8B-B14F-4D97-AF65-F5344CB8AC3E}">
        <p14:creationId xmlns:p14="http://schemas.microsoft.com/office/powerpoint/2010/main" val="58694133"/>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DFD7D2-2334-4630-AED0-1F1A1F6115BD}"/>
              </a:ext>
            </a:extLst>
          </p:cNvPr>
          <p:cNvSpPr>
            <a:spLocks noGrp="1"/>
          </p:cNvSpPr>
          <p:nvPr>
            <p:ph type="title"/>
          </p:nvPr>
        </p:nvSpPr>
        <p:spPr/>
        <p:txBody>
          <a:bodyPr/>
          <a:lstStyle/>
          <a:p>
            <a:r>
              <a:rPr lang="en-US" sz="4400" b="1" dirty="0"/>
              <a:t>Expectancy Theory</a:t>
            </a:r>
            <a:endParaRPr lang="en-US" dirty="0"/>
          </a:p>
        </p:txBody>
      </p:sp>
      <p:pic>
        <p:nvPicPr>
          <p:cNvPr id="4" name="Content Placeholder 3">
            <a:extLst>
              <a:ext uri="{FF2B5EF4-FFF2-40B4-BE49-F238E27FC236}">
                <a16:creationId xmlns:a16="http://schemas.microsoft.com/office/drawing/2014/main" id="{80344ADD-7A5A-475D-8EBB-F62C7072A53F}"/>
              </a:ext>
            </a:extLst>
          </p:cNvPr>
          <p:cNvPicPr>
            <a:picLocks noGrp="1" noChangeAspect="1"/>
          </p:cNvPicPr>
          <p:nvPr>
            <p:ph idx="1"/>
          </p:nvPr>
        </p:nvPicPr>
        <p:blipFill>
          <a:blip r:embed="rId2"/>
          <a:stretch>
            <a:fillRect/>
          </a:stretch>
        </p:blipFill>
        <p:spPr>
          <a:xfrm>
            <a:off x="457200" y="2602959"/>
            <a:ext cx="8229600" cy="1910845"/>
          </a:xfrm>
          <a:prstGeom prst="rect">
            <a:avLst/>
          </a:prstGeom>
        </p:spPr>
      </p:pic>
    </p:spTree>
    <p:extLst>
      <p:ext uri="{BB962C8B-B14F-4D97-AF65-F5344CB8AC3E}">
        <p14:creationId xmlns:p14="http://schemas.microsoft.com/office/powerpoint/2010/main" val="4200547185"/>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795B4C-8300-4729-8930-11EEDAB7258A}"/>
              </a:ext>
            </a:extLst>
          </p:cNvPr>
          <p:cNvSpPr>
            <a:spLocks noGrp="1"/>
          </p:cNvSpPr>
          <p:nvPr>
            <p:ph type="title"/>
          </p:nvPr>
        </p:nvSpPr>
        <p:spPr/>
        <p:txBody>
          <a:bodyPr>
            <a:normAutofit fontScale="90000"/>
          </a:bodyPr>
          <a:lstStyle/>
          <a:p>
            <a:br>
              <a:rPr lang="en-US" sz="4400" b="1" dirty="0"/>
            </a:br>
            <a:r>
              <a:rPr lang="en-US" sz="4400" b="1" dirty="0"/>
              <a:t>Intrinsic and Extrinsic Motivation</a:t>
            </a:r>
            <a:br>
              <a:rPr lang="en-US" sz="4800" b="1" dirty="0"/>
            </a:br>
            <a:br>
              <a:rPr lang="en-US" sz="4800" b="1" dirty="0"/>
            </a:br>
            <a:endParaRPr lang="en-US" dirty="0"/>
          </a:p>
        </p:txBody>
      </p:sp>
      <p:sp>
        <p:nvSpPr>
          <p:cNvPr id="3" name="Content Placeholder 2">
            <a:extLst>
              <a:ext uri="{FF2B5EF4-FFF2-40B4-BE49-F238E27FC236}">
                <a16:creationId xmlns:a16="http://schemas.microsoft.com/office/drawing/2014/main" id="{E9B906ED-070A-4FC5-B17F-66ADE4A308D9}"/>
              </a:ext>
            </a:extLst>
          </p:cNvPr>
          <p:cNvSpPr>
            <a:spLocks noGrp="1"/>
          </p:cNvSpPr>
          <p:nvPr>
            <p:ph idx="1"/>
          </p:nvPr>
        </p:nvSpPr>
        <p:spPr/>
        <p:txBody>
          <a:bodyPr/>
          <a:lstStyle/>
          <a:p>
            <a:r>
              <a:rPr lang="en-US" sz="2400" dirty="0"/>
              <a:t>Intrinsic motivation </a:t>
            </a:r>
          </a:p>
          <a:p>
            <a:pPr lvl="1"/>
            <a:r>
              <a:rPr lang="en-US" sz="2000" b="1" dirty="0"/>
              <a:t>Need for competence</a:t>
            </a:r>
          </a:p>
          <a:p>
            <a:pPr lvl="1"/>
            <a:r>
              <a:rPr lang="en-US" sz="2000" b="1" dirty="0"/>
              <a:t>Need for self-determination</a:t>
            </a:r>
          </a:p>
          <a:p>
            <a:r>
              <a:rPr lang="en-US" sz="2400" dirty="0"/>
              <a:t>Extrinsic rewards can:</a:t>
            </a:r>
          </a:p>
          <a:p>
            <a:pPr lvl="1"/>
            <a:r>
              <a:rPr lang="en-US" sz="2000" dirty="0"/>
              <a:t>increase motivation if rewards are high</a:t>
            </a:r>
          </a:p>
          <a:p>
            <a:pPr lvl="1"/>
            <a:r>
              <a:rPr lang="en-US" sz="2000" dirty="0"/>
              <a:t>decrease motivation if rewards are low </a:t>
            </a:r>
          </a:p>
          <a:p>
            <a:endParaRPr lang="en-US" dirty="0"/>
          </a:p>
        </p:txBody>
      </p:sp>
    </p:spTree>
    <p:extLst>
      <p:ext uri="{BB962C8B-B14F-4D97-AF65-F5344CB8AC3E}">
        <p14:creationId xmlns:p14="http://schemas.microsoft.com/office/powerpoint/2010/main" val="3445196638"/>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328213-7640-4444-AE6E-A5B495FD660F}"/>
              </a:ext>
            </a:extLst>
          </p:cNvPr>
          <p:cNvSpPr>
            <a:spLocks noGrp="1"/>
          </p:cNvSpPr>
          <p:nvPr>
            <p:ph type="title"/>
          </p:nvPr>
        </p:nvSpPr>
        <p:spPr/>
        <p:txBody>
          <a:bodyPr/>
          <a:lstStyle/>
          <a:p>
            <a:r>
              <a:rPr lang="en-US" sz="4400" b="1" dirty="0"/>
              <a:t>Types of Extrinsic Rewards</a:t>
            </a:r>
            <a:endParaRPr lang="en-US" dirty="0"/>
          </a:p>
        </p:txBody>
      </p:sp>
      <p:sp>
        <p:nvSpPr>
          <p:cNvPr id="3" name="Content Placeholder 2">
            <a:extLst>
              <a:ext uri="{FF2B5EF4-FFF2-40B4-BE49-F238E27FC236}">
                <a16:creationId xmlns:a16="http://schemas.microsoft.com/office/drawing/2014/main" id="{0DA3D90A-5D2E-4F4F-BA50-92276F9A7CB8}"/>
              </a:ext>
            </a:extLst>
          </p:cNvPr>
          <p:cNvSpPr>
            <a:spLocks noGrp="1"/>
          </p:cNvSpPr>
          <p:nvPr>
            <p:ph idx="1"/>
          </p:nvPr>
        </p:nvSpPr>
        <p:spPr/>
        <p:txBody>
          <a:bodyPr/>
          <a:lstStyle/>
          <a:p>
            <a:r>
              <a:rPr lang="en-US" sz="2400" dirty="0"/>
              <a:t>Seniority-based pay</a:t>
            </a:r>
          </a:p>
          <a:p>
            <a:r>
              <a:rPr lang="en-US" sz="2400" dirty="0"/>
              <a:t>Job content-based pay</a:t>
            </a:r>
          </a:p>
          <a:p>
            <a:r>
              <a:rPr lang="en-US" sz="2400" dirty="0"/>
              <a:t>Skill-based pay</a:t>
            </a:r>
          </a:p>
          <a:p>
            <a:r>
              <a:rPr lang="en-US" sz="2400" dirty="0"/>
              <a:t> Performance-based pay</a:t>
            </a:r>
          </a:p>
          <a:p>
            <a:pPr lvl="1"/>
            <a:r>
              <a:rPr lang="en-US" sz="2000" dirty="0"/>
              <a:t>Individual-level performance-based pay</a:t>
            </a:r>
          </a:p>
          <a:p>
            <a:pPr lvl="1"/>
            <a:r>
              <a:rPr lang="en-US" sz="2000" dirty="0"/>
              <a:t>Team and organization level performance-based pay</a:t>
            </a:r>
          </a:p>
          <a:p>
            <a:endParaRPr lang="en-US" dirty="0"/>
          </a:p>
        </p:txBody>
      </p:sp>
    </p:spTree>
    <p:extLst>
      <p:ext uri="{BB962C8B-B14F-4D97-AF65-F5344CB8AC3E}">
        <p14:creationId xmlns:p14="http://schemas.microsoft.com/office/powerpoint/2010/main" val="751728156"/>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BD6389-2AD6-4881-AC43-4FD75066F185}"/>
              </a:ext>
            </a:extLst>
          </p:cNvPr>
          <p:cNvSpPr>
            <a:spLocks noGrp="1"/>
          </p:cNvSpPr>
          <p:nvPr>
            <p:ph type="title"/>
          </p:nvPr>
        </p:nvSpPr>
        <p:spPr/>
        <p:txBody>
          <a:bodyPr/>
          <a:lstStyle/>
          <a:p>
            <a:r>
              <a:rPr lang="en-US" sz="4400" b="1" dirty="0"/>
              <a:t>Types of Extrinsic Rewards</a:t>
            </a:r>
            <a:endParaRPr lang="en-US" dirty="0"/>
          </a:p>
        </p:txBody>
      </p:sp>
      <p:sp>
        <p:nvSpPr>
          <p:cNvPr id="3" name="Content Placeholder 2">
            <a:extLst>
              <a:ext uri="{FF2B5EF4-FFF2-40B4-BE49-F238E27FC236}">
                <a16:creationId xmlns:a16="http://schemas.microsoft.com/office/drawing/2014/main" id="{9ED08B4D-89B7-4962-9882-EE141A79A464}"/>
              </a:ext>
            </a:extLst>
          </p:cNvPr>
          <p:cNvSpPr>
            <a:spLocks noGrp="1"/>
          </p:cNvSpPr>
          <p:nvPr>
            <p:ph idx="1"/>
          </p:nvPr>
        </p:nvSpPr>
        <p:spPr/>
        <p:txBody>
          <a:bodyPr/>
          <a:lstStyle/>
          <a:p>
            <a:r>
              <a:rPr lang="en-US" sz="2000" dirty="0"/>
              <a:t>Individual-level performance-based pay:</a:t>
            </a:r>
          </a:p>
          <a:p>
            <a:pPr lvl="1"/>
            <a:r>
              <a:rPr lang="en-US" sz="1800" b="1" dirty="0"/>
              <a:t>Piece rate</a:t>
            </a:r>
            <a:r>
              <a:rPr lang="en-US" sz="1800" dirty="0"/>
              <a:t>: Workers are paid a fixed sum for each unit of production completed. </a:t>
            </a:r>
          </a:p>
          <a:p>
            <a:pPr lvl="1"/>
            <a:r>
              <a:rPr lang="en-US" sz="1800" b="1" dirty="0"/>
              <a:t>Merit pay</a:t>
            </a:r>
            <a:r>
              <a:rPr lang="en-US" sz="1800" dirty="0"/>
              <a:t>:</a:t>
            </a:r>
            <a:r>
              <a:rPr lang="en-US" sz="1800" b="1" dirty="0"/>
              <a:t> </a:t>
            </a:r>
            <a:r>
              <a:rPr lang="en-US" sz="1800" dirty="0"/>
              <a:t>Links pay increases directly to performance. </a:t>
            </a:r>
          </a:p>
          <a:p>
            <a:pPr lvl="1"/>
            <a:r>
              <a:rPr lang="en-US" sz="1800" b="1" dirty="0"/>
              <a:t>Bonus</a:t>
            </a:r>
            <a:r>
              <a:rPr lang="en-US" sz="1800" dirty="0"/>
              <a:t>: A pay plan that rewards employees for good performance in addition to their base salary.</a:t>
            </a:r>
          </a:p>
          <a:p>
            <a:endParaRPr lang="en-US" dirty="0"/>
          </a:p>
        </p:txBody>
      </p:sp>
    </p:spTree>
    <p:extLst>
      <p:ext uri="{BB962C8B-B14F-4D97-AF65-F5344CB8AC3E}">
        <p14:creationId xmlns:p14="http://schemas.microsoft.com/office/powerpoint/2010/main" val="2169508002"/>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54021F-D30D-4B2D-A297-43E04DFB8697}"/>
              </a:ext>
            </a:extLst>
          </p:cNvPr>
          <p:cNvSpPr>
            <a:spLocks noGrp="1"/>
          </p:cNvSpPr>
          <p:nvPr>
            <p:ph type="title"/>
          </p:nvPr>
        </p:nvSpPr>
        <p:spPr/>
        <p:txBody>
          <a:bodyPr/>
          <a:lstStyle/>
          <a:p>
            <a:r>
              <a:rPr lang="en-US" sz="4400" b="1" dirty="0"/>
              <a:t>Types of Extrinsic Rewards</a:t>
            </a:r>
            <a:endParaRPr lang="en-US" dirty="0"/>
          </a:p>
        </p:txBody>
      </p:sp>
      <p:sp>
        <p:nvSpPr>
          <p:cNvPr id="3" name="Content Placeholder 2">
            <a:extLst>
              <a:ext uri="{FF2B5EF4-FFF2-40B4-BE49-F238E27FC236}">
                <a16:creationId xmlns:a16="http://schemas.microsoft.com/office/drawing/2014/main" id="{376E2F3E-BAB6-46F0-B386-EEFD1817F7C3}"/>
              </a:ext>
            </a:extLst>
          </p:cNvPr>
          <p:cNvSpPr>
            <a:spLocks noGrp="1"/>
          </p:cNvSpPr>
          <p:nvPr>
            <p:ph idx="1"/>
          </p:nvPr>
        </p:nvSpPr>
        <p:spPr/>
        <p:txBody>
          <a:bodyPr/>
          <a:lstStyle/>
          <a:p>
            <a:r>
              <a:rPr lang="en-US" sz="2400" dirty="0"/>
              <a:t>Team- and organization-level performance-based pay:</a:t>
            </a:r>
          </a:p>
          <a:p>
            <a:pPr lvl="1"/>
            <a:r>
              <a:rPr lang="en-US" sz="2000" dirty="0"/>
              <a:t>Gainsharing </a:t>
            </a:r>
          </a:p>
          <a:p>
            <a:pPr lvl="1"/>
            <a:r>
              <a:rPr lang="en-US" sz="2000" dirty="0"/>
              <a:t>Profit sharing </a:t>
            </a:r>
          </a:p>
          <a:p>
            <a:pPr lvl="1"/>
            <a:r>
              <a:rPr lang="en-US" sz="2000" dirty="0"/>
              <a:t>Employee stock ownership plans (ESOPs)</a:t>
            </a:r>
          </a:p>
          <a:p>
            <a:endParaRPr lang="en-US" dirty="0"/>
          </a:p>
        </p:txBody>
      </p:sp>
    </p:spTree>
    <p:extLst>
      <p:ext uri="{BB962C8B-B14F-4D97-AF65-F5344CB8AC3E}">
        <p14:creationId xmlns:p14="http://schemas.microsoft.com/office/powerpoint/2010/main" val="127933145"/>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63278F-196B-43A5-8AD0-C482B55A743E}"/>
              </a:ext>
            </a:extLst>
          </p:cNvPr>
          <p:cNvSpPr>
            <a:spLocks noGrp="1"/>
          </p:cNvSpPr>
          <p:nvPr>
            <p:ph type="title"/>
          </p:nvPr>
        </p:nvSpPr>
        <p:spPr/>
        <p:txBody>
          <a:bodyPr>
            <a:normAutofit fontScale="90000"/>
          </a:bodyPr>
          <a:lstStyle/>
          <a:p>
            <a:r>
              <a:rPr lang="en-US" sz="4400" b="1" dirty="0"/>
              <a:t>Motivation Through Job Design </a:t>
            </a:r>
            <a:endParaRPr lang="en-US" dirty="0"/>
          </a:p>
        </p:txBody>
      </p:sp>
      <p:sp>
        <p:nvSpPr>
          <p:cNvPr id="3" name="Content Placeholder 2">
            <a:extLst>
              <a:ext uri="{FF2B5EF4-FFF2-40B4-BE49-F238E27FC236}">
                <a16:creationId xmlns:a16="http://schemas.microsoft.com/office/drawing/2014/main" id="{85DB4A0C-C099-4333-B3CD-824EB77FFDB6}"/>
              </a:ext>
            </a:extLst>
          </p:cNvPr>
          <p:cNvSpPr>
            <a:spLocks noGrp="1"/>
          </p:cNvSpPr>
          <p:nvPr>
            <p:ph idx="1"/>
          </p:nvPr>
        </p:nvSpPr>
        <p:spPr/>
        <p:txBody>
          <a:bodyPr/>
          <a:lstStyle/>
          <a:p>
            <a:r>
              <a:rPr lang="en-US" sz="2400" dirty="0"/>
              <a:t>Job design can be tracked back to theory of scientific management</a:t>
            </a:r>
          </a:p>
          <a:p>
            <a:pPr lvl="1"/>
            <a:r>
              <a:rPr lang="en-US" sz="2000" dirty="0"/>
              <a:t>Certain people can work more efficiently than others </a:t>
            </a:r>
          </a:p>
          <a:p>
            <a:pPr lvl="1"/>
            <a:r>
              <a:rPr lang="en-US" sz="2000" dirty="0"/>
              <a:t>Select the right people for the right job </a:t>
            </a:r>
          </a:p>
          <a:p>
            <a:pPr lvl="1"/>
            <a:r>
              <a:rPr lang="en-US" sz="2000" dirty="0"/>
              <a:t>Taylorism</a:t>
            </a:r>
          </a:p>
          <a:p>
            <a:endParaRPr lang="en-US" dirty="0"/>
          </a:p>
        </p:txBody>
      </p:sp>
    </p:spTree>
    <p:extLst>
      <p:ext uri="{BB962C8B-B14F-4D97-AF65-F5344CB8AC3E}">
        <p14:creationId xmlns:p14="http://schemas.microsoft.com/office/powerpoint/2010/main" val="312498654"/>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40E9DC-B148-4AFC-92CB-B2FCD5B88580}"/>
              </a:ext>
            </a:extLst>
          </p:cNvPr>
          <p:cNvSpPr>
            <a:spLocks noGrp="1"/>
          </p:cNvSpPr>
          <p:nvPr>
            <p:ph type="title"/>
          </p:nvPr>
        </p:nvSpPr>
        <p:spPr/>
        <p:txBody>
          <a:bodyPr>
            <a:normAutofit fontScale="90000"/>
          </a:bodyPr>
          <a:lstStyle/>
          <a:p>
            <a:r>
              <a:rPr lang="en-US" sz="4400" b="1" dirty="0"/>
              <a:t>Motivation Through Job Design</a:t>
            </a:r>
            <a:endParaRPr lang="en-US" dirty="0"/>
          </a:p>
        </p:txBody>
      </p:sp>
      <p:sp>
        <p:nvSpPr>
          <p:cNvPr id="3" name="Content Placeholder 2">
            <a:extLst>
              <a:ext uri="{FF2B5EF4-FFF2-40B4-BE49-F238E27FC236}">
                <a16:creationId xmlns:a16="http://schemas.microsoft.com/office/drawing/2014/main" id="{F247AFE2-F0DF-4663-98C1-9BBDC840B547}"/>
              </a:ext>
            </a:extLst>
          </p:cNvPr>
          <p:cNvSpPr>
            <a:spLocks noGrp="1"/>
          </p:cNvSpPr>
          <p:nvPr>
            <p:ph idx="1"/>
          </p:nvPr>
        </p:nvSpPr>
        <p:spPr/>
        <p:txBody>
          <a:bodyPr/>
          <a:lstStyle/>
          <a:p>
            <a:r>
              <a:rPr lang="en-US" sz="2400" dirty="0"/>
              <a:t>Three main approaches to job design:</a:t>
            </a:r>
          </a:p>
          <a:p>
            <a:pPr lvl="1"/>
            <a:r>
              <a:rPr lang="en-US" sz="2000" dirty="0"/>
              <a:t>Job enlargement</a:t>
            </a:r>
          </a:p>
          <a:p>
            <a:pPr lvl="1"/>
            <a:r>
              <a:rPr lang="en-US" sz="2000" dirty="0"/>
              <a:t>Job rotation</a:t>
            </a:r>
          </a:p>
          <a:p>
            <a:pPr lvl="1"/>
            <a:r>
              <a:rPr lang="en-US" sz="2000" dirty="0"/>
              <a:t>Job enrichment</a:t>
            </a:r>
          </a:p>
          <a:p>
            <a:pPr lvl="2"/>
            <a:r>
              <a:rPr lang="en-US" sz="1800" dirty="0"/>
              <a:t>Job characteristics model </a:t>
            </a:r>
            <a:endParaRPr lang="en-US" dirty="0"/>
          </a:p>
        </p:txBody>
      </p:sp>
    </p:spTree>
    <p:extLst>
      <p:ext uri="{BB962C8B-B14F-4D97-AF65-F5344CB8AC3E}">
        <p14:creationId xmlns:p14="http://schemas.microsoft.com/office/powerpoint/2010/main" val="2077574683"/>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91C16B-CCC9-4D58-B529-F9C9D6309DA6}"/>
              </a:ext>
            </a:extLst>
          </p:cNvPr>
          <p:cNvSpPr>
            <a:spLocks noGrp="1"/>
          </p:cNvSpPr>
          <p:nvPr>
            <p:ph type="title"/>
          </p:nvPr>
        </p:nvSpPr>
        <p:spPr/>
        <p:txBody>
          <a:bodyPr/>
          <a:lstStyle/>
          <a:p>
            <a:r>
              <a:rPr lang="en-US" sz="4400" b="1" dirty="0"/>
              <a:t>Psychological Empowerment</a:t>
            </a:r>
            <a:endParaRPr lang="en-US" dirty="0"/>
          </a:p>
        </p:txBody>
      </p:sp>
      <p:sp>
        <p:nvSpPr>
          <p:cNvPr id="3" name="Content Placeholder 2">
            <a:extLst>
              <a:ext uri="{FF2B5EF4-FFF2-40B4-BE49-F238E27FC236}">
                <a16:creationId xmlns:a16="http://schemas.microsoft.com/office/drawing/2014/main" id="{FB861C00-49DB-41D4-BA11-E2E2415C1473}"/>
              </a:ext>
            </a:extLst>
          </p:cNvPr>
          <p:cNvSpPr>
            <a:spLocks noGrp="1"/>
          </p:cNvSpPr>
          <p:nvPr>
            <p:ph idx="1"/>
          </p:nvPr>
        </p:nvSpPr>
        <p:spPr/>
        <p:txBody>
          <a:bodyPr/>
          <a:lstStyle/>
          <a:p>
            <a:r>
              <a:rPr lang="en-US" sz="2400" dirty="0"/>
              <a:t>Psychological empowerment:</a:t>
            </a:r>
          </a:p>
          <a:p>
            <a:pPr lvl="1"/>
            <a:r>
              <a:rPr lang="en-US" sz="2000" dirty="0"/>
              <a:t>Personal fulfillment when carrying out tasks</a:t>
            </a:r>
          </a:p>
          <a:p>
            <a:pPr lvl="1"/>
            <a:r>
              <a:rPr lang="en-US" sz="2000" dirty="0"/>
              <a:t>Belief that work contributes to a larger purpose</a:t>
            </a:r>
            <a:endParaRPr lang="en-US" dirty="0"/>
          </a:p>
        </p:txBody>
      </p:sp>
    </p:spTree>
    <p:extLst>
      <p:ext uri="{BB962C8B-B14F-4D97-AF65-F5344CB8AC3E}">
        <p14:creationId xmlns:p14="http://schemas.microsoft.com/office/powerpoint/2010/main" val="1753508342"/>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088AC0-D30E-4B82-B708-755C31C1DA7C}"/>
              </a:ext>
            </a:extLst>
          </p:cNvPr>
          <p:cNvSpPr>
            <a:spLocks noGrp="1"/>
          </p:cNvSpPr>
          <p:nvPr>
            <p:ph type="title"/>
          </p:nvPr>
        </p:nvSpPr>
        <p:spPr/>
        <p:txBody>
          <a:bodyPr/>
          <a:lstStyle/>
          <a:p>
            <a:r>
              <a:rPr lang="en-US" sz="4400" b="1" dirty="0"/>
              <a:t>Psychological Empowerment</a:t>
            </a:r>
            <a:endParaRPr lang="en-US" b="1" dirty="0"/>
          </a:p>
        </p:txBody>
      </p:sp>
      <p:sp>
        <p:nvSpPr>
          <p:cNvPr id="3" name="Content Placeholder 2">
            <a:extLst>
              <a:ext uri="{FF2B5EF4-FFF2-40B4-BE49-F238E27FC236}">
                <a16:creationId xmlns:a16="http://schemas.microsoft.com/office/drawing/2014/main" id="{B327AFA0-7522-4893-A6C6-F6EDB49F6BBC}"/>
              </a:ext>
            </a:extLst>
          </p:cNvPr>
          <p:cNvSpPr>
            <a:spLocks noGrp="1"/>
          </p:cNvSpPr>
          <p:nvPr>
            <p:ph idx="1"/>
          </p:nvPr>
        </p:nvSpPr>
        <p:spPr/>
        <p:txBody>
          <a:bodyPr/>
          <a:lstStyle/>
          <a:p>
            <a:r>
              <a:rPr lang="en-US" sz="2400" dirty="0"/>
              <a:t>Psychological empowerment beliefs:</a:t>
            </a:r>
          </a:p>
          <a:p>
            <a:pPr lvl="1"/>
            <a:r>
              <a:rPr lang="en-US" sz="2000" dirty="0"/>
              <a:t>Competence</a:t>
            </a:r>
          </a:p>
          <a:p>
            <a:pPr lvl="1"/>
            <a:r>
              <a:rPr lang="en-US" sz="2000" dirty="0"/>
              <a:t>Self-determination</a:t>
            </a:r>
          </a:p>
          <a:p>
            <a:pPr lvl="1"/>
            <a:r>
              <a:rPr lang="en-US" sz="2000" dirty="0"/>
              <a:t>Impact</a:t>
            </a:r>
          </a:p>
          <a:p>
            <a:pPr lvl="1"/>
            <a:r>
              <a:rPr lang="en-US" sz="2000" dirty="0"/>
              <a:t>Meaningfulness </a:t>
            </a:r>
          </a:p>
          <a:p>
            <a:endParaRPr lang="en-US" dirty="0"/>
          </a:p>
        </p:txBody>
      </p:sp>
    </p:spTree>
    <p:extLst>
      <p:ext uri="{BB962C8B-B14F-4D97-AF65-F5344CB8AC3E}">
        <p14:creationId xmlns:p14="http://schemas.microsoft.com/office/powerpoint/2010/main" val="171915079"/>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1CF3B8-3477-4B3A-857C-BB336DD70FB0}"/>
              </a:ext>
            </a:extLst>
          </p:cNvPr>
          <p:cNvSpPr>
            <a:spLocks noGrp="1"/>
          </p:cNvSpPr>
          <p:nvPr>
            <p:ph type="title"/>
          </p:nvPr>
        </p:nvSpPr>
        <p:spPr/>
        <p:txBody>
          <a:bodyPr>
            <a:normAutofit fontScale="90000"/>
          </a:bodyPr>
          <a:lstStyle/>
          <a:p>
            <a:br>
              <a:rPr lang="en-GB" dirty="0"/>
            </a:br>
            <a:r>
              <a:rPr lang="en-GB" b="1" dirty="0"/>
              <a:t>Daniel Pink: What Really Motivates Workers</a:t>
            </a:r>
            <a:br>
              <a:rPr lang="en-GB" dirty="0"/>
            </a:br>
            <a:endParaRPr lang="en-US" dirty="0"/>
          </a:p>
        </p:txBody>
      </p:sp>
      <p:sp>
        <p:nvSpPr>
          <p:cNvPr id="3" name="Content Placeholder 2">
            <a:extLst>
              <a:ext uri="{FF2B5EF4-FFF2-40B4-BE49-F238E27FC236}">
                <a16:creationId xmlns:a16="http://schemas.microsoft.com/office/drawing/2014/main" id="{6CC6CB4F-3A91-45E5-9A28-EA0E58BC065D}"/>
              </a:ext>
            </a:extLst>
          </p:cNvPr>
          <p:cNvSpPr>
            <a:spLocks noGrp="1"/>
          </p:cNvSpPr>
          <p:nvPr>
            <p:ph idx="1"/>
          </p:nvPr>
        </p:nvSpPr>
        <p:spPr/>
        <p:txBody>
          <a:bodyPr/>
          <a:lstStyle/>
          <a:p>
            <a:pPr marL="0" indent="0" algn="ctr">
              <a:spcAft>
                <a:spcPts val="0"/>
              </a:spcAft>
              <a:buNone/>
              <a:defRPr/>
            </a:pPr>
            <a:r>
              <a:rPr lang="en-GB" sz="3200" dirty="0">
                <a:hlinkClick r:id="rId2"/>
              </a:rPr>
              <a:t>http://www.youtube.com/watch?v=feDJ3zL23qw&amp;feature=related</a:t>
            </a:r>
            <a:r>
              <a:rPr lang="en-GB" sz="3200" dirty="0"/>
              <a:t> </a:t>
            </a:r>
            <a:br>
              <a:rPr lang="en-GB" sz="3200" dirty="0"/>
            </a:br>
            <a:endParaRPr lang="en-GB" sz="3200" dirty="0"/>
          </a:p>
          <a:p>
            <a:pPr marL="0" indent="0" algn="ctr">
              <a:spcAft>
                <a:spcPts val="0"/>
              </a:spcAft>
              <a:buNone/>
              <a:defRPr/>
            </a:pPr>
            <a:r>
              <a:rPr lang="en-GB" sz="3200" dirty="0"/>
              <a:t>Duration – 8’ 27”</a:t>
            </a:r>
          </a:p>
          <a:p>
            <a:endParaRPr lang="en-US" dirty="0"/>
          </a:p>
        </p:txBody>
      </p:sp>
    </p:spTree>
    <p:extLst>
      <p:ext uri="{BB962C8B-B14F-4D97-AF65-F5344CB8AC3E}">
        <p14:creationId xmlns:p14="http://schemas.microsoft.com/office/powerpoint/2010/main" val="1556442206"/>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321913553D3EB4479A5F0D40DB0A3B87" ma:contentTypeVersion="7" ma:contentTypeDescription="Create a new document." ma:contentTypeScope="" ma:versionID="5c99d3f7400ecb08608f19776d26427f">
  <xsd:schema xmlns:xsd="http://www.w3.org/2001/XMLSchema" xmlns:xs="http://www.w3.org/2001/XMLSchema" xmlns:p="http://schemas.microsoft.com/office/2006/metadata/properties" xmlns:ns3="e2529e2e-246e-4beb-bcc0-0746cc8768ab" targetNamespace="http://schemas.microsoft.com/office/2006/metadata/properties" ma:root="true" ma:fieldsID="c65664f06f67c141f4e5f44021e00214" ns3:_="">
    <xsd:import namespace="e2529e2e-246e-4beb-bcc0-0746cc8768ab"/>
    <xsd:element name="properties">
      <xsd:complexType>
        <xsd:sequence>
          <xsd:element name="documentManagement">
            <xsd:complexType>
              <xsd:all>
                <xsd:element ref="ns3:MediaServiceMetadata" minOccurs="0"/>
                <xsd:element ref="ns3:MediaServiceFastMetadata" minOccurs="0"/>
                <xsd:element ref="ns3:MediaServiceDateTaken" minOccurs="0"/>
                <xsd:element ref="ns3:MediaServiceEventHashCode" minOccurs="0"/>
                <xsd:element ref="ns3:MediaServiceGenerationTime" minOccurs="0"/>
                <xsd:element ref="ns3:MediaServiceAutoTags" minOccurs="0"/>
                <xsd:element ref="ns3:MediaServiceOCR"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e2529e2e-246e-4beb-bcc0-0746cc8768ab"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DateTaken" ma:index="10" nillable="true" ma:displayName="MediaServiceDateTaken" ma:hidden="true" ma:internalName="MediaServiceDateTaken" ma:readOnly="true">
      <xsd:simpleType>
        <xsd:restriction base="dms:Text"/>
      </xsd:simpleType>
    </xsd:element>
    <xsd:element name="MediaServiceEventHashCode" ma:index="11" nillable="true" ma:displayName="MediaServiceEventHashCode" ma:hidden="true" ma:internalName="MediaServiceEventHashCode" ma:readOnly="true">
      <xsd:simpleType>
        <xsd:restriction base="dms:Text"/>
      </xsd:simpleType>
    </xsd:element>
    <xsd:element name="MediaServiceGenerationTime" ma:index="12" nillable="true" ma:displayName="MediaServiceGenerationTime" ma:hidden="true" ma:internalName="MediaServiceGenerationTime" ma:readOnly="true">
      <xsd:simpleType>
        <xsd:restriction base="dms:Text"/>
      </xsd:simpleType>
    </xsd:element>
    <xsd:element name="MediaServiceAutoTags" ma:index="13" nillable="true" ma:displayName="Tags" ma:internalName="MediaServiceAutoTags" ma:readOnly="true">
      <xsd:simpleType>
        <xsd:restriction base="dms:Text"/>
      </xsd:simpleType>
    </xsd:element>
    <xsd:element name="MediaServiceOCR" ma:index="14" nillable="true" ma:displayName="Extracted Text" ma:internalName="MediaServiceOCR"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52D497F2-CAD7-44AD-B30A-5363C4087830}">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e2529e2e-246e-4beb-bcc0-0746cc8768ab"/>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65FC5585-51CA-4C4C-9028-AEC8FAD67B8B}">
  <ds:schemaRefs>
    <ds:schemaRef ds:uri="e2529e2e-246e-4beb-bcc0-0746cc8768ab"/>
    <ds:schemaRef ds:uri="http://purl.org/dc/terms/"/>
    <ds:schemaRef ds:uri="http://schemas.openxmlformats.org/package/2006/metadata/core-properties"/>
    <ds:schemaRef ds:uri="http://schemas.microsoft.com/office/2006/documentManagement/types"/>
    <ds:schemaRef ds:uri="http://schemas.microsoft.com/office/infopath/2007/PartnerControls"/>
    <ds:schemaRef ds:uri="http://purl.org/dc/elements/1.1/"/>
    <ds:schemaRef ds:uri="http://schemas.microsoft.com/office/2006/metadata/properties"/>
    <ds:schemaRef ds:uri="http://www.w3.org/XML/1998/namespace"/>
    <ds:schemaRef ds:uri="http://purl.org/dc/dcmitype/"/>
  </ds:schemaRefs>
</ds:datastoreItem>
</file>

<file path=customXml/itemProps3.xml><?xml version="1.0" encoding="utf-8"?>
<ds:datastoreItem xmlns:ds="http://schemas.openxmlformats.org/officeDocument/2006/customXml" ds:itemID="{D081439C-114A-4151-B03A-0408F1ADA968}">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
  <TotalTime>42847</TotalTime>
  <Words>1548</Words>
  <Application>Microsoft Office PowerPoint</Application>
  <PresentationFormat>On-screen Show (4:3)</PresentationFormat>
  <Paragraphs>227</Paragraphs>
  <Slides>58</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58</vt:i4>
      </vt:variant>
    </vt:vector>
  </HeadingPairs>
  <TitlesOfParts>
    <vt:vector size="64" baseType="lpstr">
      <vt:lpstr>Arial</vt:lpstr>
      <vt:lpstr>Calibri</vt:lpstr>
      <vt:lpstr>Myriad Pro</vt:lpstr>
      <vt:lpstr>Times New Roman</vt:lpstr>
      <vt:lpstr>Wingdings</vt:lpstr>
      <vt:lpstr>20140311PresentationUWTSDTemplate</vt:lpstr>
      <vt:lpstr>MBA  Human Resource Management LCMB7000 Employee engagement and motivation  WEEK 8 </vt:lpstr>
      <vt:lpstr>Learning outcome </vt:lpstr>
      <vt:lpstr>Meaning of Employee engagement </vt:lpstr>
      <vt:lpstr>CIPD Definition </vt:lpstr>
      <vt:lpstr>Dimension of employee engagement</vt:lpstr>
      <vt:lpstr>Three core elements </vt:lpstr>
      <vt:lpstr>Kingston Employee Engagement Consortium Project’ (2010)</vt:lpstr>
      <vt:lpstr>Gallup 12 factors of engagement (2007)</vt:lpstr>
      <vt:lpstr>Characteristics  of engagement </vt:lpstr>
      <vt:lpstr>Disengagement</vt:lpstr>
      <vt:lpstr>Disengagement</vt:lpstr>
      <vt:lpstr>Disengaged employees</vt:lpstr>
      <vt:lpstr>Consequences of disengagement</vt:lpstr>
      <vt:lpstr>Consider…</vt:lpstr>
      <vt:lpstr> Factors contributing to disengagement  </vt:lpstr>
      <vt:lpstr> Factors contributing to disengagement  </vt:lpstr>
      <vt:lpstr>Driving Employee Engagement    Daniel Pink</vt:lpstr>
      <vt:lpstr> Factors contributing to employee engagement  </vt:lpstr>
      <vt:lpstr>Factors contributing to employee engagement</vt:lpstr>
      <vt:lpstr>Factors contributing to employee engagement</vt:lpstr>
      <vt:lpstr> The MacLeod Review (2012) </vt:lpstr>
      <vt:lpstr> Organizational strategies for engagement </vt:lpstr>
      <vt:lpstr> Organizational strategies for engagement </vt:lpstr>
      <vt:lpstr> Organizational strategies for engagement </vt:lpstr>
      <vt:lpstr> Organizational strategies for engagement </vt:lpstr>
      <vt:lpstr> Drivers of engagement  </vt:lpstr>
      <vt:lpstr> Organisational benefits of engagement </vt:lpstr>
      <vt:lpstr>PowerPoint Presentation</vt:lpstr>
      <vt:lpstr>What is Motivation? </vt:lpstr>
      <vt:lpstr>The meaning of motivation</vt:lpstr>
      <vt:lpstr>The Motivation Process</vt:lpstr>
      <vt:lpstr>The Motivation Process</vt:lpstr>
      <vt:lpstr>Underlying concept of motivation</vt:lpstr>
      <vt:lpstr>Activity</vt:lpstr>
      <vt:lpstr>Critical needs of employees </vt:lpstr>
      <vt:lpstr>Needs Theories</vt:lpstr>
      <vt:lpstr>Needs Theories: Maslow</vt:lpstr>
      <vt:lpstr>Needs Theories: Herzberg</vt:lpstr>
      <vt:lpstr>Needs Theories: McClelland</vt:lpstr>
      <vt:lpstr>PowerPoint Presentation</vt:lpstr>
      <vt:lpstr>Needs Theories</vt:lpstr>
      <vt:lpstr>Goal-Setting Theory</vt:lpstr>
      <vt:lpstr>Goal-Setting Theory</vt:lpstr>
      <vt:lpstr>Goal-Setting Theory</vt:lpstr>
      <vt:lpstr>Goal Setting Theory</vt:lpstr>
      <vt:lpstr>Equity Theory</vt:lpstr>
      <vt:lpstr>Equity Theory</vt:lpstr>
      <vt:lpstr>Expectancy Theory</vt:lpstr>
      <vt:lpstr>Expectancy Theory</vt:lpstr>
      <vt:lpstr> Intrinsic and Extrinsic Motivation  </vt:lpstr>
      <vt:lpstr>Types of Extrinsic Rewards</vt:lpstr>
      <vt:lpstr>Types of Extrinsic Rewards</vt:lpstr>
      <vt:lpstr>Types of Extrinsic Rewards</vt:lpstr>
      <vt:lpstr>Motivation Through Job Design </vt:lpstr>
      <vt:lpstr>Motivation Through Job Design</vt:lpstr>
      <vt:lpstr>Psychological Empowerment</vt:lpstr>
      <vt:lpstr>Psychological Empowerment</vt:lpstr>
      <vt:lpstr> Daniel Pink: What Really Motivates Workers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Jutual Ugochukwu</cp:lastModifiedBy>
  <cp:revision>196</cp:revision>
  <dcterms:created xsi:type="dcterms:W3CDTF">2015-04-14T15:21:28Z</dcterms:created>
  <dcterms:modified xsi:type="dcterms:W3CDTF">2021-11-09T13:57:38Z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0x010100321913553D3EB4479A5F0D40DB0A3B87</vt:lpwstr>
  </property>
</Properties>
</file>