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5" d="100"/>
          <a:sy n="85" d="100"/>
        </p:scale>
        <p:origin x="7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7292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1F"/>
        </a:solidFill>
        <a:effectLst/>
      </p:bgPr>
    </p:bg>
    <p:spTree>
      <p:nvGrpSpPr>
        <p:cNvPr id="1" name=""/>
        <p:cNvGrpSpPr/>
        <p:nvPr/>
      </p:nvGrpSpPr>
      <p:grpSpPr>
        <a:xfrm>
          <a:off x="0" y="0"/>
          <a:ext cx="0" cy="0"/>
          <a:chOff x="0" y="0"/>
          <a:chExt cx="0" cy="0"/>
        </a:xfrm>
      </p:grpSpPr>
      <p:sp>
        <p:nvSpPr>
          <p:cNvPr id="2" name="Shape 0"/>
          <p:cNvSpPr/>
          <p:nvPr/>
        </p:nvSpPr>
        <p:spPr>
          <a:xfrm>
            <a:off x="6858000" y="-1097280"/>
            <a:ext cx="3657600" cy="3657600"/>
          </a:xfrm>
          <a:prstGeom prst="ellipse">
            <a:avLst/>
          </a:prstGeom>
          <a:solidFill>
            <a:srgbClr val="2C5F2D"/>
          </a:solidFill>
          <a:ln/>
        </p:spPr>
        <p:txBody>
          <a:bodyPr/>
          <a:lstStyle/>
          <a:p>
            <a:endParaRPr lang="en-GB"/>
          </a:p>
        </p:txBody>
      </p:sp>
      <p:sp>
        <p:nvSpPr>
          <p:cNvPr id="3" name="Shape 1"/>
          <p:cNvSpPr/>
          <p:nvPr/>
        </p:nvSpPr>
        <p:spPr>
          <a:xfrm>
            <a:off x="7498080" y="-457200"/>
            <a:ext cx="2377440" cy="2377440"/>
          </a:xfrm>
          <a:prstGeom prst="ellipse">
            <a:avLst/>
          </a:prstGeom>
          <a:solidFill>
            <a:srgbClr val="4A7C59"/>
          </a:solidFill>
          <a:ln/>
        </p:spPr>
        <p:txBody>
          <a:bodyPr/>
          <a:lstStyle/>
          <a:p>
            <a:endParaRPr lang="en-GB"/>
          </a:p>
        </p:txBody>
      </p:sp>
      <p:sp>
        <p:nvSpPr>
          <p:cNvPr id="4" name="Text 2"/>
          <p:cNvSpPr/>
          <p:nvPr/>
        </p:nvSpPr>
        <p:spPr>
          <a:xfrm>
            <a:off x="731520" y="1097280"/>
            <a:ext cx="6858000" cy="731520"/>
          </a:xfrm>
          <a:prstGeom prst="rect">
            <a:avLst/>
          </a:prstGeom>
          <a:noFill/>
          <a:ln/>
        </p:spPr>
        <p:txBody>
          <a:bodyPr wrap="square" lIns="0" tIns="0" rIns="0" bIns="0" rtlCol="0" anchor="ctr"/>
          <a:lstStyle/>
          <a:p>
            <a:pPr marL="0" indent="0">
              <a:buNone/>
            </a:pPr>
            <a:r>
              <a:rPr lang="en-US" sz="4200" b="1" dirty="0">
                <a:solidFill>
                  <a:srgbClr val="FFFFFF"/>
                </a:solidFill>
                <a:latin typeface="Cambria" pitchFamily="34" charset="0"/>
                <a:ea typeface="Cambria" pitchFamily="34" charset="-122"/>
                <a:cs typeface="Cambria" pitchFamily="34" charset="-120"/>
              </a:rPr>
              <a:t>Beyond Sentience</a:t>
            </a:r>
            <a:endParaRPr lang="en-US" sz="4200" dirty="0"/>
          </a:p>
        </p:txBody>
      </p:sp>
      <p:sp>
        <p:nvSpPr>
          <p:cNvPr id="5" name="Text 3"/>
          <p:cNvSpPr/>
          <p:nvPr/>
        </p:nvSpPr>
        <p:spPr>
          <a:xfrm>
            <a:off x="731520" y="1828800"/>
            <a:ext cx="6858000" cy="731520"/>
          </a:xfrm>
          <a:prstGeom prst="rect">
            <a:avLst/>
          </a:prstGeom>
          <a:noFill/>
          <a:ln/>
        </p:spPr>
        <p:txBody>
          <a:bodyPr wrap="square" lIns="0" tIns="0" rIns="0" bIns="0" rtlCol="0" anchor="ctr"/>
          <a:lstStyle/>
          <a:p>
            <a:pPr marL="0" indent="0">
              <a:lnSpc>
                <a:spcPct val="130000"/>
              </a:lnSpc>
              <a:buNone/>
            </a:pPr>
            <a:r>
              <a:rPr lang="en-US" sz="1800" dirty="0">
                <a:solidFill>
                  <a:srgbClr val="97BC62"/>
                </a:solidFill>
                <a:latin typeface="Calibri" pitchFamily="34" charset="0"/>
                <a:ea typeface="Calibri" pitchFamily="34" charset="-122"/>
                <a:cs typeface="Calibri" pitchFamily="34" charset="-120"/>
              </a:rPr>
              <a:t>A Critical Evaluation of Ethical Frameworks</a:t>
            </a:r>
            <a:endParaRPr lang="en-US" sz="1800" dirty="0"/>
          </a:p>
          <a:p>
            <a:pPr marL="0" indent="0">
              <a:lnSpc>
                <a:spcPct val="130000"/>
              </a:lnSpc>
              <a:buNone/>
            </a:pPr>
            <a:r>
              <a:rPr lang="en-US" sz="1800" dirty="0">
                <a:solidFill>
                  <a:srgbClr val="97BC62"/>
                </a:solidFill>
                <a:latin typeface="Calibri" pitchFamily="34" charset="0"/>
                <a:ea typeface="Calibri" pitchFamily="34" charset="-122"/>
                <a:cs typeface="Calibri" pitchFamily="34" charset="-120"/>
              </a:rPr>
              <a:t>in Human-Animal Relations</a:t>
            </a:r>
            <a:endParaRPr lang="en-US" sz="1800" dirty="0"/>
          </a:p>
        </p:txBody>
      </p:sp>
      <p:sp>
        <p:nvSpPr>
          <p:cNvPr id="6" name="Shape 4"/>
          <p:cNvSpPr/>
          <p:nvPr/>
        </p:nvSpPr>
        <p:spPr>
          <a:xfrm>
            <a:off x="731520" y="2834640"/>
            <a:ext cx="2286000" cy="0"/>
          </a:xfrm>
          <a:prstGeom prst="line">
            <a:avLst/>
          </a:prstGeom>
          <a:noFill/>
          <a:ln w="25400">
            <a:solidFill>
              <a:srgbClr val="97BC62"/>
            </a:solidFill>
            <a:prstDash val="solid"/>
          </a:ln>
        </p:spPr>
        <p:txBody>
          <a:bodyPr/>
          <a:lstStyle/>
          <a:p>
            <a:endParaRPr lang="en-GB"/>
          </a:p>
        </p:txBody>
      </p:sp>
      <p:sp>
        <p:nvSpPr>
          <p:cNvPr id="7" name="Text 5"/>
          <p:cNvSpPr/>
          <p:nvPr/>
        </p:nvSpPr>
        <p:spPr>
          <a:xfrm>
            <a:off x="731520" y="3108960"/>
            <a:ext cx="5486400" cy="640080"/>
          </a:xfrm>
          <a:prstGeom prst="rect">
            <a:avLst/>
          </a:prstGeom>
          <a:noFill/>
          <a:ln/>
        </p:spPr>
        <p:txBody>
          <a:bodyPr wrap="square" lIns="0" tIns="0" rIns="0" bIns="0" rtlCol="0" anchor="ctr"/>
          <a:lstStyle/>
          <a:p>
            <a:pPr marL="0" indent="0">
              <a:buNone/>
            </a:pPr>
            <a:r>
              <a:rPr lang="en-US" sz="1300" dirty="0">
                <a:solidFill>
                  <a:srgbClr val="FFFFFF"/>
                </a:solidFill>
                <a:latin typeface="Calibri" pitchFamily="34" charset="0"/>
                <a:cs typeface="Calibri" pitchFamily="34" charset="-120"/>
              </a:rPr>
              <a:t>Lenuta Raducanu </a:t>
            </a:r>
            <a:endParaRPr lang="en-US" sz="1300" dirty="0"/>
          </a:p>
          <a:p>
            <a:pPr marL="0" indent="0">
              <a:buNone/>
            </a:pPr>
            <a:r>
              <a:rPr lang="en-US" sz="1100" dirty="0">
                <a:solidFill>
                  <a:srgbClr val="97BC62"/>
                </a:solidFill>
                <a:latin typeface="Calibri" pitchFamily="34" charset="0"/>
                <a:cs typeface="Calibri" pitchFamily="34" charset="-120"/>
              </a:rPr>
              <a:t> </a:t>
            </a:r>
            <a:r>
              <a:rPr lang="en-GB" sz="1100" dirty="0">
                <a:solidFill>
                  <a:srgbClr val="97BC62"/>
                </a:solidFill>
                <a:latin typeface="Calibri" pitchFamily="34" charset="0"/>
                <a:cs typeface="Calibri" pitchFamily="34" charset="-120"/>
              </a:rPr>
              <a:t>The Ethics of Life and Death</a:t>
            </a:r>
          </a:p>
          <a:p>
            <a:pPr marL="0" indent="0">
              <a:buNone/>
            </a:pPr>
            <a:r>
              <a:rPr lang="en-GB" sz="1100" dirty="0">
                <a:solidFill>
                  <a:srgbClr val="97BC62"/>
                </a:solidFill>
                <a:latin typeface="Calibri" pitchFamily="34" charset="0"/>
                <a:cs typeface="Calibri" pitchFamily="34" charset="-120"/>
              </a:rPr>
              <a:t>  (HPPH 5904)</a:t>
            </a:r>
            <a:endParaRPr lang="en-US" sz="1300" dirty="0"/>
          </a:p>
        </p:txBody>
      </p:sp>
      <p:pic>
        <p:nvPicPr>
          <p:cNvPr id="11" name="1">
            <a:hlinkClick r:id="" action="ppaction://media"/>
            <a:extLst>
              <a:ext uri="{FF2B5EF4-FFF2-40B4-BE49-F238E27FC236}">
                <a16:creationId xmlns:a16="http://schemas.microsoft.com/office/drawing/2014/main" id="{892BF72E-8FB8-014C-9FCB-4727EBDA4A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929"/>
    </mc:Choice>
    <mc:Fallback>
      <p:transition spd="slow" advTm="51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2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2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600" b="1" dirty="0">
                <a:solidFill>
                  <a:srgbClr val="2C5F2D"/>
                </a:solidFill>
                <a:latin typeface="Cambria" pitchFamily="34" charset="0"/>
                <a:ea typeface="Cambria" pitchFamily="34" charset="-122"/>
                <a:cs typeface="Cambria" pitchFamily="34" charset="-120"/>
              </a:rPr>
              <a:t>Introduction &amp; Aims</a:t>
            </a:r>
            <a:endParaRPr lang="en-US" sz="3600" dirty="0"/>
          </a:p>
        </p:txBody>
      </p:sp>
      <p:sp>
        <p:nvSpPr>
          <p:cNvPr id="4" name="Shape 2"/>
          <p:cNvSpPr/>
          <p:nvPr/>
        </p:nvSpPr>
        <p:spPr>
          <a:xfrm>
            <a:off x="640080" y="1188720"/>
            <a:ext cx="3749040" cy="1463040"/>
          </a:xfrm>
          <a:prstGeom prst="roundRect">
            <a:avLst>
              <a:gd name="adj" fmla="val 6250"/>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5" name="Text 3"/>
          <p:cNvSpPr/>
          <p:nvPr/>
        </p:nvSpPr>
        <p:spPr>
          <a:xfrm>
            <a:off x="777240" y="1280160"/>
            <a:ext cx="3474720" cy="128016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Context</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The historical shift from anthropocentrism to the recognition of animal sentience has transformed moral philosophy since the 1970s.</a:t>
            </a:r>
            <a:endParaRPr lang="en-US" sz="1400" dirty="0"/>
          </a:p>
        </p:txBody>
      </p:sp>
      <p:sp>
        <p:nvSpPr>
          <p:cNvPr id="6" name="Shape 4"/>
          <p:cNvSpPr/>
          <p:nvPr/>
        </p:nvSpPr>
        <p:spPr>
          <a:xfrm>
            <a:off x="4572000" y="1188720"/>
            <a:ext cx="3931920" cy="1463040"/>
          </a:xfrm>
          <a:prstGeom prst="roundRect">
            <a:avLst>
              <a:gd name="adj" fmla="val 6250"/>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7" name="Text 5"/>
          <p:cNvSpPr/>
          <p:nvPr/>
        </p:nvSpPr>
        <p:spPr>
          <a:xfrm>
            <a:off x="4709160" y="1280160"/>
            <a:ext cx="3657600" cy="128016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Core Tension</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The persistent conflict between human utility and the moral considerability of non-human animals.</a:t>
            </a:r>
            <a:endParaRPr lang="en-US" sz="1400" dirty="0"/>
          </a:p>
        </p:txBody>
      </p:sp>
      <p:sp>
        <p:nvSpPr>
          <p:cNvPr id="8" name="Text 6"/>
          <p:cNvSpPr/>
          <p:nvPr/>
        </p:nvSpPr>
        <p:spPr>
          <a:xfrm>
            <a:off x="640080" y="2926080"/>
            <a:ext cx="7863840" cy="320040"/>
          </a:xfrm>
          <a:prstGeom prst="rect">
            <a:avLst/>
          </a:prstGeom>
          <a:noFill/>
          <a:ln/>
        </p:spPr>
        <p:txBody>
          <a:bodyPr wrap="square" lIns="0" tIns="0" rIns="0" bIns="0" rtlCol="0" anchor="ctr"/>
          <a:lstStyle/>
          <a:p>
            <a:pPr marL="0" indent="0">
              <a:buNone/>
            </a:pPr>
            <a:r>
              <a:rPr lang="en-US" sz="1600" b="1" dirty="0">
                <a:solidFill>
                  <a:srgbClr val="2C5F2D"/>
                </a:solidFill>
                <a:latin typeface="Calibri" pitchFamily="34" charset="0"/>
                <a:ea typeface="Calibri" pitchFamily="34" charset="-122"/>
                <a:cs typeface="Calibri" pitchFamily="34" charset="-120"/>
              </a:rPr>
              <a:t>Presentation Aims</a:t>
            </a:r>
            <a:endParaRPr lang="en-US" sz="1600" dirty="0"/>
          </a:p>
        </p:txBody>
      </p:sp>
      <p:sp>
        <p:nvSpPr>
          <p:cNvPr id="9" name="Shape 7"/>
          <p:cNvSpPr/>
          <p:nvPr/>
        </p:nvSpPr>
        <p:spPr>
          <a:xfrm>
            <a:off x="640080" y="3383280"/>
            <a:ext cx="411480" cy="411480"/>
          </a:xfrm>
          <a:prstGeom prst="ellipse">
            <a:avLst/>
          </a:prstGeom>
          <a:solidFill>
            <a:srgbClr val="2C5F2D"/>
          </a:solidFill>
          <a:ln/>
        </p:spPr>
        <p:txBody>
          <a:bodyPr/>
          <a:lstStyle/>
          <a:p>
            <a:endParaRPr lang="en-GB"/>
          </a:p>
        </p:txBody>
      </p:sp>
      <p:sp>
        <p:nvSpPr>
          <p:cNvPr id="10" name="Text 8"/>
          <p:cNvSpPr/>
          <p:nvPr/>
        </p:nvSpPr>
        <p:spPr>
          <a:xfrm>
            <a:off x="640080" y="3383280"/>
            <a:ext cx="411480" cy="41148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1</a:t>
            </a:r>
            <a:endParaRPr lang="en-US" sz="1600" dirty="0"/>
          </a:p>
        </p:txBody>
      </p:sp>
      <p:sp>
        <p:nvSpPr>
          <p:cNvPr id="11" name="Text 9"/>
          <p:cNvSpPr/>
          <p:nvPr/>
        </p:nvSpPr>
        <p:spPr>
          <a:xfrm>
            <a:off x="1188720" y="3364992"/>
            <a:ext cx="7315200" cy="475488"/>
          </a:xfrm>
          <a:prstGeom prst="rect">
            <a:avLst/>
          </a:prstGeom>
          <a:noFill/>
          <a:ln/>
        </p:spPr>
        <p:txBody>
          <a:bodyPr wrap="square" lIns="0" tIns="0" rIns="0" bIns="0"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Ethical Frameworks</a:t>
            </a:r>
            <a:endParaRPr lang="en-US" sz="1500" dirty="0"/>
          </a:p>
          <a:p>
            <a:pPr marL="0" indent="0">
              <a:buNone/>
            </a:pPr>
            <a:r>
              <a:rPr lang="en-US" sz="1250" dirty="0">
                <a:solidFill>
                  <a:srgbClr val="5A5A5A"/>
                </a:solidFill>
                <a:latin typeface="Calibri" pitchFamily="34" charset="0"/>
                <a:ea typeface="Calibri" pitchFamily="34" charset="-122"/>
                <a:cs typeface="Calibri" pitchFamily="34" charset="-120"/>
              </a:rPr>
              <a:t>Critically evaluate Utilitarianism, Deontology, and Care Ethics.</a:t>
            </a:r>
            <a:endParaRPr lang="en-US" sz="1500" dirty="0"/>
          </a:p>
        </p:txBody>
      </p:sp>
      <p:sp>
        <p:nvSpPr>
          <p:cNvPr id="12" name="Shape 10"/>
          <p:cNvSpPr/>
          <p:nvPr/>
        </p:nvSpPr>
        <p:spPr>
          <a:xfrm>
            <a:off x="640080" y="3931920"/>
            <a:ext cx="411480" cy="411480"/>
          </a:xfrm>
          <a:prstGeom prst="ellipse">
            <a:avLst/>
          </a:prstGeom>
          <a:solidFill>
            <a:srgbClr val="2C5F2D"/>
          </a:solidFill>
          <a:ln/>
        </p:spPr>
        <p:txBody>
          <a:bodyPr/>
          <a:lstStyle/>
          <a:p>
            <a:endParaRPr lang="en-GB"/>
          </a:p>
        </p:txBody>
      </p:sp>
      <p:sp>
        <p:nvSpPr>
          <p:cNvPr id="13" name="Text 11"/>
          <p:cNvSpPr/>
          <p:nvPr/>
        </p:nvSpPr>
        <p:spPr>
          <a:xfrm>
            <a:off x="640080" y="3931920"/>
            <a:ext cx="411480" cy="41148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2</a:t>
            </a:r>
            <a:endParaRPr lang="en-US" sz="1600" dirty="0"/>
          </a:p>
        </p:txBody>
      </p:sp>
      <p:sp>
        <p:nvSpPr>
          <p:cNvPr id="14" name="Text 12"/>
          <p:cNvSpPr/>
          <p:nvPr/>
        </p:nvSpPr>
        <p:spPr>
          <a:xfrm>
            <a:off x="1188720" y="3913632"/>
            <a:ext cx="7315200" cy="475488"/>
          </a:xfrm>
          <a:prstGeom prst="rect">
            <a:avLst/>
          </a:prstGeom>
          <a:noFill/>
          <a:ln/>
        </p:spPr>
        <p:txBody>
          <a:bodyPr wrap="square" lIns="0" tIns="0" rIns="0" bIns="0"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Applied Ethics</a:t>
            </a:r>
            <a:endParaRPr lang="en-US" sz="1500" dirty="0"/>
          </a:p>
          <a:p>
            <a:pPr marL="0" indent="0">
              <a:buNone/>
            </a:pPr>
            <a:r>
              <a:rPr lang="en-US" sz="1250" dirty="0">
                <a:solidFill>
                  <a:srgbClr val="5A5A5A"/>
                </a:solidFill>
                <a:latin typeface="Calibri" pitchFamily="34" charset="0"/>
                <a:ea typeface="Calibri" pitchFamily="34" charset="-122"/>
                <a:cs typeface="Calibri" pitchFamily="34" charset="-120"/>
              </a:rPr>
              <a:t>Apply theories to intensive farming and biomedical research.</a:t>
            </a:r>
            <a:endParaRPr lang="en-US" sz="1500" dirty="0"/>
          </a:p>
        </p:txBody>
      </p:sp>
      <p:sp>
        <p:nvSpPr>
          <p:cNvPr id="15" name="Shape 13"/>
          <p:cNvSpPr/>
          <p:nvPr/>
        </p:nvSpPr>
        <p:spPr>
          <a:xfrm>
            <a:off x="640080" y="4480560"/>
            <a:ext cx="411480" cy="411480"/>
          </a:xfrm>
          <a:prstGeom prst="ellipse">
            <a:avLst/>
          </a:prstGeom>
          <a:solidFill>
            <a:srgbClr val="2C5F2D"/>
          </a:solidFill>
          <a:ln/>
        </p:spPr>
        <p:txBody>
          <a:bodyPr/>
          <a:lstStyle/>
          <a:p>
            <a:endParaRPr lang="en-GB"/>
          </a:p>
        </p:txBody>
      </p:sp>
      <p:sp>
        <p:nvSpPr>
          <p:cNvPr id="16" name="Text 14"/>
          <p:cNvSpPr/>
          <p:nvPr/>
        </p:nvSpPr>
        <p:spPr>
          <a:xfrm>
            <a:off x="640080" y="4480560"/>
            <a:ext cx="411480" cy="41148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3</a:t>
            </a:r>
            <a:endParaRPr lang="en-US" sz="1600" dirty="0"/>
          </a:p>
        </p:txBody>
      </p:sp>
      <p:sp>
        <p:nvSpPr>
          <p:cNvPr id="17" name="Text 15"/>
          <p:cNvSpPr/>
          <p:nvPr/>
        </p:nvSpPr>
        <p:spPr>
          <a:xfrm>
            <a:off x="1188720" y="4462272"/>
            <a:ext cx="7315200" cy="475488"/>
          </a:xfrm>
          <a:prstGeom prst="rect">
            <a:avLst/>
          </a:prstGeom>
          <a:noFill/>
          <a:ln/>
        </p:spPr>
        <p:txBody>
          <a:bodyPr wrap="square" lIns="0" tIns="0" rIns="0" bIns="0"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Legal Paradox</a:t>
            </a:r>
            <a:endParaRPr lang="en-US" sz="1500" dirty="0"/>
          </a:p>
          <a:p>
            <a:pPr marL="0" indent="0">
              <a:buNone/>
            </a:pPr>
            <a:r>
              <a:rPr lang="en-US" sz="1250" dirty="0">
                <a:solidFill>
                  <a:srgbClr val="5A5A5A"/>
                </a:solidFill>
                <a:latin typeface="Calibri" pitchFamily="34" charset="0"/>
                <a:ea typeface="Calibri" pitchFamily="34" charset="-122"/>
                <a:cs typeface="Calibri" pitchFamily="34" charset="-120"/>
              </a:rPr>
              <a:t>Analyse UK animals as sentient beings yet classified as legal property.</a:t>
            </a:r>
            <a:endParaRPr lang="en-US" sz="1500" dirty="0"/>
          </a:p>
        </p:txBody>
      </p:sp>
      <p:pic>
        <p:nvPicPr>
          <p:cNvPr id="19" name="2Recorded Sound">
            <a:hlinkClick r:id="" action="ppaction://media"/>
            <a:extLst>
              <a:ext uri="{FF2B5EF4-FFF2-40B4-BE49-F238E27FC236}">
                <a16:creationId xmlns:a16="http://schemas.microsoft.com/office/drawing/2014/main" id="{7166383E-FFBF-F67D-EDEA-2DA977DAD5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3610"/>
    </mc:Choice>
    <mc:Fallback>
      <p:transition spd="slow" advTm="83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610"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3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400" b="1" dirty="0">
                <a:solidFill>
                  <a:srgbClr val="2C5F2D"/>
                </a:solidFill>
                <a:latin typeface="Cambria" pitchFamily="34" charset="0"/>
                <a:ea typeface="Cambria" pitchFamily="34" charset="-122"/>
                <a:cs typeface="Cambria" pitchFamily="34" charset="-120"/>
              </a:rPr>
              <a:t>Utilitarianism &amp; Equal Consideration</a:t>
            </a:r>
            <a:endParaRPr lang="en-US" sz="3400" dirty="0"/>
          </a:p>
        </p:txBody>
      </p:sp>
      <p:sp>
        <p:nvSpPr>
          <p:cNvPr id="4" name="Shape 2"/>
          <p:cNvSpPr/>
          <p:nvPr/>
        </p:nvSpPr>
        <p:spPr>
          <a:xfrm>
            <a:off x="640080" y="1097280"/>
            <a:ext cx="2560320" cy="365760"/>
          </a:xfrm>
          <a:prstGeom prst="roundRect">
            <a:avLst>
              <a:gd name="adj" fmla="val 20000"/>
            </a:avLst>
          </a:prstGeom>
          <a:solidFill>
            <a:srgbClr val="2C5F2D"/>
          </a:solidFill>
          <a:ln/>
        </p:spPr>
        <p:txBody>
          <a:bodyPr/>
          <a:lstStyle/>
          <a:p>
            <a:endParaRPr lang="en-GB"/>
          </a:p>
        </p:txBody>
      </p:sp>
      <p:sp>
        <p:nvSpPr>
          <p:cNvPr id="5" name="Text 3"/>
          <p:cNvSpPr/>
          <p:nvPr/>
        </p:nvSpPr>
        <p:spPr>
          <a:xfrm>
            <a:off x="640080" y="1097280"/>
            <a:ext cx="2560320" cy="36576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Peter Singer — Preference Utilitarianism</a:t>
            </a:r>
            <a:endParaRPr lang="en-US" sz="1050" dirty="0"/>
          </a:p>
        </p:txBody>
      </p:sp>
      <p:sp>
        <p:nvSpPr>
          <p:cNvPr id="6" name="Text 4"/>
          <p:cNvSpPr/>
          <p:nvPr/>
        </p:nvSpPr>
        <p:spPr>
          <a:xfrm>
            <a:off x="640080" y="1645920"/>
            <a:ext cx="7863840" cy="82296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Core Argument
</a:t>
            </a:r>
            <a:endParaRPr lang="en-US" sz="1400" dirty="0"/>
          </a:p>
          <a:p>
            <a:pPr marL="0" indent="0">
              <a:buNone/>
            </a:pPr>
            <a:r>
              <a:rPr lang="en-US" sz="1250" dirty="0">
                <a:solidFill>
                  <a:srgbClr val="5A5A5A"/>
                </a:solidFill>
                <a:latin typeface="Calibri" pitchFamily="34" charset="0"/>
                <a:ea typeface="Calibri" pitchFamily="34" charset="-122"/>
                <a:cs typeface="Calibri" pitchFamily="34" charset="-120"/>
              </a:rPr>
              <a:t>The capacity to suffer (sentience) is the vital characteristic that entitles a being to moral consideration. Similar interests must be given equal weight, regardless of species.</a:t>
            </a:r>
            <a:endParaRPr lang="en-US" sz="1400" dirty="0"/>
          </a:p>
        </p:txBody>
      </p:sp>
      <p:sp>
        <p:nvSpPr>
          <p:cNvPr id="7" name="Shape 5"/>
          <p:cNvSpPr/>
          <p:nvPr/>
        </p:nvSpPr>
        <p:spPr>
          <a:xfrm>
            <a:off x="640080" y="2651760"/>
            <a:ext cx="3749040" cy="1920240"/>
          </a:xfrm>
          <a:prstGeom prst="roundRect">
            <a:avLst>
              <a:gd name="adj" fmla="val 4762"/>
            </a:avLst>
          </a:prstGeom>
          <a:solidFill>
            <a:srgbClr val="E8F5E9"/>
          </a:solidFill>
          <a:ln/>
          <a:effectLst>
            <a:outerShdw blurRad="50800" dist="25400" dir="8100000" algn="bl" rotWithShape="0">
              <a:srgbClr val="000000">
                <a:alpha val="12000"/>
              </a:srgbClr>
            </a:outerShdw>
          </a:effectLst>
        </p:spPr>
        <p:txBody>
          <a:bodyPr/>
          <a:lstStyle/>
          <a:p>
            <a:endParaRPr lang="en-GB"/>
          </a:p>
        </p:txBody>
      </p:sp>
      <p:sp>
        <p:nvSpPr>
          <p:cNvPr id="8" name="Text 6"/>
          <p:cNvSpPr/>
          <p:nvPr/>
        </p:nvSpPr>
        <p:spPr>
          <a:xfrm>
            <a:off x="777240" y="2743200"/>
            <a:ext cx="3474720" cy="1737360"/>
          </a:xfrm>
          <a:prstGeom prst="rect">
            <a:avLst/>
          </a:prstGeom>
          <a:noFill/>
          <a:ln/>
        </p:spPr>
        <p:txBody>
          <a:bodyPr wrap="square" lIns="0" tIns="0" rIns="0" bIns="0" rtlCol="0" anchor="t"/>
          <a:lstStyle/>
          <a:p>
            <a:pPr marL="0" indent="0">
              <a:buNone/>
            </a:pPr>
            <a:r>
              <a:rPr lang="en-US" sz="1400" b="1" dirty="0">
                <a:solidFill>
                  <a:srgbClr val="2E7D32"/>
                </a:solidFill>
                <a:latin typeface="Calibri" pitchFamily="34" charset="0"/>
                <a:ea typeface="Calibri" pitchFamily="34" charset="-122"/>
                <a:cs typeface="Calibri" pitchFamily="34" charset="-120"/>
              </a:rPr>
              <a:t>Strengths</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Provides a clear, democratic metric for moral inclusion based on the capacity to suffer. Universally applicable across species boundaries. Influenced major policy reform worldwide.</a:t>
            </a:r>
            <a:endParaRPr lang="en-US" sz="1400" dirty="0"/>
          </a:p>
        </p:txBody>
      </p:sp>
      <p:sp>
        <p:nvSpPr>
          <p:cNvPr id="9" name="Shape 7"/>
          <p:cNvSpPr/>
          <p:nvPr/>
        </p:nvSpPr>
        <p:spPr>
          <a:xfrm>
            <a:off x="4572000" y="2651760"/>
            <a:ext cx="3931920" cy="1920240"/>
          </a:xfrm>
          <a:prstGeom prst="roundRect">
            <a:avLst>
              <a:gd name="adj" fmla="val 4762"/>
            </a:avLst>
          </a:prstGeom>
          <a:solidFill>
            <a:srgbClr val="FFF3E0"/>
          </a:solidFill>
          <a:ln/>
          <a:effectLst>
            <a:outerShdw blurRad="50800" dist="25400" dir="8100000" algn="bl" rotWithShape="0">
              <a:srgbClr val="000000">
                <a:alpha val="12000"/>
              </a:srgbClr>
            </a:outerShdw>
          </a:effectLst>
        </p:spPr>
        <p:txBody>
          <a:bodyPr/>
          <a:lstStyle/>
          <a:p>
            <a:endParaRPr lang="en-GB"/>
          </a:p>
        </p:txBody>
      </p:sp>
      <p:sp>
        <p:nvSpPr>
          <p:cNvPr id="10" name="Text 8"/>
          <p:cNvSpPr/>
          <p:nvPr/>
        </p:nvSpPr>
        <p:spPr>
          <a:xfrm>
            <a:off x="4709160" y="2743200"/>
            <a:ext cx="3657600" cy="1737360"/>
          </a:xfrm>
          <a:prstGeom prst="rect">
            <a:avLst/>
          </a:prstGeom>
          <a:noFill/>
          <a:ln/>
        </p:spPr>
        <p:txBody>
          <a:bodyPr wrap="square" lIns="0" tIns="0" rIns="0" bIns="0" rtlCol="0" anchor="t"/>
          <a:lstStyle/>
          <a:p>
            <a:pPr marL="0" indent="0">
              <a:buNone/>
            </a:pPr>
            <a:r>
              <a:rPr lang="en-US" sz="1400" b="1" dirty="0">
                <a:solidFill>
                  <a:srgbClr val="BF360C"/>
                </a:solidFill>
                <a:latin typeface="Calibri" pitchFamily="34" charset="0"/>
                <a:ea typeface="Calibri" pitchFamily="34" charset="-122"/>
                <a:cs typeface="Calibri" pitchFamily="34" charset="-120"/>
              </a:rPr>
              <a:t>Weaknesses</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The 'calculus of suffering' can justify minor human benefits over major animal suffering through aggregation. Ignores the intrinsic value of the individual. Struggles with rights of non-sentient organisms.</a:t>
            </a:r>
            <a:endParaRPr lang="en-US" sz="1400" dirty="0"/>
          </a:p>
        </p:txBody>
      </p:sp>
      <p:pic>
        <p:nvPicPr>
          <p:cNvPr id="11" name="Recorded Sound">
            <a:hlinkClick r:id="" action="ppaction://media"/>
            <a:extLst>
              <a:ext uri="{FF2B5EF4-FFF2-40B4-BE49-F238E27FC236}">
                <a16:creationId xmlns:a16="http://schemas.microsoft.com/office/drawing/2014/main" id="{C2CFA41C-1435-B145-99B9-5E16DC8DB8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4225"/>
    </mc:Choice>
    <mc:Fallback>
      <p:transition spd="slow" advTm="94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22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4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600" b="1" dirty="0">
                <a:solidFill>
                  <a:srgbClr val="2C5F2D"/>
                </a:solidFill>
                <a:latin typeface="Cambria" pitchFamily="34" charset="0"/>
                <a:ea typeface="Cambria" pitchFamily="34" charset="-122"/>
                <a:cs typeface="Cambria" pitchFamily="34" charset="-120"/>
              </a:rPr>
              <a:t>Deontology &amp; Inherent Value</a:t>
            </a:r>
            <a:endParaRPr lang="en-US" sz="3600" dirty="0"/>
          </a:p>
        </p:txBody>
      </p:sp>
      <p:sp>
        <p:nvSpPr>
          <p:cNvPr id="4" name="Shape 2"/>
          <p:cNvSpPr/>
          <p:nvPr/>
        </p:nvSpPr>
        <p:spPr>
          <a:xfrm>
            <a:off x="640080" y="1097280"/>
            <a:ext cx="2286000" cy="365760"/>
          </a:xfrm>
          <a:prstGeom prst="roundRect">
            <a:avLst>
              <a:gd name="adj" fmla="val 20000"/>
            </a:avLst>
          </a:prstGeom>
          <a:solidFill>
            <a:srgbClr val="2C5F2D"/>
          </a:solidFill>
          <a:ln/>
        </p:spPr>
        <p:txBody>
          <a:bodyPr/>
          <a:lstStyle/>
          <a:p>
            <a:endParaRPr lang="en-GB"/>
          </a:p>
        </p:txBody>
      </p:sp>
      <p:sp>
        <p:nvSpPr>
          <p:cNvPr id="5" name="Text 3"/>
          <p:cNvSpPr/>
          <p:nvPr/>
        </p:nvSpPr>
        <p:spPr>
          <a:xfrm>
            <a:off x="640080" y="1097280"/>
            <a:ext cx="2286000" cy="365760"/>
          </a:xfrm>
          <a:prstGeom prst="rect">
            <a:avLst/>
          </a:prstGeom>
          <a:noFill/>
          <a:ln/>
        </p:spPr>
        <p:txBody>
          <a:bodyPr wrap="square" lIns="0" tIns="0" rIns="0" bIns="0" rtlCol="0" anchor="ctr"/>
          <a:lstStyle/>
          <a:p>
            <a:pPr marL="0" indent="0" algn="ctr">
              <a:buNone/>
            </a:pPr>
            <a:r>
              <a:rPr lang="en-US" sz="1050" b="1" dirty="0">
                <a:solidFill>
                  <a:srgbClr val="FFFFFF"/>
                </a:solidFill>
                <a:latin typeface="Calibri" pitchFamily="34" charset="0"/>
                <a:ea typeface="Calibri" pitchFamily="34" charset="-122"/>
                <a:cs typeface="Calibri" pitchFamily="34" charset="-120"/>
              </a:rPr>
              <a:t>Tom Regan — Rights-Based Approach</a:t>
            </a:r>
            <a:endParaRPr lang="en-US" sz="1050" dirty="0"/>
          </a:p>
        </p:txBody>
      </p:sp>
      <p:sp>
        <p:nvSpPr>
          <p:cNvPr id="6" name="Text 4"/>
          <p:cNvSpPr/>
          <p:nvPr/>
        </p:nvSpPr>
        <p:spPr>
          <a:xfrm>
            <a:off x="640080" y="1645920"/>
            <a:ext cx="3931920" cy="237744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Subjects-of-a-Life
</a:t>
            </a:r>
            <a:endParaRPr lang="en-US" sz="1400" dirty="0"/>
          </a:p>
          <a:p>
            <a:pPr marL="0" indent="0">
              <a:buNone/>
            </a:pPr>
            <a:r>
              <a:rPr lang="en-US" sz="1200" dirty="0">
                <a:solidFill>
                  <a:srgbClr val="5A5A5A"/>
                </a:solidFill>
                <a:latin typeface="Calibri" pitchFamily="34" charset="0"/>
                <a:ea typeface="Calibri" pitchFamily="34" charset="-122"/>
                <a:cs typeface="Calibri" pitchFamily="34" charset="-120"/>
              </a:rPr>
              <a:t>Animals possessing beliefs, desires, and a psychological identity over time hold inherent value. They must not be treated merely as a means to human ends.
</a:t>
            </a:r>
            <a:endParaRPr lang="en-US" sz="1400" dirty="0"/>
          </a:p>
          <a:p>
            <a:pPr marL="0" indent="0">
              <a:buNone/>
            </a:pPr>
            <a:r>
              <a:rPr lang="en-US" sz="1400" b="1" dirty="0">
                <a:solidFill>
                  <a:srgbClr val="2C5F2D"/>
                </a:solidFill>
                <a:latin typeface="Calibri" pitchFamily="34" charset="0"/>
                <a:ea typeface="Calibri" pitchFamily="34" charset="-122"/>
                <a:cs typeface="Calibri" pitchFamily="34" charset="-120"/>
              </a:rPr>
              <a:t>The Rights View
</a:t>
            </a:r>
            <a:endParaRPr lang="en-US" sz="1400" dirty="0"/>
          </a:p>
          <a:p>
            <a:pPr marL="0" indent="0">
              <a:buNone/>
            </a:pPr>
            <a:r>
              <a:rPr lang="en-US" sz="1200" dirty="0">
                <a:solidFill>
                  <a:srgbClr val="5A5A5A"/>
                </a:solidFill>
                <a:latin typeface="Calibri" pitchFamily="34" charset="0"/>
                <a:ea typeface="Calibri" pitchFamily="34" charset="-122"/>
                <a:cs typeface="Calibri" pitchFamily="34" charset="-120"/>
              </a:rPr>
              <a:t>Direct duties are owed to animals. They possess a fundamental right to respectful treatment, independent of their utility to humans.</a:t>
            </a:r>
            <a:endParaRPr lang="en-US" sz="1400" dirty="0"/>
          </a:p>
        </p:txBody>
      </p:sp>
      <p:sp>
        <p:nvSpPr>
          <p:cNvPr id="7" name="Shape 5"/>
          <p:cNvSpPr/>
          <p:nvPr/>
        </p:nvSpPr>
        <p:spPr>
          <a:xfrm>
            <a:off x="4754880" y="1645920"/>
            <a:ext cx="3749040" cy="1051560"/>
          </a:xfrm>
          <a:prstGeom prst="roundRect">
            <a:avLst>
              <a:gd name="adj" fmla="val 8696"/>
            </a:avLst>
          </a:prstGeom>
          <a:solidFill>
            <a:srgbClr val="E8F5E9"/>
          </a:solidFill>
          <a:ln/>
          <a:effectLst>
            <a:outerShdw blurRad="50800" dist="25400" dir="8100000" algn="bl" rotWithShape="0">
              <a:srgbClr val="000000">
                <a:alpha val="12000"/>
              </a:srgbClr>
            </a:outerShdw>
          </a:effectLst>
        </p:spPr>
        <p:txBody>
          <a:bodyPr/>
          <a:lstStyle/>
          <a:p>
            <a:endParaRPr lang="en-GB"/>
          </a:p>
        </p:txBody>
      </p:sp>
      <p:sp>
        <p:nvSpPr>
          <p:cNvPr id="8" name="Text 6"/>
          <p:cNvSpPr/>
          <p:nvPr/>
        </p:nvSpPr>
        <p:spPr>
          <a:xfrm>
            <a:off x="4892040" y="1737360"/>
            <a:ext cx="3474720" cy="868680"/>
          </a:xfrm>
          <a:prstGeom prst="rect">
            <a:avLst/>
          </a:prstGeom>
          <a:noFill/>
          <a:ln/>
        </p:spPr>
        <p:txBody>
          <a:bodyPr wrap="square" lIns="0" tIns="0" rIns="0" bIns="0" rtlCol="0" anchor="t"/>
          <a:lstStyle/>
          <a:p>
            <a:pPr marL="0" indent="0">
              <a:buNone/>
            </a:pPr>
            <a:r>
              <a:rPr lang="en-US" sz="1400" b="1" dirty="0">
                <a:solidFill>
                  <a:srgbClr val="2E7D32"/>
                </a:solidFill>
                <a:latin typeface="Calibri" pitchFamily="34" charset="0"/>
                <a:ea typeface="Calibri" pitchFamily="34" charset="-122"/>
                <a:cs typeface="Calibri" pitchFamily="34" charset="-120"/>
              </a:rPr>
              <a:t>Strengths</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Protects the individual from being used as a mere means. Rejects the utilitarian calculus. Establishes absolute moral protections.</a:t>
            </a:r>
            <a:endParaRPr lang="en-US" sz="1400" dirty="0"/>
          </a:p>
        </p:txBody>
      </p:sp>
      <p:sp>
        <p:nvSpPr>
          <p:cNvPr id="9" name="Shape 7"/>
          <p:cNvSpPr/>
          <p:nvPr/>
        </p:nvSpPr>
        <p:spPr>
          <a:xfrm>
            <a:off x="4754880" y="2834640"/>
            <a:ext cx="3749040" cy="1280160"/>
          </a:xfrm>
          <a:prstGeom prst="roundRect">
            <a:avLst>
              <a:gd name="adj" fmla="val 7143"/>
            </a:avLst>
          </a:prstGeom>
          <a:solidFill>
            <a:srgbClr val="FFF3E0"/>
          </a:solidFill>
          <a:ln/>
          <a:effectLst>
            <a:outerShdw blurRad="50800" dist="25400" dir="8100000" algn="bl" rotWithShape="0">
              <a:srgbClr val="000000">
                <a:alpha val="12000"/>
              </a:srgbClr>
            </a:outerShdw>
          </a:effectLst>
        </p:spPr>
        <p:txBody>
          <a:bodyPr/>
          <a:lstStyle/>
          <a:p>
            <a:endParaRPr lang="en-GB"/>
          </a:p>
        </p:txBody>
      </p:sp>
      <p:sp>
        <p:nvSpPr>
          <p:cNvPr id="10" name="Text 8"/>
          <p:cNvSpPr/>
          <p:nvPr/>
        </p:nvSpPr>
        <p:spPr>
          <a:xfrm>
            <a:off x="4892040" y="2926080"/>
            <a:ext cx="3474720" cy="1097280"/>
          </a:xfrm>
          <a:prstGeom prst="rect">
            <a:avLst/>
          </a:prstGeom>
          <a:noFill/>
          <a:ln/>
        </p:spPr>
        <p:txBody>
          <a:bodyPr wrap="square" lIns="0" tIns="0" rIns="0" bIns="0" rtlCol="0" anchor="t"/>
          <a:lstStyle/>
          <a:p>
            <a:pPr marL="0" indent="0">
              <a:buNone/>
            </a:pPr>
            <a:r>
              <a:rPr lang="en-US" sz="1400" b="1" dirty="0">
                <a:solidFill>
                  <a:srgbClr val="BF360C"/>
                </a:solidFill>
                <a:latin typeface="Calibri" pitchFamily="34" charset="0"/>
                <a:ea typeface="Calibri" pitchFamily="34" charset="-122"/>
                <a:cs typeface="Calibri" pitchFamily="34" charset="-120"/>
              </a:rPr>
              <a:t>Weaknesses</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'Subject-of-a-life' criterion is highly restrictive, potentially excluding fish or insects. Creates dilemmas regarding wild animal suffering and competing rights between species.</a:t>
            </a:r>
            <a:endParaRPr lang="en-US" sz="1400" dirty="0"/>
          </a:p>
        </p:txBody>
      </p:sp>
      <p:pic>
        <p:nvPicPr>
          <p:cNvPr id="11" name="4">
            <a:hlinkClick r:id="" action="ppaction://media"/>
            <a:extLst>
              <a:ext uri="{FF2B5EF4-FFF2-40B4-BE49-F238E27FC236}">
                <a16:creationId xmlns:a16="http://schemas.microsoft.com/office/drawing/2014/main" id="{0AE73255-A5D5-54F1-814A-A493921285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811"/>
    </mc:Choice>
    <mc:Fallback>
      <p:transition spd="slow" advTm="9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81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5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400" b="1" dirty="0">
                <a:solidFill>
                  <a:srgbClr val="2C5F2D"/>
                </a:solidFill>
                <a:latin typeface="Cambria" pitchFamily="34" charset="0"/>
                <a:ea typeface="Cambria" pitchFamily="34" charset="-122"/>
                <a:cs typeface="Cambria" pitchFamily="34" charset="-120"/>
              </a:rPr>
              <a:t>Relational &amp; Feminist Care Ethics</a:t>
            </a:r>
            <a:endParaRPr lang="en-US" sz="3400" dirty="0"/>
          </a:p>
        </p:txBody>
      </p:sp>
      <p:sp>
        <p:nvSpPr>
          <p:cNvPr id="4" name="Text 2"/>
          <p:cNvSpPr/>
          <p:nvPr/>
        </p:nvSpPr>
        <p:spPr>
          <a:xfrm>
            <a:off x="640080" y="1005840"/>
            <a:ext cx="7863840" cy="320040"/>
          </a:xfrm>
          <a:prstGeom prst="rect">
            <a:avLst/>
          </a:prstGeom>
          <a:noFill/>
          <a:ln/>
        </p:spPr>
        <p:txBody>
          <a:bodyPr wrap="square" lIns="0" tIns="0" rIns="0" bIns="0" rtlCol="0" anchor="ctr"/>
          <a:lstStyle/>
          <a:p>
            <a:pPr marL="0" indent="0">
              <a:buNone/>
            </a:pPr>
            <a:r>
              <a:rPr lang="en-US" sz="1200" i="1" dirty="0">
                <a:solidFill>
                  <a:srgbClr val="4A7C59"/>
                </a:solidFill>
                <a:latin typeface="Calibri" pitchFamily="34" charset="0"/>
                <a:ea typeface="Calibri" pitchFamily="34" charset="-122"/>
                <a:cs typeface="Calibri" pitchFamily="34" charset="-120"/>
              </a:rPr>
              <a:t>Josephine Donovan  ·  Carol J. Adams  ·  Val Plumwood</a:t>
            </a:r>
            <a:endParaRPr lang="en-US" sz="1200" dirty="0"/>
          </a:p>
        </p:txBody>
      </p:sp>
      <p:sp>
        <p:nvSpPr>
          <p:cNvPr id="5" name="Shape 3"/>
          <p:cNvSpPr/>
          <p:nvPr/>
        </p:nvSpPr>
        <p:spPr>
          <a:xfrm>
            <a:off x="640080" y="1508760"/>
            <a:ext cx="2560320" cy="1554480"/>
          </a:xfrm>
          <a:prstGeom prst="roundRect">
            <a:avLst>
              <a:gd name="adj" fmla="val 5882"/>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6" name="Text 4"/>
          <p:cNvSpPr/>
          <p:nvPr/>
        </p:nvSpPr>
        <p:spPr>
          <a:xfrm>
            <a:off x="777240" y="1600200"/>
            <a:ext cx="2286000" cy="137160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Relational Focus</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Moral obligations arise from specific relationships, empathy, and contextual realities rather than abstract universal principles.</a:t>
            </a:r>
            <a:endParaRPr lang="en-US" sz="1400" dirty="0"/>
          </a:p>
        </p:txBody>
      </p:sp>
      <p:sp>
        <p:nvSpPr>
          <p:cNvPr id="7" name="Shape 5"/>
          <p:cNvSpPr/>
          <p:nvPr/>
        </p:nvSpPr>
        <p:spPr>
          <a:xfrm>
            <a:off x="3383280" y="1508760"/>
            <a:ext cx="2560320" cy="1554480"/>
          </a:xfrm>
          <a:prstGeom prst="roundRect">
            <a:avLst>
              <a:gd name="adj" fmla="val 5882"/>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8" name="Text 6"/>
          <p:cNvSpPr/>
          <p:nvPr/>
        </p:nvSpPr>
        <p:spPr>
          <a:xfrm>
            <a:off x="3520440" y="1600200"/>
            <a:ext cx="2286000" cy="137160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Critique of Tradition</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Challenges the individualistic, abstract calculus of utilitarianism and the rigid rule-based structure of deontological theory.</a:t>
            </a:r>
            <a:endParaRPr lang="en-US" sz="1400" dirty="0"/>
          </a:p>
        </p:txBody>
      </p:sp>
      <p:sp>
        <p:nvSpPr>
          <p:cNvPr id="9" name="Shape 7"/>
          <p:cNvSpPr/>
          <p:nvPr/>
        </p:nvSpPr>
        <p:spPr>
          <a:xfrm>
            <a:off x="6126480" y="1508760"/>
            <a:ext cx="2377440" cy="1554480"/>
          </a:xfrm>
          <a:prstGeom prst="roundRect">
            <a:avLst>
              <a:gd name="adj" fmla="val 5882"/>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10" name="Text 8"/>
          <p:cNvSpPr/>
          <p:nvPr/>
        </p:nvSpPr>
        <p:spPr>
          <a:xfrm>
            <a:off x="6263640" y="1600200"/>
            <a:ext cx="2103120" cy="137160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Intersectionality</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Highlights the interconnectedness of the oppression of animals, women, and nature through eco-feminist analysis.</a:t>
            </a:r>
            <a:endParaRPr lang="en-US" sz="1400" dirty="0"/>
          </a:p>
        </p:txBody>
      </p:sp>
      <p:sp>
        <p:nvSpPr>
          <p:cNvPr id="11" name="Shape 9"/>
          <p:cNvSpPr/>
          <p:nvPr/>
        </p:nvSpPr>
        <p:spPr>
          <a:xfrm>
            <a:off x="640080" y="3291840"/>
            <a:ext cx="7863840" cy="1371600"/>
          </a:xfrm>
          <a:prstGeom prst="roundRect">
            <a:avLst>
              <a:gd name="adj" fmla="val 6667"/>
            </a:avLst>
          </a:prstGeom>
          <a:solidFill>
            <a:srgbClr val="FFFFFF"/>
          </a:solidFill>
          <a:ln/>
          <a:effectLst>
            <a:outerShdw blurRad="50800" dist="25400" dir="8100000" algn="bl" rotWithShape="0">
              <a:srgbClr val="000000">
                <a:alpha val="12000"/>
              </a:srgbClr>
            </a:outerShdw>
          </a:effectLst>
        </p:spPr>
        <p:txBody>
          <a:bodyPr/>
          <a:lstStyle/>
          <a:p>
            <a:endParaRPr lang="en-GB"/>
          </a:p>
        </p:txBody>
      </p:sp>
      <p:sp>
        <p:nvSpPr>
          <p:cNvPr id="12" name="Text 10"/>
          <p:cNvSpPr/>
          <p:nvPr/>
        </p:nvSpPr>
        <p:spPr>
          <a:xfrm>
            <a:off x="777240" y="3383280"/>
            <a:ext cx="7589520" cy="118872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Critical Evaluation</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Care ethics provides a more nuanced, emotionally resonant framework that captures moral dimensions missed by Singer and Regan. However, it risks moral relativism and lacks clear, universalisable policy guidelines. Without firm rules, translating care into consistent public policy remains a significant challenge.</a:t>
            </a:r>
            <a:endParaRPr lang="en-US" sz="1400" dirty="0"/>
          </a:p>
        </p:txBody>
      </p:sp>
      <p:pic>
        <p:nvPicPr>
          <p:cNvPr id="13" name="5">
            <a:hlinkClick r:id="" action="ppaction://media"/>
            <a:extLst>
              <a:ext uri="{FF2B5EF4-FFF2-40B4-BE49-F238E27FC236}">
                <a16:creationId xmlns:a16="http://schemas.microsoft.com/office/drawing/2014/main" id="{8F8EFD76-FB92-CD34-EFAF-FA7AA9437E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526"/>
    </mc:Choice>
    <mc:Fallback>
      <p:transition spd="slow" advTm="88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52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6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400" b="1" dirty="0">
                <a:solidFill>
                  <a:srgbClr val="2C5F2D"/>
                </a:solidFill>
                <a:latin typeface="Cambria" pitchFamily="34" charset="0"/>
                <a:ea typeface="Cambria" pitchFamily="34" charset="-122"/>
                <a:cs typeface="Cambria" pitchFamily="34" charset="-120"/>
              </a:rPr>
              <a:t>Applied Ethics: Intensive Agriculture</a:t>
            </a:r>
            <a:endParaRPr lang="en-US" sz="3400" dirty="0"/>
          </a:p>
        </p:txBody>
      </p:sp>
      <p:sp>
        <p:nvSpPr>
          <p:cNvPr id="4" name="Text 2"/>
          <p:cNvSpPr/>
          <p:nvPr/>
        </p:nvSpPr>
        <p:spPr>
          <a:xfrm>
            <a:off x="640080" y="1005840"/>
            <a:ext cx="7863840" cy="365760"/>
          </a:xfrm>
          <a:prstGeom prst="rect">
            <a:avLst/>
          </a:prstGeom>
          <a:noFill/>
          <a:ln/>
        </p:spPr>
        <p:txBody>
          <a:bodyPr wrap="square" lIns="0" tIns="0" rIns="0" bIns="0" rtlCol="0" anchor="ctr"/>
          <a:lstStyle/>
          <a:p>
            <a:pPr marL="0" indent="0">
              <a:buNone/>
            </a:pPr>
            <a:r>
              <a:rPr lang="en-US" sz="1300" i="1" dirty="0">
                <a:solidFill>
                  <a:srgbClr val="5A5A5A"/>
                </a:solidFill>
                <a:latin typeface="Calibri" pitchFamily="34" charset="0"/>
                <a:ea typeface="Calibri" pitchFamily="34" charset="-122"/>
                <a:cs typeface="Calibri" pitchFamily="34" charset="-120"/>
              </a:rPr>
              <a:t>Factory farming prioritises economic efficiency and human taste preferences over animal welfare.</a:t>
            </a:r>
            <a:endParaRPr lang="en-US" sz="1300" dirty="0"/>
          </a:p>
        </p:txBody>
      </p:sp>
      <p:sp>
        <p:nvSpPr>
          <p:cNvPr id="5" name="Shape 3"/>
          <p:cNvSpPr/>
          <p:nvPr/>
        </p:nvSpPr>
        <p:spPr>
          <a:xfrm>
            <a:off x="640080" y="1554480"/>
            <a:ext cx="411480" cy="411480"/>
          </a:xfrm>
          <a:prstGeom prst="ellipse">
            <a:avLst/>
          </a:prstGeom>
          <a:solidFill>
            <a:srgbClr val="2C5F2D"/>
          </a:solidFill>
          <a:ln/>
        </p:spPr>
        <p:txBody>
          <a:bodyPr/>
          <a:lstStyle/>
          <a:p>
            <a:endParaRPr lang="en-GB"/>
          </a:p>
        </p:txBody>
      </p:sp>
      <p:sp>
        <p:nvSpPr>
          <p:cNvPr id="6" name="Text 4"/>
          <p:cNvSpPr/>
          <p:nvPr/>
        </p:nvSpPr>
        <p:spPr>
          <a:xfrm>
            <a:off x="640080" y="1554480"/>
            <a:ext cx="411480" cy="41148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U</a:t>
            </a:r>
            <a:endParaRPr lang="en-US" sz="1600" dirty="0"/>
          </a:p>
        </p:txBody>
      </p:sp>
      <p:sp>
        <p:nvSpPr>
          <p:cNvPr id="7" name="Text 5"/>
          <p:cNvSpPr/>
          <p:nvPr/>
        </p:nvSpPr>
        <p:spPr>
          <a:xfrm>
            <a:off x="1188720" y="1536192"/>
            <a:ext cx="7315200" cy="475488"/>
          </a:xfrm>
          <a:prstGeom prst="rect">
            <a:avLst/>
          </a:prstGeom>
          <a:noFill/>
          <a:ln/>
        </p:spPr>
        <p:txBody>
          <a:bodyPr wrap="square" lIns="0" tIns="0" rIns="0" bIns="0"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Utilitarian View</a:t>
            </a:r>
            <a:endParaRPr lang="en-US" sz="1500" dirty="0"/>
          </a:p>
          <a:p>
            <a:pPr marL="0" indent="0">
              <a:buNone/>
            </a:pPr>
            <a:r>
              <a:rPr lang="en-US" sz="1250" dirty="0">
                <a:solidFill>
                  <a:srgbClr val="5A5A5A"/>
                </a:solidFill>
                <a:latin typeface="Calibri" pitchFamily="34" charset="0"/>
                <a:ea typeface="Calibri" pitchFamily="34" charset="-122"/>
                <a:cs typeface="Calibri" pitchFamily="34" charset="-120"/>
              </a:rPr>
              <a:t>The immense suffering of billions of animals vastly outweighs the trivial human interest in cheap meat.</a:t>
            </a:r>
            <a:endParaRPr lang="en-US" sz="1500" dirty="0"/>
          </a:p>
        </p:txBody>
      </p:sp>
      <p:sp>
        <p:nvSpPr>
          <p:cNvPr id="8" name="Shape 6"/>
          <p:cNvSpPr/>
          <p:nvPr/>
        </p:nvSpPr>
        <p:spPr>
          <a:xfrm>
            <a:off x="640080" y="2194560"/>
            <a:ext cx="411480" cy="411480"/>
          </a:xfrm>
          <a:prstGeom prst="ellipse">
            <a:avLst/>
          </a:prstGeom>
          <a:solidFill>
            <a:srgbClr val="2C5F2D"/>
          </a:solidFill>
          <a:ln/>
        </p:spPr>
        <p:txBody>
          <a:bodyPr/>
          <a:lstStyle/>
          <a:p>
            <a:endParaRPr lang="en-GB"/>
          </a:p>
        </p:txBody>
      </p:sp>
      <p:sp>
        <p:nvSpPr>
          <p:cNvPr id="9" name="Text 7"/>
          <p:cNvSpPr/>
          <p:nvPr/>
        </p:nvSpPr>
        <p:spPr>
          <a:xfrm>
            <a:off x="640080" y="2194560"/>
            <a:ext cx="411480" cy="41148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D</a:t>
            </a:r>
            <a:endParaRPr lang="en-US" sz="1600" dirty="0"/>
          </a:p>
        </p:txBody>
      </p:sp>
      <p:sp>
        <p:nvSpPr>
          <p:cNvPr id="10" name="Text 8"/>
          <p:cNvSpPr/>
          <p:nvPr/>
        </p:nvSpPr>
        <p:spPr>
          <a:xfrm>
            <a:off x="1188720" y="2176272"/>
            <a:ext cx="7315200" cy="475488"/>
          </a:xfrm>
          <a:prstGeom prst="rect">
            <a:avLst/>
          </a:prstGeom>
          <a:noFill/>
          <a:ln/>
        </p:spPr>
        <p:txBody>
          <a:bodyPr wrap="square" lIns="0" tIns="0" rIns="0" bIns="0"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Deontological View</a:t>
            </a:r>
            <a:endParaRPr lang="en-US" sz="1500" dirty="0"/>
          </a:p>
          <a:p>
            <a:pPr marL="0" indent="0">
              <a:buNone/>
            </a:pPr>
            <a:r>
              <a:rPr lang="en-US" sz="1250" dirty="0">
                <a:solidFill>
                  <a:srgbClr val="5A5A5A"/>
                </a:solidFill>
                <a:latin typeface="Calibri" pitchFamily="34" charset="0"/>
                <a:ea typeface="Calibri" pitchFamily="34" charset="-122"/>
                <a:cs typeface="Calibri" pitchFamily="34" charset="-120"/>
              </a:rPr>
              <a:t>Farming animals for food treats them as mere resources, violating their inherent right to life.</a:t>
            </a:r>
            <a:endParaRPr lang="en-US" sz="1500" dirty="0"/>
          </a:p>
        </p:txBody>
      </p:sp>
      <p:sp>
        <p:nvSpPr>
          <p:cNvPr id="11" name="Shape 9"/>
          <p:cNvSpPr/>
          <p:nvPr/>
        </p:nvSpPr>
        <p:spPr>
          <a:xfrm>
            <a:off x="640080" y="2834640"/>
            <a:ext cx="411480" cy="411480"/>
          </a:xfrm>
          <a:prstGeom prst="ellipse">
            <a:avLst/>
          </a:prstGeom>
          <a:solidFill>
            <a:srgbClr val="2C5F2D"/>
          </a:solidFill>
          <a:ln/>
        </p:spPr>
        <p:txBody>
          <a:bodyPr/>
          <a:lstStyle/>
          <a:p>
            <a:endParaRPr lang="en-GB"/>
          </a:p>
        </p:txBody>
      </p:sp>
      <p:sp>
        <p:nvSpPr>
          <p:cNvPr id="12" name="Text 10"/>
          <p:cNvSpPr/>
          <p:nvPr/>
        </p:nvSpPr>
        <p:spPr>
          <a:xfrm>
            <a:off x="640080" y="2834640"/>
            <a:ext cx="411480" cy="411480"/>
          </a:xfrm>
          <a:prstGeom prst="rect">
            <a:avLst/>
          </a:prstGeom>
          <a:noFill/>
          <a:ln/>
        </p:spPr>
        <p:txBody>
          <a:bodyPr wrap="square" lIns="0" tIns="0" rIns="0" bIns="0" rtlCol="0" anchor="ctr"/>
          <a:lstStyle/>
          <a:p>
            <a:pPr marL="0" indent="0" algn="ctr">
              <a:buNone/>
            </a:pPr>
            <a:r>
              <a:rPr lang="en-US" sz="1600" dirty="0">
                <a:solidFill>
                  <a:srgbClr val="FFFFFF"/>
                </a:solidFill>
                <a:latin typeface="Calibri" pitchFamily="34" charset="0"/>
                <a:ea typeface="Calibri" pitchFamily="34" charset="-122"/>
                <a:cs typeface="Calibri" pitchFamily="34" charset="-120"/>
              </a:rPr>
              <a:t>C</a:t>
            </a:r>
            <a:endParaRPr lang="en-US" sz="1600" dirty="0"/>
          </a:p>
        </p:txBody>
      </p:sp>
      <p:sp>
        <p:nvSpPr>
          <p:cNvPr id="13" name="Text 11"/>
          <p:cNvSpPr/>
          <p:nvPr/>
        </p:nvSpPr>
        <p:spPr>
          <a:xfrm>
            <a:off x="1188720" y="2816352"/>
            <a:ext cx="7315200" cy="475488"/>
          </a:xfrm>
          <a:prstGeom prst="rect">
            <a:avLst/>
          </a:prstGeom>
          <a:noFill/>
          <a:ln/>
        </p:spPr>
        <p:txBody>
          <a:bodyPr wrap="square" lIns="0" tIns="0" rIns="0" bIns="0"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Care Ethics View</a:t>
            </a:r>
            <a:endParaRPr lang="en-US" sz="1500" dirty="0"/>
          </a:p>
          <a:p>
            <a:pPr marL="0" indent="0">
              <a:buNone/>
            </a:pPr>
            <a:r>
              <a:rPr lang="en-US" sz="1250" dirty="0">
                <a:solidFill>
                  <a:srgbClr val="5A5A5A"/>
                </a:solidFill>
                <a:latin typeface="Calibri" pitchFamily="34" charset="0"/>
                <a:ea typeface="Calibri" pitchFamily="34" charset="-122"/>
                <a:cs typeface="Calibri" pitchFamily="34" charset="-120"/>
              </a:rPr>
              <a:t>Highlights the cognitive dissonance and 'absent referent' — how we conceptually erase the animal to consume it.</a:t>
            </a:r>
            <a:endParaRPr lang="en-US" sz="1500" dirty="0"/>
          </a:p>
        </p:txBody>
      </p:sp>
      <p:sp>
        <p:nvSpPr>
          <p:cNvPr id="14" name="Shape 12"/>
          <p:cNvSpPr/>
          <p:nvPr/>
        </p:nvSpPr>
        <p:spPr>
          <a:xfrm>
            <a:off x="640080" y="3474720"/>
            <a:ext cx="7863840" cy="1188720"/>
          </a:xfrm>
          <a:prstGeom prst="roundRect">
            <a:avLst>
              <a:gd name="adj" fmla="val 7692"/>
            </a:avLst>
          </a:prstGeom>
          <a:solidFill>
            <a:srgbClr val="2C5F2D"/>
          </a:solidFill>
          <a:ln/>
          <a:effectLst>
            <a:outerShdw blurRad="50800" dist="25400" dir="8100000" algn="bl" rotWithShape="0">
              <a:srgbClr val="000000">
                <a:alpha val="12000"/>
              </a:srgbClr>
            </a:outerShdw>
          </a:effectLst>
        </p:spPr>
        <p:txBody>
          <a:bodyPr/>
          <a:lstStyle/>
          <a:p>
            <a:endParaRPr lang="en-GB"/>
          </a:p>
        </p:txBody>
      </p:sp>
      <p:sp>
        <p:nvSpPr>
          <p:cNvPr id="15" name="Text 13"/>
          <p:cNvSpPr/>
          <p:nvPr/>
        </p:nvSpPr>
        <p:spPr>
          <a:xfrm>
            <a:off x="777240" y="3547872"/>
            <a:ext cx="7589520" cy="1051560"/>
          </a:xfrm>
          <a:prstGeom prst="rect">
            <a:avLst/>
          </a:prstGeom>
          <a:noFill/>
          <a:ln/>
        </p:spPr>
        <p:txBody>
          <a:bodyPr wrap="square" lIns="0" tIns="0" rIns="0" bIns="0" rtlCol="0" anchor="t"/>
          <a:lstStyle/>
          <a:p>
            <a:pPr marL="0" indent="0">
              <a:buNone/>
            </a:pPr>
            <a:r>
              <a:rPr lang="en-US" sz="1400" b="1" dirty="0">
                <a:solidFill>
                  <a:srgbClr val="97BC62"/>
                </a:solidFill>
                <a:latin typeface="Calibri" pitchFamily="34" charset="0"/>
                <a:ea typeface="Calibri" pitchFamily="34" charset="-122"/>
                <a:cs typeface="Calibri" pitchFamily="34" charset="-120"/>
              </a:rPr>
              <a:t>Conclusion
</a:t>
            </a:r>
            <a:endParaRPr lang="en-US" sz="1400" dirty="0"/>
          </a:p>
          <a:p>
            <a:pPr marL="0" indent="0">
              <a:buNone/>
            </a:pPr>
            <a:r>
              <a:rPr lang="en-US" sz="1200" dirty="0">
                <a:solidFill>
                  <a:srgbClr val="FFFFFF"/>
                </a:solidFill>
                <a:latin typeface="Calibri" pitchFamily="34" charset="0"/>
                <a:ea typeface="Calibri" pitchFamily="34" charset="-122"/>
                <a:cs typeface="Calibri" pitchFamily="34" charset="-120"/>
              </a:rPr>
              <a:t>All three major ethical frameworks condemn intensive agriculture. However, their proposed solutions differ: utilitarians advocate severe welfare reforms, whilst deontologists and care ethicists argue for total abolition and a shift to plant-based diets.</a:t>
            </a:r>
            <a:endParaRPr lang="en-US" sz="1400" dirty="0"/>
          </a:p>
        </p:txBody>
      </p:sp>
      <p:pic>
        <p:nvPicPr>
          <p:cNvPr id="16" name="6">
            <a:hlinkClick r:id="" action="ppaction://media"/>
            <a:extLst>
              <a:ext uri="{FF2B5EF4-FFF2-40B4-BE49-F238E27FC236}">
                <a16:creationId xmlns:a16="http://schemas.microsoft.com/office/drawing/2014/main" id="{74F3F87D-72A3-8B15-CB00-D195903704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4885"/>
    </mc:Choice>
    <mc:Fallback>
      <p:transition spd="slow" advTm="104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885"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7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400" b="1" dirty="0">
                <a:solidFill>
                  <a:srgbClr val="2C5F2D"/>
                </a:solidFill>
                <a:latin typeface="Cambria" pitchFamily="34" charset="0"/>
                <a:ea typeface="Cambria" pitchFamily="34" charset="-122"/>
                <a:cs typeface="Cambria" pitchFamily="34" charset="-120"/>
              </a:rPr>
              <a:t>Applied Ethics: Biomedical Research</a:t>
            </a:r>
            <a:endParaRPr lang="en-US" sz="3400" dirty="0"/>
          </a:p>
        </p:txBody>
      </p:sp>
      <p:sp>
        <p:nvSpPr>
          <p:cNvPr id="4" name="Shape 2"/>
          <p:cNvSpPr/>
          <p:nvPr/>
        </p:nvSpPr>
        <p:spPr>
          <a:xfrm>
            <a:off x="640080" y="1097280"/>
            <a:ext cx="7863840" cy="640080"/>
          </a:xfrm>
          <a:prstGeom prst="roundRect">
            <a:avLst>
              <a:gd name="adj" fmla="val 11429"/>
            </a:avLst>
          </a:prstGeom>
          <a:solidFill>
            <a:srgbClr val="EAF2E3"/>
          </a:solidFill>
          <a:ln/>
        </p:spPr>
        <p:txBody>
          <a:bodyPr/>
          <a:lstStyle/>
          <a:p>
            <a:endParaRPr lang="en-GB"/>
          </a:p>
        </p:txBody>
      </p:sp>
      <p:sp>
        <p:nvSpPr>
          <p:cNvPr id="5" name="Text 3"/>
          <p:cNvSpPr/>
          <p:nvPr/>
        </p:nvSpPr>
        <p:spPr>
          <a:xfrm>
            <a:off x="777240" y="1115568"/>
            <a:ext cx="7589520" cy="603504"/>
          </a:xfrm>
          <a:prstGeom prst="rect">
            <a:avLst/>
          </a:prstGeom>
          <a:noFill/>
          <a:ln/>
        </p:spPr>
        <p:txBody>
          <a:bodyPr wrap="square" lIns="0" tIns="0" rIns="0" bIns="0" rtlCol="0" anchor="ctr"/>
          <a:lstStyle/>
          <a:p>
            <a:pPr marL="0" indent="0">
              <a:buNone/>
            </a:pPr>
            <a:r>
              <a:rPr lang="en-US" sz="1400" b="1" dirty="0">
                <a:solidFill>
                  <a:srgbClr val="2C5F2D"/>
                </a:solidFill>
                <a:latin typeface="Calibri" pitchFamily="34" charset="0"/>
                <a:ea typeface="Calibri" pitchFamily="34" charset="-122"/>
                <a:cs typeface="Calibri" pitchFamily="34" charset="-120"/>
              </a:rPr>
              <a:t>The Welfarist Compromise: The 3Rs Framework
</a:t>
            </a:r>
            <a:endParaRPr lang="en-US" sz="1400" dirty="0"/>
          </a:p>
          <a:p>
            <a:pPr marL="0" indent="0">
              <a:buNone/>
            </a:pPr>
            <a:r>
              <a:rPr lang="en-US" sz="1200" dirty="0">
                <a:solidFill>
                  <a:srgbClr val="4A7C59"/>
                </a:solidFill>
                <a:latin typeface="Calibri" pitchFamily="34" charset="0"/>
                <a:ea typeface="Calibri" pitchFamily="34" charset="-122"/>
                <a:cs typeface="Calibri" pitchFamily="34" charset="-120"/>
              </a:rPr>
              <a:t>Replacement  ·  Reduction  ·  Refinement</a:t>
            </a:r>
            <a:endParaRPr lang="en-US" sz="1400" dirty="0"/>
          </a:p>
        </p:txBody>
      </p:sp>
      <p:sp>
        <p:nvSpPr>
          <p:cNvPr id="6" name="Shape 4"/>
          <p:cNvSpPr/>
          <p:nvPr/>
        </p:nvSpPr>
        <p:spPr>
          <a:xfrm>
            <a:off x="640080" y="1965960"/>
            <a:ext cx="3749040" cy="1645920"/>
          </a:xfrm>
          <a:prstGeom prst="roundRect">
            <a:avLst>
              <a:gd name="adj" fmla="val 5556"/>
            </a:avLst>
          </a:prstGeom>
          <a:solidFill>
            <a:srgbClr val="E8F5E9"/>
          </a:solidFill>
          <a:ln/>
          <a:effectLst>
            <a:outerShdw blurRad="50800" dist="25400" dir="8100000" algn="bl" rotWithShape="0">
              <a:srgbClr val="000000">
                <a:alpha val="12000"/>
              </a:srgbClr>
            </a:outerShdw>
          </a:effectLst>
        </p:spPr>
        <p:txBody>
          <a:bodyPr/>
          <a:lstStyle/>
          <a:p>
            <a:endParaRPr lang="en-GB"/>
          </a:p>
        </p:txBody>
      </p:sp>
      <p:sp>
        <p:nvSpPr>
          <p:cNvPr id="7" name="Text 5"/>
          <p:cNvSpPr/>
          <p:nvPr/>
        </p:nvSpPr>
        <p:spPr>
          <a:xfrm>
            <a:off x="777240" y="2057400"/>
            <a:ext cx="3474720" cy="1463040"/>
          </a:xfrm>
          <a:prstGeom prst="rect">
            <a:avLst/>
          </a:prstGeom>
          <a:noFill/>
          <a:ln/>
        </p:spPr>
        <p:txBody>
          <a:bodyPr wrap="square" lIns="0" tIns="0" rIns="0" bIns="0" rtlCol="0" anchor="t"/>
          <a:lstStyle/>
          <a:p>
            <a:pPr marL="0" indent="0">
              <a:buNone/>
            </a:pPr>
            <a:r>
              <a:rPr lang="en-US" sz="1400" b="1" dirty="0">
                <a:solidFill>
                  <a:srgbClr val="2E7D32"/>
                </a:solidFill>
                <a:latin typeface="Calibri" pitchFamily="34" charset="0"/>
                <a:ea typeface="Calibri" pitchFamily="34" charset="-122"/>
                <a:cs typeface="Calibri" pitchFamily="34" charset="-120"/>
              </a:rPr>
              <a:t>Proponents (Utilitarian)</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Argue that human health benefits such as vaccine development and xenotransplantation justify animal use. The profound benefits to many humans outweigh animal suffering.</a:t>
            </a:r>
            <a:endParaRPr lang="en-US" sz="1400" dirty="0"/>
          </a:p>
        </p:txBody>
      </p:sp>
      <p:sp>
        <p:nvSpPr>
          <p:cNvPr id="8" name="Shape 6"/>
          <p:cNvSpPr/>
          <p:nvPr/>
        </p:nvSpPr>
        <p:spPr>
          <a:xfrm>
            <a:off x="4572000" y="1965960"/>
            <a:ext cx="3931920" cy="1645920"/>
          </a:xfrm>
          <a:prstGeom prst="roundRect">
            <a:avLst>
              <a:gd name="adj" fmla="val 5556"/>
            </a:avLst>
          </a:prstGeom>
          <a:solidFill>
            <a:srgbClr val="FFF3E0"/>
          </a:solidFill>
          <a:ln/>
          <a:effectLst>
            <a:outerShdw blurRad="50800" dist="25400" dir="8100000" algn="bl" rotWithShape="0">
              <a:srgbClr val="000000">
                <a:alpha val="12000"/>
              </a:srgbClr>
            </a:outerShdw>
          </a:effectLst>
        </p:spPr>
        <p:txBody>
          <a:bodyPr/>
          <a:lstStyle/>
          <a:p>
            <a:endParaRPr lang="en-GB"/>
          </a:p>
        </p:txBody>
      </p:sp>
      <p:sp>
        <p:nvSpPr>
          <p:cNvPr id="9" name="Text 7"/>
          <p:cNvSpPr/>
          <p:nvPr/>
        </p:nvSpPr>
        <p:spPr>
          <a:xfrm>
            <a:off x="4709160" y="2057400"/>
            <a:ext cx="3657600" cy="1463040"/>
          </a:xfrm>
          <a:prstGeom prst="rect">
            <a:avLst/>
          </a:prstGeom>
          <a:noFill/>
          <a:ln/>
        </p:spPr>
        <p:txBody>
          <a:bodyPr wrap="square" lIns="0" tIns="0" rIns="0" bIns="0" rtlCol="0" anchor="t"/>
          <a:lstStyle/>
          <a:p>
            <a:pPr marL="0" indent="0">
              <a:buNone/>
            </a:pPr>
            <a:r>
              <a:rPr lang="en-US" sz="1400" b="1" dirty="0">
                <a:solidFill>
                  <a:srgbClr val="BF360C"/>
                </a:solidFill>
                <a:latin typeface="Calibri" pitchFamily="34" charset="0"/>
                <a:ea typeface="Calibri" pitchFamily="34" charset="-122"/>
                <a:cs typeface="Calibri" pitchFamily="34" charset="-120"/>
              </a:rPr>
              <a:t>Abolitionists (Rights-Based)</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Argue that cross-species infection risks and moral inconsistency invalidate the practice. We cannot morally justify using individuals as mere tools, regardless of benefits.</a:t>
            </a:r>
            <a:endParaRPr lang="en-US" sz="1400" dirty="0"/>
          </a:p>
        </p:txBody>
      </p:sp>
      <p:sp>
        <p:nvSpPr>
          <p:cNvPr id="10" name="Shape 8"/>
          <p:cNvSpPr/>
          <p:nvPr/>
        </p:nvSpPr>
        <p:spPr>
          <a:xfrm>
            <a:off x="640080" y="3840480"/>
            <a:ext cx="7863840" cy="640080"/>
          </a:xfrm>
          <a:prstGeom prst="roundRect">
            <a:avLst>
              <a:gd name="adj" fmla="val 11429"/>
            </a:avLst>
          </a:prstGeom>
          <a:solidFill>
            <a:srgbClr val="2C5F2D"/>
          </a:solidFill>
          <a:ln/>
        </p:spPr>
        <p:txBody>
          <a:bodyPr/>
          <a:lstStyle/>
          <a:p>
            <a:endParaRPr lang="en-GB"/>
          </a:p>
        </p:txBody>
      </p:sp>
      <p:sp>
        <p:nvSpPr>
          <p:cNvPr id="11" name="Text 9"/>
          <p:cNvSpPr/>
          <p:nvPr/>
        </p:nvSpPr>
        <p:spPr>
          <a:xfrm>
            <a:off x="777240" y="3858768"/>
            <a:ext cx="7589520" cy="603504"/>
          </a:xfrm>
          <a:prstGeom prst="rect">
            <a:avLst/>
          </a:prstGeom>
          <a:noFill/>
          <a:ln/>
        </p:spPr>
        <p:txBody>
          <a:bodyPr wrap="square" lIns="0" tIns="0" rIns="0" bIns="0" rtlCol="0" anchor="ctr"/>
          <a:lstStyle/>
          <a:p>
            <a:pPr marL="0" indent="0">
              <a:buNone/>
            </a:pPr>
            <a:r>
              <a:rPr lang="en-US" sz="1300" b="1" dirty="0">
                <a:solidFill>
                  <a:srgbClr val="97BC62"/>
                </a:solidFill>
                <a:latin typeface="Calibri" pitchFamily="34" charset="0"/>
                <a:ea typeface="Calibri" pitchFamily="34" charset="-122"/>
                <a:cs typeface="Calibri" pitchFamily="34" charset="-120"/>
              </a:rPr>
              <a:t>Current Trend: </a:t>
            </a:r>
            <a:r>
              <a:rPr lang="en-US" sz="1250" dirty="0">
                <a:solidFill>
                  <a:srgbClr val="FFFFFF"/>
                </a:solidFill>
                <a:latin typeface="Calibri" pitchFamily="34" charset="0"/>
                <a:ea typeface="Calibri" pitchFamily="34" charset="-122"/>
                <a:cs typeface="Calibri" pitchFamily="34" charset="-120"/>
              </a:rPr>
              <a:t>A gradual shift towards in vitro and in silico (computer modelling) alternatives, driven by both ethical imperatives and scientific advancement.</a:t>
            </a:r>
            <a:endParaRPr lang="en-US" sz="1300" dirty="0"/>
          </a:p>
        </p:txBody>
      </p:sp>
      <p:pic>
        <p:nvPicPr>
          <p:cNvPr id="12" name="7">
            <a:hlinkClick r:id="" action="ppaction://media"/>
            <a:extLst>
              <a:ext uri="{FF2B5EF4-FFF2-40B4-BE49-F238E27FC236}">
                <a16:creationId xmlns:a16="http://schemas.microsoft.com/office/drawing/2014/main" id="{2196039D-E6AE-5F7F-F6F2-1103555EE2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1687"/>
    </mc:Choice>
    <mc:Fallback>
      <p:transition spd="slow" advTm="101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68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8 / 10</a:t>
            </a:r>
            <a:endParaRPr lang="en-US" sz="900" dirty="0"/>
          </a:p>
        </p:txBody>
      </p:sp>
      <p:sp>
        <p:nvSpPr>
          <p:cNvPr id="3" name="Text 1"/>
          <p:cNvSpPr/>
          <p:nvPr/>
        </p:nvSpPr>
        <p:spPr>
          <a:xfrm>
            <a:off x="640080" y="365760"/>
            <a:ext cx="7863840" cy="548640"/>
          </a:xfrm>
          <a:prstGeom prst="rect">
            <a:avLst/>
          </a:prstGeom>
          <a:noFill/>
          <a:ln/>
        </p:spPr>
        <p:txBody>
          <a:bodyPr wrap="square" lIns="0" tIns="0" rIns="0" bIns="0" rtlCol="0" anchor="ctr"/>
          <a:lstStyle/>
          <a:p>
            <a:pPr marL="0" indent="0">
              <a:buNone/>
            </a:pPr>
            <a:r>
              <a:rPr lang="en-US" sz="3200" b="1" dirty="0">
                <a:solidFill>
                  <a:srgbClr val="2C5F2D"/>
                </a:solidFill>
                <a:latin typeface="Cambria" pitchFamily="34" charset="0"/>
                <a:ea typeface="Cambria" pitchFamily="34" charset="-122"/>
                <a:cs typeface="Cambria" pitchFamily="34" charset="-120"/>
              </a:rPr>
              <a:t>Moral Considerability vs. Legal Status</a:t>
            </a:r>
            <a:endParaRPr lang="en-US" sz="3200" dirty="0"/>
          </a:p>
        </p:txBody>
      </p:sp>
      <p:sp>
        <p:nvSpPr>
          <p:cNvPr id="4" name="Shape 2"/>
          <p:cNvSpPr/>
          <p:nvPr/>
        </p:nvSpPr>
        <p:spPr>
          <a:xfrm>
            <a:off x="640080" y="1097280"/>
            <a:ext cx="7863840" cy="594360"/>
          </a:xfrm>
          <a:prstGeom prst="roundRect">
            <a:avLst>
              <a:gd name="adj" fmla="val 12308"/>
            </a:avLst>
          </a:prstGeom>
          <a:solidFill>
            <a:srgbClr val="FFF3E0"/>
          </a:solidFill>
          <a:ln/>
        </p:spPr>
        <p:txBody>
          <a:bodyPr/>
          <a:lstStyle/>
          <a:p>
            <a:endParaRPr lang="en-GB"/>
          </a:p>
        </p:txBody>
      </p:sp>
      <p:sp>
        <p:nvSpPr>
          <p:cNvPr id="5" name="Text 3"/>
          <p:cNvSpPr/>
          <p:nvPr/>
        </p:nvSpPr>
        <p:spPr>
          <a:xfrm>
            <a:off x="777240" y="1115568"/>
            <a:ext cx="7589520" cy="548640"/>
          </a:xfrm>
          <a:prstGeom prst="rect">
            <a:avLst/>
          </a:prstGeom>
          <a:noFill/>
          <a:ln/>
        </p:spPr>
        <p:txBody>
          <a:bodyPr wrap="square" lIns="0" tIns="0" rIns="0" bIns="0" rtlCol="0" anchor="ctr"/>
          <a:lstStyle/>
          <a:p>
            <a:pPr marL="0" indent="0">
              <a:buNone/>
            </a:pPr>
            <a:r>
              <a:rPr lang="en-US" sz="1300" b="1" dirty="0">
                <a:solidFill>
                  <a:srgbClr val="BF360C"/>
                </a:solidFill>
                <a:latin typeface="Calibri" pitchFamily="34" charset="0"/>
                <a:ea typeface="Calibri" pitchFamily="34" charset="-122"/>
                <a:cs typeface="Calibri" pitchFamily="34" charset="-120"/>
              </a:rPr>
              <a:t>The Legal Paradox: </a:t>
            </a:r>
            <a:r>
              <a:rPr lang="en-US" sz="1300" dirty="0">
                <a:solidFill>
                  <a:srgbClr val="1A1A1A"/>
                </a:solidFill>
                <a:latin typeface="Calibri" pitchFamily="34" charset="0"/>
                <a:ea typeface="Calibri" pitchFamily="34" charset="-122"/>
                <a:cs typeface="Calibri" pitchFamily="34" charset="-120"/>
              </a:rPr>
              <a:t>UK law recognises animals as sentient beings, yet they remain classified as legal property (chattels).</a:t>
            </a:r>
            <a:endParaRPr lang="en-US" sz="1300" dirty="0"/>
          </a:p>
        </p:txBody>
      </p:sp>
      <p:sp>
        <p:nvSpPr>
          <p:cNvPr id="6" name="Shape 4"/>
          <p:cNvSpPr/>
          <p:nvPr/>
        </p:nvSpPr>
        <p:spPr>
          <a:xfrm>
            <a:off x="640080" y="1920240"/>
            <a:ext cx="3749040" cy="1005840"/>
          </a:xfrm>
          <a:prstGeom prst="roundRect">
            <a:avLst>
              <a:gd name="adj" fmla="val 9091"/>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7" name="Text 5"/>
          <p:cNvSpPr/>
          <p:nvPr/>
        </p:nvSpPr>
        <p:spPr>
          <a:xfrm>
            <a:off x="777240" y="2011680"/>
            <a:ext cx="3474720" cy="82296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Key Legislation</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Animal Welfare (Sentience) Act 2022 — formally recognises animal sentience in UK law.</a:t>
            </a:r>
            <a:endParaRPr lang="en-US" sz="1400" dirty="0"/>
          </a:p>
        </p:txBody>
      </p:sp>
      <p:sp>
        <p:nvSpPr>
          <p:cNvPr id="8" name="Shape 6"/>
          <p:cNvSpPr/>
          <p:nvPr/>
        </p:nvSpPr>
        <p:spPr>
          <a:xfrm>
            <a:off x="4572000" y="1920240"/>
            <a:ext cx="3931920" cy="1005840"/>
          </a:xfrm>
          <a:prstGeom prst="roundRect">
            <a:avLst>
              <a:gd name="adj" fmla="val 9091"/>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9" name="Text 7"/>
          <p:cNvSpPr/>
          <p:nvPr/>
        </p:nvSpPr>
        <p:spPr>
          <a:xfrm>
            <a:off x="4709160" y="2011680"/>
            <a:ext cx="3657600" cy="82296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Welfarist Approach</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Regulates the treatment of property (e.g. banning battery cages) without challenging the status of property.</a:t>
            </a:r>
            <a:endParaRPr lang="en-US" sz="1400" dirty="0"/>
          </a:p>
        </p:txBody>
      </p:sp>
      <p:sp>
        <p:nvSpPr>
          <p:cNvPr id="10" name="Shape 8"/>
          <p:cNvSpPr/>
          <p:nvPr/>
        </p:nvSpPr>
        <p:spPr>
          <a:xfrm>
            <a:off x="640080" y="3154680"/>
            <a:ext cx="3749040" cy="1371600"/>
          </a:xfrm>
          <a:prstGeom prst="roundRect">
            <a:avLst>
              <a:gd name="adj" fmla="val 6667"/>
            </a:avLst>
          </a:prstGeom>
          <a:solidFill>
            <a:srgbClr val="EAF2E3"/>
          </a:solidFill>
          <a:ln/>
          <a:effectLst>
            <a:outerShdw blurRad="50800" dist="25400" dir="8100000" algn="bl" rotWithShape="0">
              <a:srgbClr val="000000">
                <a:alpha val="12000"/>
              </a:srgbClr>
            </a:outerShdw>
          </a:effectLst>
        </p:spPr>
        <p:txBody>
          <a:bodyPr/>
          <a:lstStyle/>
          <a:p>
            <a:endParaRPr lang="en-GB"/>
          </a:p>
        </p:txBody>
      </p:sp>
      <p:sp>
        <p:nvSpPr>
          <p:cNvPr id="11" name="Text 9"/>
          <p:cNvSpPr/>
          <p:nvPr/>
        </p:nvSpPr>
        <p:spPr>
          <a:xfrm>
            <a:off x="777240" y="3246120"/>
            <a:ext cx="3474720" cy="1188720"/>
          </a:xfrm>
          <a:prstGeom prst="rect">
            <a:avLst/>
          </a:prstGeom>
          <a:noFill/>
          <a:ln/>
        </p:spPr>
        <p:txBody>
          <a:bodyPr wrap="square" lIns="0" tIns="0" rIns="0" bIns="0" rtlCol="0" anchor="t"/>
          <a:lstStyle/>
          <a:p>
            <a:pPr marL="0" indent="0">
              <a:buNone/>
            </a:pPr>
            <a:r>
              <a:rPr lang="en-US" sz="1400" b="1" dirty="0">
                <a:solidFill>
                  <a:srgbClr val="2C5F2D"/>
                </a:solidFill>
                <a:latin typeface="Calibri" pitchFamily="34" charset="0"/>
                <a:ea typeface="Calibri" pitchFamily="34" charset="-122"/>
                <a:cs typeface="Calibri" pitchFamily="34" charset="-120"/>
              </a:rPr>
              <a:t>Abolitionist Critique (Francione)</a:t>
            </a:r>
            <a:endParaRPr lang="en-US" sz="1400" dirty="0"/>
          </a:p>
          <a:p>
            <a:pPr marL="0" indent="0">
              <a:buNone/>
            </a:pPr>
            <a:r>
              <a:rPr lang="en-US" sz="1150" dirty="0">
                <a:solidFill>
                  <a:srgbClr val="5A5A5A"/>
                </a:solidFill>
                <a:latin typeface="Calibri" pitchFamily="34" charset="0"/>
                <a:ea typeface="Calibri" pitchFamily="34" charset="-122"/>
                <a:cs typeface="Calibri" pitchFamily="34" charset="-120"/>
              </a:rPr>
              <a:t>Property status inherently prioritises human economic interests. True moral consideration requires legal personhood, not merely welfare regulation.</a:t>
            </a:r>
            <a:endParaRPr lang="en-US" sz="1400" dirty="0"/>
          </a:p>
        </p:txBody>
      </p:sp>
      <p:sp>
        <p:nvSpPr>
          <p:cNvPr id="12" name="Shape 10"/>
          <p:cNvSpPr/>
          <p:nvPr/>
        </p:nvSpPr>
        <p:spPr>
          <a:xfrm>
            <a:off x="4572000" y="3154680"/>
            <a:ext cx="3931920" cy="1371600"/>
          </a:xfrm>
          <a:prstGeom prst="roundRect">
            <a:avLst>
              <a:gd name="adj" fmla="val 6667"/>
            </a:avLst>
          </a:prstGeom>
          <a:solidFill>
            <a:srgbClr val="2C5F2D"/>
          </a:solidFill>
          <a:ln/>
          <a:effectLst>
            <a:outerShdw blurRad="50800" dist="25400" dir="8100000" algn="bl" rotWithShape="0">
              <a:srgbClr val="000000">
                <a:alpha val="12000"/>
              </a:srgbClr>
            </a:outerShdw>
          </a:effectLst>
        </p:spPr>
        <p:txBody>
          <a:bodyPr/>
          <a:lstStyle/>
          <a:p>
            <a:endParaRPr lang="en-GB"/>
          </a:p>
        </p:txBody>
      </p:sp>
      <p:sp>
        <p:nvSpPr>
          <p:cNvPr id="13" name="Text 11"/>
          <p:cNvSpPr/>
          <p:nvPr/>
        </p:nvSpPr>
        <p:spPr>
          <a:xfrm>
            <a:off x="4709160" y="3246120"/>
            <a:ext cx="3657600" cy="1188720"/>
          </a:xfrm>
          <a:prstGeom prst="rect">
            <a:avLst/>
          </a:prstGeom>
          <a:noFill/>
          <a:ln/>
        </p:spPr>
        <p:txBody>
          <a:bodyPr wrap="square" lIns="0" tIns="0" rIns="0" bIns="0" rtlCol="0" anchor="t"/>
          <a:lstStyle/>
          <a:p>
            <a:pPr marL="0" indent="0">
              <a:buNone/>
            </a:pPr>
            <a:r>
              <a:rPr lang="en-US" sz="1400" b="1" dirty="0">
                <a:solidFill>
                  <a:srgbClr val="97BC62"/>
                </a:solidFill>
                <a:latin typeface="Calibri" pitchFamily="34" charset="0"/>
                <a:ea typeface="Calibri" pitchFamily="34" charset="-122"/>
                <a:cs typeface="Calibri" pitchFamily="34" charset="-120"/>
              </a:rPr>
              <a:t>Future Direction
</a:t>
            </a:r>
            <a:endParaRPr lang="en-US" sz="1400" dirty="0"/>
          </a:p>
          <a:p>
            <a:pPr marL="0" indent="0">
              <a:buNone/>
            </a:pPr>
            <a:r>
              <a:rPr lang="en-US" sz="1150" dirty="0">
                <a:solidFill>
                  <a:srgbClr val="FFFFFF"/>
                </a:solidFill>
                <a:latin typeface="Calibri" pitchFamily="34" charset="0"/>
                <a:ea typeface="Calibri" pitchFamily="34" charset="-122"/>
                <a:cs typeface="Calibri" pitchFamily="34" charset="-120"/>
              </a:rPr>
              <a:t>The ongoing academic and legal debate regarding granting non-human animals a form of 'legal personhood' to defend their fundamental interests in court.</a:t>
            </a:r>
            <a:endParaRPr lang="en-US" sz="1400" dirty="0"/>
          </a:p>
        </p:txBody>
      </p:sp>
      <p:pic>
        <p:nvPicPr>
          <p:cNvPr id="14" name="8">
            <a:hlinkClick r:id="" action="ppaction://media"/>
            <a:extLst>
              <a:ext uri="{FF2B5EF4-FFF2-40B4-BE49-F238E27FC236}">
                <a16:creationId xmlns:a16="http://schemas.microsoft.com/office/drawing/2014/main" id="{1A1F3056-C439-6238-1FF6-E2286C648B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5981"/>
    </mc:Choice>
    <mc:Fallback>
      <p:transition spd="slow" advTm="105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98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1E3A1F"/>
        </a:solidFill>
        <a:effectLst/>
      </p:bgPr>
    </p:bg>
    <p:spTree>
      <p:nvGrpSpPr>
        <p:cNvPr id="1" name=""/>
        <p:cNvGrpSpPr/>
        <p:nvPr/>
      </p:nvGrpSpPr>
      <p:grpSpPr>
        <a:xfrm>
          <a:off x="0" y="0"/>
          <a:ext cx="0" cy="0"/>
          <a:chOff x="0" y="0"/>
          <a:chExt cx="0" cy="0"/>
        </a:xfrm>
      </p:grpSpPr>
      <p:sp>
        <p:nvSpPr>
          <p:cNvPr id="2" name="Text 0"/>
          <p:cNvSpPr/>
          <p:nvPr/>
        </p:nvSpPr>
        <p:spPr>
          <a:xfrm>
            <a:off x="640080" y="365760"/>
            <a:ext cx="7863840" cy="54864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Conclusion &amp; Critical Synthesis</a:t>
            </a:r>
            <a:endParaRPr lang="en-US" sz="3600" dirty="0"/>
          </a:p>
        </p:txBody>
      </p:sp>
      <p:sp>
        <p:nvSpPr>
          <p:cNvPr id="3" name="Text 1"/>
          <p:cNvSpPr/>
          <p:nvPr/>
        </p:nvSpPr>
        <p:spPr>
          <a:xfrm>
            <a:off x="640080" y="1051560"/>
            <a:ext cx="7863840" cy="365760"/>
          </a:xfrm>
          <a:prstGeom prst="rect">
            <a:avLst/>
          </a:prstGeom>
          <a:noFill/>
          <a:ln/>
        </p:spPr>
        <p:txBody>
          <a:bodyPr wrap="square" lIns="0" tIns="0" rIns="0" bIns="0" rtlCol="0" anchor="ctr"/>
          <a:lstStyle/>
          <a:p>
            <a:pPr marL="0" indent="0">
              <a:buNone/>
            </a:pPr>
            <a:r>
              <a:rPr lang="en-US" sz="1400" i="1" dirty="0">
                <a:solidFill>
                  <a:srgbClr val="97BC62"/>
                </a:solidFill>
                <a:latin typeface="Calibri" pitchFamily="34" charset="0"/>
                <a:ea typeface="Calibri" pitchFamily="34" charset="-122"/>
                <a:cs typeface="Calibri" pitchFamily="34" charset="-120"/>
              </a:rPr>
              <a:t>No single ethical framework provides a flawless solution; each has distinct strengths and blind spots.</a:t>
            </a:r>
            <a:endParaRPr lang="en-US" sz="1400" dirty="0"/>
          </a:p>
        </p:txBody>
      </p:sp>
      <p:sp>
        <p:nvSpPr>
          <p:cNvPr id="4" name="Shape 2"/>
          <p:cNvSpPr/>
          <p:nvPr/>
        </p:nvSpPr>
        <p:spPr>
          <a:xfrm>
            <a:off x="640080" y="1645920"/>
            <a:ext cx="2468880" cy="1371600"/>
          </a:xfrm>
          <a:prstGeom prst="roundRect">
            <a:avLst>
              <a:gd name="adj" fmla="val 5333"/>
            </a:avLst>
          </a:prstGeom>
          <a:solidFill>
            <a:srgbClr val="2C5F2D"/>
          </a:solidFill>
          <a:ln/>
        </p:spPr>
        <p:txBody>
          <a:bodyPr/>
          <a:lstStyle/>
          <a:p>
            <a:endParaRPr lang="en-GB"/>
          </a:p>
        </p:txBody>
      </p:sp>
      <p:sp>
        <p:nvSpPr>
          <p:cNvPr id="5" name="Text 3"/>
          <p:cNvSpPr/>
          <p:nvPr/>
        </p:nvSpPr>
        <p:spPr>
          <a:xfrm>
            <a:off x="777240" y="1737360"/>
            <a:ext cx="2194560" cy="1188720"/>
          </a:xfrm>
          <a:prstGeom prst="rect">
            <a:avLst/>
          </a:prstGeom>
          <a:noFill/>
          <a:ln/>
        </p:spPr>
        <p:txBody>
          <a:bodyPr wrap="square" lIns="0" tIns="0" rIns="0" bIns="0" rtlCol="0" anchor="t"/>
          <a:lstStyle/>
          <a:p>
            <a:pPr marL="0" indent="0">
              <a:buNone/>
            </a:pPr>
            <a:r>
              <a:rPr lang="en-US" sz="1300" b="1" dirty="0">
                <a:solidFill>
                  <a:srgbClr val="97BC62"/>
                </a:solidFill>
                <a:latin typeface="Calibri" pitchFamily="34" charset="0"/>
                <a:ea typeface="Calibri" pitchFamily="34" charset="-122"/>
                <a:cs typeface="Calibri" pitchFamily="34" charset="-120"/>
              </a:rPr>
              <a:t>Utilitarianism
</a:t>
            </a:r>
            <a:endParaRPr lang="en-US" sz="1300" dirty="0"/>
          </a:p>
          <a:p>
            <a:pPr marL="0" indent="0">
              <a:buNone/>
            </a:pPr>
            <a:r>
              <a:rPr lang="en-US" sz="1150" dirty="0">
                <a:solidFill>
                  <a:srgbClr val="FFFFFF"/>
                </a:solidFill>
                <a:latin typeface="Calibri" pitchFamily="34" charset="0"/>
                <a:ea typeface="Calibri" pitchFamily="34" charset="-122"/>
                <a:cs typeface="Calibri" pitchFamily="34" charset="-120"/>
              </a:rPr>
              <a:t>Excellent metrics for public policy, but fails the individual.</a:t>
            </a:r>
            <a:endParaRPr lang="en-US" sz="1300" dirty="0"/>
          </a:p>
        </p:txBody>
      </p:sp>
      <p:sp>
        <p:nvSpPr>
          <p:cNvPr id="6" name="Shape 4"/>
          <p:cNvSpPr/>
          <p:nvPr/>
        </p:nvSpPr>
        <p:spPr>
          <a:xfrm>
            <a:off x="3337560" y="1645920"/>
            <a:ext cx="2468880" cy="1371600"/>
          </a:xfrm>
          <a:prstGeom prst="roundRect">
            <a:avLst>
              <a:gd name="adj" fmla="val 5333"/>
            </a:avLst>
          </a:prstGeom>
          <a:solidFill>
            <a:srgbClr val="2C5F2D"/>
          </a:solidFill>
          <a:ln/>
        </p:spPr>
        <p:txBody>
          <a:bodyPr/>
          <a:lstStyle/>
          <a:p>
            <a:endParaRPr lang="en-GB"/>
          </a:p>
        </p:txBody>
      </p:sp>
      <p:sp>
        <p:nvSpPr>
          <p:cNvPr id="7" name="Text 5"/>
          <p:cNvSpPr/>
          <p:nvPr/>
        </p:nvSpPr>
        <p:spPr>
          <a:xfrm>
            <a:off x="3474720" y="1737360"/>
            <a:ext cx="2194560" cy="1188720"/>
          </a:xfrm>
          <a:prstGeom prst="rect">
            <a:avLst/>
          </a:prstGeom>
          <a:noFill/>
          <a:ln/>
        </p:spPr>
        <p:txBody>
          <a:bodyPr wrap="square" lIns="0" tIns="0" rIns="0" bIns="0" rtlCol="0" anchor="t"/>
          <a:lstStyle/>
          <a:p>
            <a:pPr marL="0" indent="0">
              <a:buNone/>
            </a:pPr>
            <a:r>
              <a:rPr lang="en-US" sz="1300" b="1" dirty="0">
                <a:solidFill>
                  <a:srgbClr val="97BC62"/>
                </a:solidFill>
                <a:latin typeface="Calibri" pitchFamily="34" charset="0"/>
                <a:ea typeface="Calibri" pitchFamily="34" charset="-122"/>
                <a:cs typeface="Calibri" pitchFamily="34" charset="-120"/>
              </a:rPr>
              <a:t>Deontology
</a:t>
            </a:r>
            <a:endParaRPr lang="en-US" sz="1300" dirty="0"/>
          </a:p>
          <a:p>
            <a:pPr marL="0" indent="0">
              <a:buNone/>
            </a:pPr>
            <a:r>
              <a:rPr lang="en-US" sz="1150" dirty="0">
                <a:solidFill>
                  <a:srgbClr val="FFFFFF"/>
                </a:solidFill>
                <a:latin typeface="Calibri" pitchFamily="34" charset="0"/>
                <a:ea typeface="Calibri" pitchFamily="34" charset="-122"/>
                <a:cs typeface="Calibri" pitchFamily="34" charset="-120"/>
              </a:rPr>
              <a:t>Protects the individual but struggles with practical application.</a:t>
            </a:r>
            <a:endParaRPr lang="en-US" sz="1300" dirty="0"/>
          </a:p>
        </p:txBody>
      </p:sp>
      <p:sp>
        <p:nvSpPr>
          <p:cNvPr id="8" name="Shape 6"/>
          <p:cNvSpPr/>
          <p:nvPr/>
        </p:nvSpPr>
        <p:spPr>
          <a:xfrm>
            <a:off x="6035040" y="1645920"/>
            <a:ext cx="2468880" cy="1371600"/>
          </a:xfrm>
          <a:prstGeom prst="roundRect">
            <a:avLst>
              <a:gd name="adj" fmla="val 5333"/>
            </a:avLst>
          </a:prstGeom>
          <a:solidFill>
            <a:srgbClr val="2C5F2D"/>
          </a:solidFill>
          <a:ln/>
        </p:spPr>
        <p:txBody>
          <a:bodyPr/>
          <a:lstStyle/>
          <a:p>
            <a:endParaRPr lang="en-GB"/>
          </a:p>
        </p:txBody>
      </p:sp>
      <p:sp>
        <p:nvSpPr>
          <p:cNvPr id="9" name="Text 7"/>
          <p:cNvSpPr/>
          <p:nvPr/>
        </p:nvSpPr>
        <p:spPr>
          <a:xfrm>
            <a:off x="6172200" y="1737360"/>
            <a:ext cx="2194560" cy="1188720"/>
          </a:xfrm>
          <a:prstGeom prst="rect">
            <a:avLst/>
          </a:prstGeom>
          <a:noFill/>
          <a:ln/>
        </p:spPr>
        <p:txBody>
          <a:bodyPr wrap="square" lIns="0" tIns="0" rIns="0" bIns="0" rtlCol="0" anchor="t"/>
          <a:lstStyle/>
          <a:p>
            <a:pPr marL="0" indent="0">
              <a:buNone/>
            </a:pPr>
            <a:r>
              <a:rPr lang="en-US" sz="1300" b="1" dirty="0">
                <a:solidFill>
                  <a:srgbClr val="97BC62"/>
                </a:solidFill>
                <a:latin typeface="Calibri" pitchFamily="34" charset="0"/>
                <a:ea typeface="Calibri" pitchFamily="34" charset="-122"/>
                <a:cs typeface="Calibri" pitchFamily="34" charset="-120"/>
              </a:rPr>
              <a:t>Care Ethics
</a:t>
            </a:r>
            <a:endParaRPr lang="en-US" sz="1300" dirty="0"/>
          </a:p>
          <a:p>
            <a:pPr marL="0" indent="0">
              <a:buNone/>
            </a:pPr>
            <a:r>
              <a:rPr lang="en-US" sz="1150" dirty="0">
                <a:solidFill>
                  <a:srgbClr val="FFFFFF"/>
                </a:solidFill>
                <a:latin typeface="Calibri" pitchFamily="34" charset="0"/>
                <a:ea typeface="Calibri" pitchFamily="34" charset="-122"/>
                <a:cs typeface="Calibri" pitchFamily="34" charset="-120"/>
              </a:rPr>
              <a:t>Provides vital contextual empathy but lacks universal rules.</a:t>
            </a:r>
            <a:endParaRPr lang="en-US" sz="1300" dirty="0"/>
          </a:p>
        </p:txBody>
      </p:sp>
      <p:sp>
        <p:nvSpPr>
          <p:cNvPr id="10" name="Shape 8"/>
          <p:cNvSpPr/>
          <p:nvPr/>
        </p:nvSpPr>
        <p:spPr>
          <a:xfrm>
            <a:off x="640080" y="3246120"/>
            <a:ext cx="7863840" cy="685800"/>
          </a:xfrm>
          <a:prstGeom prst="roundRect">
            <a:avLst>
              <a:gd name="adj" fmla="val 10667"/>
            </a:avLst>
          </a:prstGeom>
          <a:solidFill>
            <a:srgbClr val="4A7C59"/>
          </a:solidFill>
          <a:ln/>
        </p:spPr>
        <p:txBody>
          <a:bodyPr/>
          <a:lstStyle/>
          <a:p>
            <a:endParaRPr lang="en-GB"/>
          </a:p>
        </p:txBody>
      </p:sp>
      <p:sp>
        <p:nvSpPr>
          <p:cNvPr id="11" name="Text 9"/>
          <p:cNvSpPr/>
          <p:nvPr/>
        </p:nvSpPr>
        <p:spPr>
          <a:xfrm>
            <a:off x="777240" y="3264408"/>
            <a:ext cx="7589520" cy="64008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 pluralistic approach is required — utilitarianism for policy metrics, deontology for baseline rights, and care ethics for contextual empathy.</a:t>
            </a:r>
            <a:endParaRPr lang="en-US" sz="1400" dirty="0"/>
          </a:p>
        </p:txBody>
      </p:sp>
      <p:sp>
        <p:nvSpPr>
          <p:cNvPr id="12" name="Text 10"/>
          <p:cNvSpPr/>
          <p:nvPr/>
        </p:nvSpPr>
        <p:spPr>
          <a:xfrm>
            <a:off x="640080" y="4160520"/>
            <a:ext cx="7863840" cy="457200"/>
          </a:xfrm>
          <a:prstGeom prst="rect">
            <a:avLst/>
          </a:prstGeom>
          <a:noFill/>
          <a:ln/>
        </p:spPr>
        <p:txBody>
          <a:bodyPr wrap="square" lIns="0" tIns="0" rIns="0" bIns="0" rtlCol="0" anchor="ctr"/>
          <a:lstStyle/>
          <a:p>
            <a:pPr marL="0" indent="0">
              <a:buNone/>
            </a:pPr>
            <a:r>
              <a:rPr lang="en-US" sz="1300" i="1" dirty="0">
                <a:solidFill>
                  <a:srgbClr val="97BC62"/>
                </a:solidFill>
                <a:latin typeface="Calibri" pitchFamily="34" charset="0"/>
                <a:ea typeface="Calibri" pitchFamily="34" charset="-122"/>
                <a:cs typeface="Calibri" pitchFamily="34" charset="-120"/>
              </a:rPr>
              <a:t>The transition from viewing animals as 'property' to 'legal persons' is the necessary next step in aligning UK law with contemporary moral philosophy.</a:t>
            </a:r>
            <a:endParaRPr lang="en-US" sz="1300" dirty="0"/>
          </a:p>
        </p:txBody>
      </p:sp>
      <p:sp>
        <p:nvSpPr>
          <p:cNvPr id="13" name="Text 11"/>
          <p:cNvSpPr/>
          <p:nvPr/>
        </p:nvSpPr>
        <p:spPr>
          <a:xfrm>
            <a:off x="640080" y="4663440"/>
            <a:ext cx="7863840" cy="320040"/>
          </a:xfrm>
          <a:prstGeom prst="rect">
            <a:avLst/>
          </a:prstGeom>
          <a:noFill/>
          <a:ln/>
        </p:spPr>
        <p:txBody>
          <a:bodyPr wrap="square" lIns="0" tIns="0" rIns="0" bIns="0" rtlCol="0" anchor="ctr"/>
          <a:lstStyle/>
          <a:p>
            <a:pPr marL="0" indent="0">
              <a:buNone/>
            </a:pPr>
            <a:r>
              <a:rPr lang="en-US" sz="1200" dirty="0">
                <a:solidFill>
                  <a:srgbClr val="97BC62"/>
                </a:solidFill>
                <a:latin typeface="Calibri" pitchFamily="34" charset="0"/>
                <a:ea typeface="Calibri" pitchFamily="34" charset="-122"/>
                <a:cs typeface="Calibri" pitchFamily="34" charset="-120"/>
              </a:rPr>
              <a:t>Thank you for your attention. I welcome any questions.</a:t>
            </a:r>
            <a:endParaRPr lang="en-US" sz="1200" dirty="0"/>
          </a:p>
        </p:txBody>
      </p:sp>
      <p:pic>
        <p:nvPicPr>
          <p:cNvPr id="14" name="9">
            <a:hlinkClick r:id="" action="ppaction://media"/>
            <a:extLst>
              <a:ext uri="{FF2B5EF4-FFF2-40B4-BE49-F238E27FC236}">
                <a16:creationId xmlns:a16="http://schemas.microsoft.com/office/drawing/2014/main" id="{679C0DED-8415-0B70-DEA2-A7637000AB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68800" y="236855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3286"/>
    </mc:Choice>
    <mc:Fallback>
      <p:transition spd="slow" advTm="93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286"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E3A1F"/>
        </a:solidFill>
        <a:effectLst/>
      </p:bgPr>
    </p:bg>
    <p:spTree>
      <p:nvGrpSpPr>
        <p:cNvPr id="1" name=""/>
        <p:cNvGrpSpPr/>
        <p:nvPr/>
      </p:nvGrpSpPr>
      <p:grpSpPr>
        <a:xfrm>
          <a:off x="0" y="0"/>
          <a:ext cx="0" cy="0"/>
          <a:chOff x="0" y="0"/>
          <a:chExt cx="0" cy="0"/>
        </a:xfrm>
      </p:grpSpPr>
      <p:sp>
        <p:nvSpPr>
          <p:cNvPr id="2" name="Text 0"/>
          <p:cNvSpPr/>
          <p:nvPr/>
        </p:nvSpPr>
        <p:spPr>
          <a:xfrm>
            <a:off x="640080" y="365760"/>
            <a:ext cx="7863840" cy="54864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Bibliography</a:t>
            </a:r>
            <a:endParaRPr lang="en-US" sz="3600" dirty="0"/>
          </a:p>
        </p:txBody>
      </p:sp>
      <p:sp>
        <p:nvSpPr>
          <p:cNvPr id="3" name="Text 1"/>
          <p:cNvSpPr/>
          <p:nvPr/>
        </p:nvSpPr>
        <p:spPr>
          <a:xfrm>
            <a:off x="640080" y="1097280"/>
            <a:ext cx="7863840" cy="3474720"/>
          </a:xfrm>
          <a:prstGeom prst="rect">
            <a:avLst/>
          </a:prstGeom>
          <a:noFill/>
          <a:ln/>
        </p:spPr>
        <p:txBody>
          <a:bodyPr wrap="square" lIns="0" tIns="0" rIns="0" bIns="0" rtlCol="0" anchor="t"/>
          <a:lstStyle/>
          <a:p>
            <a:pPr marL="0" indent="0">
              <a:buNone/>
            </a:pPr>
            <a:r>
              <a:rPr lang="en-US" sz="1150" dirty="0">
                <a:solidFill>
                  <a:srgbClr val="FFFFFF"/>
                </a:solidFill>
                <a:latin typeface="Calibri" pitchFamily="34" charset="0"/>
                <a:ea typeface="Calibri" pitchFamily="34" charset="-122"/>
                <a:cs typeface="Calibri" pitchFamily="34" charset="-120"/>
              </a:rPr>
              <a:t>Donovan, J. and Adams, C.J. eds. (2007) The Feminist Care Tradition in Animal Ethics: A Reader. New York: Columbia University Press.</a:t>
            </a:r>
            <a:endParaRPr lang="en-US" sz="1150" dirty="0"/>
          </a:p>
          <a:p>
            <a:pPr marL="0" indent="0">
              <a:buNone/>
            </a:pPr>
            <a:r>
              <a:rPr lang="en-US" sz="600" dirty="0">
                <a:solidFill>
                  <a:srgbClr val="000000"/>
                </a:solidFill>
              </a:rPr>
              <a:t>
</a:t>
            </a:r>
            <a:endParaRPr lang="en-US" sz="1150" dirty="0"/>
          </a:p>
          <a:p>
            <a:pPr marL="0" indent="0">
              <a:buNone/>
            </a:pPr>
            <a:r>
              <a:rPr lang="en-US" sz="1150" dirty="0">
                <a:solidFill>
                  <a:srgbClr val="FFFFFF"/>
                </a:solidFill>
                <a:latin typeface="Calibri" pitchFamily="34" charset="0"/>
                <a:ea typeface="Calibri" pitchFamily="34" charset="-122"/>
                <a:cs typeface="Calibri" pitchFamily="34" charset="-120"/>
              </a:rPr>
              <a:t>Francione, G.L. (2000) Introduction to Animal Rights: Your Child or the Dog?. Philadelphia: Temple University Press.</a:t>
            </a:r>
            <a:endParaRPr lang="en-US" sz="1150" dirty="0"/>
          </a:p>
          <a:p>
            <a:pPr marL="0" indent="0">
              <a:buNone/>
            </a:pPr>
            <a:r>
              <a:rPr lang="en-US" sz="600" dirty="0">
                <a:solidFill>
                  <a:srgbClr val="000000"/>
                </a:solidFill>
              </a:rPr>
              <a:t>
</a:t>
            </a:r>
            <a:endParaRPr lang="en-US" sz="1150" dirty="0"/>
          </a:p>
          <a:p>
            <a:pPr marL="0" indent="0">
              <a:buNone/>
            </a:pPr>
            <a:r>
              <a:rPr lang="en-US" sz="1150" dirty="0">
                <a:solidFill>
                  <a:srgbClr val="FFFFFF"/>
                </a:solidFill>
                <a:latin typeface="Calibri" pitchFamily="34" charset="0"/>
                <a:ea typeface="Calibri" pitchFamily="34" charset="-122"/>
                <a:cs typeface="Calibri" pitchFamily="34" charset="-120"/>
              </a:rPr>
              <a:t>Midgley, M. (1983) Animals and Why They Matter. Harmondsworth: Penguin Books.</a:t>
            </a:r>
            <a:endParaRPr lang="en-US" sz="1150" dirty="0"/>
          </a:p>
          <a:p>
            <a:pPr marL="0" indent="0">
              <a:buNone/>
            </a:pPr>
            <a:r>
              <a:rPr lang="en-US" sz="600" dirty="0">
                <a:solidFill>
                  <a:srgbClr val="000000"/>
                </a:solidFill>
              </a:rPr>
              <a:t>
</a:t>
            </a:r>
            <a:endParaRPr lang="en-US" sz="1150" dirty="0"/>
          </a:p>
          <a:p>
            <a:pPr marL="0" indent="0">
              <a:buNone/>
            </a:pPr>
            <a:r>
              <a:rPr lang="en-US" sz="1150" dirty="0">
                <a:solidFill>
                  <a:srgbClr val="FFFFFF"/>
                </a:solidFill>
                <a:latin typeface="Calibri" pitchFamily="34" charset="0"/>
                <a:ea typeface="Calibri" pitchFamily="34" charset="-122"/>
                <a:cs typeface="Calibri" pitchFamily="34" charset="-120"/>
              </a:rPr>
              <a:t>Regan, T. (1983) The Case for Animal Rights. Berkeley: University of California Press.</a:t>
            </a:r>
            <a:endParaRPr lang="en-US" sz="1150" dirty="0"/>
          </a:p>
          <a:p>
            <a:pPr marL="0" indent="0">
              <a:buNone/>
            </a:pPr>
            <a:r>
              <a:rPr lang="en-US" sz="600" dirty="0">
                <a:solidFill>
                  <a:srgbClr val="000000"/>
                </a:solidFill>
              </a:rPr>
              <a:t>
</a:t>
            </a:r>
            <a:endParaRPr lang="en-US" sz="1150" dirty="0"/>
          </a:p>
          <a:p>
            <a:pPr marL="0" indent="0">
              <a:buNone/>
            </a:pPr>
            <a:r>
              <a:rPr lang="en-US" sz="1150" dirty="0">
                <a:solidFill>
                  <a:srgbClr val="FFFFFF"/>
                </a:solidFill>
                <a:latin typeface="Calibri" pitchFamily="34" charset="0"/>
                <a:ea typeface="Calibri" pitchFamily="34" charset="-122"/>
                <a:cs typeface="Calibri" pitchFamily="34" charset="-120"/>
              </a:rPr>
              <a:t>Singer, P. (2009) Animal Liberation. 2nd edn. London: Vintage Books. (Original work published 1975).</a:t>
            </a:r>
            <a:endParaRPr lang="en-US" sz="1150" dirty="0"/>
          </a:p>
          <a:p>
            <a:pPr marL="0" indent="0">
              <a:buNone/>
            </a:pPr>
            <a:r>
              <a:rPr lang="en-US" sz="600" dirty="0">
                <a:solidFill>
                  <a:srgbClr val="000000"/>
                </a:solidFill>
              </a:rPr>
              <a:t>
</a:t>
            </a:r>
            <a:endParaRPr lang="en-US" sz="1150" dirty="0"/>
          </a:p>
          <a:p>
            <a:pPr marL="0" indent="0">
              <a:buNone/>
            </a:pPr>
            <a:r>
              <a:rPr lang="en-US" sz="1150" dirty="0">
                <a:solidFill>
                  <a:srgbClr val="FFFFFF"/>
                </a:solidFill>
                <a:latin typeface="Calibri" pitchFamily="34" charset="0"/>
                <a:ea typeface="Calibri" pitchFamily="34" charset="-122"/>
                <a:cs typeface="Calibri" pitchFamily="34" charset="-120"/>
              </a:rPr>
              <a:t>UK Government (2022) Animal Welfare (Sentience) Act 2022. London: HMSO.</a:t>
            </a:r>
            <a:endParaRPr lang="en-US" sz="1150" dirty="0"/>
          </a:p>
        </p:txBody>
      </p:sp>
      <p:sp>
        <p:nvSpPr>
          <p:cNvPr id="4" name="Text 2"/>
          <p:cNvSpPr/>
          <p:nvPr/>
        </p:nvSpPr>
        <p:spPr>
          <a:xfrm>
            <a:off x="640080" y="4663440"/>
            <a:ext cx="3657600" cy="320040"/>
          </a:xfrm>
          <a:prstGeom prst="rect">
            <a:avLst/>
          </a:prstGeom>
          <a:noFill/>
          <a:ln/>
        </p:spPr>
        <p:txBody>
          <a:bodyPr wrap="square" lIns="0" tIns="0" rIns="0" bIns="0" rtlCol="0" anchor="ctr"/>
          <a:lstStyle/>
          <a:p>
            <a:pPr marL="0" indent="0">
              <a:buNone/>
            </a:pPr>
            <a:endParaRPr lang="en-US" sz="1000" dirty="0"/>
          </a:p>
        </p:txBody>
      </p:sp>
      <p:sp>
        <p:nvSpPr>
          <p:cNvPr id="5" name="Text 3"/>
          <p:cNvSpPr/>
          <p:nvPr/>
        </p:nvSpPr>
        <p:spPr>
          <a:xfrm>
            <a:off x="7955280" y="4754880"/>
            <a:ext cx="914400" cy="274320"/>
          </a:xfrm>
          <a:prstGeom prst="rect">
            <a:avLst/>
          </a:prstGeom>
          <a:noFill/>
          <a:ln/>
        </p:spPr>
        <p:txBody>
          <a:bodyPr wrap="square" lIns="0" tIns="0" rIns="0" bIns="0" rtlCol="0" anchor="ctr"/>
          <a:lstStyle/>
          <a:p>
            <a:pPr marL="0" indent="0" algn="r">
              <a:buNone/>
            </a:pPr>
            <a:r>
              <a:rPr lang="en-US" sz="900" dirty="0">
                <a:solidFill>
                  <a:srgbClr val="5A5A5A"/>
                </a:solidFill>
                <a:latin typeface="Calibri" pitchFamily="34" charset="0"/>
                <a:ea typeface="Calibri" pitchFamily="34" charset="-122"/>
                <a:cs typeface="Calibri" pitchFamily="34" charset="-120"/>
              </a:rPr>
              <a:t>10 / 10</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1094</Words>
  <Application>Microsoft Office PowerPoint</Application>
  <PresentationFormat>On-screen Show (16:9)</PresentationFormat>
  <Paragraphs>121</Paragraphs>
  <Slides>10</Slides>
  <Notes>10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2026-07-17T15:01:39Z</dcterms:created>
  <dcterms:modified xsi:type="dcterms:W3CDTF">2026-07-17T15:02:35Z</dcterms:modified>
</cp:coreProperties>
</file>