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60"/>
  </p:normalViewPr>
  <p:slideViewPr>
    <p:cSldViewPr>
      <p:cViewPr varScale="1">
        <p:scale>
          <a:sx n="109" d="100"/>
          <a:sy n="109" d="100"/>
        </p:scale>
        <p:origin x="87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960EFF-1419-4D61-89E6-4C9F550C20A7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E1ED2-D553-41B6-A620-1EA7FA14E4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188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E1ED2-D553-41B6-A620-1EA7FA14E41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903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E1ED2-D553-41B6-A620-1EA7FA14E4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1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E1ED2-D553-41B6-A620-1EA7FA14E4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481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EEC4134-E1FE-42C3-AFF2-670157DBE9DB}" type="datetimeFigureOut">
              <a:rPr lang="en-GB" smtClean="0"/>
              <a:t>15/12/2017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60AF063-9B3D-4C66-886D-D3B914A5704C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up.columbia.edu/book/the-life-model-of-social-work-practice/9780231139984" TargetMode="External"/><Relationship Id="rId2" Type="http://schemas.openxmlformats.org/officeDocument/2006/relationships/hyperlink" Target="http://www.papermasters.com/systems-theory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ksl-training.co.uk/free-resources/chairing-meetings/meeting-preparation-checklist/" TargetMode="External"/><Relationship Id="rId4" Type="http://schemas.openxmlformats.org/officeDocument/2006/relationships/hyperlink" Target="https://www.brainyquote.com/quotes/arthur_laffer_753452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socialwork.simmons.edu/theories-used-social-work-practi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72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7200" dirty="0" smtClean="0">
                <a:solidFill>
                  <a:schemeClr val="bg1"/>
                </a:solidFill>
                <a:latin typeface="Calibri" pitchFamily="34" charset="0"/>
              </a:rPr>
              <a:t>  Samantha Moon</a:t>
            </a:r>
            <a:endParaRPr lang="en-GB" sz="72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8052" y="4505214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ECAY4002</a:t>
            </a:r>
            <a:r>
              <a:rPr lang="en-GB" sz="96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endParaRPr lang="en-GB" sz="96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26" name="Picture 2" descr="C:\Program Files\Microsoft Office\MEDIA\CAGCAT10\j028190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628166"/>
            <a:ext cx="2691632" cy="254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841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4784" y="1993567"/>
            <a:ext cx="75608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I am going to describe how myself as an advocate, would ensure that ‘my clients voice’ is heard at a multi-disciplinary team meeting.</a:t>
            </a:r>
            <a:endParaRPr lang="en-GB" sz="3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400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25963"/>
          </a:xfrm>
          <a:noFill/>
        </p:spPr>
        <p:txBody>
          <a:bodyPr>
            <a:normAutofit fontScale="70000" lnSpcReduction="20000"/>
          </a:bodyPr>
          <a:lstStyle/>
          <a:p>
            <a:pPr>
              <a:buClrTx/>
            </a:pP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Prior to a multi-disciplinary team meeting I would ensure that I was well prepared. </a:t>
            </a:r>
          </a:p>
          <a:p>
            <a:pPr>
              <a:buClrTx/>
            </a:pP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I would prepare by reading the individuals file, and read </a:t>
            </a:r>
            <a:r>
              <a:rPr lang="en-GB" sz="4100" dirty="0">
                <a:solidFill>
                  <a:schemeClr val="bg1"/>
                </a:solidFill>
                <a:latin typeface="Calibri" pitchFamily="34" charset="0"/>
              </a:rPr>
              <a:t>a</a:t>
            </a: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ny notes from previous meetings held.</a:t>
            </a:r>
          </a:p>
          <a:p>
            <a:pPr>
              <a:buClr>
                <a:schemeClr val="bg1"/>
              </a:buClr>
            </a:pP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Familiarise my self with any outside agency’s and organisations involved, what input they have had with the client.</a:t>
            </a:r>
          </a:p>
          <a:p>
            <a:pPr>
              <a:buClrTx/>
            </a:pPr>
            <a:r>
              <a:rPr lang="en-GB" sz="4100" dirty="0">
                <a:solidFill>
                  <a:schemeClr val="bg1"/>
                </a:solidFill>
                <a:latin typeface="Calibri" pitchFamily="34" charset="0"/>
              </a:rPr>
              <a:t>As a professional speaker, my voice needs to be prepared for different environments and be able to adjust accordingly</a:t>
            </a: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. (</a:t>
            </a:r>
            <a:r>
              <a:rPr lang="en-GB" sz="4100" dirty="0" err="1" smtClean="0">
                <a:solidFill>
                  <a:schemeClr val="bg1"/>
                </a:solidFill>
                <a:latin typeface="Calibri" pitchFamily="34" charset="0"/>
              </a:rPr>
              <a:t>ksl</a:t>
            </a:r>
            <a:r>
              <a:rPr lang="en-GB" sz="4100" dirty="0" smtClean="0">
                <a:solidFill>
                  <a:schemeClr val="bg1"/>
                </a:solidFill>
                <a:latin typeface="Calibri" pitchFamily="34" charset="0"/>
              </a:rPr>
              <a:t> training, 2017)</a:t>
            </a:r>
            <a:endParaRPr lang="en-GB" dirty="0"/>
          </a:p>
          <a:p>
            <a:endParaRPr lang="en-GB" dirty="0" smtClean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4565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1"/>
            <a:ext cx="8229600" cy="5472608"/>
          </a:xfrm>
        </p:spPr>
        <p:txBody>
          <a:bodyPr>
            <a:normAutofit/>
          </a:bodyPr>
          <a:lstStyle/>
          <a:p>
            <a:pPr>
              <a:buClrTx/>
              <a:buFont typeface="Wingdings" pitchFamily="2" charset="2"/>
              <a:buChar char="§"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Listen to my clients views and wishes ensuring that they were not oppressed.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that they have actively contributed towards planning and assessment.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Consider what action points have been put in place at previous meetings.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Consider why they were not successful and what could be improved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722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Autofit/>
          </a:bodyPr>
          <a:lstStyle/>
          <a:p>
            <a:pPr>
              <a:buClr>
                <a:schemeClr val="bg1"/>
              </a:buClr>
              <a:buFont typeface="Wingdings 2" pitchFamily="18" charset="2"/>
              <a:buChar char=""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Discuss the need for a meeting with parents and child/Client.</a:t>
            </a:r>
          </a:p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Ask the client if there is anyone else in the family network of support that the family would like to invite to attend the meeting.</a:t>
            </a:r>
          </a:p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Obtain consent to share information.</a:t>
            </a:r>
            <a:endParaRPr lang="en-GB" sz="32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7156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4709160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Discuss the well being and clients desired outcomes.</a:t>
            </a:r>
          </a:p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As a professional speaker, my voice needs to be prepared for different environments and be able to adjust accordingly.</a:t>
            </a:r>
          </a:p>
          <a:p>
            <a:pPr>
              <a:buClrTx/>
            </a:pPr>
            <a:r>
              <a:rPr lang="en-GB" sz="3200" dirty="0">
                <a:solidFill>
                  <a:schemeClr val="bg1"/>
                </a:solidFill>
                <a:latin typeface="Calibri" pitchFamily="34" charset="0"/>
              </a:rPr>
              <a:t>Plan a post meeting de-brief with the client to ensure they felt that they were listened to and that they understood what had been agreed.</a:t>
            </a:r>
          </a:p>
          <a:p>
            <a:pPr>
              <a:buClrTx/>
            </a:pPr>
            <a:endParaRPr lang="en-GB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endParaRPr lang="en-GB" sz="3200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6804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SYSTEM’S THEORY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solidFill>
                  <a:schemeClr val="bg1"/>
                </a:solidFill>
                <a:latin typeface="Calibri" pitchFamily="34" charset="0"/>
              </a:rPr>
              <a:t>E</a:t>
            </a: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ncourages individuals to operate as part of a wider network.</a:t>
            </a:r>
          </a:p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To feel included rather than isolated, so that </a:t>
            </a:r>
            <a:r>
              <a:rPr lang="en-GB" sz="3200" dirty="0">
                <a:solidFill>
                  <a:schemeClr val="bg1"/>
                </a:solidFill>
                <a:latin typeface="Calibri" pitchFamily="34" charset="0"/>
              </a:rPr>
              <a:t>Individuals do not feel </a:t>
            </a: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oppressed.</a:t>
            </a:r>
          </a:p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Focuses on patterns rather than “cause and effect”.</a:t>
            </a:r>
          </a:p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Values maintenance and integration over conflict.</a:t>
            </a:r>
          </a:p>
          <a:p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Emphasis on changing environments rather than individuals.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03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5976664"/>
          </a:xfrm>
          <a:noFill/>
          <a:ln>
            <a:solidFill>
              <a:schemeClr val="bg1"/>
            </a:solidFill>
          </a:ln>
        </p:spPr>
        <p:txBody>
          <a:bodyPr/>
          <a:lstStyle/>
          <a:p>
            <a:pPr>
              <a:buClrTx/>
            </a:pP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Systems Theory  </a:t>
            </a:r>
            <a:r>
              <a:rPr lang="en-GB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		</a:t>
            </a:r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3025" y="2218242"/>
            <a:ext cx="1728192" cy="15841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6300192" y="2218242"/>
            <a:ext cx="1728192" cy="158417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365866" y="2312876"/>
            <a:ext cx="2484276" cy="2196244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67844" y="5216268"/>
            <a:ext cx="2880320" cy="864096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1189049" y="282566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</a:t>
            </a:r>
            <a:r>
              <a:rPr lang="en-GB" dirty="0" smtClean="0">
                <a:solidFill>
                  <a:schemeClr val="bg1"/>
                </a:solidFill>
              </a:rPr>
              <a:t>INPUT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42410" y="2838855"/>
            <a:ext cx="1224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OUTPUT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23928" y="3757785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dirty="0" smtClean="0">
                <a:solidFill>
                  <a:schemeClr val="bg1"/>
                </a:solidFill>
              </a:rPr>
              <a:t>PROCESS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27171" y="5463650"/>
            <a:ext cx="2124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     </a:t>
            </a:r>
            <a:r>
              <a:rPr lang="en-GB" dirty="0" smtClean="0">
                <a:solidFill>
                  <a:schemeClr val="bg1"/>
                </a:solidFill>
              </a:rPr>
              <a:t>FEEDBACK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2843808" y="3010330"/>
            <a:ext cx="936104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220072" y="3010330"/>
            <a:ext cx="936104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rot="10800000" flipV="1">
            <a:off x="6300192" y="4680905"/>
            <a:ext cx="1080121" cy="1070725"/>
          </a:xfrm>
          <a:prstGeom prst="bentConnector3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7380313" y="3942451"/>
            <a:ext cx="0" cy="73845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 rot="16200000" flipV="1">
            <a:off x="1191257" y="4327306"/>
            <a:ext cx="1624514" cy="1224136"/>
          </a:xfrm>
          <a:prstGeom prst="bentConnector3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664704" y="5724745"/>
            <a:ext cx="384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8" idx="0"/>
          </p:cNvCxnSpPr>
          <p:nvPr/>
        </p:nvCxnSpPr>
        <p:spPr>
          <a:xfrm>
            <a:off x="4608004" y="4509120"/>
            <a:ext cx="0" cy="70714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364088" y="1154360"/>
            <a:ext cx="360534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n-GB" sz="2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ENVIRONMENT</a:t>
            </a:r>
            <a:endParaRPr lang="en-GB" sz="2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00191" y="6334622"/>
            <a:ext cx="2303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</a:t>
            </a:r>
            <a:r>
              <a:rPr lang="en-GB" dirty="0" err="1" smtClean="0"/>
              <a:t>Papermasters</a:t>
            </a:r>
            <a:r>
              <a:rPr lang="en-GB" dirty="0" smtClean="0"/>
              <a:t>, 2017)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8887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Germain</a:t>
            </a:r>
            <a:r>
              <a:rPr lang="en-GB" dirty="0" smtClean="0"/>
              <a:t> and </a:t>
            </a:r>
            <a:r>
              <a:rPr lang="en-GB" dirty="0" err="1" smtClean="0"/>
              <a:t>Gitterman’s</a:t>
            </a:r>
            <a:r>
              <a:rPr lang="en-GB" dirty="0" smtClean="0"/>
              <a:t> “Life Model”.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An Ecological approach (1980/1996)</a:t>
            </a:r>
          </a:p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People employ coping mechanisms and draw on resources in the environment, social networks and inner resources.</a:t>
            </a:r>
          </a:p>
          <a:p>
            <a:pPr>
              <a:buClrTx/>
            </a:pPr>
            <a:r>
              <a:rPr lang="en-GB" sz="3200" dirty="0" smtClean="0">
                <a:solidFill>
                  <a:schemeClr val="bg1"/>
                </a:solidFill>
                <a:latin typeface="Calibri" pitchFamily="34" charset="0"/>
              </a:rPr>
              <a:t>Consideration of a range of resources to support people both internally and externally</a:t>
            </a:r>
            <a:r>
              <a:rPr lang="en-GB" dirty="0" smtClean="0">
                <a:solidFill>
                  <a:schemeClr val="bg1"/>
                </a:solidFill>
              </a:rPr>
              <a:t>.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1883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32656"/>
            <a:ext cx="8064896" cy="5904656"/>
          </a:xfrm>
        </p:spPr>
        <p:txBody>
          <a:bodyPr/>
          <a:lstStyle/>
          <a:p>
            <a:pPr marL="360000" indent="0">
              <a:buNone/>
            </a:pPr>
            <a:r>
              <a:rPr lang="en-GB" sz="3200" dirty="0" smtClean="0">
                <a:solidFill>
                  <a:schemeClr val="bg1"/>
                </a:solidFill>
              </a:rPr>
              <a:t>Because tax cuts create an incentive to increase output, employment, and production, they also help balance the budget by reducing means-tested government expenditures. A faster-growing economy means lower unemployment and higher incomes, resulting in reduced unemployment benefits and other social welfare programs Arthur </a:t>
            </a:r>
            <a:r>
              <a:rPr lang="en-GB" sz="3200" dirty="0" err="1" smtClean="0">
                <a:solidFill>
                  <a:schemeClr val="bg1"/>
                </a:solidFill>
              </a:rPr>
              <a:t>Laffer</a:t>
            </a:r>
            <a:r>
              <a:rPr lang="en-GB" sz="3200" dirty="0">
                <a:solidFill>
                  <a:schemeClr val="bg1"/>
                </a:solidFill>
              </a:rPr>
              <a:t> </a:t>
            </a:r>
            <a:r>
              <a:rPr lang="en-GB" sz="3200" dirty="0" smtClean="0">
                <a:solidFill>
                  <a:schemeClr val="bg1"/>
                </a:solidFill>
              </a:rPr>
              <a:t> (1940).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030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 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noFill/>
          <a:ln>
            <a:solidFill>
              <a:schemeClr val="bg1"/>
            </a:solidFill>
          </a:ln>
        </p:spPr>
        <p:txBody>
          <a:bodyPr/>
          <a:lstStyle/>
          <a:p>
            <a:pPr marL="137160" indent="0">
              <a:buClrTx/>
              <a:buNone/>
            </a:pPr>
            <a:r>
              <a:rPr lang="en-GB" sz="1800" u="sng" dirty="0" smtClean="0">
                <a:solidFill>
                  <a:schemeClr val="bg1"/>
                </a:solidFill>
                <a:latin typeface="Calibri" pitchFamily="34" charset="0"/>
              </a:rPr>
              <a:t>Slide 8 – </a:t>
            </a:r>
            <a:r>
              <a:rPr lang="en-GB" sz="1800" i="1" dirty="0" smtClean="0">
                <a:solidFill>
                  <a:schemeClr val="bg1"/>
                </a:solidFill>
                <a:latin typeface="Calibri" pitchFamily="34" charset="0"/>
              </a:rPr>
              <a:t>system’s theory.</a:t>
            </a:r>
          </a:p>
          <a:p>
            <a:pPr marL="137160" indent="0">
              <a:buClrTx/>
              <a:buNone/>
            </a:pP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2"/>
              </a:rPr>
              <a:t>http</a:t>
            </a:r>
            <a:r>
              <a:rPr lang="en-GB" sz="1800" dirty="0">
                <a:solidFill>
                  <a:schemeClr val="bg1"/>
                </a:solidFill>
                <a:latin typeface="Calibri" pitchFamily="34" charset="0"/>
                <a:hlinkClick r:id="rId2"/>
              </a:rPr>
              <a:t>://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2"/>
              </a:rPr>
              <a:t>www.papermasters.com/systems-theory.html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(Accessed 15/12/2017).</a:t>
            </a:r>
          </a:p>
          <a:p>
            <a:pPr marL="137160" indent="0">
              <a:buClrTx/>
              <a:buNone/>
            </a:pPr>
            <a:endParaRPr lang="en-GB" sz="2000" u="sng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2000" u="sng" dirty="0" smtClean="0">
                <a:solidFill>
                  <a:schemeClr val="bg1"/>
                </a:solidFill>
                <a:latin typeface="Calibri" pitchFamily="34" charset="0"/>
              </a:rPr>
              <a:t>Slide </a:t>
            </a:r>
            <a:r>
              <a:rPr lang="en-GB" sz="2000" u="sng" dirty="0" smtClean="0">
                <a:solidFill>
                  <a:schemeClr val="bg1"/>
                </a:solidFill>
                <a:latin typeface="Calibri" pitchFamily="34" charset="0"/>
              </a:rPr>
              <a:t>9 – </a:t>
            </a:r>
            <a:r>
              <a:rPr lang="en-GB" sz="2000" i="1" dirty="0" smtClean="0">
                <a:solidFill>
                  <a:schemeClr val="bg1"/>
                </a:solidFill>
                <a:latin typeface="Calibri" pitchFamily="34" charset="0"/>
              </a:rPr>
              <a:t>Life Model</a:t>
            </a:r>
            <a:endParaRPr lang="en-GB" sz="2000" i="1" dirty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1800" dirty="0">
                <a:solidFill>
                  <a:schemeClr val="bg1"/>
                </a:solidFill>
                <a:latin typeface="Calibri" pitchFamily="34" charset="0"/>
                <a:hlinkClick r:id="rId3"/>
              </a:rPr>
              <a:t>https://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3"/>
              </a:rPr>
              <a:t>cup.columbia.edu/book/the-life-model-of-social-work-practice/9780231139984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(Accessed: 15</a:t>
            </a:r>
            <a:r>
              <a:rPr lang="en-GB" sz="1800" baseline="30000" dirty="0" smtClean="0">
                <a:solidFill>
                  <a:schemeClr val="bg1"/>
                </a:solidFill>
                <a:latin typeface="Calibri" pitchFamily="34" charset="0"/>
              </a:rPr>
              <a:t>th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December 2017).</a:t>
            </a:r>
            <a:endParaRPr lang="en-GB" sz="1800" dirty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endParaRPr lang="en-GB" sz="1800" u="sng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1800" u="sng" dirty="0" smtClean="0">
                <a:solidFill>
                  <a:schemeClr val="bg1"/>
                </a:solidFill>
                <a:latin typeface="Calibri" pitchFamily="34" charset="0"/>
              </a:rPr>
              <a:t>Slide10 -  </a:t>
            </a:r>
            <a:r>
              <a:rPr lang="en-GB" sz="1800" i="1" dirty="0" smtClean="0">
                <a:solidFill>
                  <a:schemeClr val="bg1"/>
                </a:solidFill>
              </a:rPr>
              <a:t>Arthur </a:t>
            </a:r>
            <a:r>
              <a:rPr lang="en-GB" sz="1800" i="1" dirty="0" err="1">
                <a:solidFill>
                  <a:schemeClr val="bg1"/>
                </a:solidFill>
              </a:rPr>
              <a:t>Laffer</a:t>
            </a:r>
            <a:r>
              <a:rPr lang="en-GB" sz="1800" i="1" dirty="0">
                <a:solidFill>
                  <a:schemeClr val="bg1"/>
                </a:solidFill>
              </a:rPr>
              <a:t> </a:t>
            </a:r>
            <a:r>
              <a:rPr lang="en-GB" sz="1800" i="1" dirty="0" smtClean="0">
                <a:solidFill>
                  <a:schemeClr val="bg1"/>
                </a:solidFill>
              </a:rPr>
              <a:t>(1940). </a:t>
            </a:r>
            <a:endParaRPr lang="en-GB" sz="1800" i="1" u="sng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GB" sz="1800" dirty="0">
                <a:solidFill>
                  <a:schemeClr val="bg1"/>
                </a:solidFill>
                <a:latin typeface="Calibri" pitchFamily="34" charset="0"/>
                <a:hlinkClick r:id="rId4"/>
              </a:rPr>
              <a:t>https://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4"/>
              </a:rPr>
              <a:t>www.brainyquote.com/quotes/arthur_laffer_753452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(Accessed: 15th December 2017).</a:t>
            </a:r>
          </a:p>
          <a:p>
            <a:pPr marL="137160" indent="0">
              <a:buClrTx/>
              <a:buNone/>
            </a:pPr>
            <a:endParaRPr lang="en-GB" sz="18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1800" dirty="0" err="1" smtClean="0">
                <a:solidFill>
                  <a:schemeClr val="bg1"/>
                </a:solidFill>
                <a:latin typeface="Calibri" pitchFamily="34" charset="0"/>
              </a:rPr>
              <a:t>Ksl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training. </a:t>
            </a:r>
            <a:r>
              <a:rPr lang="en-GB" sz="1800" i="1" dirty="0" smtClean="0">
                <a:solidFill>
                  <a:schemeClr val="bg1"/>
                </a:solidFill>
                <a:latin typeface="Calibri" pitchFamily="34" charset="0"/>
              </a:rPr>
              <a:t>Kim Larkins (). </a:t>
            </a:r>
            <a:endParaRPr lang="en-GB" sz="18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137160" indent="0">
              <a:buClrTx/>
              <a:buNone/>
            </a:pP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5"/>
              </a:rPr>
              <a:t>https</a:t>
            </a:r>
            <a:r>
              <a:rPr lang="en-GB" sz="1800" dirty="0">
                <a:solidFill>
                  <a:schemeClr val="bg1"/>
                </a:solidFill>
                <a:latin typeface="Calibri" pitchFamily="34" charset="0"/>
                <a:hlinkClick r:id="rId5"/>
              </a:rPr>
              <a:t>://www.ksl-training.co.uk/free-resources/chairing-meetings/meeting-preparation-checklist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  <a:hlinkClick r:id="rId5"/>
              </a:rPr>
              <a:t>/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 (Accessed: 15</a:t>
            </a:r>
            <a:r>
              <a:rPr lang="en-GB" sz="1800" baseline="30000" dirty="0" smtClean="0">
                <a:solidFill>
                  <a:schemeClr val="bg1"/>
                </a:solidFill>
                <a:latin typeface="Calibri" pitchFamily="34" charset="0"/>
              </a:rPr>
              <a:t>th</a:t>
            </a:r>
            <a:r>
              <a:rPr lang="en-GB" sz="1800" dirty="0" smtClean="0">
                <a:solidFill>
                  <a:schemeClr val="bg1"/>
                </a:solidFill>
                <a:latin typeface="Calibri" pitchFamily="34" charset="0"/>
              </a:rPr>
              <a:t> December 2017).</a:t>
            </a:r>
            <a:endParaRPr lang="en-GB" sz="1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829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Referencing continued.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37160" indent="0">
              <a:buNone/>
            </a:pPr>
            <a:r>
              <a:rPr lang="en-GB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Gitterman</a:t>
            </a:r>
            <a:r>
              <a:rPr lang="en-GB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, A. and  </a:t>
            </a:r>
            <a:r>
              <a:rPr lang="en-GB" sz="18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Germain</a:t>
            </a:r>
            <a:r>
              <a:rPr lang="en-GB" sz="1800" dirty="0">
                <a:latin typeface="Calibri" panose="020F0502020204030204" pitchFamily="34" charset="0"/>
                <a:cs typeface="Calibri" panose="020F0502020204030204" pitchFamily="34" charset="0"/>
              </a:rPr>
              <a:t>, C. (</a:t>
            </a:r>
            <a:r>
              <a:rPr lang="en-GB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Jun 2008) </a:t>
            </a:r>
            <a:r>
              <a:rPr lang="en-GB" sz="1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the life model of social work practice. 3rd</a:t>
            </a:r>
            <a:r>
              <a:rPr lang="en-GB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800" i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Edn</a:t>
            </a:r>
            <a:r>
              <a:rPr lang="en-GB" sz="1800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. England: Columbia university press.</a:t>
            </a:r>
          </a:p>
          <a:p>
            <a:pPr marL="137160" indent="0">
              <a:buNone/>
            </a:pPr>
            <a:endParaRPr lang="en-GB" sz="1800" i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137160" indent="0">
              <a:buNone/>
            </a:pPr>
            <a:r>
              <a:rPr lang="en-GB" sz="18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Slide 7- </a:t>
            </a:r>
            <a:r>
              <a:rPr lang="en-GB" sz="1800" i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System theory.</a:t>
            </a:r>
          </a:p>
          <a:p>
            <a:pPr marL="137160" indent="0">
              <a:buNone/>
            </a:pPr>
            <a:r>
              <a:rPr lang="en-GB" sz="1800" u="sng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</a:t>
            </a:r>
            <a:r>
              <a:rPr lang="en-GB" sz="1800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://socialwork.simmons.edu/theories-used-social-work-practice</a:t>
            </a:r>
            <a:r>
              <a:rPr lang="en-GB" sz="1800" u="sng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/</a:t>
            </a:r>
            <a:r>
              <a:rPr lang="en-GB" sz="1800" u="sng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en-GB" sz="18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Accessed: 15</a:t>
            </a:r>
            <a:r>
              <a:rPr lang="en-GB" sz="1800" baseline="300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800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December 2017).</a:t>
            </a:r>
            <a:endParaRPr lang="en-GB" sz="18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Life Model of Social Work Practice </a:t>
            </a:r>
            <a:r>
              <a:rPr kumimoji="0" lang="en-US" altLang="en-US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Advances in Theory and Practice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13139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1214</TotalTime>
  <Words>554</Words>
  <Application>Microsoft Office PowerPoint</Application>
  <PresentationFormat>On-screen Show (4:3)</PresentationFormat>
  <Paragraphs>57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Book Antiqua</vt:lpstr>
      <vt:lpstr>Calibri</vt:lpstr>
      <vt:lpstr>Lucida Sans</vt:lpstr>
      <vt:lpstr>Wingdings</vt:lpstr>
      <vt:lpstr>Wingdings 2</vt:lpstr>
      <vt:lpstr>Wingdings 3</vt:lpstr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SYSTEM’S THEORY</vt:lpstr>
      <vt:lpstr>PowerPoint Presentation</vt:lpstr>
      <vt:lpstr>Germain and Gitterman’s “Life Model”.</vt:lpstr>
      <vt:lpstr>PowerPoint Presentation</vt:lpstr>
      <vt:lpstr>Reference List</vt:lpstr>
      <vt:lpstr>Referencing continued.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Describe how you as an advocate, would ensure that ‘your client’s voice’ is heard at a Multi-Disciplinary Team meeting.</dc:title>
  <dc:creator>LibLoan9</dc:creator>
  <cp:lastModifiedBy>Samantha Moon (1707389)</cp:lastModifiedBy>
  <cp:revision>50</cp:revision>
  <dcterms:created xsi:type="dcterms:W3CDTF">2017-12-09T12:36:56Z</dcterms:created>
  <dcterms:modified xsi:type="dcterms:W3CDTF">2017-12-15T14:18:43Z</dcterms:modified>
</cp:coreProperties>
</file>