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C8E8A7-AE69-BC87-FC48-6774D95E63C5}" v="194" dt="2025-11-12T18:45:55.0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namaria Balazs (2215419)" userId="S::2215419@student.uwtsd.ac.uk::d7b181b9-a7a4-4a9b-ad0b-b805d3dd3403" providerId="AD" clId="Web-{DAC8E8A7-AE69-BC87-FC48-6774D95E63C5}"/>
    <pc:docChg chg="addSld modSld addMainMaster delMainMaster">
      <pc:chgData name="Annamaria Balazs (2215419)" userId="S::2215419@student.uwtsd.ac.uk::d7b181b9-a7a4-4a9b-ad0b-b805d3dd3403" providerId="AD" clId="Web-{DAC8E8A7-AE69-BC87-FC48-6774D95E63C5}" dt="2025-11-12T18:45:55.001" v="208" actId="20577"/>
      <pc:docMkLst>
        <pc:docMk/>
      </pc:docMkLst>
      <pc:sldChg chg="addSp delSp modSp mod setBg modClrScheme chgLayout">
        <pc:chgData name="Annamaria Balazs (2215419)" userId="S::2215419@student.uwtsd.ac.uk::d7b181b9-a7a4-4a9b-ad0b-b805d3dd3403" providerId="AD" clId="Web-{DAC8E8A7-AE69-BC87-FC48-6774D95E63C5}" dt="2025-11-12T18:14:20.583" v="67"/>
        <pc:sldMkLst>
          <pc:docMk/>
          <pc:sldMk cId="109857222" sldId="256"/>
        </pc:sldMkLst>
        <pc:spChg chg="mod">
          <ac:chgData name="Annamaria Balazs (2215419)" userId="S::2215419@student.uwtsd.ac.uk::d7b181b9-a7a4-4a9b-ad0b-b805d3dd3403" providerId="AD" clId="Web-{DAC8E8A7-AE69-BC87-FC48-6774D95E63C5}" dt="2025-11-12T18:14:20.583" v="67"/>
          <ac:spMkLst>
            <pc:docMk/>
            <pc:sldMk cId="109857222" sldId="256"/>
            <ac:spMk id="2" creationId="{00000000-0000-0000-0000-000000000000}"/>
          </ac:spMkLst>
        </pc:spChg>
        <pc:spChg chg="mod">
          <ac:chgData name="Annamaria Balazs (2215419)" userId="S::2215419@student.uwtsd.ac.uk::d7b181b9-a7a4-4a9b-ad0b-b805d3dd3403" providerId="AD" clId="Web-{DAC8E8A7-AE69-BC87-FC48-6774D95E63C5}" dt="2025-11-12T18:14:20.583" v="67"/>
          <ac:spMkLst>
            <pc:docMk/>
            <pc:sldMk cId="109857222" sldId="256"/>
            <ac:spMk id="3" creationId="{00000000-0000-0000-0000-000000000000}"/>
          </ac:spMkLst>
        </pc:spChg>
        <pc:spChg chg="add del">
          <ac:chgData name="Annamaria Balazs (2215419)" userId="S::2215419@student.uwtsd.ac.uk::d7b181b9-a7a4-4a9b-ad0b-b805d3dd3403" providerId="AD" clId="Web-{DAC8E8A7-AE69-BC87-FC48-6774D95E63C5}" dt="2025-11-12T18:14:20.520" v="66"/>
          <ac:spMkLst>
            <pc:docMk/>
            <pc:sldMk cId="109857222" sldId="256"/>
            <ac:spMk id="9" creationId="{21E0DC6F-DB0E-DBE1-8178-AE81BC6B96EA}"/>
          </ac:spMkLst>
        </pc:spChg>
        <pc:spChg chg="add del">
          <ac:chgData name="Annamaria Balazs (2215419)" userId="S::2215419@student.uwtsd.ac.uk::d7b181b9-a7a4-4a9b-ad0b-b805d3dd3403" providerId="AD" clId="Web-{DAC8E8A7-AE69-BC87-FC48-6774D95E63C5}" dt="2025-11-12T18:14:20.520" v="66"/>
          <ac:spMkLst>
            <pc:docMk/>
            <pc:sldMk cId="109857222" sldId="256"/>
            <ac:spMk id="11" creationId="{84D07BF5-D29E-918E-55FE-747AF2A0E23F}"/>
          </ac:spMkLst>
        </pc:spChg>
        <pc:spChg chg="add">
          <ac:chgData name="Annamaria Balazs (2215419)" userId="S::2215419@student.uwtsd.ac.uk::d7b181b9-a7a4-4a9b-ad0b-b805d3dd3403" providerId="AD" clId="Web-{DAC8E8A7-AE69-BC87-FC48-6774D95E63C5}" dt="2025-11-12T18:14:20.583" v="67"/>
          <ac:spMkLst>
            <pc:docMk/>
            <pc:sldMk cId="109857222" sldId="256"/>
            <ac:spMk id="13" creationId="{E49D7415-2F11-44C2-B6AA-13A25B6814B9}"/>
          </ac:spMkLst>
        </pc:spChg>
        <pc:picChg chg="add del">
          <ac:chgData name="Annamaria Balazs (2215419)" userId="S::2215419@student.uwtsd.ac.uk::d7b181b9-a7a4-4a9b-ad0b-b805d3dd3403" providerId="AD" clId="Web-{DAC8E8A7-AE69-BC87-FC48-6774D95E63C5}" dt="2025-11-12T18:14:20.520" v="66"/>
          <ac:picMkLst>
            <pc:docMk/>
            <pc:sldMk cId="109857222" sldId="256"/>
            <ac:picMk id="4" creationId="{DBC6D8B3-CC80-4EF2-BF9F-1EE7995C722F}"/>
          </ac:picMkLst>
        </pc:picChg>
        <pc:picChg chg="add">
          <ac:chgData name="Annamaria Balazs (2215419)" userId="S::2215419@student.uwtsd.ac.uk::d7b181b9-a7a4-4a9b-ad0b-b805d3dd3403" providerId="AD" clId="Web-{DAC8E8A7-AE69-BC87-FC48-6774D95E63C5}" dt="2025-11-12T18:14:20.583" v="67"/>
          <ac:picMkLst>
            <pc:docMk/>
            <pc:sldMk cId="109857222" sldId="256"/>
            <ac:picMk id="17" creationId="{B15F154B-9AD6-408E-5E40-3C2084A54BD6}"/>
          </ac:picMkLst>
        </pc:picChg>
        <pc:cxnChg chg="add">
          <ac:chgData name="Annamaria Balazs (2215419)" userId="S::2215419@student.uwtsd.ac.uk::d7b181b9-a7a4-4a9b-ad0b-b805d3dd3403" providerId="AD" clId="Web-{DAC8E8A7-AE69-BC87-FC48-6774D95E63C5}" dt="2025-11-12T18:14:20.583" v="67"/>
          <ac:cxnSpMkLst>
            <pc:docMk/>
            <pc:sldMk cId="109857222" sldId="256"/>
            <ac:cxnSpMk id="14" creationId="{F64F9B95-9045-48D2-B9F3-2927E98F54AA}"/>
          </ac:cxnSpMkLst>
        </pc:cxnChg>
        <pc:cxnChg chg="add">
          <ac:chgData name="Annamaria Balazs (2215419)" userId="S::2215419@student.uwtsd.ac.uk::d7b181b9-a7a4-4a9b-ad0b-b805d3dd3403" providerId="AD" clId="Web-{DAC8E8A7-AE69-BC87-FC48-6774D95E63C5}" dt="2025-11-12T18:14:20.583" v="67"/>
          <ac:cxnSpMkLst>
            <pc:docMk/>
            <pc:sldMk cId="109857222" sldId="256"/>
            <ac:cxnSpMk id="15" creationId="{D2E57F3D-33BE-4306-87E6-245763719516}"/>
          </ac:cxnSpMkLst>
        </pc:cxnChg>
        <pc:cxnChg chg="add">
          <ac:chgData name="Annamaria Balazs (2215419)" userId="S::2215419@student.uwtsd.ac.uk::d7b181b9-a7a4-4a9b-ad0b-b805d3dd3403" providerId="AD" clId="Web-{DAC8E8A7-AE69-BC87-FC48-6774D95E63C5}" dt="2025-11-12T18:14:20.583" v="67"/>
          <ac:cxnSpMkLst>
            <pc:docMk/>
            <pc:sldMk cId="109857222" sldId="256"/>
            <ac:cxnSpMk id="16" creationId="{085AA86F-6A4D-4BCB-A045-D992CDC2959B}"/>
          </ac:cxnSpMkLst>
        </pc:cxnChg>
      </pc:sldChg>
      <pc:sldChg chg="addSp modSp new mod setBg">
        <pc:chgData name="Annamaria Balazs (2215419)" userId="S::2215419@student.uwtsd.ac.uk::d7b181b9-a7a4-4a9b-ad0b-b805d3dd3403" providerId="AD" clId="Web-{DAC8E8A7-AE69-BC87-FC48-6774D95E63C5}" dt="2025-11-12T18:31:46.074" v="122"/>
        <pc:sldMkLst>
          <pc:docMk/>
          <pc:sldMk cId="2409679814" sldId="257"/>
        </pc:sldMkLst>
        <pc:spChg chg="mod">
          <ac:chgData name="Annamaria Balazs (2215419)" userId="S::2215419@student.uwtsd.ac.uk::d7b181b9-a7a4-4a9b-ad0b-b805d3dd3403" providerId="AD" clId="Web-{DAC8E8A7-AE69-BC87-FC48-6774D95E63C5}" dt="2025-11-12T18:31:46.074" v="122"/>
          <ac:spMkLst>
            <pc:docMk/>
            <pc:sldMk cId="2409679814" sldId="257"/>
            <ac:spMk id="2" creationId="{604E8DCE-0495-5A56-44AF-5C38C49181A8}"/>
          </ac:spMkLst>
        </pc:spChg>
        <pc:spChg chg="mod">
          <ac:chgData name="Annamaria Balazs (2215419)" userId="S::2215419@student.uwtsd.ac.uk::d7b181b9-a7a4-4a9b-ad0b-b805d3dd3403" providerId="AD" clId="Web-{DAC8E8A7-AE69-BC87-FC48-6774D95E63C5}" dt="2025-11-12T18:31:46.074" v="122"/>
          <ac:spMkLst>
            <pc:docMk/>
            <pc:sldMk cId="2409679814" sldId="257"/>
            <ac:spMk id="3" creationId="{75AF0813-9CC9-61CB-AC76-BF72272C54AB}"/>
          </ac:spMkLst>
        </pc:spChg>
        <pc:spChg chg="add">
          <ac:chgData name="Annamaria Balazs (2215419)" userId="S::2215419@student.uwtsd.ac.uk::d7b181b9-a7a4-4a9b-ad0b-b805d3dd3403" providerId="AD" clId="Web-{DAC8E8A7-AE69-BC87-FC48-6774D95E63C5}" dt="2025-11-12T18:31:46.074" v="122"/>
          <ac:spMkLst>
            <pc:docMk/>
            <pc:sldMk cId="2409679814" sldId="257"/>
            <ac:spMk id="10" creationId="{E49D7415-2F11-44C2-B6AA-13A25B6814B9}"/>
          </ac:spMkLst>
        </pc:spChg>
        <pc:picChg chg="add">
          <ac:chgData name="Annamaria Balazs (2215419)" userId="S::2215419@student.uwtsd.ac.uk::d7b181b9-a7a4-4a9b-ad0b-b805d3dd3403" providerId="AD" clId="Web-{DAC8E8A7-AE69-BC87-FC48-6774D95E63C5}" dt="2025-11-12T18:31:46.074" v="122"/>
          <ac:picMkLst>
            <pc:docMk/>
            <pc:sldMk cId="2409679814" sldId="257"/>
            <ac:picMk id="7" creationId="{C7A3799D-639E-8700-9B05-84DEE280E9AE}"/>
          </ac:picMkLst>
        </pc:picChg>
        <pc:cxnChg chg="add">
          <ac:chgData name="Annamaria Balazs (2215419)" userId="S::2215419@student.uwtsd.ac.uk::d7b181b9-a7a4-4a9b-ad0b-b805d3dd3403" providerId="AD" clId="Web-{DAC8E8A7-AE69-BC87-FC48-6774D95E63C5}" dt="2025-11-12T18:31:46.074" v="122"/>
          <ac:cxnSpMkLst>
            <pc:docMk/>
            <pc:sldMk cId="2409679814" sldId="257"/>
            <ac:cxnSpMk id="12" creationId="{4583FD9E-C5A7-96F7-951D-7D292013CD58}"/>
          </ac:cxnSpMkLst>
        </pc:cxnChg>
      </pc:sldChg>
      <pc:sldChg chg="addSp modSp new mod setBg">
        <pc:chgData name="Annamaria Balazs (2215419)" userId="S::2215419@student.uwtsd.ac.uk::d7b181b9-a7a4-4a9b-ad0b-b805d3dd3403" providerId="AD" clId="Web-{DAC8E8A7-AE69-BC87-FC48-6774D95E63C5}" dt="2025-11-12T18:45:55.001" v="208" actId="20577"/>
        <pc:sldMkLst>
          <pc:docMk/>
          <pc:sldMk cId="2156459647" sldId="258"/>
        </pc:sldMkLst>
        <pc:spChg chg="mod">
          <ac:chgData name="Annamaria Balazs (2215419)" userId="S::2215419@student.uwtsd.ac.uk::d7b181b9-a7a4-4a9b-ad0b-b805d3dd3403" providerId="AD" clId="Web-{DAC8E8A7-AE69-BC87-FC48-6774D95E63C5}" dt="2025-11-12T18:44:22.639" v="201"/>
          <ac:spMkLst>
            <pc:docMk/>
            <pc:sldMk cId="2156459647" sldId="258"/>
            <ac:spMk id="2" creationId="{2BA23AD8-3EAF-0FB9-03DD-EB3286DB0F64}"/>
          </ac:spMkLst>
        </pc:spChg>
        <pc:spChg chg="mod">
          <ac:chgData name="Annamaria Balazs (2215419)" userId="S::2215419@student.uwtsd.ac.uk::d7b181b9-a7a4-4a9b-ad0b-b805d3dd3403" providerId="AD" clId="Web-{DAC8E8A7-AE69-BC87-FC48-6774D95E63C5}" dt="2025-11-12T18:45:55.001" v="208" actId="20577"/>
          <ac:spMkLst>
            <pc:docMk/>
            <pc:sldMk cId="2156459647" sldId="258"/>
            <ac:spMk id="3" creationId="{1E667CB6-8606-1DF1-FA04-D63919AC53F2}"/>
          </ac:spMkLst>
        </pc:spChg>
        <pc:spChg chg="add">
          <ac:chgData name="Annamaria Balazs (2215419)" userId="S::2215419@student.uwtsd.ac.uk::d7b181b9-a7a4-4a9b-ad0b-b805d3dd3403" providerId="AD" clId="Web-{DAC8E8A7-AE69-BC87-FC48-6774D95E63C5}" dt="2025-11-12T18:44:22.639" v="201"/>
          <ac:spMkLst>
            <pc:docMk/>
            <pc:sldMk cId="2156459647" sldId="258"/>
            <ac:spMk id="9" creationId="{E49D7415-2F11-44C2-B6AA-13A25B6814B9}"/>
          </ac:spMkLst>
        </pc:spChg>
        <pc:picChg chg="add">
          <ac:chgData name="Annamaria Balazs (2215419)" userId="S::2215419@student.uwtsd.ac.uk::d7b181b9-a7a4-4a9b-ad0b-b805d3dd3403" providerId="AD" clId="Web-{DAC8E8A7-AE69-BC87-FC48-6774D95E63C5}" dt="2025-11-12T18:44:22.639" v="201"/>
          <ac:picMkLst>
            <pc:docMk/>
            <pc:sldMk cId="2156459647" sldId="258"/>
            <ac:picMk id="5" creationId="{7275507B-492A-6EB9-3157-4C796479B544}"/>
          </ac:picMkLst>
        </pc:picChg>
        <pc:cxnChg chg="add">
          <ac:chgData name="Annamaria Balazs (2215419)" userId="S::2215419@student.uwtsd.ac.uk::d7b181b9-a7a4-4a9b-ad0b-b805d3dd3403" providerId="AD" clId="Web-{DAC8E8A7-AE69-BC87-FC48-6774D95E63C5}" dt="2025-11-12T18:44:22.639" v="201"/>
          <ac:cxnSpMkLst>
            <pc:docMk/>
            <pc:sldMk cId="2156459647" sldId="258"/>
            <ac:cxnSpMk id="11" creationId="{F2B951FD-94F7-E138-3EC2-A66A551D9137}"/>
          </ac:cxnSpMkLst>
        </pc:cxnChg>
      </pc:sldChg>
      <pc:sldMasterChg chg="add del addSldLayout delSldLayout">
        <pc:chgData name="Annamaria Balazs (2215419)" userId="S::2215419@student.uwtsd.ac.uk::d7b181b9-a7a4-4a9b-ad0b-b805d3dd3403" providerId="AD" clId="Web-{DAC8E8A7-AE69-BC87-FC48-6774D95E63C5}" dt="2025-11-12T18:14:20.583" v="67"/>
        <pc:sldMasterMkLst>
          <pc:docMk/>
          <pc:sldMasterMk cId="2460954070" sldId="2147483660"/>
        </pc:sldMasterMkLst>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2385387890" sldId="2147483661"/>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949138452" sldId="2147483662"/>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2591524520" sldId="2147483663"/>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1203092039" sldId="2147483664"/>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3733172339" sldId="2147483665"/>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3210312558" sldId="2147483666"/>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3146388984" sldId="2147483667"/>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3171841454" sldId="2147483668"/>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1718958274" sldId="2147483669"/>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2202905451" sldId="2147483670"/>
          </pc:sldLayoutMkLst>
        </pc:sldLayoutChg>
        <pc:sldLayoutChg chg="add del">
          <pc:chgData name="Annamaria Balazs (2215419)" userId="S::2215419@student.uwtsd.ac.uk::d7b181b9-a7a4-4a9b-ad0b-b805d3dd3403" providerId="AD" clId="Web-{DAC8E8A7-AE69-BC87-FC48-6774D95E63C5}" dt="2025-11-12T18:14:20.583" v="67"/>
          <pc:sldLayoutMkLst>
            <pc:docMk/>
            <pc:sldMasterMk cId="2460954070" sldId="2147483660"/>
            <pc:sldLayoutMk cId="3479445657" sldId="2147483671"/>
          </pc:sldLayoutMkLst>
        </pc:sldLayoutChg>
      </pc:sldMasterChg>
      <pc:sldMasterChg chg="add del addSldLayout delSldLayout">
        <pc:chgData name="Annamaria Balazs (2215419)" userId="S::2215419@student.uwtsd.ac.uk::d7b181b9-a7a4-4a9b-ad0b-b805d3dd3403" providerId="AD" clId="Web-{DAC8E8A7-AE69-BC87-FC48-6774D95E63C5}" dt="2025-11-12T18:14:20.520" v="66"/>
        <pc:sldMasterMkLst>
          <pc:docMk/>
          <pc:sldMasterMk cId="1774824080" sldId="2147483672"/>
        </pc:sldMasterMkLst>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2546283949" sldId="2147483673"/>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3220760372" sldId="2147483674"/>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1965911299" sldId="2147483675"/>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330636945" sldId="2147483676"/>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2415157462" sldId="2147483677"/>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392716336" sldId="2147483678"/>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835544430" sldId="2147483679"/>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817609232" sldId="2147483680"/>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3564630982" sldId="2147483681"/>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2065044541" sldId="2147483682"/>
          </pc:sldLayoutMkLst>
        </pc:sldLayoutChg>
        <pc:sldLayoutChg chg="add del">
          <pc:chgData name="Annamaria Balazs (2215419)" userId="S::2215419@student.uwtsd.ac.uk::d7b181b9-a7a4-4a9b-ad0b-b805d3dd3403" providerId="AD" clId="Web-{DAC8E8A7-AE69-BC87-FC48-6774D95E63C5}" dt="2025-11-12T18:14:20.520" v="66"/>
          <pc:sldLayoutMkLst>
            <pc:docMk/>
            <pc:sldMasterMk cId="1774824080" sldId="2147483672"/>
            <pc:sldLayoutMk cId="1284399674" sldId="2147483683"/>
          </pc:sldLayoutMkLst>
        </pc:sldLayoutChg>
      </pc:sldMasterChg>
      <pc:sldMasterChg chg="add addSldLayout">
        <pc:chgData name="Annamaria Balazs (2215419)" userId="S::2215419@student.uwtsd.ac.uk::d7b181b9-a7a4-4a9b-ad0b-b805d3dd3403" providerId="AD" clId="Web-{DAC8E8A7-AE69-BC87-FC48-6774D95E63C5}" dt="2025-11-12T18:14:20.583" v="67"/>
        <pc:sldMasterMkLst>
          <pc:docMk/>
          <pc:sldMasterMk cId="1336758343" sldId="2147483708"/>
        </pc:sldMasterMkLst>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2994271509" sldId="2147483697"/>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3104463292" sldId="2147483698"/>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4196645409" sldId="2147483699"/>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2735392627" sldId="2147483700"/>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3691921087" sldId="2147483701"/>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1823122348" sldId="2147483702"/>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3580218169" sldId="2147483703"/>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1200993470" sldId="2147483704"/>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1288840990" sldId="2147483705"/>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4160619230" sldId="2147483706"/>
          </pc:sldLayoutMkLst>
        </pc:sldLayoutChg>
        <pc:sldLayoutChg chg="add">
          <pc:chgData name="Annamaria Balazs (2215419)" userId="S::2215419@student.uwtsd.ac.uk::d7b181b9-a7a4-4a9b-ad0b-b805d3dd3403" providerId="AD" clId="Web-{DAC8E8A7-AE69-BC87-FC48-6774D95E63C5}" dt="2025-11-12T18:14:20.583" v="67"/>
          <pc:sldLayoutMkLst>
            <pc:docMk/>
            <pc:sldMasterMk cId="1336758343" sldId="2147483708"/>
            <pc:sldLayoutMk cId="3734902507"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11/12/2025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80218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11/12/2025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00993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11/12/2025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88840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11/12/2025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60619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11/12/2025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34902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11/12/2025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91921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11/12/2025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94271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11/12/2025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04463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11/12/2025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96645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11/12/2025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7353926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11/12/2025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23122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11/12/2025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675834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rework.withgoogl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48656" y="914400"/>
            <a:ext cx="6236208" cy="1307592"/>
          </a:xfrm>
        </p:spPr>
        <p:txBody>
          <a:bodyPr vert="horz" lIns="91440" tIns="45720" rIns="91440" bIns="45720" rtlCol="0" anchor="t">
            <a:normAutofit/>
          </a:bodyPr>
          <a:lstStyle/>
          <a:p>
            <a:pPr>
              <a:lnSpc>
                <a:spcPct val="90000"/>
              </a:lnSpc>
            </a:pPr>
            <a:r>
              <a:rPr lang="en-US" sz="1900" b="1"/>
              <a:t>The Role of Emotional Intelligence in Leadership: A Case Study of Google’s Innovative Management Strategies and Their Impact on Employee Wellbeing and Productivity”</a:t>
            </a:r>
            <a:endParaRPr lang="en-US" sz="1900"/>
          </a:p>
        </p:txBody>
      </p:sp>
      <p:pic>
        <p:nvPicPr>
          <p:cNvPr id="17" name="Picture 16">
            <a:extLst>
              <a:ext uri="{FF2B5EF4-FFF2-40B4-BE49-F238E27FC236}">
                <a16:creationId xmlns:a16="http://schemas.microsoft.com/office/drawing/2014/main" id="{B15F154B-9AD6-408E-5E40-3C2084A54BD6}"/>
              </a:ext>
            </a:extLst>
          </p:cNvPr>
          <p:cNvPicPr>
            <a:picLocks noChangeAspect="1"/>
          </p:cNvPicPr>
          <p:nvPr/>
        </p:nvPicPr>
        <p:blipFill>
          <a:blip r:embed="rId2"/>
          <a:srcRect l="26469" r="19147" b="4"/>
          <a:stretch>
            <a:fillRect/>
          </a:stretch>
        </p:blipFill>
        <p:spPr>
          <a:xfrm>
            <a:off x="20" y="-1"/>
            <a:ext cx="4663420" cy="6858001"/>
          </a:xfrm>
          <a:prstGeom prst="rect">
            <a:avLst/>
          </a:prstGeom>
        </p:spPr>
      </p:pic>
      <p:cxnSp>
        <p:nvCxnSpPr>
          <p:cNvPr id="15" name="Straight Connector 1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248656" y="2221992"/>
            <a:ext cx="6236208" cy="3941064"/>
          </a:xfrm>
        </p:spPr>
        <p:txBody>
          <a:bodyPr vert="horz" lIns="91440" tIns="45720" rIns="91440" bIns="45720" rtlCol="0">
            <a:normAutofit/>
          </a:bodyPr>
          <a:lstStyle/>
          <a:p>
            <a:pPr indent="-228600">
              <a:lnSpc>
                <a:spcPct val="100000"/>
              </a:lnSpc>
              <a:buFont typeface="Arial" panose="020B0604020202020204" pitchFamily="34" charset="0"/>
              <a:buChar char="•"/>
            </a:pPr>
            <a:r>
              <a:rPr lang="en-US" sz="1000" b="1"/>
              <a:t>A Case Study of Google’s Innovative Management Strategies and Their Impact on Employee Wellbeing and Productivity”</a:t>
            </a:r>
          </a:p>
          <a:p>
            <a:pPr indent="-228600">
              <a:lnSpc>
                <a:spcPct val="100000"/>
              </a:lnSpc>
              <a:buFont typeface="Arial" panose="020B0604020202020204" pitchFamily="34" charset="0"/>
              <a:buChar char="•"/>
            </a:pPr>
            <a:r>
              <a:rPr lang="en-US" sz="1000" b="1"/>
              <a:t>Abstract: </a:t>
            </a:r>
            <a:r>
              <a:rPr lang="en-US" sz="1000"/>
              <a:t>Considering Google's creative management techniques, this dissertation investigates how emotional intelligence (EI) in leadership affects worker productivity and well-being. To improve workplace performance and employee satisfaction, the research attempts to offer companies useful suggestions for developing emotionally intelligent leadership. The results show that empathy, communication, and psychological safety are key components of Google's leadership culture, which strongly supports EI concepts. Initiatives like Search Inside Yourself and Project Oxygen show how Emotional Intelligence (EI) may be included in management and leadership development programs. According to the study's findings, emotionally intelligent leadership greatly improves worker engagement, well-being, and organisational success. However, it also highlights difficulties like preserving equilibrium and avoiding burnout. </a:t>
            </a:r>
          </a:p>
          <a:p>
            <a:pPr indent="-228600">
              <a:lnSpc>
                <a:spcPct val="100000"/>
              </a:lnSpc>
              <a:buFont typeface="Arial" panose="020B0604020202020204" pitchFamily="34" charset="0"/>
              <a:buChar char="•"/>
            </a:pPr>
            <a:r>
              <a:rPr lang="en-US" sz="1000" b="1" dirty="0"/>
              <a:t>Introduction: </a:t>
            </a:r>
            <a:r>
              <a:rPr lang="en-US" sz="1000" dirty="0"/>
              <a:t>Google's cross-functional or team-based management structure is the reason for its global success. Leading entails motivating others to collaborate toward a common objective, fostering </a:t>
            </a:r>
            <a:r>
              <a:rPr lang="en-US" sz="1000" dirty="0" err="1"/>
              <a:t>innovati</a:t>
            </a:r>
            <a:r>
              <a:rPr lang="en-US" sz="1000" dirty="0"/>
              <a:t> The success of every organization depends on both management and leadership, two concepts that go hand in hand. Google's managers and leaders collaborate to generate fresh concepts and accomplish their objectives. According to Ahmad and Sharma (2023), on, and advocating for change. On the other hand, management is focused on effectively allocating resources, carrying out plans, and finishing tasks. Because of this, fresh ideas are always being developed at work.</a:t>
            </a:r>
          </a:p>
          <a:p>
            <a:pPr indent="-228600">
              <a:lnSpc>
                <a:spcPct val="100000"/>
              </a:lnSpc>
              <a:buFont typeface="Arial" panose="020B0604020202020204" pitchFamily="34" charset="0"/>
              <a:buChar char="•"/>
            </a:pPr>
            <a:endParaRPr lang="en-US" sz="1000" b="1"/>
          </a:p>
          <a:p>
            <a:pPr indent="-228600">
              <a:lnSpc>
                <a:spcPct val="100000"/>
              </a:lnSpc>
              <a:buFont typeface="Arial" panose="020B0604020202020204" pitchFamily="34" charset="0"/>
              <a:buChar char="•"/>
            </a:pPr>
            <a:r>
              <a:rPr lang="en-US" sz="1000" b="1"/>
              <a:t>Keywords: </a:t>
            </a:r>
            <a:r>
              <a:rPr lang="en-US" sz="1000"/>
              <a:t>Keywords: Google, Organisational Culture, Leadership, Wellbeing, Productivity, and Emotional Intelligence.</a:t>
            </a:r>
          </a:p>
          <a:p>
            <a:pPr indent="-228600">
              <a:lnSpc>
                <a:spcPct val="100000"/>
              </a:lnSpc>
              <a:buFont typeface="Arial" panose="020B0604020202020204" pitchFamily="34" charset="0"/>
              <a:buChar char="•"/>
            </a:pPr>
            <a:endParaRPr lang="en-US" sz="1000" b="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E8DCE-0495-5A56-44AF-5C38C49181A8}"/>
              </a:ext>
            </a:extLst>
          </p:cNvPr>
          <p:cNvSpPr>
            <a:spLocks noGrp="1"/>
          </p:cNvSpPr>
          <p:nvPr>
            <p:ph type="title"/>
          </p:nvPr>
        </p:nvSpPr>
        <p:spPr>
          <a:xfrm>
            <a:off x="704088" y="914400"/>
            <a:ext cx="6001512" cy="1307592"/>
          </a:xfrm>
        </p:spPr>
        <p:txBody>
          <a:bodyPr>
            <a:normAutofit/>
          </a:bodyPr>
          <a:lstStyle/>
          <a:p>
            <a:pPr>
              <a:lnSpc>
                <a:spcPct val="90000"/>
              </a:lnSpc>
            </a:pPr>
            <a:r>
              <a:rPr lang="en-US" sz="2800"/>
              <a:t>Case </a:t>
            </a:r>
            <a:r>
              <a:rPr lang="en-US" sz="2800" err="1"/>
              <a:t>description,Interventions</a:t>
            </a:r>
            <a:r>
              <a:rPr lang="en-US" sz="2800"/>
              <a:t>, outcomes</a:t>
            </a:r>
          </a:p>
        </p:txBody>
      </p:sp>
      <p:cxnSp>
        <p:nvCxnSpPr>
          <p:cNvPr id="12" name="Straight Connector 11">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AF0813-9CC9-61CB-AC76-BF72272C54AB}"/>
              </a:ext>
            </a:extLst>
          </p:cNvPr>
          <p:cNvSpPr>
            <a:spLocks noGrp="1"/>
          </p:cNvSpPr>
          <p:nvPr>
            <p:ph idx="1"/>
          </p:nvPr>
        </p:nvSpPr>
        <p:spPr>
          <a:xfrm>
            <a:off x="704088" y="2231136"/>
            <a:ext cx="6001512" cy="3931920"/>
          </a:xfrm>
        </p:spPr>
        <p:txBody>
          <a:bodyPr vert="horz" lIns="91440" tIns="45720" rIns="91440" bIns="45720" rtlCol="0">
            <a:normAutofit/>
          </a:bodyPr>
          <a:lstStyle/>
          <a:p>
            <a:pPr>
              <a:lnSpc>
                <a:spcPct val="100000"/>
              </a:lnSpc>
            </a:pPr>
            <a:r>
              <a:rPr lang="en-US" sz="800">
                <a:latin typeface="Arial"/>
                <a:cs typeface="Arial"/>
              </a:rPr>
              <a:t>Google is a prime example of how creative, people-centered management techniques may improve employee wellness and productivity; researching emotional intelligence (EI) and leadership at the corporation is especially pertinent. As Google has repeatedly shown,</a:t>
            </a:r>
            <a:r>
              <a:rPr lang="en-US" sz="800">
                <a:latin typeface="Aptos"/>
              </a:rPr>
              <a:t> emotionally intelligent leaders—those with self-awareness, empathy, and good interpersonal communication skills—create inclusive, psychologically secure work </a:t>
            </a:r>
            <a:r>
              <a:rPr lang="en-US" sz="800">
                <a:latin typeface="Arial"/>
                <a:cs typeface="Arial"/>
              </a:rPr>
              <a:t>environments that foster creativity and teamwork (Goleman, 1998; Boyatzis, 2018). The importance of psychological safety, a crucial consequence of emotionally intelligent leadership, for team performance and employee engagement has been </a:t>
            </a:r>
            <a:r>
              <a:rPr lang="en-US" sz="800" err="1">
                <a:latin typeface="Arial"/>
                <a:cs typeface="Arial"/>
              </a:rPr>
              <a:t>emphasised</a:t>
            </a:r>
            <a:r>
              <a:rPr lang="en-US" sz="800">
                <a:latin typeface="Arial"/>
                <a:cs typeface="Arial"/>
              </a:rPr>
              <a:t> by internal efforts like Project Aristotle (Duhigg, 2016; Google </a:t>
            </a:r>
            <a:r>
              <a:rPr lang="en-US" sz="800" err="1">
                <a:latin typeface="Arial"/>
                <a:cs typeface="Arial"/>
              </a:rPr>
              <a:t>re:Work</a:t>
            </a:r>
            <a:r>
              <a:rPr lang="en-US" sz="800">
                <a:latin typeface="Arial"/>
                <a:cs typeface="Arial"/>
              </a:rPr>
              <a:t>, 2015).To investigate emotional intelligence and the theoretical connection between successful leadership in the workplace.</a:t>
            </a:r>
          </a:p>
          <a:p>
            <a:pPr>
              <a:lnSpc>
                <a:spcPct val="100000"/>
              </a:lnSpc>
            </a:pPr>
            <a:r>
              <a:rPr lang="en-US" sz="800">
                <a:latin typeface="Arial"/>
                <a:cs typeface="Arial"/>
              </a:rPr>
              <a:t>To evaluate Google's management and leadership approaches to find emotionally intelligent </a:t>
            </a:r>
            <a:r>
              <a:rPr lang="en-US" sz="800" err="1">
                <a:latin typeface="Arial"/>
                <a:cs typeface="Arial"/>
              </a:rPr>
              <a:t>organisational</a:t>
            </a:r>
            <a:r>
              <a:rPr lang="en-US" sz="800">
                <a:latin typeface="Arial"/>
                <a:cs typeface="Arial"/>
              </a:rPr>
              <a:t> culture practices.</a:t>
            </a:r>
          </a:p>
          <a:p>
            <a:pPr>
              <a:lnSpc>
                <a:spcPct val="100000"/>
              </a:lnSpc>
            </a:pPr>
            <a:r>
              <a:rPr lang="en-US" sz="800">
                <a:latin typeface="Arial"/>
                <a:cs typeface="Arial"/>
              </a:rPr>
              <a:t>To assess how emotionally intelligent leadership affects psychological safety, engagement, and job satisfaction among employees.</a:t>
            </a:r>
          </a:p>
          <a:p>
            <a:pPr>
              <a:lnSpc>
                <a:spcPct val="100000"/>
              </a:lnSpc>
            </a:pPr>
            <a:r>
              <a:rPr lang="en-US" sz="800">
                <a:latin typeface="Arial"/>
                <a:cs typeface="Arial"/>
              </a:rPr>
              <a:t>To evaluate the connection between productivity and employee well-being in the context of Google's </a:t>
            </a:r>
            <a:r>
              <a:rPr lang="en-US" sz="800" err="1">
                <a:latin typeface="Arial"/>
                <a:cs typeface="Arial"/>
              </a:rPr>
              <a:t>organisation</a:t>
            </a:r>
            <a:r>
              <a:rPr lang="en-US" sz="800">
                <a:latin typeface="Arial"/>
                <a:cs typeface="Arial"/>
              </a:rPr>
              <a:t>.</a:t>
            </a:r>
          </a:p>
          <a:p>
            <a:pPr>
              <a:lnSpc>
                <a:spcPct val="100000"/>
              </a:lnSpc>
            </a:pPr>
            <a:r>
              <a:rPr lang="en-US" sz="800">
                <a:latin typeface="Arial"/>
                <a:cs typeface="Arial"/>
              </a:rPr>
              <a:t>To create useful suggestions for businesses looking to improve worker productivity and well-being via emotionally intelligent leadership techniques.</a:t>
            </a:r>
          </a:p>
          <a:p>
            <a:pPr>
              <a:lnSpc>
                <a:spcPct val="100000"/>
              </a:lnSpc>
            </a:pPr>
            <a:r>
              <a:rPr lang="en-US" sz="800">
                <a:latin typeface="Aptos"/>
                <a:cs typeface="Arial"/>
              </a:rPr>
              <a:t>Through internal training initiatives like Search Inside Yourself, which aims to improve leaders' emotional capabilities, Google encourages its executives to cultivate self-awareness and mindfulness (Tan, 2012). These </a:t>
            </a:r>
            <a:r>
              <a:rPr lang="en-US" sz="800" err="1">
                <a:latin typeface="Aptos"/>
                <a:cs typeface="Arial"/>
              </a:rPr>
              <a:t>programmes</a:t>
            </a:r>
            <a:r>
              <a:rPr lang="en-US" sz="800">
                <a:latin typeface="Aptos"/>
                <a:cs typeface="Arial"/>
              </a:rPr>
              <a:t> are examples of how Google </a:t>
            </a:r>
            <a:r>
              <a:rPr lang="en-US" sz="800" err="1">
                <a:latin typeface="Aptos"/>
                <a:cs typeface="Arial"/>
              </a:rPr>
              <a:t>operationalises</a:t>
            </a:r>
            <a:r>
              <a:rPr lang="en-US" sz="800">
                <a:latin typeface="Aptos"/>
                <a:cs typeface="Arial"/>
              </a:rPr>
              <a:t> emotional intelligence in leadership development. This strategy backs up Boyatzis' (2018) assertion that emotionally savvy leaders are essential to maintaining productive workplace environments that boost engagement and motivation.</a:t>
            </a:r>
            <a:endParaRPr lang="en-US" sz="800"/>
          </a:p>
          <a:p>
            <a:pPr>
              <a:lnSpc>
                <a:spcPct val="100000"/>
              </a:lnSpc>
            </a:pPr>
            <a:endParaRPr lang="en-US" sz="800">
              <a:latin typeface="Arial"/>
              <a:cs typeface="Arial"/>
            </a:endParaRPr>
          </a:p>
          <a:p>
            <a:pPr>
              <a:lnSpc>
                <a:spcPct val="100000"/>
              </a:lnSpc>
            </a:pPr>
            <a:endParaRPr lang="en-US" sz="800">
              <a:latin typeface="Aptos"/>
              <a:cs typeface="Arial"/>
            </a:endParaRPr>
          </a:p>
          <a:p>
            <a:pPr>
              <a:lnSpc>
                <a:spcPct val="100000"/>
              </a:lnSpc>
            </a:pPr>
            <a:endParaRPr lang="en-US" sz="800">
              <a:latin typeface="Arial"/>
              <a:cs typeface="Arial"/>
            </a:endParaRPr>
          </a:p>
        </p:txBody>
      </p:sp>
      <p:pic>
        <p:nvPicPr>
          <p:cNvPr id="7" name="Graphic 6" descr="Users">
            <a:extLst>
              <a:ext uri="{FF2B5EF4-FFF2-40B4-BE49-F238E27FC236}">
                <a16:creationId xmlns:a16="http://schemas.microsoft.com/office/drawing/2014/main" id="{C7A3799D-639E-8700-9B05-84DEE280E9A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74560" y="1951854"/>
            <a:ext cx="4202057" cy="4202057"/>
          </a:xfrm>
          <a:prstGeom prst="rect">
            <a:avLst/>
          </a:prstGeom>
        </p:spPr>
      </p:pic>
    </p:spTree>
    <p:extLst>
      <p:ext uri="{BB962C8B-B14F-4D97-AF65-F5344CB8AC3E}">
        <p14:creationId xmlns:p14="http://schemas.microsoft.com/office/powerpoint/2010/main" val="2409679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A23AD8-3EAF-0FB9-03DD-EB3286DB0F64}"/>
              </a:ext>
            </a:extLst>
          </p:cNvPr>
          <p:cNvSpPr>
            <a:spLocks noGrp="1"/>
          </p:cNvSpPr>
          <p:nvPr>
            <p:ph type="title"/>
          </p:nvPr>
        </p:nvSpPr>
        <p:spPr>
          <a:xfrm>
            <a:off x="704088" y="914400"/>
            <a:ext cx="5195889" cy="1316736"/>
          </a:xfrm>
        </p:spPr>
        <p:txBody>
          <a:bodyPr>
            <a:normAutofit/>
          </a:bodyPr>
          <a:lstStyle/>
          <a:p>
            <a:pPr>
              <a:lnSpc>
                <a:spcPct val="90000"/>
              </a:lnSpc>
            </a:pPr>
            <a:r>
              <a:rPr lang="en-US" sz="3400"/>
              <a:t>Discussion, conclusion, references</a:t>
            </a:r>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667CB6-8606-1DF1-FA04-D63919AC53F2}"/>
              </a:ext>
            </a:extLst>
          </p:cNvPr>
          <p:cNvSpPr>
            <a:spLocks noGrp="1"/>
          </p:cNvSpPr>
          <p:nvPr>
            <p:ph idx="1"/>
          </p:nvPr>
        </p:nvSpPr>
        <p:spPr>
          <a:xfrm>
            <a:off x="704088" y="1945386"/>
            <a:ext cx="5195889" cy="4503420"/>
          </a:xfrm>
        </p:spPr>
        <p:txBody>
          <a:bodyPr vert="horz" lIns="91440" tIns="45720" rIns="91440" bIns="45720" rtlCol="0" anchor="t">
            <a:normAutofit/>
          </a:bodyPr>
          <a:lstStyle/>
          <a:p>
            <a:pPr>
              <a:lnSpc>
                <a:spcPct val="100000"/>
              </a:lnSpc>
            </a:pPr>
            <a:r>
              <a:rPr lang="en-US" sz="1000" dirty="0">
                <a:latin typeface="Aptos"/>
              </a:rPr>
              <a:t>The results provide compelling evidence that emotional intelligence in leadership is essential for improving worker productivity and well-being. Higher levels of engagement, trust, and creativity are linked to emotionally intelligent leadership practices, including empathy, communication, and support, as evidenced by Google. </a:t>
            </a:r>
            <a:endParaRPr lang="en-US" sz="1000"/>
          </a:p>
          <a:p>
            <a:pPr>
              <a:lnSpc>
                <a:spcPct val="100000"/>
              </a:lnSpc>
            </a:pPr>
            <a:r>
              <a:rPr lang="en-US" sz="1000" dirty="0">
                <a:latin typeface="Aptos"/>
              </a:rPr>
              <a:t>Combining positivist and interpretivist ideas also improves comprehension because quantitative evidence backs quantifiable results like performance and retention, while qualitative data captures employees' perceptions of psychological safety and trust. A thorough grasp of the practical effects of emotionally intelligent leadership is offered by this dual viewpoint.</a:t>
            </a:r>
          </a:p>
          <a:p>
            <a:pPr>
              <a:lnSpc>
                <a:spcPct val="100000"/>
              </a:lnSpc>
            </a:pPr>
            <a:r>
              <a:rPr lang="en-US" sz="1000" b="1" dirty="0">
                <a:latin typeface="Aptos"/>
              </a:rPr>
              <a:t>References : </a:t>
            </a:r>
          </a:p>
          <a:p>
            <a:pPr>
              <a:lnSpc>
                <a:spcPct val="100000"/>
              </a:lnSpc>
            </a:pPr>
            <a:r>
              <a:rPr lang="en-US" sz="1000" dirty="0">
                <a:latin typeface="Nunito Sans"/>
              </a:rPr>
              <a:t>Ahmad, U. and Sharma, L., (2023). A review of best management practices for potato crop using precision agricultural technologies. Smart Agricultural Technology, p.100220.</a:t>
            </a:r>
            <a:endParaRPr lang="en-US" sz="1000" dirty="0">
              <a:latin typeface="Aptos"/>
            </a:endParaRPr>
          </a:p>
          <a:p>
            <a:pPr>
              <a:lnSpc>
                <a:spcPct val="100000"/>
              </a:lnSpc>
            </a:pPr>
            <a:r>
              <a:rPr lang="en-US" sz="1000" dirty="0">
                <a:latin typeface="Aptos"/>
              </a:rPr>
              <a:t>Duhigg, C. (2016) </a:t>
            </a:r>
            <a:r>
              <a:rPr lang="en-US" sz="1000" i="1" dirty="0">
                <a:latin typeface="Aptos"/>
              </a:rPr>
              <a:t>What Google Learned From Its Quest to Build the Perfect Team.</a:t>
            </a:r>
            <a:r>
              <a:rPr lang="en-US" sz="1000" dirty="0">
                <a:latin typeface="Aptos"/>
              </a:rPr>
              <a:t> </a:t>
            </a:r>
            <a:r>
              <a:rPr lang="en-US" sz="1000" i="1" dirty="0">
                <a:latin typeface="Aptos"/>
              </a:rPr>
              <a:t>The New York Times Magazine.</a:t>
            </a:r>
          </a:p>
          <a:p>
            <a:pPr>
              <a:lnSpc>
                <a:spcPct val="100000"/>
              </a:lnSpc>
            </a:pPr>
            <a:r>
              <a:rPr lang="en-US" sz="1000" dirty="0">
                <a:latin typeface="Aptos"/>
              </a:rPr>
              <a:t>Goleman, D. (1998) </a:t>
            </a:r>
            <a:r>
              <a:rPr lang="en-US" sz="1000" i="1" dirty="0">
                <a:latin typeface="Aptos"/>
              </a:rPr>
              <a:t>Working with Emotional Intelligence.</a:t>
            </a:r>
            <a:r>
              <a:rPr lang="en-US" sz="1000" dirty="0">
                <a:latin typeface="Aptos"/>
              </a:rPr>
              <a:t> London: Bloomsbury.</a:t>
            </a:r>
            <a:br>
              <a:rPr lang="en-US" sz="1000" dirty="0">
                <a:latin typeface="Aptos"/>
              </a:rPr>
            </a:br>
            <a:r>
              <a:rPr lang="en-US" sz="1000" dirty="0">
                <a:latin typeface="Aptos"/>
              </a:rPr>
              <a:t>Google </a:t>
            </a:r>
            <a:r>
              <a:rPr lang="en-US" sz="1000" err="1">
                <a:latin typeface="Aptos"/>
              </a:rPr>
              <a:t>re:Work</a:t>
            </a:r>
            <a:r>
              <a:rPr lang="en-US" sz="1000" dirty="0">
                <a:latin typeface="Aptos"/>
              </a:rPr>
              <a:t> (2015) </a:t>
            </a:r>
            <a:r>
              <a:rPr lang="en-US" sz="1000" i="1" dirty="0">
                <a:latin typeface="Aptos"/>
              </a:rPr>
              <a:t>Project Aristotle.</a:t>
            </a:r>
            <a:r>
              <a:rPr lang="en-US" sz="1000" dirty="0">
                <a:latin typeface="Aptos"/>
              </a:rPr>
              <a:t> Available at: </a:t>
            </a:r>
            <a:r>
              <a:rPr lang="en-US" sz="1000" u="sng" dirty="0">
                <a:latin typeface="Aptos"/>
                <a:hlinkClick r:id="rId2"/>
              </a:rPr>
              <a:t>https://rework.withgoogle.com/</a:t>
            </a:r>
            <a:r>
              <a:rPr lang="en-US" sz="1000" dirty="0">
                <a:latin typeface="Aptos"/>
              </a:rPr>
              <a:t> (Accessed: 29 October 2025). </a:t>
            </a:r>
          </a:p>
          <a:p>
            <a:pPr>
              <a:lnSpc>
                <a:spcPct val="100000"/>
              </a:lnSpc>
            </a:pPr>
            <a:r>
              <a:rPr lang="en-US" sz="1000" dirty="0">
                <a:latin typeface="Aptos"/>
              </a:rPr>
              <a:t>Tan, C.-M. (2012) </a:t>
            </a:r>
            <a:r>
              <a:rPr lang="en-US" sz="1000" i="1" dirty="0">
                <a:latin typeface="Aptos"/>
              </a:rPr>
              <a:t>Search Inside Yourself: The Unexpected Path to Achieving Success, Happiness (and World Peace).</a:t>
            </a:r>
            <a:r>
              <a:rPr lang="en-US" sz="1000" dirty="0">
                <a:latin typeface="Aptos"/>
              </a:rPr>
              <a:t> London: HarperCollins.</a:t>
            </a:r>
            <a:endParaRPr lang="en-US" sz="1000"/>
          </a:p>
        </p:txBody>
      </p:sp>
      <p:pic>
        <p:nvPicPr>
          <p:cNvPr id="5" name="Picture 4" descr="People at the meeting desk">
            <a:extLst>
              <a:ext uri="{FF2B5EF4-FFF2-40B4-BE49-F238E27FC236}">
                <a16:creationId xmlns:a16="http://schemas.microsoft.com/office/drawing/2014/main" id="{7275507B-492A-6EB9-3157-4C796479B544}"/>
              </a:ext>
            </a:extLst>
          </p:cNvPr>
          <p:cNvPicPr>
            <a:picLocks noChangeAspect="1"/>
          </p:cNvPicPr>
          <p:nvPr/>
        </p:nvPicPr>
        <p:blipFill>
          <a:blip r:embed="rId3"/>
          <a:srcRect l="20825" r="31837" b="-2"/>
          <a:stretch>
            <a:fillRect/>
          </a:stretch>
        </p:blipFill>
        <p:spPr>
          <a:xfrm>
            <a:off x="6420752" y="-1"/>
            <a:ext cx="5771248" cy="6857999"/>
          </a:xfrm>
          <a:prstGeom prst="rect">
            <a:avLst/>
          </a:prstGeom>
        </p:spPr>
      </p:pic>
    </p:spTree>
    <p:extLst>
      <p:ext uri="{BB962C8B-B14F-4D97-AF65-F5344CB8AC3E}">
        <p14:creationId xmlns:p14="http://schemas.microsoft.com/office/powerpoint/2010/main" val="2156459647"/>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ChronicleVTI</vt:lpstr>
      <vt:lpstr>The Role of Emotional Intelligence in Leadership: A Case Study of Google’s Innovative Management Strategies and Their Impact on Employee Wellbeing and Productivity”</vt:lpstr>
      <vt:lpstr>Case description,Interventions, outcomes</vt:lpstr>
      <vt:lpstr>Discussion, conclusion,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120</cp:revision>
  <dcterms:created xsi:type="dcterms:W3CDTF">2025-11-12T17:59:10Z</dcterms:created>
  <dcterms:modified xsi:type="dcterms:W3CDTF">2025-11-12T18:46:13Z</dcterms:modified>
</cp:coreProperties>
</file>