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Hill" initials="SH" lastIdx="1" clrIdx="0">
    <p:extLst>
      <p:ext uri="{19B8F6BF-5375-455C-9EA6-DF929625EA0E}">
        <p15:presenceInfo xmlns:p15="http://schemas.microsoft.com/office/powerpoint/2012/main" userId="S-1-5-21-611898407-1479474180-3664137271-10229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696"/>
    <a:srgbClr val="E5E6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6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3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08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66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43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39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230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22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934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90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685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45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161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433CD-CCB2-479D-8584-43F1D7870124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097AD-0D0A-4358-B600-47850AF27F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8964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3" r:id="rId1"/>
    <p:sldLayoutId id="2147484044" r:id="rId2"/>
    <p:sldLayoutId id="2147484045" r:id="rId3"/>
    <p:sldLayoutId id="2147484046" r:id="rId4"/>
    <p:sldLayoutId id="2147484047" r:id="rId5"/>
    <p:sldLayoutId id="2147484048" r:id="rId6"/>
    <p:sldLayoutId id="2147484049" r:id="rId7"/>
    <p:sldLayoutId id="2147484050" r:id="rId8"/>
    <p:sldLayoutId id="2147484051" r:id="rId9"/>
    <p:sldLayoutId id="2147484052" r:id="rId10"/>
    <p:sldLayoutId id="21474840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jpg"/><Relationship Id="rId7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7" Type="http://schemas.openxmlformats.org/officeDocument/2006/relationships/image" Target="../media/image1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546D58F8-D7B9-4730-924F-FB58F503CC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860" y="-35151"/>
            <a:ext cx="9144000" cy="2387600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 MT Bold" panose="03040602040607080904" pitchFamily="66" charset="0"/>
              </a:rPr>
              <a:t>Principles of Learning and Teaching.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C5481-7E1E-486C-B1CC-30B09C7EAF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4253" y="2203677"/>
            <a:ext cx="9144000" cy="1655762"/>
          </a:xfrm>
        </p:spPr>
        <p:txBody>
          <a:bodyPr/>
          <a:lstStyle/>
          <a:p>
            <a:r>
              <a:rPr lang="en-GB" b="1" i="1" spc="-15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By Sarah Hill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D6948F-E5A8-45F5-A4CB-045CED4CB6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783" y="2898612"/>
            <a:ext cx="7418367" cy="23876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C3F069-8D7F-4815-B367-AA682C40F709}"/>
              </a:ext>
            </a:extLst>
          </p:cNvPr>
          <p:cNvSpPr txBox="1"/>
          <p:nvPr/>
        </p:nvSpPr>
        <p:spPr>
          <a:xfrm>
            <a:off x="2388078" y="5286212"/>
            <a:ext cx="4013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St-johns-catholic.eschools, 2019)</a:t>
            </a:r>
          </a:p>
        </p:txBody>
      </p:sp>
    </p:spTree>
    <p:extLst>
      <p:ext uri="{BB962C8B-B14F-4D97-AF65-F5344CB8AC3E}">
        <p14:creationId xmlns:p14="http://schemas.microsoft.com/office/powerpoint/2010/main" val="2406517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31461089-9C00-45E8-8C12-324321DDF6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043" y="571437"/>
            <a:ext cx="6021407" cy="54477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0FF829-13EB-4226-8A52-5216D8FA88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23" y="178244"/>
            <a:ext cx="3302598" cy="41277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AutoShape 2" descr="iStock">
            <a:extLst>
              <a:ext uri="{FF2B5EF4-FFF2-40B4-BE49-F238E27FC236}">
                <a16:creationId xmlns:a16="http://schemas.microsoft.com/office/drawing/2014/main" id="{56E9D317-AA6C-4276-A316-B335D63FE0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064" y="-2225936"/>
            <a:ext cx="5807336" cy="580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Stock">
            <a:extLst>
              <a:ext uri="{FF2B5EF4-FFF2-40B4-BE49-F238E27FC236}">
                <a16:creationId xmlns:a16="http://schemas.microsoft.com/office/drawing/2014/main" id="{245AFBD9-050A-40B6-94CD-B19FA2CE9FD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611658" y="32953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FA10116-B359-400D-8D77-929AE86125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50000"/>
                    </a14:imgEffect>
                    <a14:imgEffect>
                      <a14:brightnessContrast bright="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8391" y="3801932"/>
            <a:ext cx="3553609" cy="30560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4" name="Explosion: 8 Points 13">
            <a:extLst>
              <a:ext uri="{FF2B5EF4-FFF2-40B4-BE49-F238E27FC236}">
                <a16:creationId xmlns:a16="http://schemas.microsoft.com/office/drawing/2014/main" id="{3AA32EC5-A4D4-4D88-953C-E24ED4A3054E}"/>
              </a:ext>
            </a:extLst>
          </p:cNvPr>
          <p:cNvSpPr/>
          <p:nvPr/>
        </p:nvSpPr>
        <p:spPr>
          <a:xfrm>
            <a:off x="10282662" y="4704979"/>
            <a:ext cx="914400" cy="914400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Explosion: 8 Points 19">
            <a:extLst>
              <a:ext uri="{FF2B5EF4-FFF2-40B4-BE49-F238E27FC236}">
                <a16:creationId xmlns:a16="http://schemas.microsoft.com/office/drawing/2014/main" id="{34CF22F9-EA1B-467A-8076-4620983BFC1B}"/>
              </a:ext>
            </a:extLst>
          </p:cNvPr>
          <p:cNvSpPr/>
          <p:nvPr/>
        </p:nvSpPr>
        <p:spPr>
          <a:xfrm>
            <a:off x="8875652" y="4221333"/>
            <a:ext cx="1092152" cy="914400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063937B-32A6-41EE-88F6-0D74FE2672DE}"/>
              </a:ext>
            </a:extLst>
          </p:cNvPr>
          <p:cNvSpPr txBox="1"/>
          <p:nvPr/>
        </p:nvSpPr>
        <p:spPr>
          <a:xfrm flipH="1">
            <a:off x="7327168" y="0"/>
            <a:ext cx="1429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Script MT Bold" panose="03040602040607080904" pitchFamily="66" charset="0"/>
              </a:rPr>
              <a:t>.</a:t>
            </a:r>
          </a:p>
        </p:txBody>
      </p:sp>
      <p:sp>
        <p:nvSpPr>
          <p:cNvPr id="22" name="Explosion: 8 Points 21">
            <a:extLst>
              <a:ext uri="{FF2B5EF4-FFF2-40B4-BE49-F238E27FC236}">
                <a16:creationId xmlns:a16="http://schemas.microsoft.com/office/drawing/2014/main" id="{B5932879-7FF6-4801-AC66-8C3D3115036A}"/>
              </a:ext>
            </a:extLst>
          </p:cNvPr>
          <p:cNvSpPr/>
          <p:nvPr/>
        </p:nvSpPr>
        <p:spPr>
          <a:xfrm>
            <a:off x="893484" y="2720505"/>
            <a:ext cx="1322147" cy="1223170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Explosion: 8 Points 22">
            <a:extLst>
              <a:ext uri="{FF2B5EF4-FFF2-40B4-BE49-F238E27FC236}">
                <a16:creationId xmlns:a16="http://schemas.microsoft.com/office/drawing/2014/main" id="{A7C47301-9F8F-48B5-AF64-5EF81BADA9AC}"/>
              </a:ext>
            </a:extLst>
          </p:cNvPr>
          <p:cNvSpPr/>
          <p:nvPr/>
        </p:nvSpPr>
        <p:spPr>
          <a:xfrm>
            <a:off x="1320255" y="571437"/>
            <a:ext cx="1667434" cy="1112162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27C188-757A-4A69-8784-D3BA05FCB5D7}"/>
              </a:ext>
            </a:extLst>
          </p:cNvPr>
          <p:cNvSpPr txBox="1"/>
          <p:nvPr/>
        </p:nvSpPr>
        <p:spPr>
          <a:xfrm>
            <a:off x="4143418" y="-109590"/>
            <a:ext cx="481963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rgbClr val="002060"/>
                </a:solidFill>
                <a:latin typeface="Script MT Bold" panose="03040602040607080904" pitchFamily="66" charset="0"/>
              </a:rPr>
              <a:t>Lesson Starter.</a:t>
            </a:r>
          </a:p>
          <a:p>
            <a:endParaRPr lang="en-GB" sz="2400" dirty="0">
              <a:solidFill>
                <a:srgbClr val="002060"/>
              </a:solidFill>
              <a:latin typeface="Script MT Bold" panose="03040602040607080904" pitchFamily="66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cript MT Bold" panose="03040602040607080904" pitchFamily="66" charset="0"/>
              </a:rPr>
              <a:t>Our school pedagogy focusses on Rosenshine's theory, The principles of Instruction (Roshenshine, 2012), each lesson begins with a recap of the previous lesson to check that everyone has understood. This is an important component of instruction, it helps strengthen the connections of the material learned.</a:t>
            </a:r>
          </a:p>
          <a:p>
            <a:r>
              <a:rPr lang="en-GB" dirty="0">
                <a:solidFill>
                  <a:srgbClr val="002060"/>
                </a:solidFill>
                <a:latin typeface="Script MT Bold" panose="03040602040607080904" pitchFamily="66" charset="0"/>
              </a:rPr>
              <a:t>This cognitive strategy relates to Piaget’s constructivist approach and allows the learner to be active and make sense of what they have learned previously, otherwise known as “Assimilation”.</a:t>
            </a:r>
          </a:p>
          <a:p>
            <a:r>
              <a:rPr lang="en-GB" dirty="0">
                <a:solidFill>
                  <a:srgbClr val="002060"/>
                </a:solidFill>
                <a:latin typeface="Script MT Bold" panose="03040602040607080904" pitchFamily="66" charset="0"/>
              </a:rPr>
              <a:t>This also connects to a Social Constructivist approach, having time to talk about the learning </a:t>
            </a:r>
          </a:p>
          <a:p>
            <a:r>
              <a:rPr lang="en-GB" dirty="0">
                <a:solidFill>
                  <a:srgbClr val="002060"/>
                </a:solidFill>
                <a:latin typeface="Script MT Bold" panose="03040602040607080904" pitchFamily="66" charset="0"/>
              </a:rPr>
              <a:t>and interacting with other pupils ensures “that a pupil constructs knowledge and understanding”. (Wray, 2006)</a:t>
            </a:r>
          </a:p>
          <a:p>
            <a:endParaRPr lang="en-GB" dirty="0">
              <a:solidFill>
                <a:srgbClr val="002060"/>
              </a:solidFill>
              <a:latin typeface="Script MT Bold" panose="03040602040607080904" pitchFamily="66" charset="0"/>
            </a:endParaRP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(Premiumbpthemes, 2019) 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</p:txBody>
      </p:sp>
      <p:pic>
        <p:nvPicPr>
          <p:cNvPr id="1028" name="Picture 4" descr="Question mark clip art free clipart images 6">
            <a:extLst>
              <a:ext uri="{FF2B5EF4-FFF2-40B4-BE49-F238E27FC236}">
                <a16:creationId xmlns:a16="http://schemas.microsoft.com/office/drawing/2014/main" id="{202F4103-EFBC-48DC-8D0C-7254BDEE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250" y="95250"/>
            <a:ext cx="3333750" cy="33337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84C2B78-A899-4B51-9B22-C98882D1EEC2}"/>
              </a:ext>
            </a:extLst>
          </p:cNvPr>
          <p:cNvSpPr txBox="1"/>
          <p:nvPr/>
        </p:nvSpPr>
        <p:spPr>
          <a:xfrm>
            <a:off x="9574152" y="3332090"/>
            <a:ext cx="1989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(clipartbarn, 2016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pic>
        <p:nvPicPr>
          <p:cNvPr id="2052" name="Picture 4" descr="The boy looks in a mirror">
            <a:extLst>
              <a:ext uri="{FF2B5EF4-FFF2-40B4-BE49-F238E27FC236}">
                <a16:creationId xmlns:a16="http://schemas.microsoft.com/office/drawing/2014/main" id="{2E829F71-C2C8-4C3D-83E3-9DD19ECE2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93" y="4250197"/>
            <a:ext cx="2999546" cy="27835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AB73AE-64C8-4269-928B-0B85D16B2033}"/>
              </a:ext>
            </a:extLst>
          </p:cNvPr>
          <p:cNvSpPr txBox="1"/>
          <p:nvPr/>
        </p:nvSpPr>
        <p:spPr>
          <a:xfrm>
            <a:off x="-44556" y="6525463"/>
            <a:ext cx="1876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(Dreamstime, 2000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55914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Image result for label clipart">
            <a:extLst>
              <a:ext uri="{FF2B5EF4-FFF2-40B4-BE49-F238E27FC236}">
                <a16:creationId xmlns:a16="http://schemas.microsoft.com/office/drawing/2014/main" id="{CD3A025A-FBEE-4488-8D08-D0C894D98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0432">
            <a:off x="1034080" y="346949"/>
            <a:ext cx="4560888" cy="622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white colored lined scrap of paper with pin needle Stock Vector - 37564066">
            <a:extLst>
              <a:ext uri="{FF2B5EF4-FFF2-40B4-BE49-F238E27FC236}">
                <a16:creationId xmlns:a16="http://schemas.microsoft.com/office/drawing/2014/main" id="{8A14C350-9D25-4707-AC1E-71B4586438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6" t="16682" r="6497" b="18564"/>
          <a:stretch/>
        </p:blipFill>
        <p:spPr bwMode="auto">
          <a:xfrm>
            <a:off x="3148022" y="3305998"/>
            <a:ext cx="3808208" cy="277547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notice board clipart">
            <a:extLst>
              <a:ext uri="{FF2B5EF4-FFF2-40B4-BE49-F238E27FC236}">
                <a16:creationId xmlns:a16="http://schemas.microsoft.com/office/drawing/2014/main" id="{BD467C33-87D0-4475-ABC3-542F35A46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181" y="-58930"/>
            <a:ext cx="4953000" cy="608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61EEB1-9DF1-4FC9-9BEF-06B23E5995B4}"/>
              </a:ext>
            </a:extLst>
          </p:cNvPr>
          <p:cNvSpPr txBox="1"/>
          <p:nvPr/>
        </p:nvSpPr>
        <p:spPr>
          <a:xfrm>
            <a:off x="7542081" y="462800"/>
            <a:ext cx="3579479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Barak Rosenshine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  <a:latin typeface="Script MT Bold" panose="03040602040607080904" pitchFamily="66" charset="0"/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  <a:latin typeface="Script MT Bold" panose="03040602040607080904" pitchFamily="66" charset="0"/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Barak Rosenshine suggested classroom practices based on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 his “Ten Principles of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Instruction” Rosenshine, (2012).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His principles of learning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and teaching are based on research on how the brain uses information, classroom practices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of teachers and the students that have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produced the highest grades and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from findings from studies and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learning strategies. Rosenshine’s approach connects with Piaget’s Constructivism and Vygotsky’s Social Constructivism.</a:t>
            </a:r>
          </a:p>
        </p:txBody>
      </p:sp>
      <p:pic>
        <p:nvPicPr>
          <p:cNvPr id="10" name="Picture 2" descr="https://edcentral.uk/images/easyblog_articles/280/b2ap3_thumbnail_barak_rosenshine2.jpg">
            <a:extLst>
              <a:ext uri="{FF2B5EF4-FFF2-40B4-BE49-F238E27FC236}">
                <a16:creationId xmlns:a16="http://schemas.microsoft.com/office/drawing/2014/main" id="{1B0A4716-5285-49D1-BF5A-E555E129EB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8800" y="304799"/>
            <a:ext cx="1447800" cy="17811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CF63CA-6560-49B7-BECF-4F5EF07C0F90}"/>
              </a:ext>
            </a:extLst>
          </p:cNvPr>
          <p:cNvSpPr txBox="1"/>
          <p:nvPr/>
        </p:nvSpPr>
        <p:spPr>
          <a:xfrm>
            <a:off x="10568158" y="2150559"/>
            <a:ext cx="14394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(Edcentral.uk,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F6CC87-0672-4CB1-9CF9-683E00F7D6DD}"/>
              </a:ext>
            </a:extLst>
          </p:cNvPr>
          <p:cNvSpPr txBox="1"/>
          <p:nvPr/>
        </p:nvSpPr>
        <p:spPr>
          <a:xfrm>
            <a:off x="10305145" y="5447698"/>
            <a:ext cx="1185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(YWD, 2019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pic>
        <p:nvPicPr>
          <p:cNvPr id="1028" name="Picture 4" descr="Children Stepping Stones Clip Art">
            <a:extLst>
              <a:ext uri="{FF2B5EF4-FFF2-40B4-BE49-F238E27FC236}">
                <a16:creationId xmlns:a16="http://schemas.microsoft.com/office/drawing/2014/main" id="{13782930-0F8F-4919-9F44-D5D57FBE6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87480">
            <a:off x="85981" y="135685"/>
            <a:ext cx="6386610" cy="3018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288678-757F-42AE-AEF0-1AD4480DA6B4}"/>
              </a:ext>
            </a:extLst>
          </p:cNvPr>
          <p:cNvSpPr txBox="1"/>
          <p:nvPr/>
        </p:nvSpPr>
        <p:spPr>
          <a:xfrm>
            <a:off x="0" y="225434"/>
            <a:ext cx="2335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(Pixy, 2015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1A7CA0-56E7-4D45-A5FA-ECA1764AF5F2}"/>
              </a:ext>
            </a:extLst>
          </p:cNvPr>
          <p:cNvSpPr txBox="1"/>
          <p:nvPr/>
        </p:nvSpPr>
        <p:spPr>
          <a:xfrm>
            <a:off x="565593" y="3212609"/>
            <a:ext cx="32381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New material is given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 in small steps to avoid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overload. This allows the learner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to make adjustments in their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 understanding. This links to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Piaget’s“Schema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Script MT Bold" panose="03040602040607080904" pitchFamily="66" charset="0"/>
              </a:rPr>
              <a:t>”.</a:t>
            </a:r>
          </a:p>
        </p:txBody>
      </p:sp>
      <p:pic>
        <p:nvPicPr>
          <p:cNvPr id="2" name="Picture 2" descr="Text Balloon">
            <a:extLst>
              <a:ext uri="{FF2B5EF4-FFF2-40B4-BE49-F238E27FC236}">
                <a16:creationId xmlns:a16="http://schemas.microsoft.com/office/drawing/2014/main" id="{EB676A19-6AD0-45B3-9625-98C1531C9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8161" y="5041684"/>
            <a:ext cx="4765638" cy="17437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4959D9-FE76-457C-86E4-6CF0DE737F48}"/>
              </a:ext>
            </a:extLst>
          </p:cNvPr>
          <p:cNvSpPr txBox="1"/>
          <p:nvPr/>
        </p:nvSpPr>
        <p:spPr>
          <a:xfrm>
            <a:off x="-82195" y="6510543"/>
            <a:ext cx="16077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(Kissclipart, 2019)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BC6CF8-5BD0-485B-BB8D-C64CFE71BCE5}"/>
              </a:ext>
            </a:extLst>
          </p:cNvPr>
          <p:cNvSpPr txBox="1"/>
          <p:nvPr/>
        </p:nvSpPr>
        <p:spPr>
          <a:xfrm>
            <a:off x="3514672" y="3882227"/>
            <a:ext cx="384432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Questions allow the teacher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to determine how well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material is learned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New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experiences need “accommodation”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in order for understanding to take place.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This approach links to Piaget’s theory.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576328-A244-4EE9-A84B-57CD40D6C91B}"/>
              </a:ext>
            </a:extLst>
          </p:cNvPr>
          <p:cNvSpPr txBox="1"/>
          <p:nvPr/>
        </p:nvSpPr>
        <p:spPr>
          <a:xfrm>
            <a:off x="5111515" y="6125668"/>
            <a:ext cx="1300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(123RF, 2005)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46BBAA-E1E1-4ABE-B241-79C1723AF770}"/>
              </a:ext>
            </a:extLst>
          </p:cNvPr>
          <p:cNvSpPr txBox="1"/>
          <p:nvPr/>
        </p:nvSpPr>
        <p:spPr>
          <a:xfrm>
            <a:off x="-82195" y="4951254"/>
            <a:ext cx="146546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(Clipart Panda, 2017</a:t>
            </a:r>
            <a:r>
              <a:rPr lang="en-GB" sz="1100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5554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Video Clip Art To Background | Clipart library - Free Clipart Images">
            <a:extLst>
              <a:ext uri="{FF2B5EF4-FFF2-40B4-BE49-F238E27FC236}">
                <a16:creationId xmlns:a16="http://schemas.microsoft.com/office/drawing/2014/main" id="{4050FB46-DA88-41BF-AF3F-6AEA0CDD29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1" t="4511" r="-10374" b="3024"/>
          <a:stretch/>
        </p:blipFill>
        <p:spPr bwMode="auto">
          <a:xfrm>
            <a:off x="10279910" y="-60617"/>
            <a:ext cx="2081287" cy="320581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ndex Card">
            <a:extLst>
              <a:ext uri="{FF2B5EF4-FFF2-40B4-BE49-F238E27FC236}">
                <a16:creationId xmlns:a16="http://schemas.microsoft.com/office/drawing/2014/main" id="{26F74882-E61C-4AAC-AAF0-EDED76801B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7" t="-42031" r="-57257" b="-16403"/>
          <a:stretch/>
        </p:blipFill>
        <p:spPr bwMode="auto">
          <a:xfrm>
            <a:off x="30304" y="2700676"/>
            <a:ext cx="5093212" cy="4572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8013DE-ADBC-4EC0-B624-F92F04C4D2DD}"/>
              </a:ext>
            </a:extLst>
          </p:cNvPr>
          <p:cNvSpPr txBox="1"/>
          <p:nvPr/>
        </p:nvSpPr>
        <p:spPr>
          <a:xfrm>
            <a:off x="9497593" y="6488668"/>
            <a:ext cx="14478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(colourbox,2019)</a:t>
            </a:r>
          </a:p>
        </p:txBody>
      </p:sp>
      <p:pic>
        <p:nvPicPr>
          <p:cNvPr id="2050" name="Picture 2" descr="scaffold learning">
            <a:extLst>
              <a:ext uri="{FF2B5EF4-FFF2-40B4-BE49-F238E27FC236}">
                <a16:creationId xmlns:a16="http://schemas.microsoft.com/office/drawing/2014/main" id="{F443C9C2-FE70-4A25-A3F7-B92B713EE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49" y="322127"/>
            <a:ext cx="10608658" cy="65298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21C0C0-7543-40E4-A0EA-0F5ECE627A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1125" y="4042731"/>
            <a:ext cx="1982993" cy="220129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5B881CA-6BF0-4594-B96A-E249F89F7C7B}"/>
              </a:ext>
            </a:extLst>
          </p:cNvPr>
          <p:cNvSpPr txBox="1"/>
          <p:nvPr/>
        </p:nvSpPr>
        <p:spPr>
          <a:xfrm>
            <a:off x="4588892" y="6566038"/>
            <a:ext cx="1783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(Weareteachers, 2019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D86466-431A-4172-94CF-E605B4B75188}"/>
              </a:ext>
            </a:extLst>
          </p:cNvPr>
          <p:cNvSpPr txBox="1"/>
          <p:nvPr/>
        </p:nvSpPr>
        <p:spPr>
          <a:xfrm>
            <a:off x="1081152" y="659433"/>
            <a:ext cx="9581469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                     Support and Understanding.</a:t>
            </a: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Cognitive support is needed with examples and prompts. Visual aids like pictures, videos or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practical activities help the pupils clarify the steps involved.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Pupils are given time to work on new material in order for them to understand what is next.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Checking in on all pupils to ensure they know what is involved is important for the success of 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both teacher and pupil.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Scaffolding such as cue cards and teacher input are part of the cognitive 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apprenticeship.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This approach gives pupils direct experience to make sense of what they are doing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and thinking. Encouraging pupils to talk about their ideas and how they got them.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“Scaffolding” connects to Social Constructivism, giving the adult the role in supporting</a:t>
            </a: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a child’s learning. (Bruner, 2010)</a:t>
            </a:r>
          </a:p>
          <a:p>
            <a:endParaRPr lang="en-GB" sz="14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  <a:p>
            <a:endParaRPr lang="en-GB" sz="14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18C65A-0931-429C-816C-EA4723A9A12C}"/>
              </a:ext>
            </a:extLst>
          </p:cNvPr>
          <p:cNvSpPr txBox="1"/>
          <p:nvPr/>
        </p:nvSpPr>
        <p:spPr>
          <a:xfrm>
            <a:off x="586938" y="6544242"/>
            <a:ext cx="18001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(Clipartlibrary, 2016)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52851A-8DB5-40DE-80F4-D1443CCCE875}"/>
              </a:ext>
            </a:extLst>
          </p:cNvPr>
          <p:cNvSpPr txBox="1"/>
          <p:nvPr/>
        </p:nvSpPr>
        <p:spPr>
          <a:xfrm>
            <a:off x="9252699" y="56779"/>
            <a:ext cx="18001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(Clipartlibrary, 2016)</a:t>
            </a:r>
          </a:p>
        </p:txBody>
      </p:sp>
      <p:pic>
        <p:nvPicPr>
          <p:cNvPr id="1026" name="Picture 2" descr="Tv Clipart">
            <a:extLst>
              <a:ext uri="{FF2B5EF4-FFF2-40B4-BE49-F238E27FC236}">
                <a16:creationId xmlns:a16="http://schemas.microsoft.com/office/drawing/2014/main" id="{C64B5163-7A6E-4AD3-B996-10F719521C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" r="-1258" b="8660"/>
          <a:stretch/>
        </p:blipFill>
        <p:spPr bwMode="auto">
          <a:xfrm>
            <a:off x="104839" y="238776"/>
            <a:ext cx="1952625" cy="15319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CFBB6E-3F43-485A-8062-87C64D32CA32}"/>
              </a:ext>
            </a:extLst>
          </p:cNvPr>
          <p:cNvSpPr txBox="1"/>
          <p:nvPr/>
        </p:nvSpPr>
        <p:spPr>
          <a:xfrm>
            <a:off x="-30362" y="1681694"/>
            <a:ext cx="18001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(Clipartlibrary, 2016)</a:t>
            </a:r>
          </a:p>
        </p:txBody>
      </p:sp>
    </p:spTree>
    <p:extLst>
      <p:ext uri="{BB962C8B-B14F-4D97-AF65-F5344CB8AC3E}">
        <p14:creationId xmlns:p14="http://schemas.microsoft.com/office/powerpoint/2010/main" val="1068002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Image result for pencil clipart">
            <a:extLst>
              <a:ext uri="{FF2B5EF4-FFF2-40B4-BE49-F238E27FC236}">
                <a16:creationId xmlns:a16="http://schemas.microsoft.com/office/drawing/2014/main" id="{D06A4301-49F2-4A47-B8AD-000E222DA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121" y="155146"/>
            <a:ext cx="3638327" cy="42862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ite colored lined scrap of paper with pin needle Stock Vector - 37564066">
            <a:extLst>
              <a:ext uri="{FF2B5EF4-FFF2-40B4-BE49-F238E27FC236}">
                <a16:creationId xmlns:a16="http://schemas.microsoft.com/office/drawing/2014/main" id="{AC26F068-3747-432C-8A6B-67282193D7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6" t="16682" r="6497" b="18564"/>
          <a:stretch/>
        </p:blipFill>
        <p:spPr bwMode="auto">
          <a:xfrm>
            <a:off x="0" y="94641"/>
            <a:ext cx="3808208" cy="277547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6330A1-4579-4541-813C-33851BE943CE}"/>
              </a:ext>
            </a:extLst>
          </p:cNvPr>
          <p:cNvSpPr txBox="1"/>
          <p:nvPr/>
        </p:nvSpPr>
        <p:spPr>
          <a:xfrm>
            <a:off x="157760" y="872777"/>
            <a:ext cx="34926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Independence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6BAD22-1327-4F82-B81C-81F050604D6E}"/>
              </a:ext>
            </a:extLst>
          </p:cNvPr>
          <p:cNvSpPr txBox="1"/>
          <p:nvPr/>
        </p:nvSpPr>
        <p:spPr>
          <a:xfrm>
            <a:off x="-108857" y="2481910"/>
            <a:ext cx="1300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(123RF, 2005)</a:t>
            </a:r>
          </a:p>
        </p:txBody>
      </p:sp>
      <p:pic>
        <p:nvPicPr>
          <p:cNvPr id="3074" name="Picture 2" descr="Image result for scroll clipart">
            <a:extLst>
              <a:ext uri="{FF2B5EF4-FFF2-40B4-BE49-F238E27FC236}">
                <a16:creationId xmlns:a16="http://schemas.microsoft.com/office/drawing/2014/main" id="{AD15E9EB-0FAE-433D-9446-922620674B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617"/>
          <a:stretch/>
        </p:blipFill>
        <p:spPr bwMode="auto">
          <a:xfrm>
            <a:off x="265803" y="2870115"/>
            <a:ext cx="3276599" cy="39878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9EEB00-3730-4FD2-878C-EE44DBEFE3B6}"/>
              </a:ext>
            </a:extLst>
          </p:cNvPr>
          <p:cNvSpPr txBox="1"/>
          <p:nvPr/>
        </p:nvSpPr>
        <p:spPr>
          <a:xfrm>
            <a:off x="534611" y="3648251"/>
            <a:ext cx="272324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“Independent practices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produce `overlearning`- a 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 necessary process for new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 material to be recalled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 automatically. The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pupil’s working memory is not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overloaded”.</a:t>
            </a:r>
          </a:p>
          <a:p>
            <a:endParaRPr lang="en-GB" sz="16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   (teachinghow2s.com, 2015)</a:t>
            </a:r>
          </a:p>
        </p:txBody>
      </p:sp>
      <p:pic>
        <p:nvPicPr>
          <p:cNvPr id="3076" name="Picture 4" descr="Image result for calendar clipart">
            <a:extLst>
              <a:ext uri="{FF2B5EF4-FFF2-40B4-BE49-F238E27FC236}">
                <a16:creationId xmlns:a16="http://schemas.microsoft.com/office/drawing/2014/main" id="{C715F9DF-14D5-4A7A-98E8-26D189C21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751" y="463572"/>
            <a:ext cx="5238750" cy="4876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blurRad="12700" stA="45000" endPos="65000" dist="50800" dir="5400000" sy="-100000" algn="bl" rotWithShape="0"/>
            <a:softEdge rad="19050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F22FB0-58A2-4480-9071-5512ED504BF8}"/>
              </a:ext>
            </a:extLst>
          </p:cNvPr>
          <p:cNvSpPr txBox="1"/>
          <p:nvPr/>
        </p:nvSpPr>
        <p:spPr>
          <a:xfrm>
            <a:off x="10564010" y="5648798"/>
            <a:ext cx="13837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(Pinterest, 2019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53BE4E-8E4B-4827-8001-8D2FCC7431F7}"/>
              </a:ext>
            </a:extLst>
          </p:cNvPr>
          <p:cNvSpPr txBox="1"/>
          <p:nvPr/>
        </p:nvSpPr>
        <p:spPr>
          <a:xfrm>
            <a:off x="3501632" y="3902087"/>
            <a:ext cx="4224233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End of term reviews</a:t>
            </a:r>
          </a:p>
          <a:p>
            <a:endParaRPr lang="en-GB" sz="1400" dirty="0">
              <a:solidFill>
                <a:schemeClr val="accent1">
                  <a:lumMod val="75000"/>
                </a:schemeClr>
              </a:solidFill>
              <a:latin typeface="Script MT Bold" panose="03040602040607080904" pitchFamily="66" charset="0"/>
            </a:endParaRP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At the end of every half term pupils are given a 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Review of their recent work. This helps to embed it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In to their long term memory so that new material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is easier to connect to previous work. This approach is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 connected to Piaget’s Constructivism and Schemas,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“Equilibrium”, “the goal of every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Learner, balance is achieved until another challenge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to that equilibrium comes along and more accommodation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is needed”. (Blakemore &amp; Frith, 2005) </a:t>
            </a:r>
          </a:p>
        </p:txBody>
      </p:sp>
      <p:pic>
        <p:nvPicPr>
          <p:cNvPr id="3080" name="Picture 8" descr="Tick icon vector symbol, marker red checkmark isolated on white background, checked icon or correct choice sign doodle or handwritten style, check mark or checkbox pictogram">
            <a:extLst>
              <a:ext uri="{FF2B5EF4-FFF2-40B4-BE49-F238E27FC236}">
                <a16:creationId xmlns:a16="http://schemas.microsoft.com/office/drawing/2014/main" id="{A249CF28-D330-46A3-9E74-873FC36D5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091" y="180502"/>
            <a:ext cx="1619250" cy="16192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B6343F-CBB7-4422-969C-02129E3356E8}"/>
              </a:ext>
            </a:extLst>
          </p:cNvPr>
          <p:cNvSpPr txBox="1"/>
          <p:nvPr/>
        </p:nvSpPr>
        <p:spPr>
          <a:xfrm>
            <a:off x="5986502" y="1550047"/>
            <a:ext cx="15804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(Clipartmag, 2019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C16938-97C2-44C4-B533-A88B2698E04E}"/>
              </a:ext>
            </a:extLst>
          </p:cNvPr>
          <p:cNvSpPr txBox="1"/>
          <p:nvPr/>
        </p:nvSpPr>
        <p:spPr>
          <a:xfrm>
            <a:off x="3650447" y="3680109"/>
            <a:ext cx="12891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(123Rf, 2005)</a:t>
            </a:r>
          </a:p>
        </p:txBody>
      </p:sp>
    </p:spTree>
    <p:extLst>
      <p:ext uri="{BB962C8B-B14F-4D97-AF65-F5344CB8AC3E}">
        <p14:creationId xmlns:p14="http://schemas.microsoft.com/office/powerpoint/2010/main" val="441592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78AE42-A657-48D6-B738-C9EE670641CF}"/>
              </a:ext>
            </a:extLst>
          </p:cNvPr>
          <p:cNvSpPr/>
          <p:nvPr/>
        </p:nvSpPr>
        <p:spPr>
          <a:xfrm>
            <a:off x="0" y="328741"/>
            <a:ext cx="12192001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123RF (2005).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Scrap Paper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https://www.123rf.com/photo_37564066_stock-vector-white-colored-lined-scrap-of-paper-with-pin-needle.html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123RF (2005).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Pencil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https://www.123rf.com/clipart-vector/pencil.html?sti=mmm9w3v19mwm4jv2ja|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Blakemore S –J. &amp; Frith U. (2005).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The Learning Brain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Oxford.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Bruner J. (2010).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“Neural connections: some you use, some you lose”.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Colourbox. (2019).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Vector illustration of Cartoon school ... | Stock vector | Colourbox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https://www.colourbox.com/vector/cartoon-school-children-vector-12636888 [Accessed 21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Clip art barn (2016). [image] Available at: http://clipartbarn.com/question-mark-clipart_1621/ [Accessed 22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ClipArtLibrary (2016). [image] Available at: http://clipart-library.com/clipart/BigK475MT.htm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Clipartlibrary (2016).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TV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http://clipart-library.com/data_images/11530.jpg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ClipartLibrary (2016).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Cue cards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http://clipart-library.com/clipart/40594.htm [Accessed 22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Clipartmag (2019).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Tick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http://clipartmag.com/tick-cliparts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Clipart Panda (2017).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Label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http://www.clipartpanda.com/clipart_images/label-with-string-clipart-64821640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Dreamstime (2000).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Boy looks in the mirror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https://www.dreamstime.com/stock-illustration-boy-looks-mirror-clip-art-business-isolated-white-vector-image86579817 [Accessed 22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Edcentral.uk. (2018).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A beginner’s guide to: Professor Barak Rosenshine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https://edcentral.uk/edblog/expert-insight/a-beginners-guide-to-professor-barak-rosenshine [Accessed 8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Kiss clip art (2019).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Balloon clip art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https://www.kissclipart.com/ask-questions-clipart-question-five-ws-article-rju9ba/ [Accessed 22 Oct. 2019]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Pinterest. (2019).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Monthly Calendar September Clipart | Monthly Clipart | January clipart, Print calendar, November calendar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[online] Available at: https://www.pinterest.co.uk/pin/830914199975934797/?nic=1a [Accessed 23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Pixy (2015).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Children stepping stones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https://pixy.org/1238919/ [Accessed 22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Premiumbpthemes.com. (2019). [image] Available at: https://premiumbpthemes.com/images/clipart-brain-cute-4.jpg [Accessed 21 Oct.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Rosenshine, B. (2012). Principles of Instruction.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American Educator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[online] Available at: https://www.aft.org/sites/default/files/periodicals/Rosenshine.pdf [Accessed 21 Oct. 2019].</a:t>
            </a:r>
          </a:p>
          <a:p>
            <a:r>
              <a:rPr lang="en-GB" sz="1400" b="0" i="0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St-johns-catholic.eschools.co.uk. (2019). </a:t>
            </a:r>
            <a:r>
              <a:rPr lang="en-GB" sz="1400" b="0" i="1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Welcome to St John's Catholic Junior School (Bebington)</a:t>
            </a:r>
            <a:r>
              <a:rPr lang="en-GB" sz="1400" b="0" i="0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. [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Open Sans"/>
              </a:rPr>
              <a:t>image</a:t>
            </a:r>
            <a:r>
              <a:rPr lang="en-GB" sz="1400" b="0" i="0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] Available at: https://st-johns-catholic.eschools.co.uk/website/how_we_approach_teaching_and_learning/60007 [Accessed 16 Sep. 2019].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Teachinghow2s.com. (2015).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Visual Guides to Great Teaching - TeachingHOW2s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[online] Available at: https://teachinghow2s.com/ [Accessed 23 Oct. 2019].</a:t>
            </a:r>
            <a:endParaRPr lang="en-GB" sz="1400" b="0" i="0" dirty="0">
              <a:solidFill>
                <a:schemeClr val="accent1">
                  <a:lumMod val="75000"/>
                </a:schemeClr>
              </a:solidFill>
              <a:effectLst/>
              <a:latin typeface="Open Sans"/>
            </a:endParaRP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Weareteachers (2019).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Ladders and Clouds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https://www.weareteachers.com/ways-to-scaffold-learning/ [Accessed 22 Oct. 2019].</a:t>
            </a:r>
          </a:p>
          <a:p>
            <a:r>
              <a:rPr lang="en-GB" sz="1400" b="0" i="0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Wray D. (2006) Unit </a:t>
            </a:r>
            <a:r>
              <a:rPr lang="en-GB" sz="1400" b="0" i="1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2:2 “Looking at Learning” from Arthur, Grainger and Wray [Eds] Learning to Teach in the Primary School</a:t>
            </a:r>
            <a:r>
              <a:rPr lang="en-GB" sz="1400" b="0" i="0" dirty="0">
                <a:solidFill>
                  <a:schemeClr val="accent1">
                    <a:lumMod val="75000"/>
                  </a:schemeClr>
                </a:solidFill>
                <a:effectLst/>
                <a:latin typeface="Open Sans"/>
              </a:rPr>
              <a:t>.</a:t>
            </a:r>
          </a:p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YWD (2019).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Notice board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[image] Available at: https://ya-webdesign.com/explore/pins-clipart-notice-board/ [Accessed 22 Oct. 2019].</a:t>
            </a:r>
            <a:endParaRPr lang="en-GB" sz="1400" b="0" i="0" dirty="0">
              <a:solidFill>
                <a:schemeClr val="accent1">
                  <a:lumMod val="75000"/>
                </a:schemeClr>
              </a:solidFill>
              <a:effectLst/>
              <a:latin typeface="Open Sans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3AC63F-54BA-4EA9-8341-D2B2F91CB9F0}"/>
              </a:ext>
            </a:extLst>
          </p:cNvPr>
          <p:cNvSpPr txBox="1"/>
          <p:nvPr/>
        </p:nvSpPr>
        <p:spPr>
          <a:xfrm>
            <a:off x="0" y="-179955"/>
            <a:ext cx="36307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u="sng" dirty="0">
                <a:solidFill>
                  <a:schemeClr val="accent1">
                    <a:lumMod val="75000"/>
                  </a:schemeClr>
                </a:solidFill>
                <a:latin typeface="Script MT Bold" panose="03040602040607080904" pitchFamily="66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846836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2651</TotalTime>
  <Words>650</Words>
  <Application>Microsoft Office PowerPoint</Application>
  <PresentationFormat>Widescreen</PresentationFormat>
  <Paragraphs>113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Open Sans</vt:lpstr>
      <vt:lpstr>Script MT Bold</vt:lpstr>
      <vt:lpstr>Office Theme</vt:lpstr>
      <vt:lpstr>Principles of Learning and Teaching.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Teaching and Learning.</dc:title>
  <dc:creator>Sarah Hill</dc:creator>
  <cp:lastModifiedBy>Sarah HIll</cp:lastModifiedBy>
  <cp:revision>88</cp:revision>
  <dcterms:created xsi:type="dcterms:W3CDTF">2019-09-16T11:19:40Z</dcterms:created>
  <dcterms:modified xsi:type="dcterms:W3CDTF">2019-11-01T15:25:25Z</dcterms:modified>
</cp:coreProperties>
</file>