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4" r:id="rId17"/>
    <p:sldId id="269" r:id="rId18"/>
    <p:sldId id="272" r:id="rId19"/>
    <p:sldId id="273" r:id="rId20"/>
    <p:sldId id="275" r:id="rId21"/>
    <p:sldId id="276" r:id="rId22"/>
    <p:sldId id="277" r:id="rId23"/>
    <p:sldId id="278" r:id="rId24"/>
    <p:sldId id="279" r:id="rId25"/>
    <p:sldId id="280" r:id="rId26"/>
    <p:sldId id="283" r:id="rId27"/>
    <p:sldId id="281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>
        <p:scale>
          <a:sx n="97" d="100"/>
          <a:sy n="97" d="100"/>
        </p:scale>
        <p:origin x="68" y="2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C3BC9-B1B0-4484-A52D-6C2A6F866EBF}" type="datetimeFigureOut">
              <a:rPr lang="en-GB" smtClean="0"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26E36-3FB2-4EAB-BA5B-022E4BC4E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789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C3BC9-B1B0-4484-A52D-6C2A6F866EBF}" type="datetimeFigureOut">
              <a:rPr lang="en-GB" smtClean="0"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26E36-3FB2-4EAB-BA5B-022E4BC4E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897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C3BC9-B1B0-4484-A52D-6C2A6F866EBF}" type="datetimeFigureOut">
              <a:rPr lang="en-GB" smtClean="0"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26E36-3FB2-4EAB-BA5B-022E4BC4E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462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C3BC9-B1B0-4484-A52D-6C2A6F866EBF}" type="datetimeFigureOut">
              <a:rPr lang="en-GB" smtClean="0"/>
              <a:t>22/10/2018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26E36-3FB2-4EAB-BA5B-022E4BC4E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96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C3BC9-B1B0-4484-A52D-6C2A6F866EBF}" type="datetimeFigureOut">
              <a:rPr lang="en-GB" smtClean="0"/>
              <a:t>22/10/2018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26E36-3FB2-4EAB-BA5B-022E4BC4E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017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C3BC9-B1B0-4484-A52D-6C2A6F866EBF}" type="datetimeFigureOut">
              <a:rPr lang="en-GB" smtClean="0"/>
              <a:t>22/10/2018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26E36-3FB2-4EAB-BA5B-022E4BC4E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851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C3BC9-B1B0-4484-A52D-6C2A6F866EBF}" type="datetimeFigureOut">
              <a:rPr lang="en-GB" smtClean="0"/>
              <a:t>22/10/2018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26E36-3FB2-4EAB-BA5B-022E4BC4E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074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C3BC9-B1B0-4484-A52D-6C2A6F866EBF}" type="datetimeFigureOut">
              <a:rPr lang="en-GB" smtClean="0"/>
              <a:t>22/10/2018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26E36-3FB2-4EAB-BA5B-022E4BC4E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674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C3BC9-B1B0-4484-A52D-6C2A6F866EBF}" type="datetimeFigureOut">
              <a:rPr lang="en-GB" smtClean="0"/>
              <a:t>22/10/2018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26E36-3FB2-4EAB-BA5B-022E4BC4E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099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C3BC9-B1B0-4484-A52D-6C2A6F866EBF}" type="datetimeFigureOut">
              <a:rPr lang="en-GB" smtClean="0"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26E36-3FB2-4EAB-BA5B-022E4BC4E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864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C3BC9-B1B0-4484-A52D-6C2A6F866EBF}" type="datetimeFigureOut">
              <a:rPr lang="en-GB" smtClean="0"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26E36-3FB2-4EAB-BA5B-022E4BC4E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817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C3BC9-B1B0-4484-A52D-6C2A6F866EBF}" type="datetimeFigureOut">
              <a:rPr lang="en-GB" smtClean="0"/>
              <a:t>22/10/2018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26E36-3FB2-4EAB-BA5B-022E4BC4E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324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UML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System Behaviour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0229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UML Modelling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Architectural</a:t>
            </a:r>
          </a:p>
          <a:p>
            <a:pPr lvl="1"/>
            <a:r>
              <a:rPr lang="en-GB" dirty="0" smtClean="0"/>
              <a:t>System structure	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Behavioural</a:t>
            </a:r>
          </a:p>
          <a:p>
            <a:pPr lvl="1"/>
            <a:r>
              <a:rPr lang="en-GB" dirty="0" smtClean="0"/>
              <a:t>System Behaviour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12689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sort of things need to be looked at 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What actions / processes a software system performs</a:t>
            </a:r>
          </a:p>
          <a:p>
            <a:endParaRPr lang="en-GB" dirty="0"/>
          </a:p>
          <a:p>
            <a:r>
              <a:rPr lang="en-GB" dirty="0" smtClean="0"/>
              <a:t>Why it performs such actions</a:t>
            </a:r>
          </a:p>
          <a:p>
            <a:endParaRPr lang="en-GB" dirty="0"/>
          </a:p>
          <a:p>
            <a:r>
              <a:rPr lang="en-GB" dirty="0" smtClean="0"/>
              <a:t>How it performs such actions</a:t>
            </a:r>
          </a:p>
          <a:p>
            <a:endParaRPr lang="en-GB" dirty="0"/>
          </a:p>
          <a:p>
            <a:r>
              <a:rPr lang="en-GB" dirty="0" smtClean="0"/>
              <a:t>Outcome of those actions</a:t>
            </a:r>
          </a:p>
          <a:p>
            <a:endParaRPr lang="en-GB" dirty="0"/>
          </a:p>
          <a:p>
            <a:r>
              <a:rPr lang="en-GB" dirty="0" smtClean="0"/>
              <a:t>Special Cases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457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 is the bounding box 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low can you go ? – (No, we are not doing the limbo)</a:t>
            </a:r>
          </a:p>
          <a:p>
            <a:pPr lvl="1"/>
            <a:r>
              <a:rPr lang="en-GB" dirty="0" smtClean="0"/>
              <a:t>This all depends on your perspective and that of your colleagues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5104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 what do we need 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Isolate each of the functionalities of a system</a:t>
            </a:r>
          </a:p>
          <a:p>
            <a:endParaRPr lang="en-GB" dirty="0"/>
          </a:p>
          <a:p>
            <a:r>
              <a:rPr lang="en-GB" dirty="0" smtClean="0"/>
              <a:t>Categorise or couple similar or dependent behaviours within a system</a:t>
            </a:r>
          </a:p>
          <a:p>
            <a:endParaRPr lang="en-GB" dirty="0"/>
          </a:p>
          <a:p>
            <a:r>
              <a:rPr lang="en-GB" dirty="0" smtClean="0"/>
              <a:t>Note the interactivity been dependent modules</a:t>
            </a:r>
          </a:p>
          <a:p>
            <a:endParaRPr lang="en-GB" dirty="0"/>
          </a:p>
          <a:p>
            <a:r>
              <a:rPr lang="en-GB" dirty="0" smtClean="0"/>
              <a:t>Draw some pretty pictures………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379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Somewhat confusing 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341" y="293594"/>
            <a:ext cx="5981849" cy="6379315"/>
          </a:xfrm>
        </p:spPr>
      </p:pic>
    </p:spTree>
    <p:extLst>
      <p:ext uri="{BB962C8B-B14F-4D97-AF65-F5344CB8AC3E}">
        <p14:creationId xmlns:p14="http://schemas.microsoft.com/office/powerpoint/2010/main" val="297709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System behaviour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the system does what it does</a:t>
            </a:r>
          </a:p>
          <a:p>
            <a:endParaRPr lang="en-GB" dirty="0"/>
          </a:p>
          <a:p>
            <a:r>
              <a:rPr lang="en-GB" dirty="0" smtClean="0"/>
              <a:t>There are some examples of ways of representing this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4193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have we represented system behaviour 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Flowcharts</a:t>
            </a:r>
          </a:p>
          <a:p>
            <a:endParaRPr lang="en-GB" dirty="0"/>
          </a:p>
        </p:txBody>
      </p:sp>
      <p:sp>
        <p:nvSpPr>
          <p:cNvPr id="4" name="Flowchart: Process 3"/>
          <p:cNvSpPr/>
          <p:nvPr/>
        </p:nvSpPr>
        <p:spPr>
          <a:xfrm>
            <a:off x="5203150" y="1821204"/>
            <a:ext cx="1233182" cy="453005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Enter Vin</a:t>
            </a:r>
            <a:endParaRPr lang="en-GB" dirty="0"/>
          </a:p>
        </p:txBody>
      </p:sp>
      <p:sp>
        <p:nvSpPr>
          <p:cNvPr id="5" name="Flowchart: Decision 4"/>
          <p:cNvSpPr/>
          <p:nvPr/>
        </p:nvSpPr>
        <p:spPr>
          <a:xfrm>
            <a:off x="4657865" y="2723121"/>
            <a:ext cx="2323752" cy="84729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Is valid VIN ?</a:t>
            </a:r>
            <a:endParaRPr lang="en-GB" dirty="0"/>
          </a:p>
        </p:txBody>
      </p:sp>
      <p:sp>
        <p:nvSpPr>
          <p:cNvPr id="6" name="Flowchart: Process 5"/>
          <p:cNvSpPr/>
          <p:nvPr/>
        </p:nvSpPr>
        <p:spPr>
          <a:xfrm>
            <a:off x="8359638" y="2763107"/>
            <a:ext cx="1493241" cy="76731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Display Invalid Message</a:t>
            </a:r>
            <a:endParaRPr lang="en-GB" dirty="0"/>
          </a:p>
        </p:txBody>
      </p:sp>
      <p:sp>
        <p:nvSpPr>
          <p:cNvPr id="7" name="Flowchart: Process 6"/>
          <p:cNvSpPr/>
          <p:nvPr/>
        </p:nvSpPr>
        <p:spPr>
          <a:xfrm>
            <a:off x="5119260" y="4199560"/>
            <a:ext cx="1400961" cy="54553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Update Vin</a:t>
            </a:r>
            <a:endParaRPr lang="en-GB" dirty="0"/>
          </a:p>
        </p:txBody>
      </p:sp>
      <p:sp>
        <p:nvSpPr>
          <p:cNvPr id="8" name="Flowchart: Terminator 7"/>
          <p:cNvSpPr/>
          <p:nvPr/>
        </p:nvSpPr>
        <p:spPr>
          <a:xfrm>
            <a:off x="4389417" y="5709805"/>
            <a:ext cx="2869035" cy="502730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Display Updated Message</a:t>
            </a:r>
            <a:endParaRPr lang="en-GB" dirty="0"/>
          </a:p>
        </p:txBody>
      </p:sp>
      <p:cxnSp>
        <p:nvCxnSpPr>
          <p:cNvPr id="9" name="Straight Arrow Connector 8"/>
          <p:cNvCxnSpPr>
            <a:stCxn id="4" idx="2"/>
            <a:endCxn id="5" idx="0"/>
          </p:cNvCxnSpPr>
          <p:nvPr/>
        </p:nvCxnSpPr>
        <p:spPr>
          <a:xfrm>
            <a:off x="5819741" y="2274209"/>
            <a:ext cx="0" cy="4489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endCxn id="7" idx="0"/>
          </p:cNvCxnSpPr>
          <p:nvPr/>
        </p:nvCxnSpPr>
        <p:spPr>
          <a:xfrm>
            <a:off x="5819740" y="3570411"/>
            <a:ext cx="1" cy="6291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endCxn id="8" idx="0"/>
          </p:cNvCxnSpPr>
          <p:nvPr/>
        </p:nvCxnSpPr>
        <p:spPr>
          <a:xfrm>
            <a:off x="5814846" y="4745096"/>
            <a:ext cx="9089" cy="964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5" idx="3"/>
            <a:endCxn id="6" idx="1"/>
          </p:cNvCxnSpPr>
          <p:nvPr/>
        </p:nvCxnSpPr>
        <p:spPr>
          <a:xfrm>
            <a:off x="6981617" y="3146766"/>
            <a:ext cx="137802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12"/>
          <p:cNvCxnSpPr>
            <a:stCxn id="6" idx="0"/>
            <a:endCxn id="4" idx="3"/>
          </p:cNvCxnSpPr>
          <p:nvPr/>
        </p:nvCxnSpPr>
        <p:spPr>
          <a:xfrm rot="16200000" flipV="1">
            <a:off x="7413596" y="1070443"/>
            <a:ext cx="715400" cy="2669927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358293" y="3067496"/>
            <a:ext cx="624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5609226" y="3654024"/>
            <a:ext cx="624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4035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Behavioural documentation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UML is an architectural description language, as such it can contain ….</a:t>
            </a:r>
          </a:p>
          <a:p>
            <a:pPr lvl="1"/>
            <a:r>
              <a:rPr lang="en-GB" dirty="0" smtClean="0"/>
              <a:t>Graphical depictions</a:t>
            </a:r>
          </a:p>
          <a:p>
            <a:pPr lvl="1"/>
            <a:r>
              <a:rPr lang="en-GB" dirty="0" smtClean="0"/>
              <a:t>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340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Textual representation of system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Descriptions</a:t>
            </a:r>
          </a:p>
          <a:p>
            <a:endParaRPr lang="en-GB" dirty="0"/>
          </a:p>
          <a:p>
            <a:r>
              <a:rPr lang="en-GB" dirty="0" smtClean="0"/>
              <a:t>Pseudocode cards</a:t>
            </a:r>
          </a:p>
          <a:p>
            <a:endParaRPr lang="en-GB" dirty="0"/>
          </a:p>
          <a:p>
            <a:r>
              <a:rPr lang="en-GB" dirty="0" smtClean="0"/>
              <a:t>Naming conventions within diagrams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7743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my system being used for 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the purpose of your system ? </a:t>
            </a:r>
          </a:p>
          <a:p>
            <a:endParaRPr lang="en-GB" dirty="0" smtClean="0"/>
          </a:p>
          <a:p>
            <a:r>
              <a:rPr lang="en-GB" dirty="0" smtClean="0"/>
              <a:t>What challenge are you trying to overcome ?</a:t>
            </a:r>
          </a:p>
          <a:p>
            <a:endParaRPr lang="en-GB" dirty="0" smtClean="0"/>
          </a:p>
          <a:p>
            <a:r>
              <a:rPr lang="en-GB" dirty="0" smtClean="0"/>
              <a:t>What problem are you solving ?</a:t>
            </a:r>
          </a:p>
          <a:p>
            <a:endParaRPr lang="en-GB" dirty="0"/>
          </a:p>
          <a:p>
            <a:r>
              <a:rPr lang="en-GB" dirty="0" smtClean="0"/>
              <a:t>All of these are first answered in the requirements analysis stages by….</a:t>
            </a:r>
          </a:p>
          <a:p>
            <a:pPr lvl="1"/>
            <a:r>
              <a:rPr lang="en-GB" dirty="0" smtClean="0"/>
              <a:t>User stories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511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</a:t>
            </a:r>
            <a:r>
              <a:rPr lang="en-GB" dirty="0"/>
              <a:t>U</a:t>
            </a:r>
            <a:r>
              <a:rPr lang="en-GB" dirty="0" smtClean="0"/>
              <a:t>ser </a:t>
            </a:r>
            <a:r>
              <a:rPr lang="en-GB" dirty="0"/>
              <a:t>S</a:t>
            </a:r>
            <a:r>
              <a:rPr lang="en-GB" dirty="0" smtClean="0"/>
              <a:t>tory 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user story is ….</a:t>
            </a:r>
          </a:p>
          <a:p>
            <a:pPr lvl="1"/>
            <a:r>
              <a:rPr lang="en-GB" dirty="0" smtClean="0"/>
              <a:t>Outline of a process in a system</a:t>
            </a:r>
          </a:p>
          <a:p>
            <a:pPr lvl="1"/>
            <a:r>
              <a:rPr lang="en-GB" dirty="0" smtClean="0"/>
              <a:t>Technically a requirement</a:t>
            </a:r>
          </a:p>
          <a:p>
            <a:pPr lvl="1"/>
            <a:r>
              <a:rPr lang="en-GB" dirty="0" smtClean="0"/>
              <a:t>A users perspective on what the system is required to achieve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217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can I paint a pretty picture of a user story?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004" y="1247866"/>
            <a:ext cx="5203527" cy="5549277"/>
          </a:xfrm>
        </p:spPr>
      </p:pic>
    </p:spTree>
    <p:extLst>
      <p:ext uri="{BB962C8B-B14F-4D97-AF65-F5344CB8AC3E}">
        <p14:creationId xmlns:p14="http://schemas.microsoft.com/office/powerpoint/2010/main" val="227523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all those stick men blowing bubbles mean 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Each element represents an entity within the system</a:t>
            </a:r>
          </a:p>
          <a:p>
            <a:endParaRPr lang="en-GB" dirty="0"/>
          </a:p>
          <a:p>
            <a:r>
              <a:rPr lang="en-GB" dirty="0" smtClean="0"/>
              <a:t>Use-case bubbles are the process</a:t>
            </a:r>
          </a:p>
          <a:p>
            <a:endParaRPr lang="en-GB" dirty="0"/>
          </a:p>
          <a:p>
            <a:r>
              <a:rPr lang="en-GB" dirty="0" smtClean="0"/>
              <a:t>The system is bounded by a box</a:t>
            </a:r>
          </a:p>
          <a:p>
            <a:endParaRPr lang="en-GB" dirty="0"/>
          </a:p>
          <a:p>
            <a:r>
              <a:rPr lang="en-GB" dirty="0" smtClean="0"/>
              <a:t>Association is evidenced by the arrows and connections utilised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5931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Use-Case Notation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43" r="89827" b="60821"/>
          <a:stretch/>
        </p:blipFill>
        <p:spPr>
          <a:xfrm>
            <a:off x="707473" y="1690688"/>
            <a:ext cx="1588395" cy="163799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045" y="1690688"/>
            <a:ext cx="1619250" cy="1819275"/>
          </a:xfrm>
          <a:prstGeom prst="rect">
            <a:avLst/>
          </a:prstGeom>
        </p:spPr>
      </p:pic>
      <p:pic>
        <p:nvPicPr>
          <p:cNvPr id="6" name="Content Placeholder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72" t="10943" r="32617" b="82655"/>
          <a:stretch/>
        </p:blipFill>
        <p:spPr>
          <a:xfrm>
            <a:off x="3911589" y="2131459"/>
            <a:ext cx="2522103" cy="67757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98314" y="2959347"/>
            <a:ext cx="1047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Use-Case</a:t>
            </a:r>
            <a:endParaRPr lang="en-GB" dirty="0"/>
          </a:p>
        </p:txBody>
      </p:sp>
      <p:pic>
        <p:nvPicPr>
          <p:cNvPr id="8" name="Content Placeholder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17" r="4876" b="4908"/>
          <a:stretch/>
        </p:blipFill>
        <p:spPr>
          <a:xfrm>
            <a:off x="7485681" y="472952"/>
            <a:ext cx="3897824" cy="527692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807850" y="5857699"/>
            <a:ext cx="12534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System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446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about dependencies 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Extends – Optional external </a:t>
            </a:r>
          </a:p>
          <a:p>
            <a:pPr marL="0" indent="0">
              <a:buNone/>
            </a:pPr>
            <a:r>
              <a:rPr lang="en-GB" dirty="0" smtClean="0"/>
              <a:t>Functionality use.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Include – Mandatory external</a:t>
            </a:r>
          </a:p>
          <a:p>
            <a:pPr marL="0" indent="0">
              <a:buNone/>
            </a:pPr>
            <a:r>
              <a:rPr lang="en-GB" dirty="0" smtClean="0"/>
              <a:t>Function use.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6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341" y="1624869"/>
            <a:ext cx="5981849" cy="5048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290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Remember that UML also includes text 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Use-cases can also be represented in text form</a:t>
            </a:r>
          </a:p>
          <a:p>
            <a:endParaRPr lang="en-GB" dirty="0"/>
          </a:p>
          <a:p>
            <a:r>
              <a:rPr lang="en-GB" dirty="0" smtClean="0"/>
              <a:t>Each of the use-cases can be thought of as individual processes and described in prose</a:t>
            </a:r>
          </a:p>
          <a:p>
            <a:endParaRPr lang="en-GB" dirty="0"/>
          </a:p>
          <a:p>
            <a:r>
              <a:rPr lang="en-GB" dirty="0" smtClean="0"/>
              <a:t>Text representations make it far easier to describe the events path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3041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Use-case Descriptions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9926" t="30906" r="13241" b="11782"/>
          <a:stretch/>
        </p:blipFill>
        <p:spPr>
          <a:xfrm>
            <a:off x="1433593" y="1371388"/>
            <a:ext cx="8330339" cy="5417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726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Process Progression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 have outlined my processes, now what ?</a:t>
            </a:r>
          </a:p>
          <a:p>
            <a:pPr lvl="1"/>
            <a:r>
              <a:rPr lang="en-GB" dirty="0" smtClean="0"/>
              <a:t>Show the method of activation of each of those processes</a:t>
            </a:r>
          </a:p>
          <a:p>
            <a:pPr lvl="1"/>
            <a:r>
              <a:rPr lang="en-GB" dirty="0" smtClean="0"/>
              <a:t>Show the chronology of activation of each of those processes</a:t>
            </a:r>
          </a:p>
          <a:p>
            <a:pPr lvl="1"/>
            <a:r>
              <a:rPr lang="en-GB" dirty="0" smtClean="0"/>
              <a:t>Show the dependency of each of those processes</a:t>
            </a:r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416022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we show these with the use-cases 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No – use cases are a way of representing the functionalities of the system, not when they occur.</a:t>
            </a:r>
          </a:p>
          <a:p>
            <a:endParaRPr lang="en-GB" dirty="0"/>
          </a:p>
          <a:p>
            <a:r>
              <a:rPr lang="en-GB" dirty="0" smtClean="0"/>
              <a:t>What about the fact that they appear in a linear progression down the diagram ?</a:t>
            </a:r>
          </a:p>
          <a:p>
            <a:pPr lvl="1"/>
            <a:r>
              <a:rPr lang="en-GB" dirty="0" smtClean="0"/>
              <a:t>This does not show chronology, rather a means of placing the functionality on the diagram in a way that will fit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1748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 how do we show the SEQUENCE of events 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With another diagram – the SEQUENCE diagram.</a:t>
            </a:r>
          </a:p>
          <a:p>
            <a:endParaRPr lang="en-GB" dirty="0"/>
          </a:p>
          <a:p>
            <a:r>
              <a:rPr lang="en-GB" dirty="0" smtClean="0"/>
              <a:t>The sequence diagram represents the order in which calls are made to and from each entity within the system.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1035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01AA0F-64F2-4AD9-A2A7-9B7CD96BC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Sequence Diagram depiction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E68A0B6-3EE6-4C3A-9963-79ADB91CDF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86" y="1362239"/>
            <a:ext cx="10515600" cy="4953358"/>
          </a:xfrm>
        </p:spPr>
      </p:pic>
    </p:spTree>
    <p:extLst>
      <p:ext uri="{BB962C8B-B14F-4D97-AF65-F5344CB8AC3E}">
        <p14:creationId xmlns:p14="http://schemas.microsoft.com/office/powerpoint/2010/main" val="319081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3752D-4EAA-4BAF-BD05-6A739D64B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Speed-Bumps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AC0374-60AF-4F9E-B3C2-73C20EDE35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Sometimes things don’t quite go to plan</a:t>
            </a:r>
          </a:p>
          <a:p>
            <a:endParaRPr lang="en-GB" dirty="0"/>
          </a:p>
          <a:p>
            <a:r>
              <a:rPr lang="en-GB" dirty="0"/>
              <a:t>Sequence diagrams are equipped to deal with this utilising:</a:t>
            </a:r>
          </a:p>
          <a:p>
            <a:pPr lvl="1"/>
            <a:r>
              <a:rPr lang="en-GB" dirty="0"/>
              <a:t>Alternative flows</a:t>
            </a:r>
          </a:p>
          <a:p>
            <a:pPr lvl="1"/>
            <a:r>
              <a:rPr lang="en-GB" dirty="0"/>
              <a:t>Optional flows</a:t>
            </a:r>
          </a:p>
          <a:p>
            <a:pPr lvl="1"/>
            <a:r>
              <a:rPr lang="en-GB" dirty="0"/>
              <a:t>Guard Conditions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Sometimes operations are concurrent</a:t>
            </a:r>
          </a:p>
        </p:txBody>
      </p:sp>
    </p:spTree>
    <p:extLst>
      <p:ext uri="{BB962C8B-B14F-4D97-AF65-F5344CB8AC3E}">
        <p14:creationId xmlns:p14="http://schemas.microsoft.com/office/powerpoint/2010/main" val="2990315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ACBBA-B84E-4A4B-9072-A6341A21E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Alternative Flows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4366EB2-689D-4591-A450-6ED8D92009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284" y="365125"/>
            <a:ext cx="6328144" cy="6127750"/>
          </a:xfrm>
        </p:spPr>
      </p:pic>
    </p:spTree>
    <p:extLst>
      <p:ext uri="{BB962C8B-B14F-4D97-AF65-F5344CB8AC3E}">
        <p14:creationId xmlns:p14="http://schemas.microsoft.com/office/powerpoint/2010/main" val="33967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4D5DC7-127D-4ED8-8B88-AE6228670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Optional Flows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70CBF59-C339-4A19-9DB4-C27E8A9A0D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274" y="1478173"/>
            <a:ext cx="6149832" cy="5177255"/>
          </a:xfrm>
        </p:spPr>
      </p:pic>
    </p:spTree>
    <p:extLst>
      <p:ext uri="{BB962C8B-B14F-4D97-AF65-F5344CB8AC3E}">
        <p14:creationId xmlns:p14="http://schemas.microsoft.com/office/powerpoint/2010/main" val="3961458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Sequence diagram notation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E68A0B6-3EE6-4C3A-9963-79ADB91CDF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25" r="77480" b="79258"/>
          <a:stretch/>
        </p:blipFill>
        <p:spPr>
          <a:xfrm>
            <a:off x="838200" y="1690687"/>
            <a:ext cx="1622128" cy="193402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5968" y="3782590"/>
            <a:ext cx="1157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Actor</a:t>
            </a:r>
            <a:endParaRPr lang="en-GB" dirty="0"/>
          </a:p>
        </p:txBody>
      </p: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EE68A0B6-3EE6-4C3A-9963-79ADB91CDF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51" r="51455" b="29888"/>
          <a:stretch/>
        </p:blipFill>
        <p:spPr>
          <a:xfrm>
            <a:off x="3427355" y="1210936"/>
            <a:ext cx="2091937" cy="347289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894422" y="4818771"/>
            <a:ext cx="1157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Lifeline</a:t>
            </a:r>
            <a:endParaRPr lang="en-GB" dirty="0"/>
          </a:p>
        </p:txBody>
      </p:sp>
      <p:pic>
        <p:nvPicPr>
          <p:cNvPr id="11" name="Content Placeholder 4">
            <a:extLst>
              <a:ext uri="{FF2B5EF4-FFF2-40B4-BE49-F238E27FC236}">
                <a16:creationId xmlns:a16="http://schemas.microsoft.com/office/drawing/2014/main" id="{EE68A0B6-3EE6-4C3A-9963-79ADB91CDF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5" t="51386" r="10980" b="41043"/>
          <a:stretch/>
        </p:blipFill>
        <p:spPr>
          <a:xfrm>
            <a:off x="7216523" y="2572414"/>
            <a:ext cx="2762935" cy="37497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108447" y="3080053"/>
            <a:ext cx="1157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Message</a:t>
            </a:r>
            <a:endParaRPr lang="en-GB" dirty="0"/>
          </a:p>
        </p:txBody>
      </p:sp>
      <p:pic>
        <p:nvPicPr>
          <p:cNvPr id="16" name="Content Placeholder 4">
            <a:extLst>
              <a:ext uri="{FF2B5EF4-FFF2-40B4-BE49-F238E27FC236}">
                <a16:creationId xmlns:a16="http://schemas.microsoft.com/office/drawing/2014/main" id="{A70CBF59-C339-4A19-9DB4-C27E8A9A0D8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5" t="68377" r="8470" b="25884"/>
          <a:stretch/>
        </p:blipFill>
        <p:spPr>
          <a:xfrm>
            <a:off x="6282936" y="4604893"/>
            <a:ext cx="4808823" cy="29709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663856" y="5016594"/>
            <a:ext cx="1973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Return Message</a:t>
            </a:r>
          </a:p>
        </p:txBody>
      </p:sp>
    </p:spTree>
    <p:extLst>
      <p:ext uri="{BB962C8B-B14F-4D97-AF65-F5344CB8AC3E}">
        <p14:creationId xmlns:p14="http://schemas.microsoft.com/office/powerpoint/2010/main" val="2450066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Framing the picture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Frames are important in annotating the level of functionality and the conditions of its execution.</a:t>
            </a:r>
          </a:p>
          <a:p>
            <a:endParaRPr lang="en-GB" dirty="0"/>
          </a:p>
          <a:p>
            <a:r>
              <a:rPr lang="en-GB" dirty="0" smtClean="0"/>
              <a:t>There are a number of frame types, mostly we are concerned with only two:</a:t>
            </a:r>
          </a:p>
          <a:p>
            <a:pPr lvl="1"/>
            <a:r>
              <a:rPr lang="en-GB" dirty="0" smtClean="0"/>
              <a:t>Alt – Provides view for alternative program flow situations</a:t>
            </a:r>
          </a:p>
          <a:p>
            <a:pPr lvl="1"/>
            <a:r>
              <a:rPr lang="en-GB" dirty="0" smtClean="0"/>
              <a:t>Opt- Provides view for optional program flow situations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6548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1547</TotalTime>
  <Words>614</Words>
  <Application>Microsoft Office PowerPoint</Application>
  <PresentationFormat>Widescreen</PresentationFormat>
  <Paragraphs>132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UML</vt:lpstr>
      <vt:lpstr>UML Modelling</vt:lpstr>
      <vt:lpstr>What sort of things need to be looked at ?</vt:lpstr>
      <vt:lpstr>Where is the bounding box ?</vt:lpstr>
      <vt:lpstr>So what do we need ?</vt:lpstr>
      <vt:lpstr>Somewhat confusing ?</vt:lpstr>
      <vt:lpstr>System behaviour</vt:lpstr>
      <vt:lpstr>How have we represented system behaviour ?</vt:lpstr>
      <vt:lpstr>Behavioural documentation</vt:lpstr>
      <vt:lpstr>Textual representation of system</vt:lpstr>
      <vt:lpstr>What is my system being used for ?</vt:lpstr>
      <vt:lpstr>A User Story ?</vt:lpstr>
      <vt:lpstr>How can I paint a pretty picture of a user story?</vt:lpstr>
      <vt:lpstr>What do all those stick men blowing bubbles mean ?</vt:lpstr>
      <vt:lpstr>Use-Case Notation</vt:lpstr>
      <vt:lpstr>What about dependencies ?</vt:lpstr>
      <vt:lpstr>Remember that UML also includes text ?</vt:lpstr>
      <vt:lpstr>Use-case Descriptions</vt:lpstr>
      <vt:lpstr>Process Progression</vt:lpstr>
      <vt:lpstr>Can we show these with the use-cases ?</vt:lpstr>
      <vt:lpstr>So how do we show the SEQUENCE of events ?</vt:lpstr>
      <vt:lpstr>Sequence Diagram depiction</vt:lpstr>
      <vt:lpstr>Speed-Bumps</vt:lpstr>
      <vt:lpstr>Alternative Flows</vt:lpstr>
      <vt:lpstr>Optional Flows</vt:lpstr>
      <vt:lpstr>Sequence diagram notation</vt:lpstr>
      <vt:lpstr>Framing the picture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UML</dc:title>
  <dc:creator>Jaymie Phillips</dc:creator>
  <cp:lastModifiedBy>Jaymie Phillips</cp:lastModifiedBy>
  <cp:revision>35</cp:revision>
  <dcterms:created xsi:type="dcterms:W3CDTF">2018-10-22T09:20:39Z</dcterms:created>
  <dcterms:modified xsi:type="dcterms:W3CDTF">2018-10-23T13:25:13Z</dcterms:modified>
</cp:coreProperties>
</file>