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79681B-EEA9-43B9-8BBE-84769B81CCAA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E021A3-9BC0-41B0-B3EE-6CC07A1AC3FF}">
      <dgm:prSet phldrT="[Text]"/>
      <dgm:spPr/>
      <dgm:t>
        <a:bodyPr/>
        <a:lstStyle/>
        <a:p>
          <a:r>
            <a:rPr lang="en-GB" dirty="0"/>
            <a:t>Young carer</a:t>
          </a:r>
        </a:p>
      </dgm:t>
    </dgm:pt>
    <dgm:pt modelId="{4CC0BAAA-5612-411A-9289-52E47C514D8F}" type="parTrans" cxnId="{CF00B0D5-EBF7-4326-97F3-6505DDDF294D}">
      <dgm:prSet/>
      <dgm:spPr/>
      <dgm:t>
        <a:bodyPr/>
        <a:lstStyle/>
        <a:p>
          <a:endParaRPr lang="en-GB"/>
        </a:p>
      </dgm:t>
    </dgm:pt>
    <dgm:pt modelId="{DBA5C0D9-7060-4B6C-9636-A015D0751CB0}" type="sibTrans" cxnId="{CF00B0D5-EBF7-4326-97F3-6505DDDF294D}">
      <dgm:prSet/>
      <dgm:spPr/>
      <dgm:t>
        <a:bodyPr/>
        <a:lstStyle/>
        <a:p>
          <a:endParaRPr lang="en-GB"/>
        </a:p>
      </dgm:t>
    </dgm:pt>
    <dgm:pt modelId="{E0B57F95-3DEB-47BE-A327-13AE0EB264ED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76B339B0-4BDE-459C-A188-4AD25517D438}" type="parTrans" cxnId="{721CDF48-EF31-45E0-8A27-CB28807BB949}">
      <dgm:prSet/>
      <dgm:spPr/>
      <dgm:t>
        <a:bodyPr/>
        <a:lstStyle/>
        <a:p>
          <a:endParaRPr lang="en-GB"/>
        </a:p>
      </dgm:t>
    </dgm:pt>
    <dgm:pt modelId="{0968C88D-AEB4-4632-9131-14E0A4D222BF}" type="sibTrans" cxnId="{721CDF48-EF31-45E0-8A27-CB28807BB949}">
      <dgm:prSet/>
      <dgm:spPr/>
      <dgm:t>
        <a:bodyPr/>
        <a:lstStyle/>
        <a:p>
          <a:endParaRPr lang="en-GB"/>
        </a:p>
      </dgm:t>
    </dgm:pt>
    <dgm:pt modelId="{3F1C5AE3-C5BC-48E4-B6E0-EEE201EF2137}">
      <dgm:prSet phldrT="[Text]"/>
      <dgm:spPr/>
      <dgm:t>
        <a:bodyPr/>
        <a:lstStyle/>
        <a:p>
          <a:r>
            <a:rPr lang="en-GB" dirty="0"/>
            <a:t>Poor Nutrition </a:t>
          </a:r>
        </a:p>
      </dgm:t>
    </dgm:pt>
    <dgm:pt modelId="{1367696C-FF3B-473B-9D7C-BE6A79A3C2A5}" type="parTrans" cxnId="{AC3EFBE4-E292-41E0-A37B-9FB76B47E4EE}">
      <dgm:prSet/>
      <dgm:spPr/>
      <dgm:t>
        <a:bodyPr/>
        <a:lstStyle/>
        <a:p>
          <a:endParaRPr lang="en-GB"/>
        </a:p>
      </dgm:t>
    </dgm:pt>
    <dgm:pt modelId="{101B8B5F-E295-4CD6-A9EE-B30A08F772C9}" type="sibTrans" cxnId="{AC3EFBE4-E292-41E0-A37B-9FB76B47E4EE}">
      <dgm:prSet/>
      <dgm:spPr/>
      <dgm:t>
        <a:bodyPr/>
        <a:lstStyle/>
        <a:p>
          <a:endParaRPr lang="en-GB"/>
        </a:p>
      </dgm:t>
    </dgm:pt>
    <dgm:pt modelId="{8179349F-F06A-4CA5-A736-16C4A649BFF5}">
      <dgm:prSet phldrT="[Text]"/>
      <dgm:spPr/>
      <dgm:t>
        <a:bodyPr/>
        <a:lstStyle/>
        <a:p>
          <a:r>
            <a:rPr lang="en-GB" dirty="0"/>
            <a:t>Poor education</a:t>
          </a:r>
        </a:p>
      </dgm:t>
    </dgm:pt>
    <dgm:pt modelId="{66ACF078-930E-43F0-AEA0-AA364A996CCA}" type="parTrans" cxnId="{E0FB983D-EB9F-4EB0-90A6-26A039A42154}">
      <dgm:prSet/>
      <dgm:spPr/>
      <dgm:t>
        <a:bodyPr/>
        <a:lstStyle/>
        <a:p>
          <a:endParaRPr lang="en-GB"/>
        </a:p>
      </dgm:t>
    </dgm:pt>
    <dgm:pt modelId="{4A19A6BA-87F7-4B3F-844E-14B878A7EB4C}" type="sibTrans" cxnId="{E0FB983D-EB9F-4EB0-90A6-26A039A42154}">
      <dgm:prSet/>
      <dgm:spPr/>
      <dgm:t>
        <a:bodyPr/>
        <a:lstStyle/>
        <a:p>
          <a:endParaRPr lang="en-GB"/>
        </a:p>
      </dgm:t>
    </dgm:pt>
    <dgm:pt modelId="{63F800BF-1482-4813-8CCA-AADA3E785BC8}">
      <dgm:prSet phldrT="[Text]"/>
      <dgm:spPr/>
      <dgm:t>
        <a:bodyPr/>
        <a:lstStyle/>
        <a:p>
          <a:r>
            <a:rPr lang="en-GB" dirty="0"/>
            <a:t>Poor social skills</a:t>
          </a:r>
        </a:p>
      </dgm:t>
    </dgm:pt>
    <dgm:pt modelId="{8F3AC5D2-FDE0-4B6B-ADF4-1AC36A3C302A}" type="parTrans" cxnId="{163B1101-5270-4815-A25F-3B45BC3403C4}">
      <dgm:prSet/>
      <dgm:spPr/>
      <dgm:t>
        <a:bodyPr/>
        <a:lstStyle/>
        <a:p>
          <a:endParaRPr lang="en-GB"/>
        </a:p>
      </dgm:t>
    </dgm:pt>
    <dgm:pt modelId="{FBE9A941-0C51-4D6B-8A7A-B7A5DD4069A4}" type="sibTrans" cxnId="{163B1101-5270-4815-A25F-3B45BC3403C4}">
      <dgm:prSet/>
      <dgm:spPr/>
      <dgm:t>
        <a:bodyPr/>
        <a:lstStyle/>
        <a:p>
          <a:endParaRPr lang="en-GB"/>
        </a:p>
      </dgm:t>
    </dgm:pt>
    <dgm:pt modelId="{3091B80E-62A8-4443-843C-B09F72451649}" type="pres">
      <dgm:prSet presAssocID="{7079681B-EEA9-43B9-8BBE-84769B81CCA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21493BB-D75A-4C59-BFF9-669C44ED7ACC}" type="pres">
      <dgm:prSet presAssocID="{D3E021A3-9BC0-41B0-B3EE-6CC07A1AC3FF}" presName="centerShape" presStyleLbl="node0" presStyleIdx="0" presStyleCnt="1"/>
      <dgm:spPr/>
    </dgm:pt>
    <dgm:pt modelId="{BD11028A-A37A-4A8F-A2D3-D9BDE036EDDA}" type="pres">
      <dgm:prSet presAssocID="{76B339B0-4BDE-459C-A188-4AD25517D438}" presName="parTrans" presStyleLbl="sibTrans2D1" presStyleIdx="0" presStyleCnt="4"/>
      <dgm:spPr/>
    </dgm:pt>
    <dgm:pt modelId="{E95082CA-C60E-4FD2-B77D-F961A01A6F39}" type="pres">
      <dgm:prSet presAssocID="{76B339B0-4BDE-459C-A188-4AD25517D438}" presName="connectorText" presStyleLbl="sibTrans2D1" presStyleIdx="0" presStyleCnt="4"/>
      <dgm:spPr/>
    </dgm:pt>
    <dgm:pt modelId="{272EFB0C-EEFC-462D-9878-15A4359F45FC}" type="pres">
      <dgm:prSet presAssocID="{E0B57F95-3DEB-47BE-A327-13AE0EB264ED}" presName="node" presStyleLbl="node1" presStyleIdx="0" presStyleCnt="4">
        <dgm:presLayoutVars>
          <dgm:bulletEnabled val="1"/>
        </dgm:presLayoutVars>
      </dgm:prSet>
      <dgm:spPr/>
    </dgm:pt>
    <dgm:pt modelId="{0A74239F-5C0F-4B1C-8F36-E5A7D5300A77}" type="pres">
      <dgm:prSet presAssocID="{1367696C-FF3B-473B-9D7C-BE6A79A3C2A5}" presName="parTrans" presStyleLbl="sibTrans2D1" presStyleIdx="1" presStyleCnt="4"/>
      <dgm:spPr/>
    </dgm:pt>
    <dgm:pt modelId="{B3A23FBA-6C7F-46B4-A8C2-F8239EC75539}" type="pres">
      <dgm:prSet presAssocID="{1367696C-FF3B-473B-9D7C-BE6A79A3C2A5}" presName="connectorText" presStyleLbl="sibTrans2D1" presStyleIdx="1" presStyleCnt="4"/>
      <dgm:spPr/>
    </dgm:pt>
    <dgm:pt modelId="{FE3C017C-EDA6-498F-9D02-DF2A35349FE3}" type="pres">
      <dgm:prSet presAssocID="{3F1C5AE3-C5BC-48E4-B6E0-EEE201EF2137}" presName="node" presStyleLbl="node1" presStyleIdx="1" presStyleCnt="4">
        <dgm:presLayoutVars>
          <dgm:bulletEnabled val="1"/>
        </dgm:presLayoutVars>
      </dgm:prSet>
      <dgm:spPr/>
    </dgm:pt>
    <dgm:pt modelId="{A3D73124-DA97-4D12-ADE8-3F3677D75D22}" type="pres">
      <dgm:prSet presAssocID="{66ACF078-930E-43F0-AEA0-AA364A996CCA}" presName="parTrans" presStyleLbl="sibTrans2D1" presStyleIdx="2" presStyleCnt="4"/>
      <dgm:spPr/>
    </dgm:pt>
    <dgm:pt modelId="{72FFC7CD-D2F9-477E-A3C5-726CD8041C86}" type="pres">
      <dgm:prSet presAssocID="{66ACF078-930E-43F0-AEA0-AA364A996CCA}" presName="connectorText" presStyleLbl="sibTrans2D1" presStyleIdx="2" presStyleCnt="4"/>
      <dgm:spPr/>
    </dgm:pt>
    <dgm:pt modelId="{973FB6C0-941F-400F-BEFF-65C2C5931BD6}" type="pres">
      <dgm:prSet presAssocID="{8179349F-F06A-4CA5-A736-16C4A649BFF5}" presName="node" presStyleLbl="node1" presStyleIdx="2" presStyleCnt="4">
        <dgm:presLayoutVars>
          <dgm:bulletEnabled val="1"/>
        </dgm:presLayoutVars>
      </dgm:prSet>
      <dgm:spPr/>
    </dgm:pt>
    <dgm:pt modelId="{F2597321-7C2A-4AF6-A8BC-4B071AAF3A8A}" type="pres">
      <dgm:prSet presAssocID="{8F3AC5D2-FDE0-4B6B-ADF4-1AC36A3C302A}" presName="parTrans" presStyleLbl="sibTrans2D1" presStyleIdx="3" presStyleCnt="4"/>
      <dgm:spPr/>
    </dgm:pt>
    <dgm:pt modelId="{6D816789-ACCD-4B7C-A64F-B645228C6DCD}" type="pres">
      <dgm:prSet presAssocID="{8F3AC5D2-FDE0-4B6B-ADF4-1AC36A3C302A}" presName="connectorText" presStyleLbl="sibTrans2D1" presStyleIdx="3" presStyleCnt="4"/>
      <dgm:spPr/>
    </dgm:pt>
    <dgm:pt modelId="{323909D4-3E92-492C-81B5-615646D54CAB}" type="pres">
      <dgm:prSet presAssocID="{63F800BF-1482-4813-8CCA-AADA3E785BC8}" presName="node" presStyleLbl="node1" presStyleIdx="3" presStyleCnt="4">
        <dgm:presLayoutVars>
          <dgm:bulletEnabled val="1"/>
        </dgm:presLayoutVars>
      </dgm:prSet>
      <dgm:spPr/>
    </dgm:pt>
  </dgm:ptLst>
  <dgm:cxnLst>
    <dgm:cxn modelId="{163B1101-5270-4815-A25F-3B45BC3403C4}" srcId="{D3E021A3-9BC0-41B0-B3EE-6CC07A1AC3FF}" destId="{63F800BF-1482-4813-8CCA-AADA3E785BC8}" srcOrd="3" destOrd="0" parTransId="{8F3AC5D2-FDE0-4B6B-ADF4-1AC36A3C302A}" sibTransId="{FBE9A941-0C51-4D6B-8A7A-B7A5DD4069A4}"/>
    <dgm:cxn modelId="{80F6C405-5B43-46B6-8C0A-AB7D60E927D0}" type="presOf" srcId="{66ACF078-930E-43F0-AEA0-AA364A996CCA}" destId="{A3D73124-DA97-4D12-ADE8-3F3677D75D22}" srcOrd="0" destOrd="0" presId="urn:microsoft.com/office/officeart/2005/8/layout/radial5"/>
    <dgm:cxn modelId="{73693A15-A351-4521-AE55-584A3180E0BF}" type="presOf" srcId="{D3E021A3-9BC0-41B0-B3EE-6CC07A1AC3FF}" destId="{321493BB-D75A-4C59-BFF9-669C44ED7ACC}" srcOrd="0" destOrd="0" presId="urn:microsoft.com/office/officeart/2005/8/layout/radial5"/>
    <dgm:cxn modelId="{23177C23-613D-4320-A2BE-3CDB81D466CA}" type="presOf" srcId="{76B339B0-4BDE-459C-A188-4AD25517D438}" destId="{E95082CA-C60E-4FD2-B77D-F961A01A6F39}" srcOrd="1" destOrd="0" presId="urn:microsoft.com/office/officeart/2005/8/layout/radial5"/>
    <dgm:cxn modelId="{E0FB983D-EB9F-4EB0-90A6-26A039A42154}" srcId="{D3E021A3-9BC0-41B0-B3EE-6CC07A1AC3FF}" destId="{8179349F-F06A-4CA5-A736-16C4A649BFF5}" srcOrd="2" destOrd="0" parTransId="{66ACF078-930E-43F0-AEA0-AA364A996CCA}" sibTransId="{4A19A6BA-87F7-4B3F-844E-14B878A7EB4C}"/>
    <dgm:cxn modelId="{BCC93963-837E-4A95-8939-8ABC5252708A}" type="presOf" srcId="{1367696C-FF3B-473B-9D7C-BE6A79A3C2A5}" destId="{B3A23FBA-6C7F-46B4-A8C2-F8239EC75539}" srcOrd="1" destOrd="0" presId="urn:microsoft.com/office/officeart/2005/8/layout/radial5"/>
    <dgm:cxn modelId="{560EA546-D87E-4BE5-91DE-DB51ADE4C4DB}" type="presOf" srcId="{7079681B-EEA9-43B9-8BBE-84769B81CCAA}" destId="{3091B80E-62A8-4443-843C-B09F72451649}" srcOrd="0" destOrd="0" presId="urn:microsoft.com/office/officeart/2005/8/layout/radial5"/>
    <dgm:cxn modelId="{721CDF48-EF31-45E0-8A27-CB28807BB949}" srcId="{D3E021A3-9BC0-41B0-B3EE-6CC07A1AC3FF}" destId="{E0B57F95-3DEB-47BE-A327-13AE0EB264ED}" srcOrd="0" destOrd="0" parTransId="{76B339B0-4BDE-459C-A188-4AD25517D438}" sibTransId="{0968C88D-AEB4-4632-9131-14E0A4D222BF}"/>
    <dgm:cxn modelId="{C2F06E54-C002-463E-BDDF-2F6F32DC857E}" type="presOf" srcId="{8F3AC5D2-FDE0-4B6B-ADF4-1AC36A3C302A}" destId="{6D816789-ACCD-4B7C-A64F-B645228C6DCD}" srcOrd="1" destOrd="0" presId="urn:microsoft.com/office/officeart/2005/8/layout/radial5"/>
    <dgm:cxn modelId="{CED99096-6FE0-425E-A148-650B13871C1E}" type="presOf" srcId="{63F800BF-1482-4813-8CCA-AADA3E785BC8}" destId="{323909D4-3E92-492C-81B5-615646D54CAB}" srcOrd="0" destOrd="0" presId="urn:microsoft.com/office/officeart/2005/8/layout/radial5"/>
    <dgm:cxn modelId="{D849AEB1-3440-44E2-AAC1-AF7333D8FB4F}" type="presOf" srcId="{76B339B0-4BDE-459C-A188-4AD25517D438}" destId="{BD11028A-A37A-4A8F-A2D3-D9BDE036EDDA}" srcOrd="0" destOrd="0" presId="urn:microsoft.com/office/officeart/2005/8/layout/radial5"/>
    <dgm:cxn modelId="{0C6528CC-C451-4BC0-A76C-A813F5CDC967}" type="presOf" srcId="{3F1C5AE3-C5BC-48E4-B6E0-EEE201EF2137}" destId="{FE3C017C-EDA6-498F-9D02-DF2A35349FE3}" srcOrd="0" destOrd="0" presId="urn:microsoft.com/office/officeart/2005/8/layout/radial5"/>
    <dgm:cxn modelId="{CF00B0D5-EBF7-4326-97F3-6505DDDF294D}" srcId="{7079681B-EEA9-43B9-8BBE-84769B81CCAA}" destId="{D3E021A3-9BC0-41B0-B3EE-6CC07A1AC3FF}" srcOrd="0" destOrd="0" parTransId="{4CC0BAAA-5612-411A-9289-52E47C514D8F}" sibTransId="{DBA5C0D9-7060-4B6C-9636-A015D0751CB0}"/>
    <dgm:cxn modelId="{55FD3CE3-B65D-4E2C-A4D2-F0C5253BBA79}" type="presOf" srcId="{E0B57F95-3DEB-47BE-A327-13AE0EB264ED}" destId="{272EFB0C-EEFC-462D-9878-15A4359F45FC}" srcOrd="0" destOrd="0" presId="urn:microsoft.com/office/officeart/2005/8/layout/radial5"/>
    <dgm:cxn modelId="{AC3EFBE4-E292-41E0-A37B-9FB76B47E4EE}" srcId="{D3E021A3-9BC0-41B0-B3EE-6CC07A1AC3FF}" destId="{3F1C5AE3-C5BC-48E4-B6E0-EEE201EF2137}" srcOrd="1" destOrd="0" parTransId="{1367696C-FF3B-473B-9D7C-BE6A79A3C2A5}" sibTransId="{101B8B5F-E295-4CD6-A9EE-B30A08F772C9}"/>
    <dgm:cxn modelId="{6CF016EF-42AA-4F78-B6B6-2D8ACD2ED2A4}" type="presOf" srcId="{8179349F-F06A-4CA5-A736-16C4A649BFF5}" destId="{973FB6C0-941F-400F-BEFF-65C2C5931BD6}" srcOrd="0" destOrd="0" presId="urn:microsoft.com/office/officeart/2005/8/layout/radial5"/>
    <dgm:cxn modelId="{B3D749F0-4E4A-4187-85C0-1F717FD7511C}" type="presOf" srcId="{8F3AC5D2-FDE0-4B6B-ADF4-1AC36A3C302A}" destId="{F2597321-7C2A-4AF6-A8BC-4B071AAF3A8A}" srcOrd="0" destOrd="0" presId="urn:microsoft.com/office/officeart/2005/8/layout/radial5"/>
    <dgm:cxn modelId="{05E7DCF5-60CE-47CC-BB6E-72CDEC6DC252}" type="presOf" srcId="{66ACF078-930E-43F0-AEA0-AA364A996CCA}" destId="{72FFC7CD-D2F9-477E-A3C5-726CD8041C86}" srcOrd="1" destOrd="0" presId="urn:microsoft.com/office/officeart/2005/8/layout/radial5"/>
    <dgm:cxn modelId="{0ADCCFFD-CF5A-4D0A-B4FC-677200B91A1D}" type="presOf" srcId="{1367696C-FF3B-473B-9D7C-BE6A79A3C2A5}" destId="{0A74239F-5C0F-4B1C-8F36-E5A7D5300A77}" srcOrd="0" destOrd="0" presId="urn:microsoft.com/office/officeart/2005/8/layout/radial5"/>
    <dgm:cxn modelId="{8975CC36-E23D-4F81-AA12-851B4BC294DD}" type="presParOf" srcId="{3091B80E-62A8-4443-843C-B09F72451649}" destId="{321493BB-D75A-4C59-BFF9-669C44ED7ACC}" srcOrd="0" destOrd="0" presId="urn:microsoft.com/office/officeart/2005/8/layout/radial5"/>
    <dgm:cxn modelId="{EEFFABA0-20A5-4E18-BDCD-A6AEF036762D}" type="presParOf" srcId="{3091B80E-62A8-4443-843C-B09F72451649}" destId="{BD11028A-A37A-4A8F-A2D3-D9BDE036EDDA}" srcOrd="1" destOrd="0" presId="urn:microsoft.com/office/officeart/2005/8/layout/radial5"/>
    <dgm:cxn modelId="{4587B8D3-A60B-4B41-9C4F-5B5AF8DF22D9}" type="presParOf" srcId="{BD11028A-A37A-4A8F-A2D3-D9BDE036EDDA}" destId="{E95082CA-C60E-4FD2-B77D-F961A01A6F39}" srcOrd="0" destOrd="0" presId="urn:microsoft.com/office/officeart/2005/8/layout/radial5"/>
    <dgm:cxn modelId="{659243AF-CB76-4683-9B2C-09D58A3D8FE1}" type="presParOf" srcId="{3091B80E-62A8-4443-843C-B09F72451649}" destId="{272EFB0C-EEFC-462D-9878-15A4359F45FC}" srcOrd="2" destOrd="0" presId="urn:microsoft.com/office/officeart/2005/8/layout/radial5"/>
    <dgm:cxn modelId="{38AA139F-D4AC-4075-AA9C-C957E73BC176}" type="presParOf" srcId="{3091B80E-62A8-4443-843C-B09F72451649}" destId="{0A74239F-5C0F-4B1C-8F36-E5A7D5300A77}" srcOrd="3" destOrd="0" presId="urn:microsoft.com/office/officeart/2005/8/layout/radial5"/>
    <dgm:cxn modelId="{0D451FF0-AFA9-4ECE-BF5D-D76EED1FD867}" type="presParOf" srcId="{0A74239F-5C0F-4B1C-8F36-E5A7D5300A77}" destId="{B3A23FBA-6C7F-46B4-A8C2-F8239EC75539}" srcOrd="0" destOrd="0" presId="urn:microsoft.com/office/officeart/2005/8/layout/radial5"/>
    <dgm:cxn modelId="{F6789C48-28E2-4ACB-9633-DE13E386D50B}" type="presParOf" srcId="{3091B80E-62A8-4443-843C-B09F72451649}" destId="{FE3C017C-EDA6-498F-9D02-DF2A35349FE3}" srcOrd="4" destOrd="0" presId="urn:microsoft.com/office/officeart/2005/8/layout/radial5"/>
    <dgm:cxn modelId="{898715A6-7084-4E07-91AE-A2065972D46F}" type="presParOf" srcId="{3091B80E-62A8-4443-843C-B09F72451649}" destId="{A3D73124-DA97-4D12-ADE8-3F3677D75D22}" srcOrd="5" destOrd="0" presId="urn:microsoft.com/office/officeart/2005/8/layout/radial5"/>
    <dgm:cxn modelId="{2C3D03A8-7B69-46AF-A8D8-E2E2434594AB}" type="presParOf" srcId="{A3D73124-DA97-4D12-ADE8-3F3677D75D22}" destId="{72FFC7CD-D2F9-477E-A3C5-726CD8041C86}" srcOrd="0" destOrd="0" presId="urn:microsoft.com/office/officeart/2005/8/layout/radial5"/>
    <dgm:cxn modelId="{CD764F62-618B-4C76-85C2-20FB548D3CC2}" type="presParOf" srcId="{3091B80E-62A8-4443-843C-B09F72451649}" destId="{973FB6C0-941F-400F-BEFF-65C2C5931BD6}" srcOrd="6" destOrd="0" presId="urn:microsoft.com/office/officeart/2005/8/layout/radial5"/>
    <dgm:cxn modelId="{75071B51-A4FB-4440-B708-B7C1D0238B7D}" type="presParOf" srcId="{3091B80E-62A8-4443-843C-B09F72451649}" destId="{F2597321-7C2A-4AF6-A8BC-4B071AAF3A8A}" srcOrd="7" destOrd="0" presId="urn:microsoft.com/office/officeart/2005/8/layout/radial5"/>
    <dgm:cxn modelId="{CC60A163-3C65-4ACE-B0BC-C99C682A2CE6}" type="presParOf" srcId="{F2597321-7C2A-4AF6-A8BC-4B071AAF3A8A}" destId="{6D816789-ACCD-4B7C-A64F-B645228C6DCD}" srcOrd="0" destOrd="0" presId="urn:microsoft.com/office/officeart/2005/8/layout/radial5"/>
    <dgm:cxn modelId="{2E61DA79-DB3F-4ECC-8A28-D57948CE300F}" type="presParOf" srcId="{3091B80E-62A8-4443-843C-B09F72451649}" destId="{323909D4-3E92-492C-81B5-615646D54CAB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493BB-D75A-4C59-BFF9-669C44ED7ACC}">
      <dsp:nvSpPr>
        <dsp:cNvPr id="0" name=""/>
        <dsp:cNvSpPr/>
      </dsp:nvSpPr>
      <dsp:spPr>
        <a:xfrm>
          <a:off x="4685937" y="1603806"/>
          <a:ext cx="1143725" cy="1143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Young carer</a:t>
          </a:r>
        </a:p>
      </dsp:txBody>
      <dsp:txXfrm>
        <a:off x="4853432" y="1771301"/>
        <a:ext cx="808735" cy="808735"/>
      </dsp:txXfrm>
    </dsp:sp>
    <dsp:sp modelId="{BD11028A-A37A-4A8F-A2D3-D9BDE036EDDA}">
      <dsp:nvSpPr>
        <dsp:cNvPr id="0" name=""/>
        <dsp:cNvSpPr/>
      </dsp:nvSpPr>
      <dsp:spPr>
        <a:xfrm rot="16200000">
          <a:off x="5136920" y="1188140"/>
          <a:ext cx="241759" cy="3888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173184" y="1302177"/>
        <a:ext cx="169231" cy="233320"/>
      </dsp:txXfrm>
    </dsp:sp>
    <dsp:sp modelId="{272EFB0C-EEFC-462D-9878-15A4359F45FC}">
      <dsp:nvSpPr>
        <dsp:cNvPr id="0" name=""/>
        <dsp:cNvSpPr/>
      </dsp:nvSpPr>
      <dsp:spPr>
        <a:xfrm>
          <a:off x="4685937" y="3930"/>
          <a:ext cx="1143725" cy="1143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Bullying</a:t>
          </a:r>
        </a:p>
      </dsp:txBody>
      <dsp:txXfrm>
        <a:off x="4853432" y="171425"/>
        <a:ext cx="808735" cy="808735"/>
      </dsp:txXfrm>
    </dsp:sp>
    <dsp:sp modelId="{0A74239F-5C0F-4B1C-8F36-E5A7D5300A77}">
      <dsp:nvSpPr>
        <dsp:cNvPr id="0" name=""/>
        <dsp:cNvSpPr/>
      </dsp:nvSpPr>
      <dsp:spPr>
        <a:xfrm>
          <a:off x="5930015" y="1981235"/>
          <a:ext cx="241759" cy="3888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930015" y="2059008"/>
        <a:ext cx="169231" cy="233320"/>
      </dsp:txXfrm>
    </dsp:sp>
    <dsp:sp modelId="{FE3C017C-EDA6-498F-9D02-DF2A35349FE3}">
      <dsp:nvSpPr>
        <dsp:cNvPr id="0" name=""/>
        <dsp:cNvSpPr/>
      </dsp:nvSpPr>
      <dsp:spPr>
        <a:xfrm>
          <a:off x="6285812" y="1603806"/>
          <a:ext cx="1143725" cy="1143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Poor Nutrition </a:t>
          </a:r>
        </a:p>
      </dsp:txBody>
      <dsp:txXfrm>
        <a:off x="6453307" y="1771301"/>
        <a:ext cx="808735" cy="808735"/>
      </dsp:txXfrm>
    </dsp:sp>
    <dsp:sp modelId="{A3D73124-DA97-4D12-ADE8-3F3677D75D22}">
      <dsp:nvSpPr>
        <dsp:cNvPr id="0" name=""/>
        <dsp:cNvSpPr/>
      </dsp:nvSpPr>
      <dsp:spPr>
        <a:xfrm rot="5400000">
          <a:off x="5136920" y="2774331"/>
          <a:ext cx="241759" cy="3888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173184" y="2815840"/>
        <a:ext cx="169231" cy="233320"/>
      </dsp:txXfrm>
    </dsp:sp>
    <dsp:sp modelId="{973FB6C0-941F-400F-BEFF-65C2C5931BD6}">
      <dsp:nvSpPr>
        <dsp:cNvPr id="0" name=""/>
        <dsp:cNvSpPr/>
      </dsp:nvSpPr>
      <dsp:spPr>
        <a:xfrm>
          <a:off x="4685937" y="3203681"/>
          <a:ext cx="1143725" cy="1143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Poor education</a:t>
          </a:r>
        </a:p>
      </dsp:txBody>
      <dsp:txXfrm>
        <a:off x="4853432" y="3371176"/>
        <a:ext cx="808735" cy="808735"/>
      </dsp:txXfrm>
    </dsp:sp>
    <dsp:sp modelId="{F2597321-7C2A-4AF6-A8BC-4B071AAF3A8A}">
      <dsp:nvSpPr>
        <dsp:cNvPr id="0" name=""/>
        <dsp:cNvSpPr/>
      </dsp:nvSpPr>
      <dsp:spPr>
        <a:xfrm rot="10800000">
          <a:off x="4343824" y="1981235"/>
          <a:ext cx="241759" cy="3888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4416352" y="2059008"/>
        <a:ext cx="169231" cy="233320"/>
      </dsp:txXfrm>
    </dsp:sp>
    <dsp:sp modelId="{323909D4-3E92-492C-81B5-615646D54CAB}">
      <dsp:nvSpPr>
        <dsp:cNvPr id="0" name=""/>
        <dsp:cNvSpPr/>
      </dsp:nvSpPr>
      <dsp:spPr>
        <a:xfrm>
          <a:off x="3086061" y="1603806"/>
          <a:ext cx="1143725" cy="11437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Poor social skills</a:t>
          </a:r>
        </a:p>
      </dsp:txBody>
      <dsp:txXfrm>
        <a:off x="3253556" y="1771301"/>
        <a:ext cx="808735" cy="8087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A9944-D523-4AFA-805C-7593D9219A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606A4A-BE8F-42DE-86DD-291F72620E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AF227-0146-4A9F-A0B2-1E6D8825D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9816B9-9BF5-4677-8B1C-08A8FB042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21BA4A-4588-400E-A2C1-58641536B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16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A7D13-98F2-4396-A454-B336757D7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1FC9C-7B71-4656-B751-6F115E645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26601-FED0-4B97-88A1-2A230F635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6B1E0-0347-44AE-B391-D6FBCC22D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F3091-9A90-4A40-96E3-3643AF9E5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90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F2362-387B-4593-A106-4AF64E5AC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6FFF0-0E94-4D92-A62B-59DD89DA07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031C1-96C1-4867-BB80-436A6F80F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C616-8A2B-417B-80B7-B1FEFB593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977CC-9FEA-4080-97D4-46476C383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71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1D3D9-A2CA-4821-8741-089CE58FE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6DCA7-0148-4757-A97A-CAA6ADC10C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54D67C-3DC3-499D-B90E-17FB461B9A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DF23CE-48F8-438E-8D2D-89E46E33C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EE14A-64BB-4B5D-82B3-6815DFA07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A041E-703D-4C5E-B1E8-0F1CC1DAA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194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CC8D-1E15-4BC1-9E28-A644E50AE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27F0C-99F8-47FB-B2F2-D3725371C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F9689-7D3D-4C80-809B-8CC051551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DEBD84-72AC-4103-A057-58A935D22C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19AE06-6AEA-4A95-A573-C2365DD8A7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7EE46A-4327-4A81-A7C6-67514610C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960402-964B-409E-BE3A-EF484663A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7790E7-EE16-466A-8E5C-931B5DE28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348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A2938-8CDB-4827-AC21-394B0761C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5174C9-F559-47C1-93DD-305EBE452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57259-A0E3-4A37-A7E4-A299F19AD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F7C9E-E4E5-49AF-9007-14DEB08B3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13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AF828-130A-4300-8A51-694239A3A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4C09BB-D052-4D94-9D41-71DDA82D7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8185A-34E6-4EC7-A796-36BF444C0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25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A273-0655-4729-81C9-BF62FEFE9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A5726-5232-4B92-880B-8722B3487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C816D8-3861-422D-81EC-A88EBCB972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793B2-87DB-4DDD-8A7D-9A66EC885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44DF93-8553-4EA1-B202-75E3B712D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1F354-6495-426F-A9AC-5C506710A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66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24251-7C0F-4B69-9C2F-5ADED829D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01B36B-C86C-4926-BA57-49AD8B4869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219966-47EE-4AA2-AE18-A00C15CC8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41FB6-CBD8-4860-8F37-9F363BC1F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7AC064-5389-4EF6-A2DE-F22FD4B23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60C64-2A07-47E6-B813-1C579E8C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55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5A65A-FFC8-4DE9-9CB7-098995215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A79778-783C-491C-9CD2-D59D6A35EC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05BC2-E8ED-41D8-9D1A-C4F5CD2F9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C2680-C60F-4ABD-8F8D-AB2F2AFFB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C85E0-AC5E-426C-8719-C74B83C14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61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601BEA-0C58-4DC7-BE6A-F03AA71826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935FCD-70EF-4BD1-BDB0-0E3A850EB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B902C-88E9-40D7-8C16-F056B50C6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C1886-1388-41DD-A898-FF2C6D3D4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2C91D-83EF-43EE-BDD9-F5DBE77D8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918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BC14FA-1962-4D6A-A9E5-AF08955C9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5D700-BF4A-40B1-8409-C3B7956AE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B0A32-0D87-4491-93F0-049BFC1066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8CC4B-71F5-4491-A085-8BA2D939DBB5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7A334-24F4-4207-8DB8-1837C475CC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B09CF-29E3-462C-9DB3-CC74C48DF2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AF0BCE-26A8-43D9-A4E3-343FB5355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80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ersuk.org/" TargetMode="External"/><Relationship Id="rId7" Type="http://schemas.openxmlformats.org/officeDocument/2006/relationships/hyperlink" Target="http://www.carers.org.uk/" TargetMode="External"/><Relationship Id="rId2" Type="http://schemas.openxmlformats.org/officeDocument/2006/relationships/hyperlink" Target="http://www.childrenssociety.org.uk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ngminds.org.uk/" TargetMode="External"/><Relationship Id="rId5" Type="http://schemas.openxmlformats.org/officeDocument/2006/relationships/hyperlink" Target="http://www.actionforchildren.org.uk/" TargetMode="External"/><Relationship Id="rId4" Type="http://schemas.openxmlformats.org/officeDocument/2006/relationships/hyperlink" Target="http://www.honeypot.org.uk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1F570-42C9-411A-B2A0-0800C32F04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Working with Young Carers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0FEF5-9315-4673-8708-EF7C3EDCDF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</a:t>
            </a:r>
            <a:r>
              <a:rPr lang="en-GB" dirty="0" err="1"/>
              <a:t>Chezlyn</a:t>
            </a:r>
            <a:r>
              <a:rPr lang="en-GB" dirty="0"/>
              <a:t> </a:t>
            </a:r>
            <a:r>
              <a:rPr lang="en-GB" dirty="0" err="1"/>
              <a:t>nichols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313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DAD850-FAC2-4A7B-A8C8-F8F266B8B166}"/>
              </a:ext>
            </a:extLst>
          </p:cNvPr>
          <p:cNvSpPr txBox="1"/>
          <p:nvPr/>
        </p:nvSpPr>
        <p:spPr>
          <a:xfrm>
            <a:off x="742122" y="1020417"/>
            <a:ext cx="109728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3600" dirty="0"/>
              <a:t>Young carers are children and young people under the age of 18 who have become the main carer in the house hold.</a:t>
            </a:r>
          </a:p>
          <a:p>
            <a:endParaRPr lang="en-GB" sz="3600" dirty="0"/>
          </a:p>
          <a:p>
            <a:endParaRPr lang="en-GB" sz="36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600" dirty="0"/>
              <a:t>According to Carers trust there are estimated to be 35,000 young carers</a:t>
            </a:r>
          </a:p>
          <a:p>
            <a:pPr algn="ctr"/>
            <a:r>
              <a:rPr lang="en-GB" sz="3600" dirty="0"/>
              <a:t>      in the uk.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40139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38A67C-7078-4ECF-A554-EFFCED5B4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b="1" dirty="0"/>
              <a:t>Job requirements for young Carers Support  worker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F7EE875-EED8-43DB-98FA-8D12553E3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A full DBS check,</a:t>
            </a:r>
          </a:p>
          <a:p>
            <a:endParaRPr lang="en-GB" dirty="0"/>
          </a:p>
          <a:p>
            <a:r>
              <a:rPr lang="en-GB" dirty="0"/>
              <a:t>A basic understanding of a caring role,</a:t>
            </a:r>
          </a:p>
          <a:p>
            <a:endParaRPr lang="en-GB" dirty="0"/>
          </a:p>
          <a:p>
            <a:r>
              <a:rPr lang="en-GB" dirty="0" err="1"/>
              <a:t>PoVA</a:t>
            </a:r>
            <a:r>
              <a:rPr lang="en-GB" dirty="0"/>
              <a:t> “Protection of Venerable Adults” certificate </a:t>
            </a:r>
          </a:p>
          <a:p>
            <a:endParaRPr lang="en-GB" dirty="0"/>
          </a:p>
          <a:p>
            <a:r>
              <a:rPr lang="en-GB" dirty="0"/>
              <a:t>Basic first aid training</a:t>
            </a:r>
          </a:p>
          <a:p>
            <a:endParaRPr lang="en-GB" dirty="0"/>
          </a:p>
          <a:p>
            <a:r>
              <a:rPr lang="en-GB" dirty="0"/>
              <a:t>COSHH “Control of Substances Hazardous to Health certificate </a:t>
            </a:r>
          </a:p>
        </p:txBody>
      </p:sp>
    </p:spTree>
    <p:extLst>
      <p:ext uri="{BB962C8B-B14F-4D97-AF65-F5344CB8AC3E}">
        <p14:creationId xmlns:p14="http://schemas.microsoft.com/office/powerpoint/2010/main" val="4003258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8718-13A8-4F1C-AED6-83CC982FF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Young Carers Support Worker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D44E8-9855-4A65-B1E3-F8FE92A1C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Assist in social outings to the Young Carers.</a:t>
            </a:r>
          </a:p>
          <a:p>
            <a:endParaRPr lang="en-GB" dirty="0"/>
          </a:p>
          <a:p>
            <a:r>
              <a:rPr lang="en-GB" dirty="0"/>
              <a:t>Ensuring the safety of the Young Carers.</a:t>
            </a:r>
          </a:p>
          <a:p>
            <a:endParaRPr lang="en-GB" dirty="0"/>
          </a:p>
          <a:p>
            <a:r>
              <a:rPr lang="en-GB" dirty="0"/>
              <a:t>To report any problems or issues that may arise to the project leader.</a:t>
            </a:r>
          </a:p>
          <a:p>
            <a:endParaRPr lang="en-GB" dirty="0"/>
          </a:p>
          <a:p>
            <a:r>
              <a:rPr lang="en-GB" dirty="0"/>
              <a:t>Maintain a supportive and respectful relationship with young Carers.  </a:t>
            </a:r>
          </a:p>
          <a:p>
            <a:endParaRPr lang="en-GB" dirty="0"/>
          </a:p>
          <a:p>
            <a:r>
              <a:rPr lang="en-GB" dirty="0"/>
              <a:t>Practise strict confidentiality for all service users at all times.</a:t>
            </a:r>
          </a:p>
        </p:txBody>
      </p:sp>
    </p:spTree>
    <p:extLst>
      <p:ext uri="{BB962C8B-B14F-4D97-AF65-F5344CB8AC3E}">
        <p14:creationId xmlns:p14="http://schemas.microsoft.com/office/powerpoint/2010/main" val="4245074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439B6-7E42-407E-9384-A490C8F3C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618" y="0"/>
            <a:ext cx="10465904" cy="1013100"/>
          </a:xfrm>
        </p:spPr>
        <p:txBody>
          <a:bodyPr>
            <a:noAutofit/>
          </a:bodyPr>
          <a:lstStyle/>
          <a:p>
            <a:pPr algn="ctr"/>
            <a:br>
              <a:rPr lang="en-GB" sz="5400" b="1" dirty="0"/>
            </a:br>
            <a:r>
              <a:rPr lang="en-GB" sz="5400" b="1" dirty="0"/>
              <a:t>Problems of the service provided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775E8-A430-4572-B07A-545794551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a clear understanding of what a Young carer is.</a:t>
            </a:r>
          </a:p>
          <a:p>
            <a:endParaRPr lang="en-GB" dirty="0"/>
          </a:p>
          <a:p>
            <a:r>
              <a:rPr lang="en-GB" dirty="0"/>
              <a:t>Outdated and poor Training.</a:t>
            </a:r>
          </a:p>
          <a:p>
            <a:endParaRPr lang="en-GB" dirty="0"/>
          </a:p>
          <a:p>
            <a:r>
              <a:rPr lang="en-GB" dirty="0"/>
              <a:t>Lack of funding.</a:t>
            </a:r>
          </a:p>
          <a:p>
            <a:endParaRPr lang="en-GB" dirty="0"/>
          </a:p>
          <a:p>
            <a:r>
              <a:rPr lang="en-GB" dirty="0"/>
              <a:t>No individual care plan.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136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F144A-45DB-4409-AB20-5E118C8DB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Problem solving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F88D5-7733-4FBA-8608-85B1BB767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Collaboration of other services and companies.</a:t>
            </a:r>
          </a:p>
          <a:p>
            <a:endParaRPr lang="en-GB" dirty="0"/>
          </a:p>
          <a:p>
            <a:r>
              <a:rPr lang="en-GB" dirty="0"/>
              <a:t>Awareness raising events.</a:t>
            </a:r>
          </a:p>
          <a:p>
            <a:endParaRPr lang="en-GB" dirty="0"/>
          </a:p>
          <a:p>
            <a:r>
              <a:rPr lang="en-GB" dirty="0"/>
              <a:t>Job role specific training.</a:t>
            </a:r>
          </a:p>
          <a:p>
            <a:endParaRPr lang="en-GB" dirty="0"/>
          </a:p>
          <a:p>
            <a:r>
              <a:rPr lang="en-GB" dirty="0"/>
              <a:t>Individual care plans.</a:t>
            </a:r>
          </a:p>
          <a:p>
            <a:endParaRPr lang="en-GB" dirty="0"/>
          </a:p>
          <a:p>
            <a:r>
              <a:rPr lang="en-GB" dirty="0"/>
              <a:t>Higher education training availability.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463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FC35A-8648-4EF2-BD1F-EF0FDEB48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Underlining issues Young carers face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8BC86E-AB43-42CF-8D55-2A394EC428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96532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1069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4800E8A-CF27-4025-B348-3ADD3B93DCDF}"/>
              </a:ext>
            </a:extLst>
          </p:cNvPr>
          <p:cNvSpPr txBox="1"/>
          <p:nvPr/>
        </p:nvSpPr>
        <p:spPr>
          <a:xfrm>
            <a:off x="2139918" y="1311965"/>
            <a:ext cx="7550465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New job titles/roles introduced.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Increase of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Restructure of job roles within the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New updated policies brought in.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Introduction of service user focus groups.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2297EB8-364E-49F7-AE91-3A445D68B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What was done about it</a:t>
            </a:r>
          </a:p>
        </p:txBody>
      </p:sp>
    </p:spTree>
    <p:extLst>
      <p:ext uri="{BB962C8B-B14F-4D97-AF65-F5344CB8AC3E}">
        <p14:creationId xmlns:p14="http://schemas.microsoft.com/office/powerpoint/2010/main" val="2335091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505334-B4FB-49F7-9BD3-15D6F6130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Impacts of the changes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B00202-EBF1-4F1B-BD2A-58324D748FBE}"/>
              </a:ext>
            </a:extLst>
          </p:cNvPr>
          <p:cNvSpPr txBox="1"/>
          <p:nvPr/>
        </p:nvSpPr>
        <p:spPr>
          <a:xfrm>
            <a:off x="1406770" y="2184003"/>
            <a:ext cx="961513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Access to funding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Better communication between service users and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Individual service users needs being met.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Greater number of young carers being identified.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Social barriers broken.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Better support for staff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Wider support network for service users.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In-depth Understanding of young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327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49E078-95FD-43D1-8BE2-ED4CA089860F}"/>
              </a:ext>
            </a:extLst>
          </p:cNvPr>
          <p:cNvSpPr txBox="1"/>
          <p:nvPr/>
        </p:nvSpPr>
        <p:spPr>
          <a:xfrm>
            <a:off x="838200" y="2221064"/>
            <a:ext cx="497796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Children's Society </a:t>
            </a:r>
            <a:r>
              <a:rPr lang="en-GB" dirty="0">
                <a:hlinkClick r:id="rId2"/>
              </a:rPr>
              <a:t>www.childrenssociety.org.uk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Carers uk  </a:t>
            </a:r>
            <a:r>
              <a:rPr lang="en-GB" dirty="0">
                <a:hlinkClick r:id="rId3"/>
              </a:rPr>
              <a:t>www.carersuk.org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honey Pot  </a:t>
            </a:r>
            <a:r>
              <a:rPr lang="en-GB" dirty="0">
                <a:hlinkClick r:id="rId4"/>
              </a:rPr>
              <a:t>www.honeypot.org.uk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Action for Children </a:t>
            </a:r>
            <a:r>
              <a:rPr lang="en-GB" dirty="0">
                <a:hlinkClick r:id="rId5"/>
              </a:rPr>
              <a:t>www.actionforchildren.org.uk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Young Minds  </a:t>
            </a:r>
            <a:r>
              <a:rPr lang="en-GB" dirty="0">
                <a:hlinkClick r:id="rId6"/>
              </a:rPr>
              <a:t>www.youngminds.org.uk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Carers Trust </a:t>
            </a:r>
            <a:r>
              <a:rPr lang="en-GB" dirty="0">
                <a:hlinkClick r:id="rId7"/>
              </a:rPr>
              <a:t>www.carers.org.uk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9BD5570-9135-440F-A665-CD9A395FA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/>
              <a:t>Where to find support and information</a:t>
            </a:r>
          </a:p>
        </p:txBody>
      </p:sp>
    </p:spTree>
    <p:extLst>
      <p:ext uri="{BB962C8B-B14F-4D97-AF65-F5344CB8AC3E}">
        <p14:creationId xmlns:p14="http://schemas.microsoft.com/office/powerpoint/2010/main" val="2449288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D03B7B-6188-454C-9FE6-B0A3D96FF5DC}"/>
              </a:ext>
            </a:extLst>
          </p:cNvPr>
          <p:cNvSpPr/>
          <p:nvPr/>
        </p:nvSpPr>
        <p:spPr>
          <a:xfrm>
            <a:off x="378350" y="3571177"/>
            <a:ext cx="918375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Innvaer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S.,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Vist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G.,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Trommald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M., &amp;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Oxman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A. (2002). Health policy-makers' perceptions of their use of evidence: a systematic review.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Journal of health services research &amp; policy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7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(4), 239-244. 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84636C-F4AA-4E16-B837-4C3B7CD58014}"/>
              </a:ext>
            </a:extLst>
          </p:cNvPr>
          <p:cNvSpPr txBox="1"/>
          <p:nvPr/>
        </p:nvSpPr>
        <p:spPr>
          <a:xfrm>
            <a:off x="378350" y="4791740"/>
            <a:ext cx="9076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Levin, D. Z., &amp; Cross, R. (2004). The strength of weak ties you can trust: The mediating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role of trust in effective knowledge transfer.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Management science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50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(11), 1477-1490.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2C7038-A944-4158-B1FD-AE2468C1A4B0}"/>
              </a:ext>
            </a:extLst>
          </p:cNvPr>
          <p:cNvSpPr txBox="1"/>
          <p:nvPr/>
        </p:nvSpPr>
        <p:spPr>
          <a:xfrm>
            <a:off x="378349" y="2911364"/>
            <a:ext cx="9076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Dearden, C., &amp; Becker, S. (2004). Young carers in the UK: the 2004 report.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0DC57F-134A-43E2-BD92-471209E85FFC}"/>
              </a:ext>
            </a:extLst>
          </p:cNvPr>
          <p:cNvSpPr txBox="1"/>
          <p:nvPr/>
        </p:nvSpPr>
        <p:spPr>
          <a:xfrm>
            <a:off x="378349" y="1974552"/>
            <a:ext cx="7885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Becker, S., Aldridge, J., &amp; Dearden, C. (1998).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Young carers and their families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 Wiley-Blackwell.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490912-AC13-4E77-AE5A-20751D992465}"/>
              </a:ext>
            </a:extLst>
          </p:cNvPr>
          <p:cNvSpPr txBox="1"/>
          <p:nvPr/>
        </p:nvSpPr>
        <p:spPr>
          <a:xfrm>
            <a:off x="378350" y="5787598"/>
            <a:ext cx="10118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Liamputtong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Pranee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Focus group methodology: Principle and practice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 Sage Publications, 2011.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F8F599-D8E6-45CE-97B6-2D7984936E59}"/>
              </a:ext>
            </a:extLst>
          </p:cNvPr>
          <p:cNvSpPr txBox="1"/>
          <p:nvPr/>
        </p:nvSpPr>
        <p:spPr>
          <a:xfrm>
            <a:off x="378349" y="804152"/>
            <a:ext cx="103751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Avolio, B. J., Gardner, W. L., Walumbwa, F. O., Luthans, F., &amp; May, D. R. (2004). Unlocking the mask: A look at the process by which authentic leaders impact follower attitudes and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behaviors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The leadership quarterly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15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(6), 801-823.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032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526</Words>
  <Application>Microsoft Office PowerPoint</Application>
  <PresentationFormat>Widescreen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Working with Young Carers</vt:lpstr>
      <vt:lpstr>PowerPoint Presentation</vt:lpstr>
      <vt:lpstr>Job requirements for young Carers Support  worker</vt:lpstr>
      <vt:lpstr>Young Carers Support Worker Job Role</vt:lpstr>
      <vt:lpstr> Problems of the service provided</vt:lpstr>
      <vt:lpstr>Problem solving </vt:lpstr>
      <vt:lpstr>Underlining issues Young carers face</vt:lpstr>
      <vt:lpstr>What was done about it</vt:lpstr>
      <vt:lpstr>Impacts of the changes</vt:lpstr>
      <vt:lpstr>Where to find support and information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Young Carers</dc:title>
  <dc:creator>nicholschez@gmail.com</dc:creator>
  <cp:lastModifiedBy>nicholschez@gmail.com</cp:lastModifiedBy>
  <cp:revision>15</cp:revision>
  <dcterms:created xsi:type="dcterms:W3CDTF">2018-12-11T20:20:14Z</dcterms:created>
  <dcterms:modified xsi:type="dcterms:W3CDTF">2018-12-11T21:59:48Z</dcterms:modified>
</cp:coreProperties>
</file>