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04" r:id="rId1"/>
  </p:sldMasterIdLst>
  <p:sldIdLst>
    <p:sldId id="256" r:id="rId2"/>
    <p:sldId id="257" r:id="rId3"/>
    <p:sldId id="259" r:id="rId4"/>
    <p:sldId id="261" r:id="rId5"/>
    <p:sldId id="262" r:id="rId6"/>
    <p:sldId id="264" r:id="rId7"/>
    <p:sldId id="265" r:id="rId8"/>
    <p:sldId id="269" r:id="rId9"/>
    <p:sldId id="271" r:id="rId10"/>
    <p:sldId id="272" r:id="rId11"/>
    <p:sldId id="273" r:id="rId12"/>
    <p:sldId id="274" r:id="rId13"/>
    <p:sldId id="275" r:id="rId14"/>
    <p:sldId id="279" r:id="rId15"/>
    <p:sldId id="280" r:id="rId16"/>
    <p:sldId id="281" r:id="rId17"/>
    <p:sldId id="282" r:id="rId18"/>
    <p:sldId id="283" r:id="rId19"/>
    <p:sldId id="284"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29" autoAdjust="0"/>
    <p:restoredTop sz="94660"/>
  </p:normalViewPr>
  <p:slideViewPr>
    <p:cSldViewPr snapToGrid="0">
      <p:cViewPr varScale="1">
        <p:scale>
          <a:sx n="72" d="100"/>
          <a:sy n="72" d="100"/>
        </p:scale>
        <p:origin x="618"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A76EB9D5-7E1A-4433-8B21-2237CC26FA2C}" type="datetimeFigureOut">
              <a:rPr lang="en-US" smtClean="0"/>
              <a:t>5/22/2018</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133677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9EF837-FEDB-44F2-8FB5-4F56FC548A33}" type="datetimeFigureOut">
              <a:rPr lang="en-US" smtClean="0"/>
              <a:t>5/22/2018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1473864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EC2AB55-62C0-407E-B706-C907B44B0BFC}" type="datetimeFigureOut">
              <a:rPr lang="en-US" smtClean="0"/>
              <a:t>5/22/2018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7247474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FBB33F-FEF5-4E73-A5F9-307689FE77C6}" type="datetimeFigureOut">
              <a:rPr lang="en-US" smtClean="0"/>
              <a:t>5/22/2018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9418853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64B5FA4-F0B8-4D71-BC92-932E3A1502F8}" type="datetimeFigureOut">
              <a:rPr lang="en-US" smtClean="0"/>
              <a:t>5/22/2018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281540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FD89F80-C2CE-4D6A-80E4-D3515AD92BC6}" type="datetimeFigureOut">
              <a:rPr lang="en-US" smtClean="0"/>
              <a:t>5/22/2018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139794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E4220E-EF40-477E-B84C-637FC7CE78DB}" type="datetimeFigureOut">
              <a:rPr lang="en-US" smtClean="0"/>
              <a:t>5/22/2018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6379428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D0B8D63-E026-4E54-B301-C824E1BD14F3}" type="datetimeFigureOut">
              <a:rPr lang="en-US" smtClean="0"/>
              <a:t>5/22/2018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959578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C423185-9573-406A-8068-0AB4F2335019}" type="datetimeFigureOut">
              <a:rPr lang="en-US" smtClean="0"/>
              <a:t>5/22/2018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3674098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dirty="0"/>
              <a:t>Click icon to add picture</a:t>
            </a:r>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C5516DA-9D86-4E1E-A623-C11F9F74EB59}" type="datetimeFigureOut">
              <a:rPr lang="en-US" smtClean="0"/>
              <a:t>5/22/2018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39408850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C5516DA-9D86-4E1E-A623-C11F9F74EB59}" type="datetimeFigureOut">
              <a:rPr lang="en-US" smtClean="0"/>
              <a:t>5/22/2018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07352075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C5516DA-9D86-4E1E-A623-C11F9F74EB59}" type="datetimeFigureOut">
              <a:rPr lang="en-US" smtClean="0"/>
              <a:t>5/22/2018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33788986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C5516DA-9D86-4E1E-A623-C11F9F74EB59}" type="datetimeFigureOut">
              <a:rPr lang="en-US" smtClean="0"/>
              <a:t>5/22/2018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092673610"/>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6C5516DA-9D86-4E1E-A623-C11F9F74EB59}" type="datetimeFigureOut">
              <a:rPr lang="en-US" smtClean="0"/>
              <a:t>5/22/2018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385783540"/>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dirty="0"/>
              <a:t>Click icon to add picture</a:t>
            </a:r>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dirty="0"/>
              <a:t>Click icon to add picture</a:t>
            </a:r>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dirty="0"/>
              <a:t>Click icon to add picture</a:t>
            </a:r>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6C5516DA-9D86-4E1E-A623-C11F9F74EB59}" type="datetimeFigureOut">
              <a:rPr lang="en-US" smtClean="0"/>
              <a:t>5/22/2018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096831564"/>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598A19-B9D6-4696-A74D-9FEF900C8B6A}" type="datetimeFigureOut">
              <a:rPr lang="en-US" smtClean="0"/>
              <a:t>5/22/2018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6830655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A205100-39B0-4914-BBD6-34F267582565}" type="datetimeFigureOut">
              <a:rPr lang="en-US" smtClean="0"/>
              <a:t>5/22/2018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1130248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C5516DA-9D86-4E1E-A623-C11F9F74EB59}" type="datetimeFigureOut">
              <a:rPr lang="en-US" smtClean="0"/>
              <a:t>5/22/2018</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427852163"/>
      </p:ext>
    </p:extLst>
  </p:cSld>
  <p:clrMap bg1="dk1" tx1="lt1" bg2="dk2" tx2="lt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 id="2147483816" r:id="rId12"/>
    <p:sldLayoutId id="2147483817" r:id="rId13"/>
    <p:sldLayoutId id="2147483818" r:id="rId14"/>
    <p:sldLayoutId id="2147483819" r:id="rId15"/>
    <p:sldLayoutId id="2147483820" r:id="rId16"/>
    <p:sldLayoutId id="2147483821" r:id="rId17"/>
  </p:sldLayoutIdLst>
  <p:hf sldNum="0" hdr="0" ft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FA319-E1FC-4617-830E-E748EDA6E61F}"/>
              </a:ext>
            </a:extLst>
          </p:cNvPr>
          <p:cNvSpPr>
            <a:spLocks noGrp="1"/>
          </p:cNvSpPr>
          <p:nvPr>
            <p:ph type="ctrTitle"/>
          </p:nvPr>
        </p:nvSpPr>
        <p:spPr>
          <a:xfrm>
            <a:off x="960933" y="960241"/>
            <a:ext cx="6849699" cy="4203872"/>
          </a:xfrm>
        </p:spPr>
        <p:txBody>
          <a:bodyPr anchor="ctr">
            <a:normAutofit/>
          </a:bodyPr>
          <a:lstStyle/>
          <a:p>
            <a:pPr algn="r"/>
            <a:r>
              <a:rPr lang="en-GB" sz="5000" dirty="0"/>
              <a:t>A Qualitative Investigation into Self-harm, Stigma and Support in Adolescents.</a:t>
            </a:r>
          </a:p>
        </p:txBody>
      </p:sp>
      <p:sp>
        <p:nvSpPr>
          <p:cNvPr id="3" name="Subtitle 2">
            <a:extLst>
              <a:ext uri="{FF2B5EF4-FFF2-40B4-BE49-F238E27FC236}">
                <a16:creationId xmlns:a16="http://schemas.microsoft.com/office/drawing/2014/main" id="{2295A220-D2F3-45EA-A03F-73FD9096A3CA}"/>
              </a:ext>
            </a:extLst>
          </p:cNvPr>
          <p:cNvSpPr>
            <a:spLocks noGrp="1"/>
          </p:cNvSpPr>
          <p:nvPr>
            <p:ph type="subTitle" idx="1"/>
          </p:nvPr>
        </p:nvSpPr>
        <p:spPr>
          <a:xfrm>
            <a:off x="8453071" y="964028"/>
            <a:ext cx="2770873" cy="4196299"/>
          </a:xfrm>
        </p:spPr>
        <p:txBody>
          <a:bodyPr anchor="ctr">
            <a:normAutofit/>
          </a:bodyPr>
          <a:lstStyle/>
          <a:p>
            <a:r>
              <a:rPr lang="en-GB" dirty="0"/>
              <a:t>Dissertation in Psychology 2018.  Student number:- 1501863.</a:t>
            </a:r>
          </a:p>
        </p:txBody>
      </p:sp>
    </p:spTree>
    <p:extLst>
      <p:ext uri="{BB962C8B-B14F-4D97-AF65-F5344CB8AC3E}">
        <p14:creationId xmlns:p14="http://schemas.microsoft.com/office/powerpoint/2010/main" val="246018676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9592B-886D-4A30-B13E-D7C5B5716DF1}"/>
              </a:ext>
            </a:extLst>
          </p:cNvPr>
          <p:cNvSpPr>
            <a:spLocks noGrp="1"/>
          </p:cNvSpPr>
          <p:nvPr>
            <p:ph type="title"/>
          </p:nvPr>
        </p:nvSpPr>
        <p:spPr/>
        <p:txBody>
          <a:bodyPr>
            <a:normAutofit/>
          </a:bodyPr>
          <a:lstStyle/>
          <a:p>
            <a:r>
              <a:rPr lang="en-GB" u="sng" dirty="0"/>
              <a:t>Introduction.</a:t>
            </a:r>
          </a:p>
        </p:txBody>
      </p:sp>
      <p:sp>
        <p:nvSpPr>
          <p:cNvPr id="3" name="Content Placeholder 2">
            <a:extLst>
              <a:ext uri="{FF2B5EF4-FFF2-40B4-BE49-F238E27FC236}">
                <a16:creationId xmlns:a16="http://schemas.microsoft.com/office/drawing/2014/main" id="{E728B71B-5FFA-4F2D-935C-B1B471A185D2}"/>
              </a:ext>
            </a:extLst>
          </p:cNvPr>
          <p:cNvSpPr>
            <a:spLocks noGrp="1"/>
          </p:cNvSpPr>
          <p:nvPr>
            <p:ph idx="1"/>
          </p:nvPr>
        </p:nvSpPr>
        <p:spPr>
          <a:xfrm>
            <a:off x="1141413" y="1953491"/>
            <a:ext cx="9905998" cy="3837710"/>
          </a:xfrm>
        </p:spPr>
        <p:txBody>
          <a:bodyPr>
            <a:normAutofit/>
          </a:bodyPr>
          <a:lstStyle/>
          <a:p>
            <a:pPr marL="0" indent="0">
              <a:buNone/>
            </a:pPr>
            <a:r>
              <a:rPr lang="en-US" sz="2000" dirty="0"/>
              <a:t>Self-harm has become increasingly more prevalent over the last decade, whether this is because more people are being hospitalised because of it or whether it is because people are talking about it more freely.  This study has aimed to look at the way adolescents deal with self-harm and the stigma surrounding it.  It was reported by Klonsky and Olino (2008) that compared to adults, it is far more widespread in adolescents.  It is implied that 35,000 adolescents attend hospital on a yearly basis in the United Kingdom.  It is also suggested that the ratio is actually 1:10 that are seen in a hospital (Fortune &amp; Hawton, 2007).  This suggests that there are so many that are not seen, and this has become a grave concern to the to the UK health service (Department of Health, 2002).</a:t>
            </a:r>
            <a:endParaRPr lang="en-GB" sz="2000" dirty="0"/>
          </a:p>
        </p:txBody>
      </p:sp>
    </p:spTree>
    <p:extLst>
      <p:ext uri="{BB962C8B-B14F-4D97-AF65-F5344CB8AC3E}">
        <p14:creationId xmlns:p14="http://schemas.microsoft.com/office/powerpoint/2010/main" val="327313162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05152-1372-475A-A067-FCC4354A0B78}"/>
              </a:ext>
            </a:extLst>
          </p:cNvPr>
          <p:cNvSpPr>
            <a:spLocks noGrp="1"/>
          </p:cNvSpPr>
          <p:nvPr>
            <p:ph type="title"/>
          </p:nvPr>
        </p:nvSpPr>
        <p:spPr>
          <a:xfrm>
            <a:off x="1141413" y="291548"/>
            <a:ext cx="9905998" cy="1179443"/>
          </a:xfrm>
        </p:spPr>
        <p:txBody>
          <a:bodyPr>
            <a:normAutofit/>
          </a:bodyPr>
          <a:lstStyle/>
          <a:p>
            <a:r>
              <a:rPr lang="en-GB" b="1" u="sng" dirty="0"/>
              <a:t>Rationale and Research Question.</a:t>
            </a:r>
          </a:p>
        </p:txBody>
      </p:sp>
      <p:sp>
        <p:nvSpPr>
          <p:cNvPr id="3" name="Content Placeholder 2">
            <a:extLst>
              <a:ext uri="{FF2B5EF4-FFF2-40B4-BE49-F238E27FC236}">
                <a16:creationId xmlns:a16="http://schemas.microsoft.com/office/drawing/2014/main" id="{3166A904-E1FA-4D53-86EA-F007D05FF3C0}"/>
              </a:ext>
            </a:extLst>
          </p:cNvPr>
          <p:cNvSpPr>
            <a:spLocks noGrp="1"/>
          </p:cNvSpPr>
          <p:nvPr>
            <p:ph idx="1"/>
          </p:nvPr>
        </p:nvSpPr>
        <p:spPr>
          <a:xfrm>
            <a:off x="1141413" y="1720735"/>
            <a:ext cx="9905998" cy="4070466"/>
          </a:xfrm>
        </p:spPr>
        <p:txBody>
          <a:bodyPr>
            <a:noAutofit/>
          </a:bodyPr>
          <a:lstStyle/>
          <a:p>
            <a:pPr marL="0" indent="0">
              <a:lnSpc>
                <a:spcPct val="110000"/>
              </a:lnSpc>
              <a:buNone/>
            </a:pPr>
            <a:r>
              <a:rPr lang="en-US" sz="2000" dirty="0"/>
              <a:t>To be able to comprehend the effects that stigma has on self-harming adolescents, it is essential to have the opportunity to speak to them openly regarding the issues they face on a daily basis. The experience that they personally relate to is essential in finding the answers to help others in the future.</a:t>
            </a:r>
          </a:p>
          <a:p>
            <a:pPr marL="0" indent="0">
              <a:lnSpc>
                <a:spcPct val="110000"/>
              </a:lnSpc>
              <a:buNone/>
            </a:pPr>
            <a:r>
              <a:rPr lang="en-US" sz="2000" dirty="0"/>
              <a:t>An individual experience is the aim of IPA and what it focuses on (Smith, Flowers &amp; Larkin, 2009).</a:t>
            </a:r>
          </a:p>
          <a:p>
            <a:pPr marL="0" indent="0">
              <a:lnSpc>
                <a:spcPct val="110000"/>
              </a:lnSpc>
              <a:buNone/>
            </a:pPr>
            <a:r>
              <a:rPr lang="en-US" sz="2000" dirty="0"/>
              <a:t>IPA is phenomenological in its aim to get as near as possible to an individuals experiences which is key to gaining first hand knowledge.  Individuals don’t always have the vocabulary to express themselves fully, and due to this some interpretation by the researcher may be necessary. The main aim of the interviewer is with specific experiences and the need to evaluate each individual’s experiences in great detail.</a:t>
            </a:r>
            <a:endParaRPr lang="en-GB" sz="2000" dirty="0"/>
          </a:p>
        </p:txBody>
      </p:sp>
    </p:spTree>
    <p:extLst>
      <p:ext uri="{BB962C8B-B14F-4D97-AF65-F5344CB8AC3E}">
        <p14:creationId xmlns:p14="http://schemas.microsoft.com/office/powerpoint/2010/main" val="26294832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C82F8-CF74-4E5C-AEBD-E9D03709BC10}"/>
              </a:ext>
            </a:extLst>
          </p:cNvPr>
          <p:cNvSpPr>
            <a:spLocks noGrp="1"/>
          </p:cNvSpPr>
          <p:nvPr>
            <p:ph type="title"/>
          </p:nvPr>
        </p:nvSpPr>
        <p:spPr>
          <a:xfrm>
            <a:off x="1141413" y="618518"/>
            <a:ext cx="9905998" cy="1478570"/>
          </a:xfrm>
        </p:spPr>
        <p:txBody>
          <a:bodyPr>
            <a:normAutofit/>
          </a:bodyPr>
          <a:lstStyle/>
          <a:p>
            <a:r>
              <a:rPr lang="en-GB" b="1" u="sng"/>
              <a:t>Hypotheses.</a:t>
            </a:r>
            <a:endParaRPr lang="en-GB" b="1" u="sng" dirty="0"/>
          </a:p>
        </p:txBody>
      </p:sp>
      <p:sp>
        <p:nvSpPr>
          <p:cNvPr id="3" name="Content Placeholder 2">
            <a:extLst>
              <a:ext uri="{FF2B5EF4-FFF2-40B4-BE49-F238E27FC236}">
                <a16:creationId xmlns:a16="http://schemas.microsoft.com/office/drawing/2014/main" id="{342F1EF6-2BA6-4D4A-AB2C-DB1A2C97C58C}"/>
              </a:ext>
            </a:extLst>
          </p:cNvPr>
          <p:cNvSpPr>
            <a:spLocks noGrp="1"/>
          </p:cNvSpPr>
          <p:nvPr>
            <p:ph idx="1"/>
          </p:nvPr>
        </p:nvSpPr>
        <p:spPr>
          <a:xfrm>
            <a:off x="1141413" y="1753985"/>
            <a:ext cx="9905998" cy="4037216"/>
          </a:xfrm>
        </p:spPr>
        <p:txBody>
          <a:bodyPr>
            <a:normAutofit/>
          </a:bodyPr>
          <a:lstStyle/>
          <a:p>
            <a:pPr marL="0" indent="0">
              <a:lnSpc>
                <a:spcPct val="110000"/>
              </a:lnSpc>
              <a:buNone/>
            </a:pPr>
            <a:r>
              <a:rPr lang="en-US" sz="2000" dirty="0"/>
              <a:t>This study aims to discover the implications of stigma on those adolescents that self-harm.  Their reactions to stigma and how they manage it.  Also how they feel that others see them as an individual, and the stigma that comes with others knowing that they self-harm.  The study also looks at the help that they have had, and their feelings regarding this.  Gender differences are also taken into consideration.  Whether or not that it was a factor.</a:t>
            </a:r>
          </a:p>
          <a:p>
            <a:pPr marL="0" indent="0">
              <a:lnSpc>
                <a:spcPct val="110000"/>
              </a:lnSpc>
              <a:buNone/>
            </a:pPr>
            <a:r>
              <a:rPr lang="en-US" sz="2000" dirty="0"/>
              <a:t>Looking into the effects of stigma through the eyes of an adolescents who self-harm could be an invaluable service in aiding health boards to understand the magnitude of the situation facing these young people.  Through findings in studies such as this it may persuade clinicians to include the reduction of self-stigma as a treatment (Corrigan, 2007).  Attempting to tackle the notion of stigma is vital as it is a barrier for these individuals seeking the help that they so desperately need and deserve.</a:t>
            </a:r>
            <a:endParaRPr lang="en-GB" sz="2000" dirty="0"/>
          </a:p>
        </p:txBody>
      </p:sp>
    </p:spTree>
    <p:extLst>
      <p:ext uri="{BB962C8B-B14F-4D97-AF65-F5344CB8AC3E}">
        <p14:creationId xmlns:p14="http://schemas.microsoft.com/office/powerpoint/2010/main" val="271884305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DFCD2-B869-4F1A-9371-4C1A89C58AD3}"/>
              </a:ext>
            </a:extLst>
          </p:cNvPr>
          <p:cNvSpPr>
            <a:spLocks noGrp="1"/>
          </p:cNvSpPr>
          <p:nvPr>
            <p:ph type="title"/>
          </p:nvPr>
        </p:nvSpPr>
        <p:spPr>
          <a:xfrm>
            <a:off x="1141413" y="384314"/>
            <a:ext cx="9905998" cy="914400"/>
          </a:xfrm>
        </p:spPr>
        <p:txBody>
          <a:bodyPr>
            <a:normAutofit/>
          </a:bodyPr>
          <a:lstStyle/>
          <a:p>
            <a:r>
              <a:rPr lang="en-GB" b="1" u="sng" dirty="0"/>
              <a:t>Method.</a:t>
            </a:r>
          </a:p>
        </p:txBody>
      </p:sp>
      <p:sp>
        <p:nvSpPr>
          <p:cNvPr id="7" name="Content Placeholder 2">
            <a:extLst>
              <a:ext uri="{FF2B5EF4-FFF2-40B4-BE49-F238E27FC236}">
                <a16:creationId xmlns:a16="http://schemas.microsoft.com/office/drawing/2014/main" id="{C6C0C877-D102-4E4D-A8A9-E009A35EA481}"/>
              </a:ext>
            </a:extLst>
          </p:cNvPr>
          <p:cNvSpPr>
            <a:spLocks noGrp="1"/>
          </p:cNvSpPr>
          <p:nvPr>
            <p:ph idx="1"/>
          </p:nvPr>
        </p:nvSpPr>
        <p:spPr>
          <a:xfrm>
            <a:off x="1238596" y="1298714"/>
            <a:ext cx="9808815" cy="4492487"/>
          </a:xfrm>
        </p:spPr>
        <p:txBody>
          <a:bodyPr>
            <a:normAutofit/>
          </a:bodyPr>
          <a:lstStyle/>
          <a:p>
            <a:pPr marL="0" indent="0">
              <a:lnSpc>
                <a:spcPct val="110000"/>
              </a:lnSpc>
              <a:buNone/>
            </a:pPr>
            <a:r>
              <a:rPr lang="en-US" sz="2200" b="1" dirty="0"/>
              <a:t>Design.</a:t>
            </a:r>
          </a:p>
          <a:p>
            <a:pPr marL="0" indent="0">
              <a:lnSpc>
                <a:spcPct val="110000"/>
              </a:lnSpc>
              <a:buNone/>
            </a:pPr>
            <a:r>
              <a:rPr lang="en-US" sz="2200" dirty="0"/>
              <a:t>A qualitative method was used for this study to investigate how adolescents deal with the issues of stigma. To gain firsthand knowledge of the issues that those adolescents who self-harm find themselves dealing with on a daily basis.  The study also explores the gender differences and how the differ in their perceptions. </a:t>
            </a:r>
          </a:p>
          <a:p>
            <a:pPr marL="0" indent="0">
              <a:lnSpc>
                <a:spcPct val="110000"/>
              </a:lnSpc>
              <a:buNone/>
            </a:pPr>
            <a:endParaRPr lang="en-US" sz="2200" dirty="0"/>
          </a:p>
          <a:p>
            <a:pPr marL="0" indent="0">
              <a:lnSpc>
                <a:spcPct val="110000"/>
              </a:lnSpc>
              <a:buNone/>
            </a:pPr>
            <a:endParaRPr lang="en-US" dirty="0"/>
          </a:p>
          <a:p>
            <a:pPr marL="0" indent="0">
              <a:lnSpc>
                <a:spcPct val="110000"/>
              </a:lnSpc>
              <a:buNone/>
            </a:pPr>
            <a:endParaRPr lang="en-US" dirty="0"/>
          </a:p>
          <a:p>
            <a:pPr marL="0" indent="0">
              <a:lnSpc>
                <a:spcPct val="110000"/>
              </a:lnSpc>
              <a:buNone/>
            </a:pPr>
            <a:endParaRPr lang="en-GB" dirty="0"/>
          </a:p>
        </p:txBody>
      </p:sp>
    </p:spTree>
    <p:extLst>
      <p:ext uri="{BB962C8B-B14F-4D97-AF65-F5344CB8AC3E}">
        <p14:creationId xmlns:p14="http://schemas.microsoft.com/office/powerpoint/2010/main" val="126080408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849C9-6CD5-4D89-92F0-4EE88D28CDDC}"/>
              </a:ext>
            </a:extLst>
          </p:cNvPr>
          <p:cNvSpPr>
            <a:spLocks noGrp="1"/>
          </p:cNvSpPr>
          <p:nvPr>
            <p:ph type="title"/>
          </p:nvPr>
        </p:nvSpPr>
        <p:spPr/>
        <p:txBody>
          <a:bodyPr>
            <a:normAutofit/>
          </a:bodyPr>
          <a:lstStyle/>
          <a:p>
            <a:r>
              <a:rPr lang="en-GB" b="1" u="sng" dirty="0"/>
              <a:t>Method (cont’d).</a:t>
            </a:r>
          </a:p>
        </p:txBody>
      </p:sp>
      <p:sp>
        <p:nvSpPr>
          <p:cNvPr id="3" name="Content Placeholder 2">
            <a:extLst>
              <a:ext uri="{FF2B5EF4-FFF2-40B4-BE49-F238E27FC236}">
                <a16:creationId xmlns:a16="http://schemas.microsoft.com/office/drawing/2014/main" id="{6FF4AECC-928B-4E27-B49F-51C9E30583D5}"/>
              </a:ext>
            </a:extLst>
          </p:cNvPr>
          <p:cNvSpPr>
            <a:spLocks noGrp="1"/>
          </p:cNvSpPr>
          <p:nvPr>
            <p:ph idx="1"/>
          </p:nvPr>
        </p:nvSpPr>
        <p:spPr>
          <a:xfrm>
            <a:off x="1213658" y="1812175"/>
            <a:ext cx="9833753" cy="3979026"/>
          </a:xfrm>
        </p:spPr>
        <p:txBody>
          <a:bodyPr>
            <a:normAutofit/>
          </a:bodyPr>
          <a:lstStyle/>
          <a:p>
            <a:pPr marL="0" indent="0">
              <a:lnSpc>
                <a:spcPct val="110000"/>
              </a:lnSpc>
              <a:buNone/>
            </a:pPr>
            <a:r>
              <a:rPr lang="en-US" sz="2000" b="1" dirty="0"/>
              <a:t>Participants and their Profiles.</a:t>
            </a:r>
          </a:p>
          <a:p>
            <a:pPr marL="0" indent="0">
              <a:lnSpc>
                <a:spcPct val="110000"/>
              </a:lnSpc>
              <a:buNone/>
            </a:pPr>
            <a:r>
              <a:rPr lang="en-US" sz="2000" dirty="0"/>
              <a:t>David is 18 years of age and has been cutting for 9 months.  He is an only child and lives at home with his parents.  He has sought help eventually and know is recovering.  He is studying his 'A' Levels at school and is in his final year.</a:t>
            </a:r>
          </a:p>
          <a:p>
            <a:pPr marL="0" indent="0">
              <a:lnSpc>
                <a:spcPct val="110000"/>
              </a:lnSpc>
              <a:buNone/>
            </a:pPr>
            <a:r>
              <a:rPr lang="en-US" sz="2000" dirty="0"/>
              <a:t>Alex is 18 years of age and has been struggling with bulimia for 2 years.  Alex has an older sibling and lives at home with his parents.  He has sought help, and his recovery is ongoing.  He is studying his 'A' Levels and is in his final year.</a:t>
            </a:r>
          </a:p>
          <a:p>
            <a:pPr marL="0" indent="0">
              <a:lnSpc>
                <a:spcPct val="110000"/>
              </a:lnSpc>
              <a:buNone/>
            </a:pPr>
            <a:r>
              <a:rPr lang="en-US" sz="2000" dirty="0"/>
              <a:t>Simon is 17 years of age and has been cutting since he was 15. Simon is an only child and lives at home with his parents.  He has sought help and is recovering well.  He has just begun studying is 'A’ Levels.</a:t>
            </a:r>
          </a:p>
          <a:p>
            <a:pPr marL="0" indent="0">
              <a:lnSpc>
                <a:spcPct val="110000"/>
              </a:lnSpc>
              <a:buNone/>
            </a:pPr>
            <a:endParaRPr lang="en-GB" sz="2000" dirty="0"/>
          </a:p>
        </p:txBody>
      </p:sp>
    </p:spTree>
    <p:extLst>
      <p:ext uri="{BB962C8B-B14F-4D97-AF65-F5344CB8AC3E}">
        <p14:creationId xmlns:p14="http://schemas.microsoft.com/office/powerpoint/2010/main" val="165985012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835FC-8913-4AFD-B4BD-453205EF0261}"/>
              </a:ext>
            </a:extLst>
          </p:cNvPr>
          <p:cNvSpPr>
            <a:spLocks noGrp="1"/>
          </p:cNvSpPr>
          <p:nvPr>
            <p:ph type="title"/>
          </p:nvPr>
        </p:nvSpPr>
        <p:spPr>
          <a:xfrm>
            <a:off x="1141413" y="618518"/>
            <a:ext cx="9905998" cy="1478570"/>
          </a:xfrm>
        </p:spPr>
        <p:txBody>
          <a:bodyPr>
            <a:normAutofit/>
          </a:bodyPr>
          <a:lstStyle/>
          <a:p>
            <a:r>
              <a:rPr lang="en-GB" b="1" u="sng" dirty="0"/>
              <a:t>Method (cont’d).</a:t>
            </a:r>
          </a:p>
        </p:txBody>
      </p:sp>
      <p:sp>
        <p:nvSpPr>
          <p:cNvPr id="3" name="Content Placeholder 2">
            <a:extLst>
              <a:ext uri="{FF2B5EF4-FFF2-40B4-BE49-F238E27FC236}">
                <a16:creationId xmlns:a16="http://schemas.microsoft.com/office/drawing/2014/main" id="{75419168-B1DE-43EE-9D8F-9A6A6E84360A}"/>
              </a:ext>
            </a:extLst>
          </p:cNvPr>
          <p:cNvSpPr>
            <a:spLocks noGrp="1"/>
          </p:cNvSpPr>
          <p:nvPr>
            <p:ph idx="1"/>
          </p:nvPr>
        </p:nvSpPr>
        <p:spPr>
          <a:xfrm>
            <a:off x="1141413" y="1704109"/>
            <a:ext cx="9905998" cy="4087092"/>
          </a:xfrm>
        </p:spPr>
        <p:txBody>
          <a:bodyPr>
            <a:normAutofit/>
          </a:bodyPr>
          <a:lstStyle/>
          <a:p>
            <a:pPr marL="0" indent="0">
              <a:lnSpc>
                <a:spcPct val="110000"/>
              </a:lnSpc>
              <a:buNone/>
            </a:pPr>
            <a:r>
              <a:rPr lang="en-US" sz="2000" dirty="0"/>
              <a:t>Elizabeth is 16 years of age and she has recently finished her GCSE’s and is going to carry on with her 'A' Levels at school.  Elizabeth has two younger sisters and lives at home with her parents.  She has suffered with bulimia which is an ongoing process.  She has sought help.</a:t>
            </a:r>
          </a:p>
          <a:p>
            <a:pPr marL="0" indent="0">
              <a:lnSpc>
                <a:spcPct val="110000"/>
              </a:lnSpc>
              <a:buNone/>
            </a:pPr>
            <a:r>
              <a:rPr lang="en-US" sz="2000" dirty="0"/>
              <a:t>Hilary is 17 years of age and is studying her 'A' Levels at college.  Hilary has two older brothers and lives at her family home with her mother.  Her mother and father were divorced when she was 8.  She has struggled with bulimia for a couple of years, but since gaining help she is in recovery.</a:t>
            </a:r>
          </a:p>
          <a:p>
            <a:pPr marL="0" indent="0">
              <a:lnSpc>
                <a:spcPct val="110000"/>
              </a:lnSpc>
              <a:buNone/>
            </a:pPr>
            <a:r>
              <a:rPr lang="en-US" sz="2000" dirty="0"/>
              <a:t>Joanne is 18 years of age and has dropped out of school before finishing her 'A' Level course.  Joanne has four younger siblings, and she is also a carer for her mother who suffer with MS.  She lives at home with her parents.  She has been cutting for two years and has found ongoing help, but she still struggles on occasion with self-harm.</a:t>
            </a:r>
          </a:p>
          <a:p>
            <a:pPr marL="0" indent="0">
              <a:lnSpc>
                <a:spcPct val="110000"/>
              </a:lnSpc>
              <a:buNone/>
            </a:pPr>
            <a:endParaRPr lang="en-GB" sz="2000" dirty="0"/>
          </a:p>
        </p:txBody>
      </p:sp>
    </p:spTree>
    <p:extLst>
      <p:ext uri="{BB962C8B-B14F-4D97-AF65-F5344CB8AC3E}">
        <p14:creationId xmlns:p14="http://schemas.microsoft.com/office/powerpoint/2010/main" val="355394806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FB2B4-BE18-4007-B45A-976130370684}"/>
              </a:ext>
            </a:extLst>
          </p:cNvPr>
          <p:cNvSpPr>
            <a:spLocks noGrp="1"/>
          </p:cNvSpPr>
          <p:nvPr>
            <p:ph type="title"/>
          </p:nvPr>
        </p:nvSpPr>
        <p:spPr/>
        <p:txBody>
          <a:bodyPr>
            <a:normAutofit/>
          </a:bodyPr>
          <a:lstStyle/>
          <a:p>
            <a:r>
              <a:rPr lang="en-GB" b="1" u="sng" dirty="0"/>
              <a:t>Results/Discussion.</a:t>
            </a:r>
          </a:p>
        </p:txBody>
      </p:sp>
      <p:sp>
        <p:nvSpPr>
          <p:cNvPr id="3" name="Content Placeholder 2">
            <a:extLst>
              <a:ext uri="{FF2B5EF4-FFF2-40B4-BE49-F238E27FC236}">
                <a16:creationId xmlns:a16="http://schemas.microsoft.com/office/drawing/2014/main" id="{21F14F46-BD51-4E32-937B-1396BD6A2F14}"/>
              </a:ext>
            </a:extLst>
          </p:cNvPr>
          <p:cNvSpPr>
            <a:spLocks noGrp="1"/>
          </p:cNvSpPr>
          <p:nvPr>
            <p:ph idx="1"/>
          </p:nvPr>
        </p:nvSpPr>
        <p:spPr>
          <a:xfrm>
            <a:off x="1141413" y="1886989"/>
            <a:ext cx="9905998" cy="3904212"/>
          </a:xfrm>
        </p:spPr>
        <p:txBody>
          <a:bodyPr>
            <a:normAutofit fontScale="92500" lnSpcReduction="10000"/>
          </a:bodyPr>
          <a:lstStyle/>
          <a:p>
            <a:pPr marL="0" indent="0">
              <a:buNone/>
            </a:pPr>
            <a:r>
              <a:rPr lang="en-US" sz="2200" b="1" dirty="0"/>
              <a:t>Initial Encounter.</a:t>
            </a:r>
          </a:p>
          <a:p>
            <a:pPr marL="0" indent="0">
              <a:buNone/>
            </a:pPr>
            <a:r>
              <a:rPr lang="en-US" sz="2200" dirty="0"/>
              <a:t>After carrying out 6 interviews which were recorded and transcribing them.  The transcripts were read several times so that they were completely understood.  From this the interviews were analysed one at a time, in the order in which the interviews took place.  From this themes began to appear, and the themes that were similar were put together to make a Superordinate theme.  The themes were also looked at for a connection with the research question.</a:t>
            </a:r>
          </a:p>
          <a:p>
            <a:pPr marL="0" indent="0">
              <a:buNone/>
            </a:pPr>
            <a:r>
              <a:rPr lang="en-GB" sz="2200" dirty="0"/>
              <a:t>Themes Drawn from Interviews.</a:t>
            </a:r>
          </a:p>
          <a:p>
            <a:pPr marL="0" indent="0">
              <a:buNone/>
            </a:pPr>
            <a:r>
              <a:rPr lang="en-GB" sz="2200" dirty="0"/>
              <a:t>Everyone’s experience was different when it came to self-harm, but a great deal of emotions and how they dealt with their difficulties were very similar.  3 super-ordinate themes were developed and 12 sub-ordinate themes.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26125939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2BF24-BF3E-44CD-98AE-20D870C2860B}"/>
              </a:ext>
            </a:extLst>
          </p:cNvPr>
          <p:cNvSpPr>
            <a:spLocks noGrp="1"/>
          </p:cNvSpPr>
          <p:nvPr>
            <p:ph type="title"/>
          </p:nvPr>
        </p:nvSpPr>
        <p:spPr>
          <a:xfrm>
            <a:off x="1141413" y="618518"/>
            <a:ext cx="9905998" cy="1102217"/>
          </a:xfrm>
        </p:spPr>
        <p:txBody>
          <a:bodyPr>
            <a:normAutofit/>
          </a:bodyPr>
          <a:lstStyle/>
          <a:p>
            <a:r>
              <a:rPr lang="en-GB" b="1" u="sng" dirty="0"/>
              <a:t>Results/Discussion.</a:t>
            </a:r>
          </a:p>
        </p:txBody>
      </p:sp>
      <p:sp>
        <p:nvSpPr>
          <p:cNvPr id="3" name="Content Placeholder 2">
            <a:extLst>
              <a:ext uri="{FF2B5EF4-FFF2-40B4-BE49-F238E27FC236}">
                <a16:creationId xmlns:a16="http://schemas.microsoft.com/office/drawing/2014/main" id="{5B2C17A7-314B-4F15-889D-C7F9604E3105}"/>
              </a:ext>
            </a:extLst>
          </p:cNvPr>
          <p:cNvSpPr>
            <a:spLocks noGrp="1"/>
          </p:cNvSpPr>
          <p:nvPr>
            <p:ph idx="1"/>
          </p:nvPr>
        </p:nvSpPr>
        <p:spPr>
          <a:xfrm>
            <a:off x="1141413" y="1654233"/>
            <a:ext cx="9905998" cy="4136968"/>
          </a:xfrm>
        </p:spPr>
        <p:txBody>
          <a:bodyPr>
            <a:normAutofit/>
          </a:bodyPr>
          <a:lstStyle/>
          <a:p>
            <a:pPr marL="0" indent="0">
              <a:buNone/>
            </a:pPr>
            <a:r>
              <a:rPr lang="en-GB" sz="2000" b="1" dirty="0"/>
              <a:t>Super-ordinate 1 - </a:t>
            </a:r>
            <a:r>
              <a:rPr lang="en-US" sz="2000" b="1" dirty="0"/>
              <a:t>:  Self and comparison to others.</a:t>
            </a:r>
          </a:p>
          <a:p>
            <a:pPr marL="0" indent="0">
              <a:buNone/>
            </a:pPr>
            <a:r>
              <a:rPr lang="en-US" sz="2000" dirty="0"/>
              <a:t>Sub-ordinate themes:</a:t>
            </a:r>
          </a:p>
          <a:p>
            <a:r>
              <a:rPr lang="en-GB" sz="2000" dirty="0"/>
              <a:t>Self-awareness.</a:t>
            </a:r>
          </a:p>
          <a:p>
            <a:r>
              <a:rPr lang="en-US" sz="2000" dirty="0"/>
              <a:t>Self-perception:  How others view them.</a:t>
            </a:r>
          </a:p>
          <a:p>
            <a:r>
              <a:rPr lang="en-GB" sz="2000" dirty="0"/>
              <a:t>Comparison made to others.</a:t>
            </a:r>
          </a:p>
          <a:p>
            <a:r>
              <a:rPr lang="en-GB" sz="2000" dirty="0"/>
              <a:t>Strengths and weaknesses.</a:t>
            </a:r>
          </a:p>
          <a:p>
            <a:pPr marL="0" indent="0">
              <a:buNone/>
            </a:pPr>
            <a:endParaRPr lang="en-GB" dirty="0"/>
          </a:p>
        </p:txBody>
      </p:sp>
    </p:spTree>
    <p:extLst>
      <p:ext uri="{BB962C8B-B14F-4D97-AF65-F5344CB8AC3E}">
        <p14:creationId xmlns:p14="http://schemas.microsoft.com/office/powerpoint/2010/main" val="385102649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D86F2-D65F-4D00-8094-67FDA65DD554}"/>
              </a:ext>
            </a:extLst>
          </p:cNvPr>
          <p:cNvSpPr>
            <a:spLocks noGrp="1"/>
          </p:cNvSpPr>
          <p:nvPr>
            <p:ph type="title"/>
          </p:nvPr>
        </p:nvSpPr>
        <p:spPr>
          <a:xfrm>
            <a:off x="1141413" y="618518"/>
            <a:ext cx="9905998" cy="1276784"/>
          </a:xfrm>
        </p:spPr>
        <p:txBody>
          <a:bodyPr>
            <a:normAutofit/>
          </a:bodyPr>
          <a:lstStyle/>
          <a:p>
            <a:r>
              <a:rPr lang="en-GB" b="1" u="sng" dirty="0"/>
              <a:t>Results/Discussion.</a:t>
            </a:r>
          </a:p>
        </p:txBody>
      </p:sp>
      <p:sp>
        <p:nvSpPr>
          <p:cNvPr id="3" name="Content Placeholder 2">
            <a:extLst>
              <a:ext uri="{FF2B5EF4-FFF2-40B4-BE49-F238E27FC236}">
                <a16:creationId xmlns:a16="http://schemas.microsoft.com/office/drawing/2014/main" id="{603C47BC-9E8D-4AD2-91AF-559973BC5533}"/>
              </a:ext>
            </a:extLst>
          </p:cNvPr>
          <p:cNvSpPr>
            <a:spLocks noGrp="1"/>
          </p:cNvSpPr>
          <p:nvPr>
            <p:ph idx="1"/>
          </p:nvPr>
        </p:nvSpPr>
        <p:spPr>
          <a:xfrm>
            <a:off x="1141413" y="1895302"/>
            <a:ext cx="9905998" cy="3895899"/>
          </a:xfrm>
        </p:spPr>
        <p:txBody>
          <a:bodyPr>
            <a:normAutofit/>
          </a:bodyPr>
          <a:lstStyle/>
          <a:p>
            <a:pPr marL="0" indent="0">
              <a:buNone/>
            </a:pPr>
            <a:r>
              <a:rPr lang="en-GB" sz="2000" b="1" dirty="0"/>
              <a:t>Super-ordinate theme 2 – Reactions.</a:t>
            </a:r>
          </a:p>
          <a:p>
            <a:pPr marL="0" indent="0">
              <a:buNone/>
            </a:pPr>
            <a:r>
              <a:rPr lang="en-GB" sz="2000" dirty="0"/>
              <a:t>Sub-ordinate themes:</a:t>
            </a:r>
          </a:p>
          <a:p>
            <a:r>
              <a:rPr lang="en-GB" sz="2000" dirty="0"/>
              <a:t>Avoidance.</a:t>
            </a:r>
          </a:p>
          <a:p>
            <a:r>
              <a:rPr lang="en-GB" sz="2000" dirty="0"/>
              <a:t>Selective declaration.</a:t>
            </a:r>
          </a:p>
          <a:p>
            <a:r>
              <a:rPr lang="en-GB" sz="2000" dirty="0"/>
              <a:t>Fuss.</a:t>
            </a:r>
          </a:p>
          <a:p>
            <a:r>
              <a:rPr lang="en-GB" sz="2000" dirty="0"/>
              <a:t>Support.</a:t>
            </a:r>
          </a:p>
          <a:p>
            <a:endParaRPr lang="en-GB" dirty="0"/>
          </a:p>
        </p:txBody>
      </p:sp>
    </p:spTree>
    <p:extLst>
      <p:ext uri="{BB962C8B-B14F-4D97-AF65-F5344CB8AC3E}">
        <p14:creationId xmlns:p14="http://schemas.microsoft.com/office/powerpoint/2010/main" val="41000181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F2E10-0403-4320-9203-F38DF55B6682}"/>
              </a:ext>
            </a:extLst>
          </p:cNvPr>
          <p:cNvSpPr>
            <a:spLocks noGrp="1"/>
          </p:cNvSpPr>
          <p:nvPr>
            <p:ph type="title"/>
          </p:nvPr>
        </p:nvSpPr>
        <p:spPr/>
        <p:txBody>
          <a:bodyPr>
            <a:normAutofit/>
          </a:bodyPr>
          <a:lstStyle/>
          <a:p>
            <a:r>
              <a:rPr lang="en-GB" b="1" u="sng" dirty="0"/>
              <a:t>Results/Discussion.</a:t>
            </a:r>
          </a:p>
        </p:txBody>
      </p:sp>
      <p:sp>
        <p:nvSpPr>
          <p:cNvPr id="3" name="Content Placeholder 2">
            <a:extLst>
              <a:ext uri="{FF2B5EF4-FFF2-40B4-BE49-F238E27FC236}">
                <a16:creationId xmlns:a16="http://schemas.microsoft.com/office/drawing/2014/main" id="{5FE8F615-727C-4924-AEAD-78F8EC8F374A}"/>
              </a:ext>
            </a:extLst>
          </p:cNvPr>
          <p:cNvSpPr>
            <a:spLocks noGrp="1"/>
          </p:cNvSpPr>
          <p:nvPr>
            <p:ph idx="1"/>
          </p:nvPr>
        </p:nvSpPr>
        <p:spPr>
          <a:xfrm>
            <a:off x="1221971" y="1795549"/>
            <a:ext cx="9825440" cy="3995652"/>
          </a:xfrm>
        </p:spPr>
        <p:txBody>
          <a:bodyPr>
            <a:normAutofit/>
          </a:bodyPr>
          <a:lstStyle/>
          <a:p>
            <a:pPr marL="0" indent="0">
              <a:buNone/>
            </a:pPr>
            <a:r>
              <a:rPr lang="en-GB" sz="2000" b="1" dirty="0"/>
              <a:t>Super-ordinate theme 3 – Stigma.</a:t>
            </a:r>
          </a:p>
          <a:p>
            <a:pPr marL="0" indent="0">
              <a:buNone/>
            </a:pPr>
            <a:r>
              <a:rPr lang="en-GB" sz="2000" dirty="0"/>
              <a:t>Sub-ordinate themes:</a:t>
            </a:r>
          </a:p>
          <a:p>
            <a:r>
              <a:rPr lang="en-GB" sz="2000" dirty="0"/>
              <a:t>Finding help.</a:t>
            </a:r>
          </a:p>
          <a:p>
            <a:r>
              <a:rPr lang="en-GB" sz="2000" dirty="0"/>
              <a:t>Public’s perception.</a:t>
            </a:r>
          </a:p>
          <a:p>
            <a:r>
              <a:rPr lang="en-GB" sz="2000" dirty="0"/>
              <a:t>Shame and regret.</a:t>
            </a:r>
          </a:p>
          <a:p>
            <a:r>
              <a:rPr lang="en-GB" sz="2000" dirty="0"/>
              <a:t> Healing and outlook.</a:t>
            </a:r>
          </a:p>
          <a:p>
            <a:r>
              <a:rPr lang="en-GB" sz="2000" dirty="0"/>
              <a:t>Gender differences.</a:t>
            </a:r>
          </a:p>
          <a:p>
            <a:endParaRPr lang="en-GB" dirty="0"/>
          </a:p>
        </p:txBody>
      </p:sp>
    </p:spTree>
    <p:extLst>
      <p:ext uri="{BB962C8B-B14F-4D97-AF65-F5344CB8AC3E}">
        <p14:creationId xmlns:p14="http://schemas.microsoft.com/office/powerpoint/2010/main" val="405644692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93EA2-4CFE-4BF6-8777-56E1690DF2FE}"/>
              </a:ext>
            </a:extLst>
          </p:cNvPr>
          <p:cNvSpPr>
            <a:spLocks noGrp="1"/>
          </p:cNvSpPr>
          <p:nvPr>
            <p:ph type="title"/>
          </p:nvPr>
        </p:nvSpPr>
        <p:spPr>
          <a:xfrm>
            <a:off x="1141413" y="232756"/>
            <a:ext cx="9905998" cy="1080655"/>
          </a:xfrm>
        </p:spPr>
        <p:txBody>
          <a:bodyPr>
            <a:normAutofit/>
          </a:bodyPr>
          <a:lstStyle/>
          <a:p>
            <a:r>
              <a:rPr lang="en-GB" b="1" u="sng" dirty="0"/>
              <a:t>Results/Discussion.</a:t>
            </a:r>
          </a:p>
        </p:txBody>
      </p:sp>
      <p:sp>
        <p:nvSpPr>
          <p:cNvPr id="3" name="Content Placeholder 2">
            <a:extLst>
              <a:ext uri="{FF2B5EF4-FFF2-40B4-BE49-F238E27FC236}">
                <a16:creationId xmlns:a16="http://schemas.microsoft.com/office/drawing/2014/main" id="{1F2CF7C9-8D7B-4D9B-9062-B2CA07D8CDA6}"/>
              </a:ext>
            </a:extLst>
          </p:cNvPr>
          <p:cNvSpPr>
            <a:spLocks noGrp="1"/>
          </p:cNvSpPr>
          <p:nvPr>
            <p:ph idx="1"/>
          </p:nvPr>
        </p:nvSpPr>
        <p:spPr>
          <a:xfrm>
            <a:off x="1141413" y="1471354"/>
            <a:ext cx="9905998" cy="4319848"/>
          </a:xfrm>
        </p:spPr>
        <p:txBody>
          <a:bodyPr>
            <a:normAutofit fontScale="77500" lnSpcReduction="20000"/>
          </a:bodyPr>
          <a:lstStyle/>
          <a:p>
            <a:pPr marL="0" indent="0">
              <a:lnSpc>
                <a:spcPct val="110000"/>
              </a:lnSpc>
              <a:buNone/>
            </a:pPr>
            <a:r>
              <a:rPr lang="en-GB" sz="2600" dirty="0"/>
              <a:t>The two main themes decided upon to be discussed are:</a:t>
            </a:r>
          </a:p>
          <a:p>
            <a:pPr marL="0" indent="0">
              <a:lnSpc>
                <a:spcPct val="110000"/>
              </a:lnSpc>
              <a:buNone/>
            </a:pPr>
            <a:r>
              <a:rPr lang="en-GB" sz="2600" b="1" dirty="0"/>
              <a:t>Self-awareness.</a:t>
            </a:r>
          </a:p>
          <a:p>
            <a:pPr marL="0" indent="0">
              <a:lnSpc>
                <a:spcPct val="110000"/>
              </a:lnSpc>
              <a:buNone/>
            </a:pPr>
            <a:r>
              <a:rPr lang="en-US" sz="2600" dirty="0"/>
              <a:t>The participants who took part in this study have very negative attitudes towards themselves.  Their need to fit in is of paramount importance.  It is also seen that they may not show their true selves, but rather pretend to be someone different.</a:t>
            </a:r>
          </a:p>
          <a:p>
            <a:pPr marL="0" indent="0">
              <a:lnSpc>
                <a:spcPct val="110000"/>
              </a:lnSpc>
              <a:buNone/>
            </a:pPr>
            <a:r>
              <a:rPr lang="en-US" sz="2600" dirty="0"/>
              <a:t>Joanne never felt as if she belonged and would try and change herself to achieve this.	</a:t>
            </a:r>
          </a:p>
          <a:p>
            <a:pPr marL="0" indent="0">
              <a:lnSpc>
                <a:spcPct val="110000"/>
              </a:lnSpc>
              <a:buNone/>
            </a:pPr>
            <a:r>
              <a:rPr lang="en-US" sz="2600" dirty="0"/>
              <a:t>“I am different to others, an outsider looking in.  I always seem to be trying to fit in and doing things that would help me do it.  I do things probably that are not in my nature.”  (Joanne, 2-3).</a:t>
            </a:r>
          </a:p>
          <a:p>
            <a:pPr marL="0" indent="0">
              <a:lnSpc>
                <a:spcPct val="110000"/>
              </a:lnSpc>
              <a:buNone/>
            </a:pPr>
            <a:r>
              <a:rPr lang="en-US" sz="2600" dirty="0"/>
              <a:t>Participants felt that they needed a different persona to fit in.  Hilary stated that:	</a:t>
            </a:r>
          </a:p>
          <a:p>
            <a:pPr marL="0" indent="0">
              <a:lnSpc>
                <a:spcPct val="110000"/>
              </a:lnSpc>
              <a:buNone/>
            </a:pPr>
            <a:r>
              <a:rPr lang="en-US" sz="2600" dirty="0"/>
              <a:t>“To people looking from the outside in, I am fun loving, will do anything for a laugh.  Heart and soul of a party.  Quite noisy, um I suppose I like to be heard or should I say being the centre of attention.”  (Hilary, 2-4).</a:t>
            </a:r>
          </a:p>
          <a:p>
            <a:pPr marL="0" indent="0">
              <a:lnSpc>
                <a:spcPct val="110000"/>
              </a:lnSpc>
              <a:buNone/>
            </a:pPr>
            <a:endParaRPr lang="en-GB" sz="1400" dirty="0"/>
          </a:p>
        </p:txBody>
      </p:sp>
    </p:spTree>
    <p:extLst>
      <p:ext uri="{BB962C8B-B14F-4D97-AF65-F5344CB8AC3E}">
        <p14:creationId xmlns:p14="http://schemas.microsoft.com/office/powerpoint/2010/main" val="109333117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0E820-37FB-49C3-AB6C-2D47D4FBDDC7}"/>
              </a:ext>
            </a:extLst>
          </p:cNvPr>
          <p:cNvSpPr>
            <a:spLocks noGrp="1"/>
          </p:cNvSpPr>
          <p:nvPr>
            <p:ph type="title"/>
          </p:nvPr>
        </p:nvSpPr>
        <p:spPr>
          <a:xfrm>
            <a:off x="1141413" y="332509"/>
            <a:ext cx="9905998" cy="1313411"/>
          </a:xfrm>
        </p:spPr>
        <p:txBody>
          <a:bodyPr>
            <a:normAutofit/>
          </a:bodyPr>
          <a:lstStyle/>
          <a:p>
            <a:r>
              <a:rPr lang="en-GB" b="1" u="sng" dirty="0"/>
              <a:t>Results/discussion.</a:t>
            </a:r>
          </a:p>
        </p:txBody>
      </p:sp>
      <p:sp>
        <p:nvSpPr>
          <p:cNvPr id="3" name="Content Placeholder 2">
            <a:extLst>
              <a:ext uri="{FF2B5EF4-FFF2-40B4-BE49-F238E27FC236}">
                <a16:creationId xmlns:a16="http://schemas.microsoft.com/office/drawing/2014/main" id="{937B4C27-2431-4DC6-95FB-D5C88960532F}"/>
              </a:ext>
            </a:extLst>
          </p:cNvPr>
          <p:cNvSpPr>
            <a:spLocks noGrp="1"/>
          </p:cNvSpPr>
          <p:nvPr>
            <p:ph idx="1"/>
          </p:nvPr>
        </p:nvSpPr>
        <p:spPr>
          <a:xfrm>
            <a:off x="1141413" y="1537855"/>
            <a:ext cx="9905998" cy="4253346"/>
          </a:xfrm>
        </p:spPr>
        <p:txBody>
          <a:bodyPr>
            <a:normAutofit/>
          </a:bodyPr>
          <a:lstStyle/>
          <a:p>
            <a:pPr marL="0" indent="0">
              <a:lnSpc>
                <a:spcPct val="110000"/>
              </a:lnSpc>
              <a:buNone/>
            </a:pPr>
            <a:r>
              <a:rPr lang="en-US" sz="2000" dirty="0"/>
              <a:t>This as she has said is not what she is really like.  Another concern is that to be this different person:</a:t>
            </a:r>
          </a:p>
          <a:p>
            <a:pPr marL="0" indent="0">
              <a:lnSpc>
                <a:spcPct val="110000"/>
              </a:lnSpc>
              <a:buNone/>
            </a:pPr>
            <a:r>
              <a:rPr lang="en-US" sz="2000" dirty="0"/>
              <a:t>“I am very anxious, I think that is why I like a drink especially when I go to parties, because it gives me the confidence.”  (Hilary, 4-5).</a:t>
            </a:r>
          </a:p>
          <a:p>
            <a:pPr marL="0" indent="0">
              <a:lnSpc>
                <a:spcPct val="110000"/>
              </a:lnSpc>
              <a:buNone/>
            </a:pPr>
            <a:endParaRPr lang="en-US" sz="2000" dirty="0"/>
          </a:p>
          <a:p>
            <a:pPr marL="0" indent="0">
              <a:lnSpc>
                <a:spcPct val="110000"/>
              </a:lnSpc>
              <a:buNone/>
            </a:pPr>
            <a:r>
              <a:rPr lang="en-US" sz="2000" dirty="0"/>
              <a:t>There is definitely a pattern here as another participant David states:	</a:t>
            </a:r>
          </a:p>
          <a:p>
            <a:pPr marL="0" indent="0">
              <a:lnSpc>
                <a:spcPct val="110000"/>
              </a:lnSpc>
              <a:buNone/>
            </a:pPr>
            <a:r>
              <a:rPr lang="en-US" sz="2000" dirty="0"/>
              <a:t>“Erm as a deceptively out going person who perhaps isn’t naturally outgoing but does his best to extrovert himself within society in order to please other people”.  (David, 2-3).</a:t>
            </a:r>
          </a:p>
          <a:p>
            <a:pPr marL="0" indent="0">
              <a:lnSpc>
                <a:spcPct val="110000"/>
              </a:lnSpc>
              <a:buNone/>
            </a:pPr>
            <a:endParaRPr lang="en-US" dirty="0"/>
          </a:p>
          <a:p>
            <a:pPr marL="0" indent="0">
              <a:lnSpc>
                <a:spcPct val="110000"/>
              </a:lnSpc>
              <a:buNone/>
            </a:pPr>
            <a:endParaRPr lang="en-GB" dirty="0"/>
          </a:p>
        </p:txBody>
      </p:sp>
    </p:spTree>
    <p:extLst>
      <p:ext uri="{BB962C8B-B14F-4D97-AF65-F5344CB8AC3E}">
        <p14:creationId xmlns:p14="http://schemas.microsoft.com/office/powerpoint/2010/main" val="170194275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C000E-2D50-4980-B348-520C41DA8546}"/>
              </a:ext>
            </a:extLst>
          </p:cNvPr>
          <p:cNvSpPr>
            <a:spLocks noGrp="1"/>
          </p:cNvSpPr>
          <p:nvPr>
            <p:ph type="title"/>
          </p:nvPr>
        </p:nvSpPr>
        <p:spPr>
          <a:xfrm>
            <a:off x="1141413" y="282634"/>
            <a:ext cx="9905998" cy="1213658"/>
          </a:xfrm>
        </p:spPr>
        <p:txBody>
          <a:bodyPr>
            <a:normAutofit/>
          </a:bodyPr>
          <a:lstStyle/>
          <a:p>
            <a:r>
              <a:rPr lang="en-GB" b="1" u="sng" dirty="0"/>
              <a:t>Results/discussion.</a:t>
            </a:r>
          </a:p>
        </p:txBody>
      </p:sp>
      <p:sp>
        <p:nvSpPr>
          <p:cNvPr id="3" name="Content Placeholder 2">
            <a:extLst>
              <a:ext uri="{FF2B5EF4-FFF2-40B4-BE49-F238E27FC236}">
                <a16:creationId xmlns:a16="http://schemas.microsoft.com/office/drawing/2014/main" id="{690F2BB5-896D-4E22-85EA-42E0F0719219}"/>
              </a:ext>
            </a:extLst>
          </p:cNvPr>
          <p:cNvSpPr>
            <a:spLocks noGrp="1"/>
          </p:cNvSpPr>
          <p:nvPr>
            <p:ph idx="1"/>
          </p:nvPr>
        </p:nvSpPr>
        <p:spPr>
          <a:xfrm>
            <a:off x="1141413" y="1496292"/>
            <a:ext cx="9905998" cy="4294909"/>
          </a:xfrm>
        </p:spPr>
        <p:txBody>
          <a:bodyPr>
            <a:normAutofit/>
          </a:bodyPr>
          <a:lstStyle/>
          <a:p>
            <a:pPr marL="0" indent="0">
              <a:lnSpc>
                <a:spcPct val="110000"/>
              </a:lnSpc>
              <a:buNone/>
            </a:pPr>
            <a:r>
              <a:rPr lang="en-US" sz="2000" b="1" dirty="0"/>
              <a:t>Finding help.</a:t>
            </a:r>
          </a:p>
          <a:p>
            <a:pPr marL="0" indent="0">
              <a:lnSpc>
                <a:spcPct val="110000"/>
              </a:lnSpc>
              <a:buNone/>
            </a:pPr>
            <a:r>
              <a:rPr lang="en-US" sz="2000" dirty="0"/>
              <a:t>A few of the participants in this study were forced to seek help, and others especially Elizabeth, entered the system at a young age due to the loss of her brother, but it took her a long while to find the help that she so desperately needed.</a:t>
            </a:r>
          </a:p>
          <a:p>
            <a:pPr marL="0" indent="0">
              <a:lnSpc>
                <a:spcPct val="110000"/>
              </a:lnSpc>
              <a:buNone/>
            </a:pPr>
            <a:endParaRPr lang="en-US" sz="2000" dirty="0"/>
          </a:p>
          <a:p>
            <a:pPr marL="0" indent="0">
              <a:lnSpc>
                <a:spcPct val="110000"/>
              </a:lnSpc>
              <a:buNone/>
            </a:pPr>
            <a:r>
              <a:rPr lang="en-US" sz="2000" dirty="0"/>
              <a:t>“Eventually yes.  She wasn’t the first one I saw, and I often say to her, you won’t leave your job will you, and she promises she won’t.  Once you have found someone like her you don’t want to lose them, it would be so difficult to confide in someone else.”  (Elizabeth, 134-136).</a:t>
            </a:r>
          </a:p>
          <a:p>
            <a:pPr marL="0" indent="0">
              <a:lnSpc>
                <a:spcPct val="110000"/>
              </a:lnSpc>
              <a:buNone/>
            </a:pPr>
            <a:endParaRPr lang="en-US" sz="1600" dirty="0"/>
          </a:p>
          <a:p>
            <a:pPr marL="0" indent="0">
              <a:lnSpc>
                <a:spcPct val="110000"/>
              </a:lnSpc>
              <a:buNone/>
            </a:pPr>
            <a:endParaRPr lang="en-GB" sz="1600" dirty="0"/>
          </a:p>
        </p:txBody>
      </p:sp>
    </p:spTree>
    <p:extLst>
      <p:ext uri="{BB962C8B-B14F-4D97-AF65-F5344CB8AC3E}">
        <p14:creationId xmlns:p14="http://schemas.microsoft.com/office/powerpoint/2010/main" val="426985988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A87DE-FE6C-406C-9A68-056E880B29B6}"/>
              </a:ext>
            </a:extLst>
          </p:cNvPr>
          <p:cNvSpPr>
            <a:spLocks noGrp="1"/>
          </p:cNvSpPr>
          <p:nvPr>
            <p:ph type="title"/>
          </p:nvPr>
        </p:nvSpPr>
        <p:spPr>
          <a:xfrm>
            <a:off x="1141413" y="618518"/>
            <a:ext cx="9905998" cy="960900"/>
          </a:xfrm>
        </p:spPr>
        <p:txBody>
          <a:bodyPr>
            <a:normAutofit/>
          </a:bodyPr>
          <a:lstStyle/>
          <a:p>
            <a:r>
              <a:rPr lang="en-GB" b="1" u="sng" dirty="0"/>
              <a:t>Results/discussion.</a:t>
            </a:r>
          </a:p>
        </p:txBody>
      </p:sp>
      <p:sp>
        <p:nvSpPr>
          <p:cNvPr id="3" name="Content Placeholder 2">
            <a:extLst>
              <a:ext uri="{FF2B5EF4-FFF2-40B4-BE49-F238E27FC236}">
                <a16:creationId xmlns:a16="http://schemas.microsoft.com/office/drawing/2014/main" id="{AA6D7CA4-05E0-49C8-B93F-C351E67F1B73}"/>
              </a:ext>
            </a:extLst>
          </p:cNvPr>
          <p:cNvSpPr>
            <a:spLocks noGrp="1"/>
          </p:cNvSpPr>
          <p:nvPr>
            <p:ph idx="1"/>
          </p:nvPr>
        </p:nvSpPr>
        <p:spPr>
          <a:xfrm>
            <a:off x="1141413" y="1579418"/>
            <a:ext cx="9905998" cy="4211783"/>
          </a:xfrm>
        </p:spPr>
        <p:txBody>
          <a:bodyPr>
            <a:normAutofit/>
          </a:bodyPr>
          <a:lstStyle/>
          <a:p>
            <a:pPr marL="0" indent="0">
              <a:lnSpc>
                <a:spcPct val="110000"/>
              </a:lnSpc>
              <a:buNone/>
            </a:pPr>
            <a:r>
              <a:rPr lang="en-US" sz="2000" dirty="0"/>
              <a:t>Alex’s first encounter with a counsellor was quite a difficult one due to the way he felt people saw him.</a:t>
            </a:r>
          </a:p>
          <a:p>
            <a:pPr marL="0" indent="0">
              <a:lnSpc>
                <a:spcPct val="110000"/>
              </a:lnSpc>
              <a:buNone/>
            </a:pPr>
            <a:r>
              <a:rPr lang="en-US" sz="2000" dirty="0"/>
              <a:t>“When I lost my friend some 2 years ago, the school brought in outside help for anyone that thought they may need to talk and have counselling.  This is where I went first to try and get some help and support.  Everybody knew where you were going because the office was situated in full view in my opinion, so everybody knew that you had problems.  It seemed fine for the girls to go, but the boys were as I believe were weak if they needed help.  The negativity surrounding your visit to said office was enough for me to have only visited once.”  (Alex, 36-42).</a:t>
            </a:r>
          </a:p>
          <a:p>
            <a:pPr marL="0" indent="0">
              <a:lnSpc>
                <a:spcPct val="110000"/>
              </a:lnSpc>
              <a:buNone/>
            </a:pPr>
            <a:endParaRPr lang="en-US" sz="1900" dirty="0"/>
          </a:p>
          <a:p>
            <a:pPr marL="0" indent="0">
              <a:lnSpc>
                <a:spcPct val="110000"/>
              </a:lnSpc>
              <a:buNone/>
            </a:pPr>
            <a:endParaRPr lang="en-GB" sz="1900" dirty="0"/>
          </a:p>
        </p:txBody>
      </p:sp>
    </p:spTree>
    <p:extLst>
      <p:ext uri="{BB962C8B-B14F-4D97-AF65-F5344CB8AC3E}">
        <p14:creationId xmlns:p14="http://schemas.microsoft.com/office/powerpoint/2010/main" val="20426797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BD9BF-F729-4E69-9BF9-BC9E582B3F00}"/>
              </a:ext>
            </a:extLst>
          </p:cNvPr>
          <p:cNvSpPr>
            <a:spLocks noGrp="1"/>
          </p:cNvSpPr>
          <p:nvPr>
            <p:ph type="title"/>
          </p:nvPr>
        </p:nvSpPr>
        <p:spPr>
          <a:xfrm>
            <a:off x="1141413" y="618518"/>
            <a:ext cx="9905998" cy="1052340"/>
          </a:xfrm>
        </p:spPr>
        <p:txBody>
          <a:bodyPr>
            <a:normAutofit/>
          </a:bodyPr>
          <a:lstStyle/>
          <a:p>
            <a:r>
              <a:rPr lang="en-GB" b="1" u="sng" dirty="0"/>
              <a:t>Results/discussion</a:t>
            </a:r>
            <a:r>
              <a:rPr lang="en-GB" dirty="0"/>
              <a:t>.</a:t>
            </a:r>
          </a:p>
        </p:txBody>
      </p:sp>
      <p:sp>
        <p:nvSpPr>
          <p:cNvPr id="3" name="Content Placeholder 2">
            <a:extLst>
              <a:ext uri="{FF2B5EF4-FFF2-40B4-BE49-F238E27FC236}">
                <a16:creationId xmlns:a16="http://schemas.microsoft.com/office/drawing/2014/main" id="{77A65CC7-78A4-46BD-A8B5-C3B90F5379FE}"/>
              </a:ext>
            </a:extLst>
          </p:cNvPr>
          <p:cNvSpPr>
            <a:spLocks noGrp="1"/>
          </p:cNvSpPr>
          <p:nvPr>
            <p:ph idx="1"/>
          </p:nvPr>
        </p:nvSpPr>
        <p:spPr>
          <a:xfrm>
            <a:off x="1141413" y="1729047"/>
            <a:ext cx="9905998" cy="4062154"/>
          </a:xfrm>
        </p:spPr>
        <p:txBody>
          <a:bodyPr>
            <a:normAutofit/>
          </a:bodyPr>
          <a:lstStyle/>
          <a:p>
            <a:pPr marL="0" indent="0">
              <a:buNone/>
            </a:pPr>
            <a:r>
              <a:rPr lang="en-US" sz="2000" dirty="0"/>
              <a:t>Simons help was forced upon him, but he did declare that he doesn’t think that he would have gone otherwise due to people’s perceptions.</a:t>
            </a:r>
          </a:p>
          <a:p>
            <a:pPr marL="0" indent="0">
              <a:buNone/>
            </a:pPr>
            <a:endParaRPr lang="en-US" sz="2000" dirty="0"/>
          </a:p>
          <a:p>
            <a:pPr marL="0" indent="0">
              <a:buNone/>
            </a:pPr>
            <a:r>
              <a:rPr lang="en-US" sz="2000" dirty="0"/>
              <a:t>“To be honest when I had help I didn’t ask for it, it was forced on me before I could really take it in.  Thinking about it though I think people’s reactions would have hindered me because I would worry about what they thought.  They would probably think that I was mad and would have labelled as such.”  (Simon, 155-158).</a:t>
            </a:r>
          </a:p>
          <a:p>
            <a:pPr marL="0" indent="0">
              <a:buNone/>
            </a:pPr>
            <a:endParaRPr lang="en-GB" dirty="0"/>
          </a:p>
        </p:txBody>
      </p:sp>
    </p:spTree>
    <p:extLst>
      <p:ext uri="{BB962C8B-B14F-4D97-AF65-F5344CB8AC3E}">
        <p14:creationId xmlns:p14="http://schemas.microsoft.com/office/powerpoint/2010/main" val="6860125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Limitations.</a:t>
            </a:r>
          </a:p>
        </p:txBody>
      </p:sp>
      <p:sp>
        <p:nvSpPr>
          <p:cNvPr id="8" name="Content Placeholder 7"/>
          <p:cNvSpPr>
            <a:spLocks noGrp="1"/>
          </p:cNvSpPr>
          <p:nvPr>
            <p:ph idx="1"/>
          </p:nvPr>
        </p:nvSpPr>
        <p:spPr>
          <a:xfrm>
            <a:off x="1141413" y="1763486"/>
            <a:ext cx="9905998" cy="4027715"/>
          </a:xfrm>
        </p:spPr>
        <p:txBody>
          <a:bodyPr>
            <a:normAutofit/>
          </a:bodyPr>
          <a:lstStyle/>
          <a:p>
            <a:pPr marL="0" indent="0">
              <a:buNone/>
            </a:pPr>
            <a:r>
              <a:rPr lang="en-GB" sz="2000" dirty="0"/>
              <a:t>There are a few limitations to this study, all the participants that took part in the study had received some sort of help, if participants hadn’t received any help then the results may have varied as they may have greater awareness of stigma, thus resulting in not gaining help.  IPA was used to analyse the data, it may have been of interest to use a more varied cohort to investigate alternate stigma experiences.  Furthermore, although there were 6 participants in this study which is a good amount for a study using IPA (Smith et al., 2009) the more participants the richer the quality of the data.</a:t>
            </a:r>
          </a:p>
        </p:txBody>
      </p:sp>
    </p:spTree>
    <p:extLst>
      <p:ext uri="{BB962C8B-B14F-4D97-AF65-F5344CB8AC3E}">
        <p14:creationId xmlns:p14="http://schemas.microsoft.com/office/powerpoint/2010/main" val="143680872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Conclusion.</a:t>
            </a:r>
          </a:p>
        </p:txBody>
      </p:sp>
      <p:sp>
        <p:nvSpPr>
          <p:cNvPr id="3" name="Content Placeholder 2"/>
          <p:cNvSpPr>
            <a:spLocks noGrp="1"/>
          </p:cNvSpPr>
          <p:nvPr>
            <p:ph idx="1"/>
          </p:nvPr>
        </p:nvSpPr>
        <p:spPr>
          <a:xfrm>
            <a:off x="1141413" y="1895302"/>
            <a:ext cx="9905998" cy="3895899"/>
          </a:xfrm>
        </p:spPr>
        <p:txBody>
          <a:bodyPr>
            <a:normAutofit fontScale="92500" lnSpcReduction="20000"/>
          </a:bodyPr>
          <a:lstStyle/>
          <a:p>
            <a:pPr marL="0" indent="0">
              <a:buNone/>
            </a:pPr>
            <a:r>
              <a:rPr lang="en-GB" dirty="0"/>
              <a:t>Over the last 10 years there has been a great deal of change when it comes to stigma.  There have been various projects and campaigns to reduce the impact of stigma and to educate the public. This study is aimed to raise knowledge with regard to the participants experiences with self-harm, and to view exactly what impact stigma has on them.  It supports the previously existing notion that stigma has a big part to play in these individuals lives, in combination with what they have to deal with as a sufferer of a mental illness.  Findings also imply that the stigma or the perceived stigma often discourages individuals from seeking the help that they need.  Perceived stigma is one of the major concerns of adolescents that self-harm, if this could be changed or reduced it would be advantageous, but not enough.  The public need to be educated in self-harm and in all aspects of mental illness.</a:t>
            </a:r>
          </a:p>
        </p:txBody>
      </p:sp>
    </p:spTree>
    <p:extLst>
      <p:ext uri="{BB962C8B-B14F-4D97-AF65-F5344CB8AC3E}">
        <p14:creationId xmlns:p14="http://schemas.microsoft.com/office/powerpoint/2010/main" val="181433342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References.</a:t>
            </a:r>
          </a:p>
        </p:txBody>
      </p:sp>
      <p:sp>
        <p:nvSpPr>
          <p:cNvPr id="3" name="Content Placeholder 2"/>
          <p:cNvSpPr>
            <a:spLocks noGrp="1"/>
          </p:cNvSpPr>
          <p:nvPr>
            <p:ph idx="1"/>
          </p:nvPr>
        </p:nvSpPr>
        <p:spPr>
          <a:xfrm>
            <a:off x="1141413" y="1820487"/>
            <a:ext cx="9905998" cy="3970714"/>
          </a:xfrm>
        </p:spPr>
        <p:txBody>
          <a:bodyPr>
            <a:normAutofit/>
          </a:bodyPr>
          <a:lstStyle/>
          <a:p>
            <a:pPr marL="0" indent="0">
              <a:buNone/>
            </a:pPr>
            <a:r>
              <a:rPr lang="en-GB" sz="1800" dirty="0"/>
              <a:t>Corrigan, P. (2007). How stigma interferes with mental health care. American psychologist, 59(7), 614.</a:t>
            </a:r>
          </a:p>
          <a:p>
            <a:pPr marL="0" indent="0">
              <a:buNone/>
            </a:pPr>
            <a:r>
              <a:rPr lang="en-GB" sz="1800" dirty="0"/>
              <a:t>Department of Health (2002).</a:t>
            </a:r>
          </a:p>
          <a:p>
            <a:pPr marL="0" indent="0">
              <a:buNone/>
            </a:pPr>
            <a:r>
              <a:rPr lang="en-US" sz="1800" dirty="0"/>
              <a:t>Fortune, S., Stewart, A., Yadav, V., &amp; </a:t>
            </a:r>
            <a:r>
              <a:rPr lang="en-US" sz="1800" dirty="0" err="1"/>
              <a:t>Hawton</a:t>
            </a:r>
            <a:r>
              <a:rPr lang="en-US" sz="1800" dirty="0"/>
              <a:t>, K. (2007). Suicide in adolescents: Using life charts to understand the suicidal process. Journal of affective disorders, 100(1), 199-210.</a:t>
            </a:r>
            <a:endParaRPr lang="en-GB" sz="1800" dirty="0"/>
          </a:p>
          <a:p>
            <a:pPr marL="0" indent="0">
              <a:buNone/>
            </a:pPr>
            <a:r>
              <a:rPr lang="en-GB" sz="1800" dirty="0"/>
              <a:t>Klonsky, E. D., &amp; Olino, T. M. (2008). Identifying clinically distinct subgroups of self-injurers among young adults: a latent class analysis. Journal of Consulting and Clinical Psychology, 76(1), 22.</a:t>
            </a:r>
          </a:p>
          <a:p>
            <a:pPr marL="0" indent="0">
              <a:buNone/>
            </a:pPr>
            <a:r>
              <a:rPr lang="en-GB" sz="1800" dirty="0"/>
              <a:t>Smith, J. A., &amp; Phenomenological, F. P. L. M. I. (2009). Analysis: Theory, Method and Research.</a:t>
            </a:r>
          </a:p>
        </p:txBody>
      </p:sp>
    </p:spTree>
    <p:extLst>
      <p:ext uri="{BB962C8B-B14F-4D97-AF65-F5344CB8AC3E}">
        <p14:creationId xmlns:p14="http://schemas.microsoft.com/office/powerpoint/2010/main" val="196025078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emplate>TM04033927[[fn=Main Event]]</Template>
  <TotalTime>353</TotalTime>
  <Words>2082</Words>
  <Application>Microsoft Office PowerPoint</Application>
  <PresentationFormat>Widescreen</PresentationFormat>
  <Paragraphs>88</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Trebuchet MS</vt:lpstr>
      <vt:lpstr>Tw Cen MT</vt:lpstr>
      <vt:lpstr>Circuit</vt:lpstr>
      <vt:lpstr>A Qualitative Investigation into Self-harm, Stigma and Support in Adolescents.</vt:lpstr>
      <vt:lpstr>Introduction.</vt:lpstr>
      <vt:lpstr>Rationale and Research Question.</vt:lpstr>
      <vt:lpstr>Hypotheses.</vt:lpstr>
      <vt:lpstr>Method.</vt:lpstr>
      <vt:lpstr>Method (cont’d).</vt:lpstr>
      <vt:lpstr>Method (cont’d).</vt:lpstr>
      <vt:lpstr>Results/Discussion.</vt:lpstr>
      <vt:lpstr>Results/Discussion.</vt:lpstr>
      <vt:lpstr>Results/Discussion.</vt:lpstr>
      <vt:lpstr>Results/Discussion.</vt:lpstr>
      <vt:lpstr>Results/Discussion.</vt:lpstr>
      <vt:lpstr>Results/discussion.</vt:lpstr>
      <vt:lpstr>Results/discussion.</vt:lpstr>
      <vt:lpstr>Results/discussion.</vt:lpstr>
      <vt:lpstr>Results/discussion.</vt:lpstr>
      <vt:lpstr>Limitations.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Qualitative Investigation into Self-harm, Stigma and Support in Adolescents.</dc:title>
  <dc:creator>Hally</dc:creator>
  <cp:lastModifiedBy>Hally</cp:lastModifiedBy>
  <cp:revision>31</cp:revision>
  <dcterms:created xsi:type="dcterms:W3CDTF">2018-05-01T13:51:05Z</dcterms:created>
  <dcterms:modified xsi:type="dcterms:W3CDTF">2018-05-22T18:12:16Z</dcterms:modified>
</cp:coreProperties>
</file>