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522A26-33ED-4AC6-B853-3D70CF46FEE8}" v="941" dt="2022-10-29T10:22:36.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3" d="100"/>
          <a:sy n="73" d="100"/>
        </p:scale>
        <p:origin x="72" y="4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03/11/2022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03/11/2022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03/11/2022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03/11/2022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03/11/2022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03/11/2022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718085"/>
          </a:xfrm>
        </p:spPr>
        <p:txBody>
          <a:bodyPr>
            <a:normAutofit fontScale="90000"/>
          </a:bodyPr>
          <a:lstStyle/>
          <a:p>
            <a:r>
              <a:rPr lang="en-GB" dirty="0">
                <a:cs typeface="Calibri Light"/>
              </a:rPr>
              <a:t>Power point presentation – Social class and mental illness</a:t>
            </a:r>
            <a:endParaRPr lang="en-GB" dirty="0"/>
          </a:p>
        </p:txBody>
      </p:sp>
      <p:sp>
        <p:nvSpPr>
          <p:cNvPr id="3" name="Subtitle 2"/>
          <p:cNvSpPr>
            <a:spLocks noGrp="1"/>
          </p:cNvSpPr>
          <p:nvPr>
            <p:ph type="subTitle" idx="1"/>
          </p:nvPr>
        </p:nvSpPr>
        <p:spPr>
          <a:xfrm>
            <a:off x="454288" y="2026823"/>
            <a:ext cx="11386318" cy="3230977"/>
          </a:xfrm>
        </p:spPr>
        <p:txBody>
          <a:bodyPr vert="horz" lIns="91440" tIns="45720" rIns="91440" bIns="45720" rtlCol="0" anchor="t">
            <a:normAutofit fontScale="25000" lnSpcReduction="20000"/>
          </a:bodyPr>
          <a:lstStyle/>
          <a:p>
            <a:pPr algn="l"/>
            <a:r>
              <a:rPr lang="en-GB" sz="7200" dirty="0">
                <a:cs typeface="Calibri"/>
              </a:rPr>
              <a:t>Hello my name is Suzanne,</a:t>
            </a:r>
          </a:p>
          <a:p>
            <a:pPr algn="l"/>
            <a:r>
              <a:rPr lang="en-GB" sz="7200" dirty="0">
                <a:cs typeface="Calibri"/>
              </a:rPr>
              <a:t>There are many subjects on mental health but todays subject I want to speak about is Social class and mental illness. </a:t>
            </a:r>
          </a:p>
          <a:p>
            <a:pPr marL="857250" indent="-857250" algn="l">
              <a:buFont typeface="Arial" panose="020B0604020202020204" pitchFamily="34" charset="0"/>
              <a:buChar char="•"/>
            </a:pPr>
            <a:r>
              <a:rPr lang="en-GB" sz="7200" dirty="0">
                <a:cs typeface="Calibri"/>
              </a:rPr>
              <a:t>Johnstone (1989) Found that doctors were far more likely to diagnose schizophrenia in lower classes.</a:t>
            </a:r>
          </a:p>
          <a:p>
            <a:pPr marL="857250" indent="-857250" algn="l">
              <a:buFont typeface="Arial" panose="020B0604020202020204" pitchFamily="34" charset="0"/>
              <a:buChar char="•"/>
            </a:pPr>
            <a:r>
              <a:rPr lang="en-GB" sz="7200" dirty="0">
                <a:cs typeface="Calibri"/>
              </a:rPr>
              <a:t>In the UK, middle class people are more likely to be diagnosed with mental health disorders</a:t>
            </a:r>
          </a:p>
          <a:p>
            <a:pPr marL="857250" indent="-857250" algn="l">
              <a:buFont typeface="Arial" panose="020B0604020202020204" pitchFamily="34" charset="0"/>
              <a:buChar char="•"/>
            </a:pPr>
            <a:r>
              <a:rPr lang="en-GB" sz="7200" dirty="0">
                <a:cs typeface="Calibri"/>
              </a:rPr>
              <a:t>This does not just happen in the UK, but around the </a:t>
            </a:r>
            <a:r>
              <a:rPr lang="en-GB" sz="7200" dirty="0" err="1">
                <a:cs typeface="Calibri"/>
              </a:rPr>
              <a:t>worldtoo</a:t>
            </a:r>
            <a:r>
              <a:rPr lang="en-GB" sz="7200" dirty="0">
                <a:cs typeface="Calibri"/>
              </a:rPr>
              <a:t>.</a:t>
            </a:r>
          </a:p>
          <a:p>
            <a:pPr marL="857250" indent="-857250" algn="l">
              <a:buFont typeface="Arial" panose="020B0604020202020204" pitchFamily="34" charset="0"/>
              <a:buChar char="•"/>
            </a:pPr>
            <a:r>
              <a:rPr lang="en-GB" sz="7200" dirty="0">
                <a:cs typeface="Calibri"/>
              </a:rPr>
              <a:t>Mental health problems are world wide</a:t>
            </a:r>
          </a:p>
          <a:p>
            <a:pPr marL="857250" indent="-857250" algn="l">
              <a:buFont typeface="Arial" panose="020B0604020202020204" pitchFamily="34" charset="0"/>
              <a:buChar char="•"/>
            </a:pPr>
            <a:r>
              <a:rPr lang="en-GB" sz="7200" dirty="0">
                <a:cs typeface="Calibri"/>
              </a:rPr>
              <a:t>People can face high stress levels due to struggling to make ends meet</a:t>
            </a:r>
          </a:p>
          <a:p>
            <a:pPr marL="857250" indent="-857250" algn="l">
              <a:buFont typeface="Arial" panose="020B0604020202020204" pitchFamily="34" charset="0"/>
              <a:buChar char="•"/>
            </a:pPr>
            <a:r>
              <a:rPr lang="en-GB" sz="7200" dirty="0">
                <a:cs typeface="Calibri"/>
              </a:rPr>
              <a:t>Here are some examples of situations of high stress - </a:t>
            </a:r>
          </a:p>
          <a:p>
            <a:pPr marL="857250" indent="-857250" algn="l">
              <a:buFont typeface="Arial" panose="020B0604020202020204" pitchFamily="34" charset="0"/>
              <a:buChar char="•"/>
            </a:pPr>
            <a:r>
              <a:rPr lang="en-GB" sz="7200" dirty="0">
                <a:cs typeface="Calibri"/>
              </a:rPr>
              <a:t>Family life, Homelessness, living in poverty,  Lack of education, Lack of training skills, Not being able to pay bills,  Having less opportunities to make healthier choices and Living in less desirable areas.</a:t>
            </a:r>
          </a:p>
          <a:p>
            <a:pPr algn="l"/>
            <a:endParaRPr lang="en-GB" sz="7200" dirty="0">
              <a:cs typeface="Calibri"/>
            </a:endParaRPr>
          </a:p>
          <a:p>
            <a:pPr algn="l"/>
            <a:endParaRPr lang="en-GB" sz="7200" dirty="0">
              <a:cs typeface="Calibri"/>
            </a:endParaRPr>
          </a:p>
          <a:p>
            <a:pPr algn="l"/>
            <a:endParaRPr lang="en-GB" sz="7200" dirty="0">
              <a:cs typeface="Calibri"/>
            </a:endParaRPr>
          </a:p>
          <a:p>
            <a:pPr algn="l"/>
            <a:endParaRPr lang="en-GB" sz="7200" dirty="0">
              <a:cs typeface="Calibri"/>
            </a:endParaRPr>
          </a:p>
          <a:p>
            <a:pPr algn="l"/>
            <a:endParaRPr lang="en-GB" sz="7200" dirty="0">
              <a:cs typeface="Calibri"/>
            </a:endParaRPr>
          </a:p>
          <a:p>
            <a:pPr algn="l"/>
            <a:endParaRPr lang="en-GB" sz="7200" dirty="0">
              <a:cs typeface="Calibri"/>
            </a:endParaRPr>
          </a:p>
          <a:p>
            <a:pPr algn="l"/>
            <a:endParaRPr lang="en-GB" sz="7200" dirty="0">
              <a:cs typeface="Calibri"/>
            </a:endParaRPr>
          </a:p>
          <a:p>
            <a:pPr algn="l"/>
            <a:endParaRPr lang="en-GB" dirty="0">
              <a:cs typeface="Calibri"/>
            </a:endParaRPr>
          </a:p>
          <a:p>
            <a:endParaRPr lang="en-GB" dirty="0">
              <a:cs typeface="Calibri"/>
            </a:endParaRPr>
          </a:p>
          <a:p>
            <a:br>
              <a:rPr lang="en-GB" dirty="0">
                <a:cs typeface="Calibri"/>
              </a:rPr>
            </a:br>
            <a:br>
              <a:rPr lang="en-GB" dirty="0">
                <a:cs typeface="Calibri"/>
              </a:rPr>
            </a:br>
            <a:br>
              <a:rPr lang="en-GB" dirty="0">
                <a:cs typeface="Calibri"/>
              </a:rPr>
            </a:br>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8BCC32-63F5-E239-88E0-93F33D123535}"/>
              </a:ext>
            </a:extLst>
          </p:cNvPr>
          <p:cNvSpPr>
            <a:spLocks noGrp="1"/>
          </p:cNvSpPr>
          <p:nvPr>
            <p:ph idx="1"/>
          </p:nvPr>
        </p:nvSpPr>
        <p:spPr>
          <a:xfrm>
            <a:off x="838200" y="937697"/>
            <a:ext cx="10515600" cy="5239266"/>
          </a:xfrm>
        </p:spPr>
        <p:txBody>
          <a:bodyPr>
            <a:normAutofit fontScale="77500" lnSpcReduction="20000"/>
          </a:bodyPr>
          <a:lstStyle/>
          <a:p>
            <a:pPr marL="0" indent="0" algn="l">
              <a:buNone/>
            </a:pPr>
            <a:r>
              <a:rPr lang="en-GB" sz="3400" dirty="0">
                <a:cs typeface="Calibri"/>
              </a:rPr>
              <a:t>With a mental health illness the lower the individual is with social structure, the greater the exposure is to stressful life and events appear to have start having negative effects.</a:t>
            </a:r>
          </a:p>
          <a:p>
            <a:pPr marL="0" indent="0" algn="l">
              <a:buNone/>
            </a:pPr>
            <a:r>
              <a:rPr lang="en-GB" sz="3400" dirty="0">
                <a:cs typeface="Calibri"/>
              </a:rPr>
              <a:t>Wilkinson (1992) argued that the wider the wealth in society the lower levels are for - </a:t>
            </a:r>
          </a:p>
          <a:p>
            <a:pPr lvl="1"/>
            <a:r>
              <a:rPr lang="en-GB" dirty="0">
                <a:cs typeface="Calibri"/>
              </a:rPr>
              <a:t>Social cohesion </a:t>
            </a:r>
          </a:p>
          <a:p>
            <a:pPr lvl="1"/>
            <a:r>
              <a:rPr lang="en-GB" dirty="0">
                <a:cs typeface="Calibri"/>
              </a:rPr>
              <a:t>Relationships </a:t>
            </a:r>
          </a:p>
          <a:p>
            <a:pPr lvl="1"/>
            <a:r>
              <a:rPr lang="en-GB" dirty="0">
                <a:cs typeface="Calibri"/>
              </a:rPr>
              <a:t>Trust</a:t>
            </a:r>
          </a:p>
          <a:p>
            <a:pPr lvl="1"/>
            <a:r>
              <a:rPr lang="en-GB" dirty="0">
                <a:cs typeface="Calibri"/>
              </a:rPr>
              <a:t>Social capital</a:t>
            </a:r>
          </a:p>
          <a:p>
            <a:pPr lvl="1"/>
            <a:r>
              <a:rPr lang="en-GB" dirty="0">
                <a:cs typeface="Calibri"/>
              </a:rPr>
              <a:t>Relationships with people </a:t>
            </a:r>
          </a:p>
          <a:p>
            <a:pPr lvl="1"/>
            <a:r>
              <a:rPr lang="en-GB" dirty="0">
                <a:cs typeface="Calibri"/>
              </a:rPr>
              <a:t>Better jobs</a:t>
            </a:r>
          </a:p>
          <a:p>
            <a:pPr lvl="1"/>
            <a:r>
              <a:rPr lang="en-GB" dirty="0">
                <a:cs typeface="Calibri"/>
              </a:rPr>
              <a:t>Better health care </a:t>
            </a:r>
          </a:p>
          <a:p>
            <a:pPr lvl="1"/>
            <a:r>
              <a:rPr lang="en-GB" dirty="0">
                <a:cs typeface="Calibri"/>
              </a:rPr>
              <a:t>Being happier</a:t>
            </a:r>
          </a:p>
          <a:p>
            <a:pPr lvl="1"/>
            <a:r>
              <a:rPr lang="en-GB" dirty="0">
                <a:cs typeface="Calibri"/>
              </a:rPr>
              <a:t>This can all play a part in having and living with a mental health</a:t>
            </a:r>
          </a:p>
          <a:p>
            <a:pPr algn="l"/>
            <a:endParaRPr lang="en-GB" sz="2800" dirty="0">
              <a:cs typeface="Calibri"/>
            </a:endParaRPr>
          </a:p>
          <a:p>
            <a:pPr marL="0" indent="0" algn="l">
              <a:buNone/>
            </a:pPr>
            <a:r>
              <a:rPr lang="en-GB" sz="2800" dirty="0">
                <a:cs typeface="Calibri"/>
              </a:rPr>
              <a:t>That concludes my power point </a:t>
            </a:r>
          </a:p>
          <a:p>
            <a:pPr marL="0" indent="0" algn="l">
              <a:buNone/>
            </a:pPr>
            <a:r>
              <a:rPr lang="en-GB" sz="2800" dirty="0">
                <a:cs typeface="Calibri"/>
              </a:rPr>
              <a:t>Thank you, </a:t>
            </a:r>
            <a:r>
              <a:rPr lang="en-GB" dirty="0">
                <a:cs typeface="Calibri"/>
              </a:rPr>
              <a:t>S</a:t>
            </a:r>
            <a:r>
              <a:rPr lang="en-GB" sz="2800" dirty="0">
                <a:cs typeface="Calibri"/>
              </a:rPr>
              <a:t>uzanne</a:t>
            </a:r>
          </a:p>
          <a:p>
            <a:endParaRPr lang="en-GB" dirty="0"/>
          </a:p>
        </p:txBody>
      </p:sp>
    </p:spTree>
    <p:extLst>
      <p:ext uri="{BB962C8B-B14F-4D97-AF65-F5344CB8AC3E}">
        <p14:creationId xmlns:p14="http://schemas.microsoft.com/office/powerpoint/2010/main" val="330283363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TotalTime>
  <Words>246</Words>
  <Application>Microsoft Office PowerPoint</Application>
  <PresentationFormat>Widescreen</PresentationFormat>
  <Paragraphs>38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 point presentation – Social class and mental illness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Karen EatonThomas</dc:creator>
  <cp:lastModifiedBy>Karen EatonThomas</cp:lastModifiedBy>
  <cp:revision>176</cp:revision>
  <dcterms:created xsi:type="dcterms:W3CDTF">2022-10-29T09:39:29Z</dcterms:created>
  <dcterms:modified xsi:type="dcterms:W3CDTF">2022-11-03T10:36:33Z</dcterms:modified>
</cp:coreProperties>
</file>