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8" r:id="rId4"/>
    <p:sldId id="258" r:id="rId5"/>
    <p:sldId id="263" r:id="rId6"/>
    <p:sldId id="259" r:id="rId7"/>
    <p:sldId id="260" r:id="rId8"/>
    <p:sldId id="264" r:id="rId9"/>
    <p:sldId id="265" r:id="rId10"/>
    <p:sldId id="261" r:id="rId11"/>
    <p:sldId id="262" r:id="rId12"/>
    <p:sldId id="266" r:id="rId13"/>
    <p:sldId id="269"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26227-56B0-4CEA-BE3C-427458975E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BE67FA-DDAA-47FA-B42C-EFF82CCED7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2209CE-6231-4F71-A1D6-A4C5016DE5EF}"/>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5" name="Footer Placeholder 4">
            <a:extLst>
              <a:ext uri="{FF2B5EF4-FFF2-40B4-BE49-F238E27FC236}">
                <a16:creationId xmlns:a16="http://schemas.microsoft.com/office/drawing/2014/main" id="{E9ABACC9-06D5-4227-9444-58F38AE7B4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7EC8BF-B284-4DB3-BDC0-59079B438F09}"/>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2347904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E4791-21F7-4888-A50C-BD97598842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114C14-764C-4F6A-87F7-38F8CA26881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CE25B2-92B4-4816-A816-CF87D441C2E0}"/>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5" name="Footer Placeholder 4">
            <a:extLst>
              <a:ext uri="{FF2B5EF4-FFF2-40B4-BE49-F238E27FC236}">
                <a16:creationId xmlns:a16="http://schemas.microsoft.com/office/drawing/2014/main" id="{D8621F7A-E413-427B-BBF9-CAA43DA470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9A83E8-1C4E-486F-ACB4-95AD15483244}"/>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3174905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0A538-7349-4DDC-9FDF-E1D1C68F74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CEA11F-26E6-4584-8B9D-E52ECF8DAF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011A6E2-7FC2-4EC9-9AB6-362F82E1E5FB}"/>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5" name="Footer Placeholder 4">
            <a:extLst>
              <a:ext uri="{FF2B5EF4-FFF2-40B4-BE49-F238E27FC236}">
                <a16:creationId xmlns:a16="http://schemas.microsoft.com/office/drawing/2014/main" id="{50BCF844-51F7-4415-847C-DC73C712AD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0226FA-B7FC-44CC-8E98-6594B3A6C478}"/>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4293085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265F-83EC-4835-8921-5B99022E6D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F9088D-2B93-46AA-8FB2-8676BEEB5E9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EAB2B5-C0A0-434F-9CF4-6BD9D08BE6E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0DBF20-AEB4-463A-9464-CDF2917D6B39}"/>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6" name="Footer Placeholder 5">
            <a:extLst>
              <a:ext uri="{FF2B5EF4-FFF2-40B4-BE49-F238E27FC236}">
                <a16:creationId xmlns:a16="http://schemas.microsoft.com/office/drawing/2014/main" id="{31C12581-A9A7-4208-AAAB-D778298CF6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C6619A-E899-471A-8AE5-A202868FCD5A}"/>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305141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41499-4843-4B6C-88B5-67491ECC1C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F85108-9DAA-495A-A1E5-A0283EE13B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CE78AD1-D981-471F-A6AB-21B4ACD583C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2DF995-1790-41C4-A87C-05D9108D84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6C34EE3-D17A-4E47-8BD4-178728FF07E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6CE215-7F12-415C-933D-AAE72849C33B}"/>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8" name="Footer Placeholder 7">
            <a:extLst>
              <a:ext uri="{FF2B5EF4-FFF2-40B4-BE49-F238E27FC236}">
                <a16:creationId xmlns:a16="http://schemas.microsoft.com/office/drawing/2014/main" id="{184DCA15-BE2B-4043-BA71-D715C2C7C0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403D65-E52B-42D3-BEC1-C55611E682C9}"/>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1568283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BD6CE-440A-4CB9-BDB2-5782658539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4B3F49-2912-42CE-85EB-C0BBB85F8861}"/>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4" name="Footer Placeholder 3">
            <a:extLst>
              <a:ext uri="{FF2B5EF4-FFF2-40B4-BE49-F238E27FC236}">
                <a16:creationId xmlns:a16="http://schemas.microsoft.com/office/drawing/2014/main" id="{375A976E-DF5D-4218-91E4-CD16517233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7B192F-BB06-45F3-80A4-854A13FEE70B}"/>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2095884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0C1430-7F46-44BA-8F96-D4D40F3840C1}"/>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3" name="Footer Placeholder 2">
            <a:extLst>
              <a:ext uri="{FF2B5EF4-FFF2-40B4-BE49-F238E27FC236}">
                <a16:creationId xmlns:a16="http://schemas.microsoft.com/office/drawing/2014/main" id="{D99C377B-9C2D-4B4B-B66E-1D43561568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FAF0FE-537F-48B1-8DAD-42FF653C45B8}"/>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949823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B0F0C-1E5F-4974-9AEF-0D19DDB29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41ED97-25E7-4C97-A8ED-F10936EE46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00736F-F0A5-4C21-B05B-AD7D4A942F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0066317-C3E6-4343-B4C2-F18C5B6F7882}"/>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6" name="Footer Placeholder 5">
            <a:extLst>
              <a:ext uri="{FF2B5EF4-FFF2-40B4-BE49-F238E27FC236}">
                <a16:creationId xmlns:a16="http://schemas.microsoft.com/office/drawing/2014/main" id="{C1D51CC9-9E1C-49AF-8A1C-5CCD0A4D6B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1AE1C4-ABD8-43CC-958B-45D210D05735}"/>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2137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89E93-4E39-44F3-A0AD-3FEE6053A5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E30458-99F0-4EC4-A1FE-59BDFD4975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FFB26E-5BDF-4DDC-92CA-057920B98B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EC77260-0932-4E34-9B62-1BDE33EB82C1}"/>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6" name="Footer Placeholder 5">
            <a:extLst>
              <a:ext uri="{FF2B5EF4-FFF2-40B4-BE49-F238E27FC236}">
                <a16:creationId xmlns:a16="http://schemas.microsoft.com/office/drawing/2014/main" id="{159FCB9A-7A0E-4D99-B37A-A54E886BFD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CBB2E9-F10D-4DF8-957F-76A88F5AF948}"/>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2117518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D961F-F819-4A22-BEB0-3A3A066426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742AD9-ED95-46F6-A187-940B38841CF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B56CC-BEA5-4844-A6D0-15F84417E306}"/>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5" name="Footer Placeholder 4">
            <a:extLst>
              <a:ext uri="{FF2B5EF4-FFF2-40B4-BE49-F238E27FC236}">
                <a16:creationId xmlns:a16="http://schemas.microsoft.com/office/drawing/2014/main" id="{8E8A69E9-DE2F-4512-BD65-AAAC91C4D0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A4C7CE-F4FA-4C69-B75B-91BEE6B5BA88}"/>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1804678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A841E2-F8DD-43D8-B20B-2F1D75AA2B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2CF388-19A0-46AE-957B-A1F86F2C351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446D36-ED31-4D55-AC54-A321C7A15EA9}"/>
              </a:ext>
            </a:extLst>
          </p:cNvPr>
          <p:cNvSpPr>
            <a:spLocks noGrp="1"/>
          </p:cNvSpPr>
          <p:nvPr>
            <p:ph type="dt" sz="half" idx="10"/>
          </p:nvPr>
        </p:nvSpPr>
        <p:spPr/>
        <p:txBody>
          <a:bodyPr/>
          <a:lstStyle/>
          <a:p>
            <a:fld id="{D910C54D-C8EB-451A-A41A-EC1DC788A6B4}" type="datetimeFigureOut">
              <a:rPr lang="en-GB" smtClean="0"/>
              <a:t>04/02/2019</a:t>
            </a:fld>
            <a:endParaRPr lang="en-GB"/>
          </a:p>
        </p:txBody>
      </p:sp>
      <p:sp>
        <p:nvSpPr>
          <p:cNvPr id="5" name="Footer Placeholder 4">
            <a:extLst>
              <a:ext uri="{FF2B5EF4-FFF2-40B4-BE49-F238E27FC236}">
                <a16:creationId xmlns:a16="http://schemas.microsoft.com/office/drawing/2014/main" id="{006A2449-EECD-4B35-9213-7B5B4BAFB4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A8708-BDAC-4A83-AEDF-DCEF1E3943E7}"/>
              </a:ext>
            </a:extLst>
          </p:cNvPr>
          <p:cNvSpPr>
            <a:spLocks noGrp="1"/>
          </p:cNvSpPr>
          <p:nvPr>
            <p:ph type="sldNum" sz="quarter" idx="12"/>
          </p:nvPr>
        </p:nvSpPr>
        <p:spPr/>
        <p:txBody>
          <a:bodyPr/>
          <a:lstStyle/>
          <a:p>
            <a:fld id="{EE00074F-33D4-479B-8FB6-87747239C265}" type="slidenum">
              <a:rPr lang="en-GB" smtClean="0"/>
              <a:t>‹#›</a:t>
            </a:fld>
            <a:endParaRPr lang="en-GB"/>
          </a:p>
        </p:txBody>
      </p:sp>
    </p:spTree>
    <p:extLst>
      <p:ext uri="{BB962C8B-B14F-4D97-AF65-F5344CB8AC3E}">
        <p14:creationId xmlns:p14="http://schemas.microsoft.com/office/powerpoint/2010/main" val="2572843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B1B6A9-EF57-4F6D-AD26-F99850EBF9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89E80C-CB9D-4B94-94D3-CCB40B40FC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B7C47-9146-42C0-8D74-2D208C05B9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10C54D-C8EB-451A-A41A-EC1DC788A6B4}" type="datetimeFigureOut">
              <a:rPr lang="en-GB" smtClean="0"/>
              <a:t>04/02/2019</a:t>
            </a:fld>
            <a:endParaRPr lang="en-GB"/>
          </a:p>
        </p:txBody>
      </p:sp>
      <p:sp>
        <p:nvSpPr>
          <p:cNvPr id="5" name="Footer Placeholder 4">
            <a:extLst>
              <a:ext uri="{FF2B5EF4-FFF2-40B4-BE49-F238E27FC236}">
                <a16:creationId xmlns:a16="http://schemas.microsoft.com/office/drawing/2014/main" id="{A450EDCF-B511-4935-993D-05AFEC0F11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13A6287-F778-4E24-BD49-2328E8CB52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00074F-33D4-479B-8FB6-87747239C265}" type="slidenum">
              <a:rPr lang="en-GB" smtClean="0"/>
              <a:t>‹#›</a:t>
            </a:fld>
            <a:endParaRPr lang="en-GB"/>
          </a:p>
        </p:txBody>
      </p:sp>
    </p:spTree>
    <p:extLst>
      <p:ext uri="{BB962C8B-B14F-4D97-AF65-F5344CB8AC3E}">
        <p14:creationId xmlns:p14="http://schemas.microsoft.com/office/powerpoint/2010/main" val="1832963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asiaminorcoins.com/gallery/displayimage.php?album=191&amp;pid=8123#top_display_med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8A990-06F6-4157-90C9-38D21DB7ED31}"/>
              </a:ext>
            </a:extLst>
          </p:cNvPr>
          <p:cNvSpPr>
            <a:spLocks noGrp="1"/>
          </p:cNvSpPr>
          <p:nvPr>
            <p:ph type="ctrTitle"/>
          </p:nvPr>
        </p:nvSpPr>
        <p:spPr/>
        <p:txBody>
          <a:bodyPr>
            <a:normAutofit/>
          </a:bodyPr>
          <a:lstStyle/>
          <a:p>
            <a:r>
              <a:rPr lang="en-GB" sz="4400" b="1" dirty="0"/>
              <a:t>To what extent can the term "</a:t>
            </a:r>
            <a:r>
              <a:rPr lang="en-GB" sz="4400" b="1" dirty="0" err="1"/>
              <a:t>hellenised</a:t>
            </a:r>
            <a:r>
              <a:rPr lang="en-GB" sz="4400" b="1" dirty="0"/>
              <a:t> </a:t>
            </a:r>
            <a:r>
              <a:rPr lang="en-GB" sz="4400" b="1" dirty="0" err="1"/>
              <a:t>celts</a:t>
            </a:r>
            <a:r>
              <a:rPr lang="en-GB" sz="4400" b="1" dirty="0"/>
              <a:t>" be applied to the Galatians?</a:t>
            </a:r>
            <a:br>
              <a:rPr lang="en-GB" sz="4400" b="1" dirty="0"/>
            </a:br>
            <a:endParaRPr lang="en-GB" sz="4400" dirty="0"/>
          </a:p>
        </p:txBody>
      </p:sp>
      <p:sp>
        <p:nvSpPr>
          <p:cNvPr id="3" name="Subtitle 2">
            <a:extLst>
              <a:ext uri="{FF2B5EF4-FFF2-40B4-BE49-F238E27FC236}">
                <a16:creationId xmlns:a16="http://schemas.microsoft.com/office/drawing/2014/main" id="{6571A154-558D-4B7B-B38E-A5864E2B30B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07769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7EFAB-8E55-46A9-8EDD-B43E19FB680E}"/>
              </a:ext>
            </a:extLst>
          </p:cNvPr>
          <p:cNvSpPr>
            <a:spLocks noGrp="1"/>
          </p:cNvSpPr>
          <p:nvPr>
            <p:ph type="title"/>
          </p:nvPr>
        </p:nvSpPr>
        <p:spPr/>
        <p:txBody>
          <a:bodyPr/>
          <a:lstStyle/>
          <a:p>
            <a:pPr algn="ctr"/>
            <a:r>
              <a:rPr lang="en-US" dirty="0"/>
              <a:t>Who were the Galatians?</a:t>
            </a:r>
            <a:endParaRPr lang="en-GB" dirty="0"/>
          </a:p>
        </p:txBody>
      </p:sp>
      <p:pic>
        <p:nvPicPr>
          <p:cNvPr id="4" name="Picture 3">
            <a:extLst>
              <a:ext uri="{FF2B5EF4-FFF2-40B4-BE49-F238E27FC236}">
                <a16:creationId xmlns:a16="http://schemas.microsoft.com/office/drawing/2014/main" id="{2B0563F8-13A2-4B5C-8A9E-809A74A8AFAB}"/>
              </a:ext>
            </a:extLst>
          </p:cNvPr>
          <p:cNvPicPr>
            <a:picLocks noChangeAspect="1"/>
          </p:cNvPicPr>
          <p:nvPr/>
        </p:nvPicPr>
        <p:blipFill>
          <a:blip r:embed="rId2"/>
          <a:stretch>
            <a:fillRect/>
          </a:stretch>
        </p:blipFill>
        <p:spPr>
          <a:xfrm>
            <a:off x="3270821" y="1465013"/>
            <a:ext cx="6068618" cy="4471220"/>
          </a:xfrm>
          <a:prstGeom prst="rect">
            <a:avLst/>
          </a:prstGeom>
        </p:spPr>
      </p:pic>
      <p:sp>
        <p:nvSpPr>
          <p:cNvPr id="5" name="TextBox 4">
            <a:extLst>
              <a:ext uri="{FF2B5EF4-FFF2-40B4-BE49-F238E27FC236}">
                <a16:creationId xmlns:a16="http://schemas.microsoft.com/office/drawing/2014/main" id="{045D1CF3-FF52-4A5A-B3DE-C054CF44C492}"/>
              </a:ext>
            </a:extLst>
          </p:cNvPr>
          <p:cNvSpPr txBox="1"/>
          <p:nvPr/>
        </p:nvSpPr>
        <p:spPr>
          <a:xfrm>
            <a:off x="2852561" y="5936233"/>
            <a:ext cx="7043141" cy="369332"/>
          </a:xfrm>
          <a:prstGeom prst="rect">
            <a:avLst/>
          </a:prstGeom>
          <a:noFill/>
        </p:spPr>
        <p:txBody>
          <a:bodyPr wrap="square" rtlCol="0">
            <a:spAutoFit/>
          </a:bodyPr>
          <a:lstStyle/>
          <a:p>
            <a:pPr algn="ctr"/>
            <a:r>
              <a:rPr lang="en-US" dirty="0"/>
              <a:t>Map of Galatia (found on Asiaminorcoins.com</a:t>
            </a:r>
            <a:endParaRPr lang="en-GB" dirty="0"/>
          </a:p>
        </p:txBody>
      </p:sp>
    </p:spTree>
    <p:extLst>
      <p:ext uri="{BB962C8B-B14F-4D97-AF65-F5344CB8AC3E}">
        <p14:creationId xmlns:p14="http://schemas.microsoft.com/office/powerpoint/2010/main" val="4265946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5DBF2-CD17-45F8-8390-39BEE56121A2}"/>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C4EAC0A4-6214-4A64-B5E8-3144F68EC25C}"/>
              </a:ext>
            </a:extLst>
          </p:cNvPr>
          <p:cNvSpPr>
            <a:spLocks noGrp="1"/>
          </p:cNvSpPr>
          <p:nvPr>
            <p:ph idx="1"/>
          </p:nvPr>
        </p:nvSpPr>
        <p:spPr/>
        <p:txBody>
          <a:bodyPr/>
          <a:lstStyle/>
          <a:p>
            <a:r>
              <a:rPr lang="en-US" dirty="0"/>
              <a:t>Chronological</a:t>
            </a:r>
          </a:p>
          <a:p>
            <a:r>
              <a:rPr lang="en-US" dirty="0"/>
              <a:t>Massacre of the Tetrarchs</a:t>
            </a:r>
          </a:p>
          <a:p>
            <a:r>
              <a:rPr lang="en-US" dirty="0"/>
              <a:t>Roman influence</a:t>
            </a:r>
            <a:endParaRPr lang="en-GB" dirty="0"/>
          </a:p>
        </p:txBody>
      </p:sp>
    </p:spTree>
    <p:extLst>
      <p:ext uri="{BB962C8B-B14F-4D97-AF65-F5344CB8AC3E}">
        <p14:creationId xmlns:p14="http://schemas.microsoft.com/office/powerpoint/2010/main" val="2922298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EDA28-B510-4DB8-9542-319E7FEBFE1F}"/>
              </a:ext>
            </a:extLst>
          </p:cNvPr>
          <p:cNvSpPr>
            <a:spLocks noGrp="1"/>
          </p:cNvSpPr>
          <p:nvPr>
            <p:ph type="title"/>
          </p:nvPr>
        </p:nvSpPr>
        <p:spPr/>
        <p:txBody>
          <a:bodyPr/>
          <a:lstStyle/>
          <a:p>
            <a:r>
              <a:rPr lang="en-US" dirty="0"/>
              <a:t>Early Galatian political system</a:t>
            </a:r>
            <a:endParaRPr lang="en-GB" dirty="0"/>
          </a:p>
        </p:txBody>
      </p:sp>
      <p:sp>
        <p:nvSpPr>
          <p:cNvPr id="3" name="Content Placeholder 2">
            <a:extLst>
              <a:ext uri="{FF2B5EF4-FFF2-40B4-BE49-F238E27FC236}">
                <a16:creationId xmlns:a16="http://schemas.microsoft.com/office/drawing/2014/main" id="{BE5471A8-41C0-4A76-A993-CA9D34A0BD77}"/>
              </a:ext>
            </a:extLst>
          </p:cNvPr>
          <p:cNvSpPr>
            <a:spLocks noGrp="1"/>
          </p:cNvSpPr>
          <p:nvPr>
            <p:ph idx="1"/>
          </p:nvPr>
        </p:nvSpPr>
        <p:spPr/>
        <p:txBody>
          <a:bodyPr/>
          <a:lstStyle/>
          <a:p>
            <a:pPr marL="0" indent="0">
              <a:buNone/>
            </a:pPr>
            <a:r>
              <a:rPr lang="en-GB" dirty="0"/>
              <a:t>“The three tribes spoke the same language and differed from each other in no respect; and each was divided into four portions which were called tetrarchies, each tetrarchy having its own tetrarch, and also one judge and one military commander, both subject to the tetrarch, and two subordinate commanders.” (</a:t>
            </a:r>
            <a:r>
              <a:rPr lang="en-GB" dirty="0" err="1"/>
              <a:t>Strab</a:t>
            </a:r>
            <a:r>
              <a:rPr lang="en-GB" dirty="0"/>
              <a:t> 12:5:1)</a:t>
            </a:r>
          </a:p>
          <a:p>
            <a:pPr marL="0" indent="0">
              <a:buNone/>
            </a:pPr>
            <a:endParaRPr lang="en-US" dirty="0"/>
          </a:p>
        </p:txBody>
      </p:sp>
    </p:spTree>
    <p:extLst>
      <p:ext uri="{BB962C8B-B14F-4D97-AF65-F5344CB8AC3E}">
        <p14:creationId xmlns:p14="http://schemas.microsoft.com/office/powerpoint/2010/main" val="393828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569F0-B9E8-4E6D-9E71-9F6144C2D9D9}"/>
              </a:ext>
            </a:extLst>
          </p:cNvPr>
          <p:cNvSpPr>
            <a:spLocks noGrp="1"/>
          </p:cNvSpPr>
          <p:nvPr>
            <p:ph type="title"/>
          </p:nvPr>
        </p:nvSpPr>
        <p:spPr/>
        <p:txBody>
          <a:bodyPr/>
          <a:lstStyle/>
          <a:p>
            <a:r>
              <a:rPr lang="en-US" dirty="0"/>
              <a:t>Development before massacre of the tetrarchs</a:t>
            </a:r>
            <a:endParaRPr lang="en-GB" dirty="0"/>
          </a:p>
        </p:txBody>
      </p:sp>
      <p:sp>
        <p:nvSpPr>
          <p:cNvPr id="3" name="Content Placeholder 2">
            <a:extLst>
              <a:ext uri="{FF2B5EF4-FFF2-40B4-BE49-F238E27FC236}">
                <a16:creationId xmlns:a16="http://schemas.microsoft.com/office/drawing/2014/main" id="{F3FEEE09-6101-4A31-943B-980CEC6FB72E}"/>
              </a:ext>
            </a:extLst>
          </p:cNvPr>
          <p:cNvSpPr>
            <a:spLocks noGrp="1"/>
          </p:cNvSpPr>
          <p:nvPr>
            <p:ph idx="1"/>
          </p:nvPr>
        </p:nvSpPr>
        <p:spPr/>
        <p:txBody>
          <a:bodyPr/>
          <a:lstStyle/>
          <a:p>
            <a:r>
              <a:rPr lang="en-US" sz="3600" dirty="0"/>
              <a:t>Strabo </a:t>
            </a:r>
            <a:r>
              <a:rPr lang="en-GB" sz="3600" dirty="0"/>
              <a:t>(</a:t>
            </a:r>
            <a:r>
              <a:rPr lang="en-GB" sz="3600" dirty="0" err="1"/>
              <a:t>Strab</a:t>
            </a:r>
            <a:r>
              <a:rPr lang="en-GB" sz="3600" dirty="0"/>
              <a:t> 12:5:1)</a:t>
            </a:r>
          </a:p>
          <a:p>
            <a:r>
              <a:rPr lang="en-US" sz="3600" dirty="0"/>
              <a:t>O</a:t>
            </a:r>
            <a:r>
              <a:rPr lang="en-GB" sz="3600" dirty="0" err="1"/>
              <a:t>rtigion</a:t>
            </a:r>
            <a:endParaRPr lang="en-GB" sz="36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60064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40667-C2E1-4545-94AE-E21FB353E658}"/>
              </a:ext>
            </a:extLst>
          </p:cNvPr>
          <p:cNvSpPr>
            <a:spLocks noGrp="1"/>
          </p:cNvSpPr>
          <p:nvPr>
            <p:ph type="title"/>
          </p:nvPr>
        </p:nvSpPr>
        <p:spPr/>
        <p:txBody>
          <a:bodyPr/>
          <a:lstStyle/>
          <a:p>
            <a:r>
              <a:rPr lang="en-US" dirty="0"/>
              <a:t>Galatian interaction, pre massacre of the Tetrarchs</a:t>
            </a:r>
            <a:endParaRPr lang="en-GB" dirty="0"/>
          </a:p>
        </p:txBody>
      </p:sp>
      <p:sp>
        <p:nvSpPr>
          <p:cNvPr id="3" name="Content Placeholder 2">
            <a:extLst>
              <a:ext uri="{FF2B5EF4-FFF2-40B4-BE49-F238E27FC236}">
                <a16:creationId xmlns:a16="http://schemas.microsoft.com/office/drawing/2014/main" id="{B6E96D55-3323-4C7E-B7DA-75E53D8350E8}"/>
              </a:ext>
            </a:extLst>
          </p:cNvPr>
          <p:cNvSpPr>
            <a:spLocks noGrp="1"/>
          </p:cNvSpPr>
          <p:nvPr>
            <p:ph idx="1"/>
          </p:nvPr>
        </p:nvSpPr>
        <p:spPr/>
        <p:txBody>
          <a:bodyPr/>
          <a:lstStyle/>
          <a:p>
            <a:pPr marL="0" indent="0">
              <a:buNone/>
            </a:pPr>
            <a:r>
              <a:rPr lang="en-GB" dirty="0"/>
              <a:t>“The Galatian aristocracy was already integrated into the international diplomatic network of Asia Minor in the first half of the 2nd century BC” (Strobel 2009: 118)</a:t>
            </a:r>
          </a:p>
        </p:txBody>
      </p:sp>
    </p:spTree>
    <p:extLst>
      <p:ext uri="{BB962C8B-B14F-4D97-AF65-F5344CB8AC3E}">
        <p14:creationId xmlns:p14="http://schemas.microsoft.com/office/powerpoint/2010/main" val="1615817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58AAB-CB15-4241-8FAD-19AE3E459DD6}"/>
              </a:ext>
            </a:extLst>
          </p:cNvPr>
          <p:cNvSpPr>
            <a:spLocks noGrp="1"/>
          </p:cNvSpPr>
          <p:nvPr>
            <p:ph type="title"/>
          </p:nvPr>
        </p:nvSpPr>
        <p:spPr/>
        <p:txBody>
          <a:bodyPr/>
          <a:lstStyle/>
          <a:p>
            <a:r>
              <a:rPr lang="en-US" dirty="0"/>
              <a:t>Galatian interaction, pre massacre of the Tetrarchs</a:t>
            </a:r>
            <a:endParaRPr lang="en-GB" dirty="0"/>
          </a:p>
        </p:txBody>
      </p:sp>
      <p:sp>
        <p:nvSpPr>
          <p:cNvPr id="3" name="Content Placeholder 2">
            <a:extLst>
              <a:ext uri="{FF2B5EF4-FFF2-40B4-BE49-F238E27FC236}">
                <a16:creationId xmlns:a16="http://schemas.microsoft.com/office/drawing/2014/main" id="{7AEA7559-E040-4DB4-908B-4A41C2E56ECF}"/>
              </a:ext>
            </a:extLst>
          </p:cNvPr>
          <p:cNvSpPr>
            <a:spLocks noGrp="1"/>
          </p:cNvSpPr>
          <p:nvPr>
            <p:ph idx="1"/>
          </p:nvPr>
        </p:nvSpPr>
        <p:spPr/>
        <p:txBody>
          <a:bodyPr/>
          <a:lstStyle/>
          <a:p>
            <a:r>
              <a:rPr lang="en-US" dirty="0"/>
              <a:t>Mostly just mercenary service and raiding (Maier 2003: 91)</a:t>
            </a:r>
          </a:p>
          <a:p>
            <a:r>
              <a:rPr lang="en-US" dirty="0"/>
              <a:t>Agreement with Pergamon (Cunliffe 2018:202)</a:t>
            </a:r>
          </a:p>
          <a:p>
            <a:pPr lvl="1"/>
            <a:r>
              <a:rPr lang="en-US" dirty="0"/>
              <a:t>Is this the start of a Galatian state?</a:t>
            </a:r>
          </a:p>
          <a:p>
            <a:endParaRPr lang="en-GB" dirty="0"/>
          </a:p>
        </p:txBody>
      </p:sp>
      <p:pic>
        <p:nvPicPr>
          <p:cNvPr id="5" name="Picture 4">
            <a:extLst>
              <a:ext uri="{FF2B5EF4-FFF2-40B4-BE49-F238E27FC236}">
                <a16:creationId xmlns:a16="http://schemas.microsoft.com/office/drawing/2014/main" id="{D5B6A862-3972-47C9-B35D-649F981981C5}"/>
              </a:ext>
            </a:extLst>
          </p:cNvPr>
          <p:cNvPicPr/>
          <p:nvPr/>
        </p:nvPicPr>
        <p:blipFill rotWithShape="1">
          <a:blip r:embed="rId2">
            <a:extLst>
              <a:ext uri="{28A0092B-C50C-407E-A947-70E740481C1C}">
                <a14:useLocalDpi xmlns:a14="http://schemas.microsoft.com/office/drawing/2010/main" val="0"/>
              </a:ext>
            </a:extLst>
          </a:blip>
          <a:srcRect l="10470" t="17948" r="14248" b="37682"/>
          <a:stretch/>
        </p:blipFill>
        <p:spPr bwMode="auto">
          <a:xfrm>
            <a:off x="7366503" y="2921000"/>
            <a:ext cx="4314825" cy="3390900"/>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CC4C49D3-08A4-4BB6-9418-B6854E59EDC8}"/>
              </a:ext>
            </a:extLst>
          </p:cNvPr>
          <p:cNvSpPr txBox="1"/>
          <p:nvPr/>
        </p:nvSpPr>
        <p:spPr>
          <a:xfrm>
            <a:off x="5761066" y="3907552"/>
            <a:ext cx="1752917" cy="2585323"/>
          </a:xfrm>
          <a:prstGeom prst="rect">
            <a:avLst/>
          </a:prstGeom>
          <a:noFill/>
        </p:spPr>
        <p:txBody>
          <a:bodyPr wrap="square" rtlCol="0">
            <a:spAutoFit/>
          </a:bodyPr>
          <a:lstStyle/>
          <a:p>
            <a:r>
              <a:rPr lang="en-GB" dirty="0"/>
              <a:t>A statue of a disarmed Celt awaiting death </a:t>
            </a:r>
            <a:r>
              <a:rPr lang="en-GB" i="1" dirty="0"/>
              <a:t>Museo </a:t>
            </a:r>
            <a:r>
              <a:rPr lang="en-GB" i="1" dirty="0" err="1"/>
              <a:t>Archeologico</a:t>
            </a:r>
            <a:r>
              <a:rPr lang="en-GB" i="1" dirty="0"/>
              <a:t>, Venice</a:t>
            </a:r>
            <a:r>
              <a:rPr lang="en-GB" dirty="0"/>
              <a:t> (</a:t>
            </a:r>
            <a:r>
              <a:rPr lang="en-GB" dirty="0" err="1"/>
              <a:t>Berresford</a:t>
            </a:r>
            <a:r>
              <a:rPr lang="en-GB" dirty="0"/>
              <a:t> Ellis 1997)</a:t>
            </a:r>
          </a:p>
          <a:p>
            <a:endParaRPr lang="en-GB" dirty="0"/>
          </a:p>
        </p:txBody>
      </p:sp>
    </p:spTree>
    <p:extLst>
      <p:ext uri="{BB962C8B-B14F-4D97-AF65-F5344CB8AC3E}">
        <p14:creationId xmlns:p14="http://schemas.microsoft.com/office/powerpoint/2010/main" val="4158004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A9F9D-6B46-4857-8829-0B670FF66803}"/>
              </a:ext>
            </a:extLst>
          </p:cNvPr>
          <p:cNvSpPr>
            <a:spLocks noGrp="1"/>
          </p:cNvSpPr>
          <p:nvPr>
            <p:ph type="title"/>
          </p:nvPr>
        </p:nvSpPr>
        <p:spPr/>
        <p:txBody>
          <a:bodyPr/>
          <a:lstStyle/>
          <a:p>
            <a:r>
              <a:rPr lang="en-US" dirty="0"/>
              <a:t>Massacre of the tetrarchs </a:t>
            </a:r>
            <a:endParaRPr lang="en-GB" dirty="0"/>
          </a:p>
        </p:txBody>
      </p:sp>
      <p:sp>
        <p:nvSpPr>
          <p:cNvPr id="3" name="Content Placeholder 2">
            <a:extLst>
              <a:ext uri="{FF2B5EF4-FFF2-40B4-BE49-F238E27FC236}">
                <a16:creationId xmlns:a16="http://schemas.microsoft.com/office/drawing/2014/main" id="{C0ED4969-FB48-4712-AC97-601F57D7FDC0}"/>
              </a:ext>
            </a:extLst>
          </p:cNvPr>
          <p:cNvSpPr>
            <a:spLocks noGrp="1"/>
          </p:cNvSpPr>
          <p:nvPr>
            <p:ph idx="1"/>
          </p:nvPr>
        </p:nvSpPr>
        <p:spPr/>
        <p:txBody>
          <a:bodyPr/>
          <a:lstStyle/>
          <a:p>
            <a:pPr marL="0" indent="0">
              <a:buNone/>
            </a:pPr>
            <a:r>
              <a:rPr lang="en-GB" dirty="0"/>
              <a:t>”he [</a:t>
            </a:r>
            <a:r>
              <a:rPr lang="en-GB" dirty="0" err="1"/>
              <a:t>Mithradates</a:t>
            </a:r>
            <a:r>
              <a:rPr lang="en-GB" dirty="0"/>
              <a:t>] put to death the tetrarchs of Galatia with their wives and children, not only those who were united with him as friends, but those who were not his subjects - all except three who escaped. Some of these he took by stratagem, the others he slew one night at a banquet. He believed that none of them would be faithful to him if Sulla should come near. He confiscated their property, established garrisons in their towns, and appointed </a:t>
            </a:r>
            <a:r>
              <a:rPr lang="en-GB" dirty="0" err="1"/>
              <a:t>Eumachus</a:t>
            </a:r>
            <a:r>
              <a:rPr lang="en-GB" dirty="0"/>
              <a:t> satrap of the nation. But the tetrarchs who had escaped raised an army from the country people forthwith, expelled him and his garrisons, and drove them out of Galatia, so that Mithridates had nothing left of that country except the money he had seized.” (App </a:t>
            </a:r>
            <a:r>
              <a:rPr lang="en-GB" dirty="0" err="1"/>
              <a:t>Mith</a:t>
            </a:r>
            <a:r>
              <a:rPr lang="en-GB" dirty="0"/>
              <a:t>: 46)</a:t>
            </a:r>
          </a:p>
        </p:txBody>
      </p:sp>
    </p:spTree>
    <p:extLst>
      <p:ext uri="{BB962C8B-B14F-4D97-AF65-F5344CB8AC3E}">
        <p14:creationId xmlns:p14="http://schemas.microsoft.com/office/powerpoint/2010/main" val="664162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50BFA-E355-4242-90F9-14F1831D963D}"/>
              </a:ext>
            </a:extLst>
          </p:cNvPr>
          <p:cNvSpPr>
            <a:spLocks noGrp="1"/>
          </p:cNvSpPr>
          <p:nvPr>
            <p:ph type="title"/>
          </p:nvPr>
        </p:nvSpPr>
        <p:spPr>
          <a:xfrm>
            <a:off x="838200" y="404881"/>
            <a:ext cx="10515600" cy="1325563"/>
          </a:xfrm>
        </p:spPr>
        <p:txBody>
          <a:bodyPr/>
          <a:lstStyle/>
          <a:p>
            <a:r>
              <a:rPr lang="en-US" dirty="0" err="1"/>
              <a:t>Deiotarus</a:t>
            </a:r>
            <a:endParaRPr lang="en-GB" dirty="0"/>
          </a:p>
        </p:txBody>
      </p:sp>
      <p:pic>
        <p:nvPicPr>
          <p:cNvPr id="4" name="Content Placeholder 3">
            <a:extLst>
              <a:ext uri="{FF2B5EF4-FFF2-40B4-BE49-F238E27FC236}">
                <a16:creationId xmlns:a16="http://schemas.microsoft.com/office/drawing/2014/main" id="{BC59D074-70FE-4516-863B-865B4F5B8F86}"/>
              </a:ext>
            </a:extLst>
          </p:cNvPr>
          <p:cNvPicPr>
            <a:picLocks noGrp="1"/>
          </p:cNvPicPr>
          <p:nvPr>
            <p:ph idx="1"/>
          </p:nvPr>
        </p:nvPicPr>
        <p:blipFill rotWithShape="1">
          <a:blip r:embed="rId2" cstate="print">
            <a:extLst>
              <a:ext uri="{28A0092B-C50C-407E-A947-70E740481C1C}">
                <a14:useLocalDpi xmlns:a14="http://schemas.microsoft.com/office/drawing/2010/main" val="0"/>
              </a:ext>
            </a:extLst>
          </a:blip>
          <a:srcRect b="52658"/>
          <a:stretch/>
        </p:blipFill>
        <p:spPr bwMode="auto">
          <a:xfrm>
            <a:off x="5645426" y="1690688"/>
            <a:ext cx="6308036" cy="3341377"/>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B1F8ED4-8248-45B9-9EFA-C1A5A7F6746E}"/>
              </a:ext>
            </a:extLst>
          </p:cNvPr>
          <p:cNvSpPr txBox="1"/>
          <p:nvPr/>
        </p:nvSpPr>
        <p:spPr>
          <a:xfrm>
            <a:off x="516835" y="1351722"/>
            <a:ext cx="4903304" cy="3970318"/>
          </a:xfrm>
          <a:prstGeom prst="rect">
            <a:avLst/>
          </a:prstGeom>
          <a:noFill/>
        </p:spPr>
        <p:txBody>
          <a:bodyPr wrap="square" rtlCol="0">
            <a:spAutoFit/>
          </a:bodyPr>
          <a:lstStyle/>
          <a:p>
            <a:pPr marL="285750" indent="-285750">
              <a:buFont typeface="Arial" panose="020B0604020202020204" pitchFamily="34" charset="0"/>
              <a:buChar char="•"/>
            </a:pPr>
            <a:r>
              <a:rPr lang="en-US" sz="2800" dirty="0"/>
              <a:t>Crowned ‘Tetrarch’ of the Galatians by Rome (App </a:t>
            </a:r>
            <a:r>
              <a:rPr lang="en-US" sz="2800" dirty="0" err="1"/>
              <a:t>Mith</a:t>
            </a:r>
            <a:r>
              <a:rPr lang="en-US" sz="2800" dirty="0"/>
              <a:t> 114)</a:t>
            </a:r>
          </a:p>
          <a:p>
            <a:pPr marL="285750" indent="-285750">
              <a:buFont typeface="Arial" panose="020B0604020202020204" pitchFamily="34" charset="0"/>
              <a:buChar char="•"/>
            </a:pPr>
            <a:r>
              <a:rPr lang="en-US" sz="2800" dirty="0"/>
              <a:t>After the deaths of </a:t>
            </a:r>
            <a:r>
              <a:rPr lang="en-US" sz="2800" dirty="0" err="1"/>
              <a:t>Brogitarus</a:t>
            </a:r>
            <a:r>
              <a:rPr lang="en-US" sz="2800" dirty="0"/>
              <a:t> and Castor </a:t>
            </a:r>
            <a:r>
              <a:rPr lang="en-US" sz="2800" dirty="0" err="1"/>
              <a:t>Deiotarus</a:t>
            </a:r>
            <a:r>
              <a:rPr lang="en-US" sz="2800" dirty="0"/>
              <a:t> was in charge of all Galatia (Maier 2003)</a:t>
            </a:r>
          </a:p>
          <a:p>
            <a:pPr marL="742950" lvl="1" indent="-285750">
              <a:buFont typeface="Arial" panose="020B0604020202020204" pitchFamily="34" charset="0"/>
              <a:buChar char="•"/>
            </a:pPr>
            <a:r>
              <a:rPr lang="en-US" sz="2800" dirty="0"/>
              <a:t>Formation of a united Galatian state?</a:t>
            </a:r>
          </a:p>
        </p:txBody>
      </p:sp>
      <p:sp>
        <p:nvSpPr>
          <p:cNvPr id="6" name="TextBox 5">
            <a:extLst>
              <a:ext uri="{FF2B5EF4-FFF2-40B4-BE49-F238E27FC236}">
                <a16:creationId xmlns:a16="http://schemas.microsoft.com/office/drawing/2014/main" id="{021E4FE8-1A60-4323-B8FB-A5215955C5FC}"/>
              </a:ext>
            </a:extLst>
          </p:cNvPr>
          <p:cNvSpPr txBox="1"/>
          <p:nvPr/>
        </p:nvSpPr>
        <p:spPr>
          <a:xfrm>
            <a:off x="5963478" y="4950823"/>
            <a:ext cx="5618922" cy="369332"/>
          </a:xfrm>
          <a:prstGeom prst="rect">
            <a:avLst/>
          </a:prstGeom>
          <a:noFill/>
        </p:spPr>
        <p:txBody>
          <a:bodyPr wrap="square" rtlCol="0">
            <a:spAutoFit/>
          </a:bodyPr>
          <a:lstStyle/>
          <a:p>
            <a:r>
              <a:rPr lang="en-US" dirty="0"/>
              <a:t>Coin of </a:t>
            </a:r>
            <a:r>
              <a:rPr lang="en-US" dirty="0" err="1"/>
              <a:t>Deitaurus</a:t>
            </a:r>
            <a:r>
              <a:rPr lang="en-US" dirty="0"/>
              <a:t> (Available at Asiaminorcoins.com) </a:t>
            </a:r>
            <a:endParaRPr lang="en-GB" dirty="0"/>
          </a:p>
        </p:txBody>
      </p:sp>
    </p:spTree>
    <p:extLst>
      <p:ext uri="{BB962C8B-B14F-4D97-AF65-F5344CB8AC3E}">
        <p14:creationId xmlns:p14="http://schemas.microsoft.com/office/powerpoint/2010/main" val="2347399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D77EE-4D50-4CAD-B0C7-1E2CF6504632}"/>
              </a:ext>
            </a:extLst>
          </p:cNvPr>
          <p:cNvSpPr>
            <a:spLocks noGrp="1"/>
          </p:cNvSpPr>
          <p:nvPr>
            <p:ph type="title"/>
          </p:nvPr>
        </p:nvSpPr>
        <p:spPr/>
        <p:txBody>
          <a:bodyPr/>
          <a:lstStyle/>
          <a:p>
            <a:r>
              <a:rPr lang="en-US" dirty="0"/>
              <a:t>Castor</a:t>
            </a:r>
            <a:endParaRPr lang="en-GB" dirty="0"/>
          </a:p>
        </p:txBody>
      </p:sp>
      <p:sp>
        <p:nvSpPr>
          <p:cNvPr id="3" name="Content Placeholder 2">
            <a:extLst>
              <a:ext uri="{FF2B5EF4-FFF2-40B4-BE49-F238E27FC236}">
                <a16:creationId xmlns:a16="http://schemas.microsoft.com/office/drawing/2014/main" id="{0B08E73B-D289-454F-B574-6C60F8401E03}"/>
              </a:ext>
            </a:extLst>
          </p:cNvPr>
          <p:cNvSpPr>
            <a:spLocks noGrp="1"/>
          </p:cNvSpPr>
          <p:nvPr>
            <p:ph idx="1"/>
          </p:nvPr>
        </p:nvSpPr>
        <p:spPr/>
        <p:txBody>
          <a:bodyPr/>
          <a:lstStyle/>
          <a:p>
            <a:r>
              <a:rPr lang="en-US" dirty="0"/>
              <a:t>Obscure king</a:t>
            </a:r>
          </a:p>
          <a:p>
            <a:endParaRPr lang="en-GB" dirty="0"/>
          </a:p>
        </p:txBody>
      </p:sp>
    </p:spTree>
    <p:extLst>
      <p:ext uri="{BB962C8B-B14F-4D97-AF65-F5344CB8AC3E}">
        <p14:creationId xmlns:p14="http://schemas.microsoft.com/office/powerpoint/2010/main" val="1465002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C5969-FF5A-4ABD-9D7E-96D2903E89C6}"/>
              </a:ext>
            </a:extLst>
          </p:cNvPr>
          <p:cNvSpPr>
            <a:spLocks noGrp="1"/>
          </p:cNvSpPr>
          <p:nvPr>
            <p:ph type="title"/>
          </p:nvPr>
        </p:nvSpPr>
        <p:spPr>
          <a:xfrm>
            <a:off x="838200" y="365125"/>
            <a:ext cx="10515600" cy="1325563"/>
          </a:xfrm>
        </p:spPr>
        <p:txBody>
          <a:bodyPr/>
          <a:lstStyle/>
          <a:p>
            <a:r>
              <a:rPr lang="en-US"/>
              <a:t>Amyntas</a:t>
            </a:r>
            <a:endParaRPr lang="en-GB" dirty="0"/>
          </a:p>
        </p:txBody>
      </p:sp>
      <p:sp>
        <p:nvSpPr>
          <p:cNvPr id="3" name="Content Placeholder 2">
            <a:extLst>
              <a:ext uri="{FF2B5EF4-FFF2-40B4-BE49-F238E27FC236}">
                <a16:creationId xmlns:a16="http://schemas.microsoft.com/office/drawing/2014/main" id="{6CE2C085-B978-4209-9708-30C0E8825CA4}"/>
              </a:ext>
            </a:extLst>
          </p:cNvPr>
          <p:cNvSpPr>
            <a:spLocks noGrp="1"/>
          </p:cNvSpPr>
          <p:nvPr>
            <p:ph idx="1"/>
          </p:nvPr>
        </p:nvSpPr>
        <p:spPr/>
        <p:txBody>
          <a:bodyPr/>
          <a:lstStyle/>
          <a:p>
            <a:r>
              <a:rPr lang="en-US" dirty="0"/>
              <a:t>Position as a ‘Client King to Rome is very clearly shown (</a:t>
            </a:r>
            <a:r>
              <a:rPr lang="en-US" dirty="0" err="1"/>
              <a:t>Plut</a:t>
            </a:r>
            <a:r>
              <a:rPr lang="en-US" dirty="0"/>
              <a:t> Ant 61)</a:t>
            </a:r>
          </a:p>
          <a:p>
            <a:r>
              <a:rPr lang="en-US" dirty="0"/>
              <a:t>Hellenic name</a:t>
            </a:r>
          </a:p>
          <a:p>
            <a:r>
              <a:rPr lang="en-US" dirty="0"/>
              <a:t>Hellenic style coinage.</a:t>
            </a:r>
          </a:p>
        </p:txBody>
      </p:sp>
      <p:pic>
        <p:nvPicPr>
          <p:cNvPr id="4" name="Picture 3">
            <a:extLst>
              <a:ext uri="{FF2B5EF4-FFF2-40B4-BE49-F238E27FC236}">
                <a16:creationId xmlns:a16="http://schemas.microsoft.com/office/drawing/2014/main" id="{CD1CEB92-D6DD-4BFE-ACD2-E6445BE61EC2}"/>
              </a:ext>
            </a:extLst>
          </p:cNvPr>
          <p:cNvPicPr>
            <a:picLocks noChangeAspect="1"/>
          </p:cNvPicPr>
          <p:nvPr/>
        </p:nvPicPr>
        <p:blipFill>
          <a:blip r:embed="rId2"/>
          <a:stretch>
            <a:fillRect/>
          </a:stretch>
        </p:blipFill>
        <p:spPr>
          <a:xfrm>
            <a:off x="5844208" y="2769647"/>
            <a:ext cx="6049804" cy="2649814"/>
          </a:xfrm>
          <a:prstGeom prst="rect">
            <a:avLst/>
          </a:prstGeom>
        </p:spPr>
      </p:pic>
      <p:sp>
        <p:nvSpPr>
          <p:cNvPr id="5" name="TextBox 4">
            <a:extLst>
              <a:ext uri="{FF2B5EF4-FFF2-40B4-BE49-F238E27FC236}">
                <a16:creationId xmlns:a16="http://schemas.microsoft.com/office/drawing/2014/main" id="{D637405B-513E-4084-BE0B-9F85557D4D8A}"/>
              </a:ext>
            </a:extLst>
          </p:cNvPr>
          <p:cNvSpPr txBox="1"/>
          <p:nvPr/>
        </p:nvSpPr>
        <p:spPr>
          <a:xfrm>
            <a:off x="5844208" y="5554398"/>
            <a:ext cx="6175513" cy="369332"/>
          </a:xfrm>
          <a:prstGeom prst="rect">
            <a:avLst/>
          </a:prstGeom>
          <a:noFill/>
        </p:spPr>
        <p:txBody>
          <a:bodyPr wrap="square" rtlCol="0">
            <a:spAutoFit/>
          </a:bodyPr>
          <a:lstStyle/>
          <a:p>
            <a:r>
              <a:rPr lang="en-US" dirty="0"/>
              <a:t>Coin of </a:t>
            </a:r>
            <a:r>
              <a:rPr lang="en-US" dirty="0" err="1"/>
              <a:t>Amyntas</a:t>
            </a:r>
            <a:r>
              <a:rPr lang="en-US" dirty="0"/>
              <a:t> (available at Wildwinds.com)</a:t>
            </a:r>
            <a:endParaRPr lang="en-GB" dirty="0"/>
          </a:p>
        </p:txBody>
      </p:sp>
    </p:spTree>
    <p:extLst>
      <p:ext uri="{BB962C8B-B14F-4D97-AF65-F5344CB8AC3E}">
        <p14:creationId xmlns:p14="http://schemas.microsoft.com/office/powerpoint/2010/main" val="2400170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39238-27C2-4EE3-B932-6E9D8F24A079}"/>
              </a:ext>
            </a:extLst>
          </p:cNvPr>
          <p:cNvSpPr>
            <a:spLocks noGrp="1"/>
          </p:cNvSpPr>
          <p:nvPr>
            <p:ph type="title"/>
          </p:nvPr>
        </p:nvSpPr>
        <p:spPr/>
        <p:txBody>
          <a:bodyPr/>
          <a:lstStyle/>
          <a:p>
            <a:r>
              <a:rPr lang="en-US" dirty="0"/>
              <a:t>Roman influence in “Hellenization”</a:t>
            </a:r>
            <a:endParaRPr lang="en-GB" dirty="0"/>
          </a:p>
        </p:txBody>
      </p:sp>
      <p:sp>
        <p:nvSpPr>
          <p:cNvPr id="3" name="Content Placeholder 2">
            <a:extLst>
              <a:ext uri="{FF2B5EF4-FFF2-40B4-BE49-F238E27FC236}">
                <a16:creationId xmlns:a16="http://schemas.microsoft.com/office/drawing/2014/main" id="{45441DAC-6925-4EA8-991B-0F2182A11A33}"/>
              </a:ext>
            </a:extLst>
          </p:cNvPr>
          <p:cNvSpPr>
            <a:spLocks noGrp="1"/>
          </p:cNvSpPr>
          <p:nvPr>
            <p:ph idx="1"/>
          </p:nvPr>
        </p:nvSpPr>
        <p:spPr/>
        <p:txBody>
          <a:bodyPr/>
          <a:lstStyle/>
          <a:p>
            <a:r>
              <a:rPr lang="en-US" dirty="0"/>
              <a:t>Romans crown </a:t>
            </a:r>
            <a:r>
              <a:rPr lang="en-US" dirty="0" err="1"/>
              <a:t>Deiotarus</a:t>
            </a:r>
            <a:r>
              <a:rPr lang="en-US" dirty="0"/>
              <a:t> tetrarch.</a:t>
            </a:r>
          </a:p>
          <a:p>
            <a:r>
              <a:rPr lang="en-US" dirty="0" err="1"/>
              <a:t>Amyntas</a:t>
            </a:r>
            <a:r>
              <a:rPr lang="en-US" dirty="0"/>
              <a:t> is shown as a very clear client king ( </a:t>
            </a:r>
            <a:r>
              <a:rPr lang="en-US" dirty="0" err="1"/>
              <a:t>Plut</a:t>
            </a:r>
            <a:r>
              <a:rPr lang="en-US" dirty="0"/>
              <a:t> Ant 61)</a:t>
            </a:r>
          </a:p>
          <a:p>
            <a:endParaRPr lang="en-GB" dirty="0"/>
          </a:p>
        </p:txBody>
      </p:sp>
    </p:spTree>
    <p:extLst>
      <p:ext uri="{BB962C8B-B14F-4D97-AF65-F5344CB8AC3E}">
        <p14:creationId xmlns:p14="http://schemas.microsoft.com/office/powerpoint/2010/main" val="3689251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CF690-2EC4-437E-9405-71CD2934FDCD}"/>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3D5259CC-5A51-4C95-9B3E-FB2751310645}"/>
              </a:ext>
            </a:extLst>
          </p:cNvPr>
          <p:cNvSpPr>
            <a:spLocks noGrp="1"/>
          </p:cNvSpPr>
          <p:nvPr>
            <p:ph idx="1"/>
          </p:nvPr>
        </p:nvSpPr>
        <p:spPr/>
        <p:txBody>
          <a:bodyPr/>
          <a:lstStyle/>
          <a:p>
            <a:r>
              <a:rPr lang="en-US" dirty="0"/>
              <a:t>Major event in the massacre of the tetrarchs</a:t>
            </a:r>
          </a:p>
          <a:p>
            <a:r>
              <a:rPr lang="en-US"/>
              <a:t>Roman influence</a:t>
            </a:r>
            <a:endParaRPr lang="en-GB" dirty="0"/>
          </a:p>
        </p:txBody>
      </p:sp>
    </p:spTree>
    <p:extLst>
      <p:ext uri="{BB962C8B-B14F-4D97-AF65-F5344CB8AC3E}">
        <p14:creationId xmlns:p14="http://schemas.microsoft.com/office/powerpoint/2010/main" val="3055800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CAE35-A176-479D-8DDF-FF5F628E7E13}"/>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439F82E1-E394-4D36-9008-CEC55288D188}"/>
              </a:ext>
            </a:extLst>
          </p:cNvPr>
          <p:cNvSpPr>
            <a:spLocks noGrp="1"/>
          </p:cNvSpPr>
          <p:nvPr>
            <p:ph idx="1"/>
          </p:nvPr>
        </p:nvSpPr>
        <p:spPr/>
        <p:txBody>
          <a:bodyPr>
            <a:normAutofit lnSpcReduction="10000"/>
          </a:bodyPr>
          <a:lstStyle/>
          <a:p>
            <a:pPr marL="0" indent="0">
              <a:buNone/>
            </a:pPr>
            <a:r>
              <a:rPr lang="en-GB" sz="2400" dirty="0"/>
              <a:t>Asia minor coins, 2011, </a:t>
            </a:r>
            <a:r>
              <a:rPr lang="en-GB" sz="2400" dirty="0" err="1"/>
              <a:t>Deiotaros</a:t>
            </a:r>
            <a:r>
              <a:rPr lang="en-GB" sz="2400" dirty="0"/>
              <a:t>, ca 62-40 BC. AE16 (6.20g, 12h). Laureate head of Zeus right / Large monogram and Galatian shield. Available at </a:t>
            </a:r>
            <a:r>
              <a:rPr lang="en-GB" sz="2400" dirty="0">
                <a:hlinkClick r:id="rId2"/>
              </a:rPr>
              <a:t>https://www.asiaminorcoins.com/gallery/displayimage.php?album=191&amp;pid=8123#top_display_media</a:t>
            </a:r>
            <a:endParaRPr lang="en-GB" sz="2400" dirty="0"/>
          </a:p>
          <a:p>
            <a:pPr marL="0" indent="0">
              <a:buNone/>
            </a:pPr>
            <a:r>
              <a:rPr lang="en-US" sz="2400" dirty="0"/>
              <a:t>Cunliffe, B.W., 1999. The ancient Celts. Penguin, London.</a:t>
            </a:r>
          </a:p>
          <a:p>
            <a:pPr marL="0" indent="0">
              <a:buNone/>
            </a:pPr>
            <a:r>
              <a:rPr lang="en-GB" sz="2400" dirty="0" err="1"/>
              <a:t>Berresford</a:t>
            </a:r>
            <a:r>
              <a:rPr lang="en-GB" sz="2400" dirty="0"/>
              <a:t> Ellis, P. 1997, Celt and Greek. Bury St Edmunds, St </a:t>
            </a:r>
            <a:r>
              <a:rPr lang="en-GB" sz="2400" dirty="0" err="1"/>
              <a:t>Edsmundbury</a:t>
            </a:r>
            <a:r>
              <a:rPr lang="en-GB" sz="2400" dirty="0"/>
              <a:t> press ltd</a:t>
            </a:r>
            <a:endParaRPr lang="en-US" sz="2400" dirty="0"/>
          </a:p>
          <a:p>
            <a:pPr marL="0" indent="0">
              <a:buNone/>
            </a:pPr>
            <a:r>
              <a:rPr lang="en-US" sz="2400" dirty="0"/>
              <a:t>Maier, B., 2003. The Celts. Edinburgh University press, Edinburgh.</a:t>
            </a:r>
          </a:p>
          <a:p>
            <a:pPr marL="0" indent="0">
              <a:buNone/>
            </a:pPr>
            <a:r>
              <a:rPr lang="en-US" sz="2400" dirty="0"/>
              <a:t>Strobel, K., 2009. The Galatians in the Roman Empire. Historical tradition and ethnic identity in </a:t>
            </a:r>
            <a:r>
              <a:rPr lang="en-US" sz="2400" dirty="0" err="1"/>
              <a:t>Hellenisticand</a:t>
            </a:r>
            <a:r>
              <a:rPr lang="en-US" sz="2400" dirty="0"/>
              <a:t> Roman Asia Minor, in: </a:t>
            </a:r>
            <a:r>
              <a:rPr lang="en-US" sz="2400" dirty="0" err="1"/>
              <a:t>Roymans</a:t>
            </a:r>
            <a:r>
              <a:rPr lang="en-US" sz="2400" dirty="0"/>
              <a:t>, N., Derks, T. (Eds.), Ethnic Constructs in Antiquity, Amsterdam Archeological Studies. Amsterdam university Press, Amsterdam.</a:t>
            </a:r>
          </a:p>
          <a:p>
            <a:pPr marL="0" indent="0">
              <a:buNone/>
            </a:pPr>
            <a:endParaRPr lang="en-US" sz="1400" dirty="0"/>
          </a:p>
          <a:p>
            <a:pPr marL="0" indent="0">
              <a:buNone/>
            </a:pPr>
            <a:endParaRPr lang="en-US" sz="1400" dirty="0"/>
          </a:p>
        </p:txBody>
      </p:sp>
    </p:spTree>
    <p:extLst>
      <p:ext uri="{BB962C8B-B14F-4D97-AF65-F5344CB8AC3E}">
        <p14:creationId xmlns:p14="http://schemas.microsoft.com/office/powerpoint/2010/main" val="2404981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1628</TotalTime>
  <Words>588</Words>
  <Application>Microsoft Office PowerPoint</Application>
  <PresentationFormat>Widescreen</PresentationFormat>
  <Paragraphs>45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To what extent can the term "hellenised celts" be applied to the Galatians? </vt:lpstr>
      <vt:lpstr>Who were the Galatians?</vt:lpstr>
      <vt:lpstr>Introduction</vt:lpstr>
      <vt:lpstr>Early Galatian political system</vt:lpstr>
      <vt:lpstr>Development before massacre of the tetrarchs</vt:lpstr>
      <vt:lpstr>Galatian interaction, pre massacre of the Tetrarchs</vt:lpstr>
      <vt:lpstr>Galatian interaction, pre massacre of the Tetrarchs</vt:lpstr>
      <vt:lpstr>Massacre of the tetrarchs </vt:lpstr>
      <vt:lpstr>Deiotarus</vt:lpstr>
      <vt:lpstr>Castor</vt:lpstr>
      <vt:lpstr>Amyntas</vt:lpstr>
      <vt:lpstr>Roman influence in “Hellenization”</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what extent can the term "hellenised celts" be applied to the Galatians?</dc:title>
  <dc:creator>Peter Garters</dc:creator>
  <cp:lastModifiedBy>Peter Garters</cp:lastModifiedBy>
  <cp:revision>30</cp:revision>
  <dcterms:created xsi:type="dcterms:W3CDTF">2019-01-31T15:59:11Z</dcterms:created>
  <dcterms:modified xsi:type="dcterms:W3CDTF">2019-02-04T13:19:55Z</dcterms:modified>
</cp:coreProperties>
</file>