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6"/>
    <p:restoredTop sz="94599"/>
  </p:normalViewPr>
  <p:slideViewPr>
    <p:cSldViewPr snapToGrid="0" snapToObjects="1">
      <p:cViewPr varScale="1">
        <p:scale>
          <a:sx n="99" d="100"/>
          <a:sy n="99" d="100"/>
        </p:scale>
        <p:origin x="632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A7651-7074-9243-8CD9-AFE8330553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57B56C-F7EE-B440-B763-15CC2390B7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98863-EF06-2243-961B-904DFC41B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EFA11-58EC-D34E-AFA4-1CF8B6565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DA759-05DC-744C-AC43-E595BBAFA6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984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1946-38E6-6F40-BA15-841BBEB7A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941B0-8969-4741-AEDE-1BBC7043D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64A35A-1177-F04F-86F6-DD65A4C09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B4DAB-A50A-484A-AAE6-2345650D6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C1D58-947D-4949-882C-0FD816996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23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3FC8D-BBCE-B146-953E-BE2EBF96A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3E5B4F-5F63-CC4F-87C0-D36366BF3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E1CA6-5F04-4D46-B1CA-03BA65191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45FDA-D5D9-7647-833E-4D7B8E3C9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952297-DB3D-4444-B431-A502CC943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140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76B8D-0A2F-3045-A1D9-1FAAC3139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7580C-B028-A941-A360-A8E047C428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530CE8-59D3-CB45-97A6-46B9EA12A8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C3455A-253E-9D42-86D1-653FC67FE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C00268-458E-CC4D-A2A2-E7B805A5F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51402-F016-B74A-8FAE-119587864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408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5AF68-9BB3-9D44-9FCC-81D35B1D1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B008C9-4318-A743-9DC1-2E93444AA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81657E-94A3-0C45-82E7-2886E1C5A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D9253C-C097-BC44-B6DD-9FC9C7BD33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8D467C-6AB1-7943-BC57-7EF256FF0C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4F07AF-D411-BE48-AF39-2828544AC3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F32F0F-BD48-EB41-BE3E-087DE5E5A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50B5D2-B76B-DA4E-85EB-1A173A535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083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A4D18-11F5-DE45-8F58-02849ED53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996073-11AD-084D-AF3B-86263AAEB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9ED564-25DE-094C-8775-76A8F15D5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73750A-4BF2-9146-977A-DE17935EA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3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84DBE2-9A6E-1346-84E9-E3F5483EC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E1FDEE-599F-094B-8FEB-9EF6F1BB5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723606-857E-0C4D-89E2-38063527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0550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EA660-BDB1-5046-AEEE-BD1A2349F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FE804-6937-DD4D-B46F-496814CE5D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F32779-1F3C-A942-A658-3D33615A60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58F84-8B91-CE48-828F-603E287DF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BD2096-E0CB-F041-A2A0-C1D06D96C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0301E0-AF2F-D74C-B0A4-431220707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441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D3CEE-87A3-C24E-AC8C-D38D4B4CA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524CD3-4078-C042-9745-BF499B4C0C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D02A61-4C3D-7343-AF17-623DE0684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679833-EFC2-4A49-BF91-EDC185275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1EB6AA-87AD-064F-809E-937199AC7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18BCE-0E00-4749-87BC-8FA1C1490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05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F190C-B72D-7744-AC10-F29B91B73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98AFA1-E2ED-1540-85C5-710A8804C3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8EE6C-27E4-1E4A-BE1C-2D75BB1DE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3DEA64-3077-824A-8C1A-078A891B36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110F8F-C540-774E-8BBE-4A19F84B3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535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012FC6-FB89-9E49-B0F7-841EEAD3AF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39F72-A7EF-8A48-AF42-4D5DFCE2E3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3D127-F254-B64E-81AB-AA14DE619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90298-E8DF-C345-B822-0C0364019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0FDE8-1843-0347-8EB9-D4789DD00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1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CF77DE-37CB-9D4A-82D7-D6C8D6236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C6735B-36E5-8746-A04F-78CFBFE4C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91FE9-E10B-F34F-9F96-37D30433DE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60BF99-3781-1748-A81D-5832BA31C175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34024D-1A40-0E4F-A71A-B9CB3FC8E65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26A91-DDDB-B244-9BF5-D767AF9F1C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55712-6925-4548-8F8B-17F6BDCEA8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477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333AB17-738C-DC4F-97AB-9967094E0091}"/>
              </a:ext>
            </a:extLst>
          </p:cNvPr>
          <p:cNvSpPr/>
          <p:nvPr/>
        </p:nvSpPr>
        <p:spPr>
          <a:xfrm>
            <a:off x="678955" y="49538"/>
            <a:ext cx="102518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u="sng" dirty="0">
                <a:latin typeface="Cambria" panose="02040503050406030204" pitchFamily="18" charset="0"/>
              </a:rPr>
              <a:t>What</a:t>
            </a:r>
            <a:r>
              <a:rPr lang="zh-CN" altLang="en-US" b="1" u="sng" dirty="0">
                <a:latin typeface="Cambria" panose="02040503050406030204" pitchFamily="18" charset="0"/>
              </a:rPr>
              <a:t> </a:t>
            </a:r>
            <a:r>
              <a:rPr lang="en-US" altLang="zh-CN" b="1" u="sng" dirty="0">
                <a:latin typeface="Cambria" panose="02040503050406030204" pitchFamily="18" charset="0"/>
              </a:rPr>
              <a:t>is</a:t>
            </a:r>
            <a:r>
              <a:rPr lang="zh-CN" altLang="en-US" b="1" u="sng" dirty="0">
                <a:latin typeface="Cambria" panose="02040503050406030204" pitchFamily="18" charset="0"/>
              </a:rPr>
              <a:t> </a:t>
            </a:r>
            <a:r>
              <a:rPr lang="en-GB" b="1" u="sng" dirty="0" err="1">
                <a:latin typeface="Cambria" panose="02040503050406030204" pitchFamily="18" charset="0"/>
              </a:rPr>
              <a:t>Positionality</a:t>
            </a:r>
            <a:r>
              <a:rPr lang="en-US" altLang="zh-CN" b="1" u="sng" dirty="0">
                <a:latin typeface="Cambria" panose="02040503050406030204" pitchFamily="18" charset="0"/>
              </a:rPr>
              <a:t>?</a:t>
            </a:r>
            <a:endParaRPr lang="en-GB" b="1" u="sng" dirty="0">
              <a:latin typeface="Cambria" panose="02040503050406030204" pitchFamily="18" charset="0"/>
            </a:endParaRPr>
          </a:p>
          <a:p>
            <a:r>
              <a:rPr lang="en-US" altLang="zh-CN" dirty="0"/>
              <a:t>A</a:t>
            </a:r>
            <a:r>
              <a:rPr lang="en-GB" dirty="0"/>
              <a:t>n individual’s world-view and the position they have chosen to adopt in relation to a specific research task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1CCEC6-43FD-F246-B1A7-3E7253851011}"/>
              </a:ext>
            </a:extLst>
          </p:cNvPr>
          <p:cNvSpPr/>
          <p:nvPr/>
        </p:nvSpPr>
        <p:spPr>
          <a:xfrm>
            <a:off x="667233" y="2575349"/>
            <a:ext cx="949945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>
                <a:latin typeface="Cambria" panose="02040503050406030204" pitchFamily="18" charset="0"/>
              </a:rPr>
              <a:t>The relationship between Positionality and Reflexivity:</a:t>
            </a:r>
          </a:p>
          <a:p>
            <a:r>
              <a:rPr lang="en-GB" dirty="0">
                <a:latin typeface="Cambria" panose="02040503050406030204" pitchFamily="18" charset="0"/>
              </a:rPr>
              <a:t>Positionality is acknowledgement and allowance </a:t>
            </a:r>
            <a:r>
              <a:rPr lang="en-GB" dirty="0"/>
              <a:t>is made by the researcher to locate their views, values and beliefs in relation to the research process and the research output(s) </a:t>
            </a:r>
          </a:p>
          <a:p>
            <a:endParaRPr lang="en-GB" dirty="0"/>
          </a:p>
          <a:p>
            <a:r>
              <a:rPr lang="en-GB" dirty="0"/>
              <a:t>Reflexivity</a:t>
            </a:r>
            <a:r>
              <a:rPr lang="zh-CN" altLang="en-US" dirty="0"/>
              <a:t> </a:t>
            </a:r>
            <a:r>
              <a:rPr lang="zh-CN" altLang="zh-CN" dirty="0"/>
              <a:t>i</a:t>
            </a:r>
            <a:r>
              <a:rPr lang="en-US" altLang="zh-CN" dirty="0"/>
              <a:t>s</a:t>
            </a:r>
            <a:r>
              <a:rPr lang="zh-CN" altLang="en-US" dirty="0"/>
              <a:t> </a:t>
            </a:r>
            <a:r>
              <a:rPr lang="en-US" altLang="zh-CN" dirty="0"/>
              <a:t>the concept that researchers should acknowledge and disclose their own selves in the research, seeking to understand their part in it, or influence on the research</a:t>
            </a:r>
          </a:p>
          <a:p>
            <a:r>
              <a:rPr lang="en-US" altLang="zh-CN" dirty="0"/>
              <a:t> </a:t>
            </a:r>
          </a:p>
          <a:p>
            <a:r>
              <a:rPr lang="en-US" altLang="zh-CN" dirty="0"/>
              <a:t>A</a:t>
            </a:r>
            <a:r>
              <a:rPr lang="zh-CN" altLang="en-US" dirty="0"/>
              <a:t> </a:t>
            </a:r>
            <a:r>
              <a:rPr lang="en-GB" dirty="0"/>
              <a:t>researcher's ethics, personal integrity and social values as well as their competency influence the research process</a:t>
            </a:r>
          </a:p>
          <a:p>
            <a:endParaRPr lang="en-GB" dirty="0">
              <a:latin typeface="Cambria" panose="02040503050406030204" pitchFamily="18" charset="0"/>
            </a:endParaRPr>
          </a:p>
          <a:p>
            <a:r>
              <a:rPr lang="en-US" altLang="zh-CN" dirty="0"/>
              <a:t>An essential process</a:t>
            </a:r>
            <a:r>
              <a:rPr lang="zh-CN" altLang="zh-CN" dirty="0"/>
              <a:t> </a:t>
            </a:r>
            <a:r>
              <a:rPr lang="en-US" altLang="zh-CN" dirty="0"/>
              <a:t>for</a:t>
            </a:r>
            <a:r>
              <a:rPr lang="zh-CN" altLang="en-US" dirty="0"/>
              <a:t> </a:t>
            </a:r>
            <a:r>
              <a:rPr lang="en-US" altLang="zh-CN" dirty="0"/>
              <a:t>shaping</a:t>
            </a:r>
            <a:r>
              <a:rPr lang="zh-CN" altLang="en-US" dirty="0"/>
              <a:t> </a:t>
            </a:r>
            <a:r>
              <a:rPr lang="en-US" altLang="zh-CN" dirty="0"/>
              <a:t>as</a:t>
            </a:r>
            <a:r>
              <a:rPr lang="zh-CN" altLang="en-US" dirty="0"/>
              <a:t> </a:t>
            </a:r>
            <a:r>
              <a:rPr lang="en-US" altLang="zh-CN" dirty="0"/>
              <a:t>‘</a:t>
            </a:r>
            <a:r>
              <a:rPr lang="en-GB" dirty="0"/>
              <a:t>considered positionality’ or ‘informed positionality’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33D3B8-A671-014D-9A7A-7CFC2C48745B}"/>
              </a:ext>
            </a:extLst>
          </p:cNvPr>
          <p:cNvSpPr/>
          <p:nvPr/>
        </p:nvSpPr>
        <p:spPr>
          <a:xfrm>
            <a:off x="693216" y="728689"/>
            <a:ext cx="916778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Positionality normally identified by locating the researcher in relation to </a:t>
            </a:r>
            <a:r>
              <a:rPr lang="en-GB" dirty="0">
                <a:solidFill>
                  <a:srgbClr val="FF0000"/>
                </a:solidFill>
              </a:rPr>
              <a:t>three areas</a:t>
            </a:r>
            <a:r>
              <a:rPr lang="en-GB" dirty="0"/>
              <a:t>: </a:t>
            </a:r>
          </a:p>
          <a:p>
            <a:r>
              <a:rPr lang="en-US" altLang="zh-CN" dirty="0">
                <a:latin typeface="Cambria" panose="02040503050406030204" pitchFamily="18" charset="0"/>
              </a:rPr>
              <a:t>-</a:t>
            </a:r>
            <a:r>
              <a:rPr lang="en-GB" dirty="0">
                <a:latin typeface="Cambria" panose="02040503050406030204" pitchFamily="18" charset="0"/>
              </a:rPr>
              <a:t>the subject</a:t>
            </a:r>
          </a:p>
          <a:p>
            <a:r>
              <a:rPr lang="en-US" altLang="zh-CN" dirty="0">
                <a:latin typeface="Cambria" panose="02040503050406030204" pitchFamily="18" charset="0"/>
              </a:rPr>
              <a:t>-</a:t>
            </a:r>
            <a:r>
              <a:rPr lang="en-GB" dirty="0">
                <a:latin typeface="Cambria" panose="02040503050406030204" pitchFamily="18" charset="0"/>
              </a:rPr>
              <a:t>the participants</a:t>
            </a:r>
            <a:br>
              <a:rPr lang="en-GB" dirty="0">
                <a:latin typeface="Cambria" panose="02040503050406030204" pitchFamily="18" charset="0"/>
              </a:rPr>
            </a:br>
            <a:r>
              <a:rPr lang="en-US" altLang="zh-CN" dirty="0">
                <a:latin typeface="Cambria" panose="02040503050406030204" pitchFamily="18" charset="0"/>
              </a:rPr>
              <a:t>-</a:t>
            </a:r>
            <a:r>
              <a:rPr lang="en-GB" dirty="0">
                <a:latin typeface="Cambria" panose="02040503050406030204" pitchFamily="18" charset="0"/>
              </a:rPr>
              <a:t>the research context and process </a:t>
            </a:r>
            <a:endParaRPr lang="en-GB" dirty="0"/>
          </a:p>
        </p:txBody>
      </p:sp>
      <p:sp>
        <p:nvSpPr>
          <p:cNvPr id="2" name="文本框 1"/>
          <p:cNvSpPr txBox="1"/>
          <p:nvPr/>
        </p:nvSpPr>
        <p:spPr>
          <a:xfrm>
            <a:off x="667233" y="1929018"/>
            <a:ext cx="10263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Some aspects of positionality are </a:t>
            </a:r>
            <a:r>
              <a:rPr lang="en-US" altLang="zh-CN" u="sng" dirty="0"/>
              <a:t>culturally ascribed or fixed</a:t>
            </a:r>
            <a:r>
              <a:rPr lang="zh-CN" altLang="en-US" u="sng" dirty="0"/>
              <a:t> </a:t>
            </a:r>
            <a:r>
              <a:rPr lang="en-US" altLang="zh-CN" dirty="0"/>
              <a:t>(gender, race, nationality</a:t>
            </a:r>
            <a:r>
              <a:rPr lang="zh-CN" altLang="zh-CN" dirty="0"/>
              <a:t> </a:t>
            </a:r>
            <a:r>
              <a:rPr lang="is-IS" altLang="zh-CN" dirty="0"/>
              <a:t>…</a:t>
            </a:r>
            <a:r>
              <a:rPr lang="en-US" altLang="zh-CN" dirty="0"/>
              <a:t>),</a:t>
            </a:r>
            <a:r>
              <a:rPr lang="zh-CN" altLang="en-US" dirty="0"/>
              <a:t> </a:t>
            </a:r>
            <a:r>
              <a:rPr lang="en-US" altLang="zh-CN" dirty="0"/>
              <a:t>others such as personal life history and experiences are</a:t>
            </a:r>
            <a:r>
              <a:rPr lang="en-US" altLang="zh-CN" u="sng" dirty="0"/>
              <a:t> subjective and contextual</a:t>
            </a:r>
            <a:r>
              <a:rPr lang="zh-CN" altLang="zh-CN" u="sng" dirty="0"/>
              <a:t>  </a:t>
            </a:r>
            <a:endParaRPr kumimoji="1" lang="zh-CN" altLang="en-US" u="sng" dirty="0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8BA867BF-E849-B748-AC4E-32D235DB3094}"/>
              </a:ext>
            </a:extLst>
          </p:cNvPr>
          <p:cNvSpPr/>
          <p:nvPr/>
        </p:nvSpPr>
        <p:spPr>
          <a:xfrm>
            <a:off x="678955" y="5714670"/>
            <a:ext cx="5534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b="1" u="sng" dirty="0" err="1"/>
              <a:t>Positionality</a:t>
            </a:r>
            <a:r>
              <a:rPr lang="en-US" altLang="zh-CN" sz="2000" b="1" u="sng" dirty="0"/>
              <a:t> and its affect on the research process</a:t>
            </a:r>
            <a:r>
              <a:rPr lang="zh-CN" altLang="zh-CN" sz="2000" b="1" dirty="0"/>
              <a:t> </a:t>
            </a:r>
            <a:r>
              <a:rPr lang="en-GB" sz="2000" b="1" u="sng" dirty="0">
                <a:latin typeface="Cambria" panose="02040503050406030204" pitchFamily="18" charset="0"/>
              </a:rPr>
              <a:t> </a:t>
            </a:r>
            <a:endParaRPr lang="en-GB" sz="2000" b="1" u="sng" dirty="0"/>
          </a:p>
        </p:txBody>
      </p:sp>
      <p:sp>
        <p:nvSpPr>
          <p:cNvPr id="8" name="矩形 7"/>
          <p:cNvSpPr/>
          <p:nvPr/>
        </p:nvSpPr>
        <p:spPr>
          <a:xfrm>
            <a:off x="667233" y="6145452"/>
            <a:ext cx="1100831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dirty="0"/>
              <a:t>A researcher’s </a:t>
            </a:r>
            <a:r>
              <a:rPr lang="en-US" altLang="zh-CN" dirty="0" err="1"/>
              <a:t>positionality</a:t>
            </a:r>
            <a:r>
              <a:rPr lang="en-US" altLang="zh-CN" dirty="0"/>
              <a:t> not only shapes their own research, but influences their interpretation, understanding and ultimately their belief in the ‘</a:t>
            </a:r>
            <a:r>
              <a:rPr lang="en-US" altLang="zh-CN" dirty="0" err="1"/>
              <a:t>truthfulnesss</a:t>
            </a:r>
            <a:r>
              <a:rPr lang="en-US" altLang="zh-CN" dirty="0"/>
              <a:t>’ of other’s research that they read or are exposed to.</a:t>
            </a:r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9947075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4145921-CCD1-BB40-86A4-1F4FF457E24E}"/>
              </a:ext>
            </a:extLst>
          </p:cNvPr>
          <p:cNvSpPr/>
          <p:nvPr/>
        </p:nvSpPr>
        <p:spPr>
          <a:xfrm>
            <a:off x="1114088" y="651784"/>
            <a:ext cx="4317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mbria" panose="02040503050406030204" pitchFamily="18" charset="0"/>
              </a:rPr>
              <a:t>The standards of Positionality statements 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7DDE82-3C9E-2444-B835-E6CBB2CAE732}"/>
              </a:ext>
            </a:extLst>
          </p:cNvPr>
          <p:cNvSpPr/>
          <p:nvPr/>
        </p:nvSpPr>
        <p:spPr>
          <a:xfrm>
            <a:off x="1114088" y="1767320"/>
            <a:ext cx="30435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mbria" panose="02040503050406030204" pitchFamily="18" charset="0"/>
              </a:rPr>
              <a:t>Pragmatism; truth and value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0FBC30-FABC-494E-8B7B-83F674FF6713}"/>
              </a:ext>
            </a:extLst>
          </p:cNvPr>
          <p:cNvSpPr/>
          <p:nvPr/>
        </p:nvSpPr>
        <p:spPr>
          <a:xfrm>
            <a:off x="1114088" y="2823971"/>
            <a:ext cx="27983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mbria" panose="02040503050406030204" pitchFamily="18" charset="0"/>
              </a:rPr>
              <a:t>The appeal of pragmatism </a:t>
            </a: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0ED09B-8B43-C742-BD99-91EC7B400B09}"/>
              </a:ext>
            </a:extLst>
          </p:cNvPr>
          <p:cNvSpPr/>
          <p:nvPr/>
        </p:nvSpPr>
        <p:spPr>
          <a:xfrm>
            <a:off x="1079460" y="3664697"/>
            <a:ext cx="50308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Cambria" panose="02040503050406030204" pitchFamily="18" charset="0"/>
              </a:rPr>
              <a:t>the role of positionality in ethnographic research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475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238</Words>
  <Application>Microsoft Macintosh PowerPoint</Application>
  <PresentationFormat>Widescreen</PresentationFormat>
  <Paragraphs>20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Cambria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CHEN X. (808554)</dc:creator>
  <cp:lastModifiedBy>CHEN X. (808554)</cp:lastModifiedBy>
  <cp:revision>7</cp:revision>
  <dcterms:created xsi:type="dcterms:W3CDTF">2019-03-12T11:29:52Z</dcterms:created>
  <dcterms:modified xsi:type="dcterms:W3CDTF">2019-03-12T13:02:20Z</dcterms:modified>
</cp:coreProperties>
</file>