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3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258" r:id="rId24"/>
    <p:sldId id="268" r:id="rId25"/>
    <p:sldId id="271" r:id="rId26"/>
    <p:sldId id="272" r:id="rId27"/>
    <p:sldId id="257" r:id="rId28"/>
    <p:sldId id="259" r:id="rId29"/>
    <p:sldId id="256" r:id="rId30"/>
    <p:sldId id="261" r:id="rId31"/>
    <p:sldId id="292" r:id="rId32"/>
    <p:sldId id="264" r:id="rId33"/>
    <p:sldId id="279" r:id="rId34"/>
    <p:sldId id="287" r:id="rId35"/>
    <p:sldId id="267" r:id="rId36"/>
    <p:sldId id="269" r:id="rId37"/>
    <p:sldId id="281" r:id="rId38"/>
    <p:sldId id="275" r:id="rId39"/>
    <p:sldId id="273" r:id="rId40"/>
    <p:sldId id="260" r:id="rId41"/>
    <p:sldId id="265" r:id="rId42"/>
    <p:sldId id="270" r:id="rId43"/>
    <p:sldId id="266" r:id="rId44"/>
    <p:sldId id="286" r:id="rId45"/>
    <p:sldId id="274" r:id="rId46"/>
    <p:sldId id="283" r:id="rId47"/>
    <p:sldId id="284" r:id="rId48"/>
    <p:sldId id="285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71" d="100"/>
          <a:sy n="71" d="100"/>
        </p:scale>
        <p:origin x="-612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8" d="100"/>
        <a:sy n="58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1532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68090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17288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8588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78806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3810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27859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66738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28003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66392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025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D3792-82F5-40A6-B0D2-3E9BBC296080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43889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gif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vi6K4qRmwo" TargetMode="External"/><Relationship Id="rId2" Type="http://schemas.openxmlformats.org/officeDocument/2006/relationships/hyperlink" Target="https://www.youtube.com/watch?v=XsoUBO0qRQ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iQa_i_sA6co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96697" y="2877266"/>
            <a:ext cx="7304442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Introduction:  from lithograph to virtual space</a:t>
            </a:r>
          </a:p>
          <a:p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the  historical use and abuse of the (visual) narrative in archaeology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representation traditions: from realism to abstract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the authority and hierarchy of the visual narrative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illustration, representation, mystification, distortion 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           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narratives in context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2428" y="677732"/>
            <a:ext cx="2345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(re)</a:t>
            </a:r>
            <a:endParaRPr lang="en-GB" sz="9600" b="1" dirty="0">
              <a:solidFill>
                <a:schemeClr val="tx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86230" y="828338"/>
            <a:ext cx="92668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HPAR5012 / 6012</a:t>
            </a:r>
            <a:endParaRPr lang="en-GB" sz="88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2036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2054" name="Rectangle 12"/>
          <p:cNvSpPr>
            <a:spLocks noChangeArrowheads="1"/>
          </p:cNvSpPr>
          <p:nvPr/>
        </p:nvSpPr>
        <p:spPr bwMode="auto">
          <a:xfrm>
            <a:off x="527051" y="44370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2055" name="Rectangle 13"/>
          <p:cNvSpPr>
            <a:spLocks noChangeArrowheads="1"/>
          </p:cNvSpPr>
          <p:nvPr/>
        </p:nvSpPr>
        <p:spPr bwMode="auto">
          <a:xfrm>
            <a:off x="527051" y="48688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2056" name="Rectangle 14"/>
          <p:cNvSpPr>
            <a:spLocks noChangeArrowheads="1"/>
          </p:cNvSpPr>
          <p:nvPr/>
        </p:nvSpPr>
        <p:spPr bwMode="auto">
          <a:xfrm>
            <a:off x="527051" y="53006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2057" name="Rectangle 15"/>
          <p:cNvSpPr>
            <a:spLocks noChangeArrowheads="1"/>
          </p:cNvSpPr>
          <p:nvPr/>
        </p:nvSpPr>
        <p:spPr bwMode="auto">
          <a:xfrm>
            <a:off x="5270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2058" name="Rectangle 16"/>
          <p:cNvSpPr>
            <a:spLocks noChangeArrowheads="1"/>
          </p:cNvSpPr>
          <p:nvPr/>
        </p:nvSpPr>
        <p:spPr bwMode="auto">
          <a:xfrm>
            <a:off x="1775884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2059" name="Rectangle 17"/>
          <p:cNvSpPr>
            <a:spLocks noChangeArrowheads="1"/>
          </p:cNvSpPr>
          <p:nvPr/>
        </p:nvSpPr>
        <p:spPr bwMode="auto">
          <a:xfrm>
            <a:off x="29273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2060" name="Rectangle 18"/>
          <p:cNvSpPr>
            <a:spLocks noChangeArrowheads="1"/>
          </p:cNvSpPr>
          <p:nvPr/>
        </p:nvSpPr>
        <p:spPr bwMode="auto">
          <a:xfrm>
            <a:off x="4078817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2061" name="Line 19"/>
          <p:cNvSpPr>
            <a:spLocks noChangeShapeType="1"/>
          </p:cNvSpPr>
          <p:nvPr/>
        </p:nvSpPr>
        <p:spPr bwMode="auto">
          <a:xfrm>
            <a:off x="1583267" y="4581525"/>
            <a:ext cx="8636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2" name="Line 20"/>
          <p:cNvSpPr>
            <a:spLocks noChangeShapeType="1"/>
          </p:cNvSpPr>
          <p:nvPr/>
        </p:nvSpPr>
        <p:spPr bwMode="auto">
          <a:xfrm flipV="1">
            <a:off x="1583267" y="4868863"/>
            <a:ext cx="8636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3" name="Line 21"/>
          <p:cNvSpPr>
            <a:spLocks noChangeShapeType="1"/>
          </p:cNvSpPr>
          <p:nvPr/>
        </p:nvSpPr>
        <p:spPr bwMode="auto">
          <a:xfrm flipV="1">
            <a:off x="1583267" y="5013325"/>
            <a:ext cx="960967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4" name="Line 22"/>
          <p:cNvSpPr>
            <a:spLocks noChangeShapeType="1"/>
          </p:cNvSpPr>
          <p:nvPr/>
        </p:nvSpPr>
        <p:spPr bwMode="auto">
          <a:xfrm flipV="1">
            <a:off x="1583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5" name="Line 23"/>
          <p:cNvSpPr>
            <a:spLocks noChangeShapeType="1"/>
          </p:cNvSpPr>
          <p:nvPr/>
        </p:nvSpPr>
        <p:spPr bwMode="auto">
          <a:xfrm flipV="1">
            <a:off x="2256367" y="5229226"/>
            <a:ext cx="575733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6" name="Line 24"/>
          <p:cNvSpPr>
            <a:spLocks noChangeShapeType="1"/>
          </p:cNvSpPr>
          <p:nvPr/>
        </p:nvSpPr>
        <p:spPr bwMode="auto">
          <a:xfrm flipH="1" flipV="1">
            <a:off x="3312585" y="5300664"/>
            <a:ext cx="95249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7" name="Line 25"/>
          <p:cNvSpPr>
            <a:spLocks noChangeShapeType="1"/>
          </p:cNvSpPr>
          <p:nvPr/>
        </p:nvSpPr>
        <p:spPr bwMode="auto">
          <a:xfrm flipH="1" flipV="1">
            <a:off x="3790951" y="5084764"/>
            <a:ext cx="768349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2068" name="Picture 80" descr="twomen_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40384" y="188913"/>
            <a:ext cx="203200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1" descr="metz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76368" y="2133601"/>
            <a:ext cx="197061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Picture 82" descr="artifact hold 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40385" y="4437064"/>
            <a:ext cx="2000249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Rectangle 18"/>
          <p:cNvSpPr>
            <a:spLocks noChangeArrowheads="1"/>
          </p:cNvSpPr>
          <p:nvPr/>
        </p:nvSpPr>
        <p:spPr bwMode="auto">
          <a:xfrm>
            <a:off x="5253193" y="5711639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 dirty="0" smtClean="0"/>
              <a:t>CERAMIC</a:t>
            </a:r>
            <a:endParaRPr lang="en-US" sz="1200" b="1" dirty="0"/>
          </a:p>
        </p:txBody>
      </p:sp>
      <p:cxnSp>
        <p:nvCxnSpPr>
          <p:cNvPr id="24" name="Straight Connector 23"/>
          <p:cNvCxnSpPr>
            <a:endCxn id="23" idx="0"/>
          </p:cNvCxnSpPr>
          <p:nvPr/>
        </p:nvCxnSpPr>
        <p:spPr>
          <a:xfrm>
            <a:off x="3939988" y="4935071"/>
            <a:ext cx="1841313" cy="7765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7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3078" name="Rectangle 26"/>
          <p:cNvSpPr>
            <a:spLocks noChangeArrowheads="1"/>
          </p:cNvSpPr>
          <p:nvPr/>
        </p:nvSpPr>
        <p:spPr bwMode="auto">
          <a:xfrm>
            <a:off x="10513484" y="44370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3079" name="Rectangle 27"/>
          <p:cNvSpPr>
            <a:spLocks noChangeArrowheads="1"/>
          </p:cNvSpPr>
          <p:nvPr/>
        </p:nvSpPr>
        <p:spPr bwMode="auto">
          <a:xfrm>
            <a:off x="10513484" y="48688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3080" name="Rectangle 28"/>
          <p:cNvSpPr>
            <a:spLocks noChangeArrowheads="1"/>
          </p:cNvSpPr>
          <p:nvPr/>
        </p:nvSpPr>
        <p:spPr bwMode="auto">
          <a:xfrm>
            <a:off x="10513484" y="53006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3081" name="Rectangle 29"/>
          <p:cNvSpPr>
            <a:spLocks noChangeArrowheads="1"/>
          </p:cNvSpPr>
          <p:nvPr/>
        </p:nvSpPr>
        <p:spPr bwMode="auto">
          <a:xfrm>
            <a:off x="10513484" y="5734051"/>
            <a:ext cx="1056216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3082" name="Rectangle 30"/>
          <p:cNvSpPr>
            <a:spLocks noChangeArrowheads="1"/>
          </p:cNvSpPr>
          <p:nvPr/>
        </p:nvSpPr>
        <p:spPr bwMode="auto">
          <a:xfrm>
            <a:off x="7056968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3083" name="Rectangle 31"/>
          <p:cNvSpPr>
            <a:spLocks noChangeArrowheads="1"/>
          </p:cNvSpPr>
          <p:nvPr/>
        </p:nvSpPr>
        <p:spPr bwMode="auto">
          <a:xfrm>
            <a:off x="8208434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3084" name="Rectangle 32"/>
          <p:cNvSpPr>
            <a:spLocks noChangeArrowheads="1"/>
          </p:cNvSpPr>
          <p:nvPr/>
        </p:nvSpPr>
        <p:spPr bwMode="auto">
          <a:xfrm>
            <a:off x="9359901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3085" name="Rectangle 33"/>
          <p:cNvSpPr>
            <a:spLocks noChangeArrowheads="1"/>
          </p:cNvSpPr>
          <p:nvPr/>
        </p:nvSpPr>
        <p:spPr bwMode="auto">
          <a:xfrm>
            <a:off x="10513484" y="40052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SOIL</a:t>
            </a:r>
            <a:endParaRPr lang="en-US" sz="1200" b="1"/>
          </a:p>
        </p:txBody>
      </p:sp>
      <p:sp>
        <p:nvSpPr>
          <p:cNvPr id="3086" name="Line 34"/>
          <p:cNvSpPr>
            <a:spLocks noChangeShapeType="1"/>
          </p:cNvSpPr>
          <p:nvPr/>
        </p:nvSpPr>
        <p:spPr bwMode="auto">
          <a:xfrm flipV="1">
            <a:off x="7535334" y="5084764"/>
            <a:ext cx="96096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87" name="Line 35"/>
          <p:cNvSpPr>
            <a:spLocks noChangeShapeType="1"/>
          </p:cNvSpPr>
          <p:nvPr/>
        </p:nvSpPr>
        <p:spPr bwMode="auto">
          <a:xfrm flipV="1">
            <a:off x="8688918" y="5229226"/>
            <a:ext cx="95249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88" name="Line 36"/>
          <p:cNvSpPr>
            <a:spLocks noChangeShapeType="1"/>
          </p:cNvSpPr>
          <p:nvPr/>
        </p:nvSpPr>
        <p:spPr bwMode="auto">
          <a:xfrm flipH="1" flipV="1">
            <a:off x="9264651" y="5157788"/>
            <a:ext cx="57573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89" name="Line 37"/>
          <p:cNvSpPr>
            <a:spLocks noChangeShapeType="1"/>
          </p:cNvSpPr>
          <p:nvPr/>
        </p:nvSpPr>
        <p:spPr bwMode="auto">
          <a:xfrm flipH="1" flipV="1">
            <a:off x="9457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0" name="Line 38"/>
          <p:cNvSpPr>
            <a:spLocks noChangeShapeType="1"/>
          </p:cNvSpPr>
          <p:nvPr/>
        </p:nvSpPr>
        <p:spPr bwMode="auto">
          <a:xfrm flipH="1" flipV="1">
            <a:off x="9552518" y="5013325"/>
            <a:ext cx="960967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1" name="Line 39"/>
          <p:cNvSpPr>
            <a:spLocks noChangeShapeType="1"/>
          </p:cNvSpPr>
          <p:nvPr/>
        </p:nvSpPr>
        <p:spPr bwMode="auto">
          <a:xfrm flipH="1" flipV="1">
            <a:off x="9647767" y="4868863"/>
            <a:ext cx="865717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2" name="Line 40"/>
          <p:cNvSpPr>
            <a:spLocks noChangeShapeType="1"/>
          </p:cNvSpPr>
          <p:nvPr/>
        </p:nvSpPr>
        <p:spPr bwMode="auto">
          <a:xfrm flipH="1">
            <a:off x="9745134" y="4581525"/>
            <a:ext cx="7683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93" name="Line 41"/>
          <p:cNvSpPr>
            <a:spLocks noChangeShapeType="1"/>
          </p:cNvSpPr>
          <p:nvPr/>
        </p:nvSpPr>
        <p:spPr bwMode="auto">
          <a:xfrm flipH="1">
            <a:off x="9647767" y="4149725"/>
            <a:ext cx="86571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3094" name="Picture 80" descr="Pollen 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185" y="188914"/>
            <a:ext cx="2880783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5" name="Picture 81" descr="grave excavation 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9185" y="1844675"/>
            <a:ext cx="2880783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6" name="Picture 82" descr="Sieve 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9184" y="3933826"/>
            <a:ext cx="2878667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0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1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4102" name="Rectangle 42"/>
          <p:cNvSpPr>
            <a:spLocks noChangeArrowheads="1"/>
          </p:cNvSpPr>
          <p:nvPr/>
        </p:nvSpPr>
        <p:spPr bwMode="auto">
          <a:xfrm>
            <a:off x="624417" y="20605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PLANS</a:t>
            </a:r>
            <a:endParaRPr lang="en-US" sz="1200" b="1"/>
          </a:p>
        </p:txBody>
      </p:sp>
      <p:sp>
        <p:nvSpPr>
          <p:cNvPr id="4103" name="Rectangle 43"/>
          <p:cNvSpPr>
            <a:spLocks noChangeArrowheads="1"/>
          </p:cNvSpPr>
          <p:nvPr/>
        </p:nvSpPr>
        <p:spPr bwMode="auto">
          <a:xfrm>
            <a:off x="334434" y="1628776"/>
            <a:ext cx="1344084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SECTIONS</a:t>
            </a:r>
            <a:endParaRPr lang="en-US" sz="1200" b="1"/>
          </a:p>
        </p:txBody>
      </p:sp>
      <p:sp>
        <p:nvSpPr>
          <p:cNvPr id="4104" name="Rectangle 44"/>
          <p:cNvSpPr>
            <a:spLocks noChangeArrowheads="1"/>
          </p:cNvSpPr>
          <p:nvPr/>
        </p:nvSpPr>
        <p:spPr bwMode="auto">
          <a:xfrm>
            <a:off x="239184" y="1196976"/>
            <a:ext cx="14393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ELEVATIONS</a:t>
            </a:r>
            <a:endParaRPr lang="en-US" sz="1200" b="1"/>
          </a:p>
        </p:txBody>
      </p:sp>
      <p:sp>
        <p:nvSpPr>
          <p:cNvPr id="4105" name="Rectangle 45"/>
          <p:cNvSpPr>
            <a:spLocks noChangeArrowheads="1"/>
          </p:cNvSpPr>
          <p:nvPr/>
        </p:nvSpPr>
        <p:spPr bwMode="auto">
          <a:xfrm>
            <a:off x="624417" y="7651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CONTEXT</a:t>
            </a:r>
          </a:p>
          <a:p>
            <a:pPr algn="ctr"/>
            <a:r>
              <a:rPr lang="en-GB" sz="1200" b="1"/>
              <a:t>SHEETS</a:t>
            </a:r>
            <a:endParaRPr lang="en-US" sz="1200" b="1"/>
          </a:p>
        </p:txBody>
      </p:sp>
      <p:sp>
        <p:nvSpPr>
          <p:cNvPr id="4106" name="Rectangle 46"/>
          <p:cNvSpPr>
            <a:spLocks noChangeArrowheads="1"/>
          </p:cNvSpPr>
          <p:nvPr/>
        </p:nvSpPr>
        <p:spPr bwMode="auto">
          <a:xfrm>
            <a:off x="624417" y="333375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SAMPLE </a:t>
            </a:r>
          </a:p>
          <a:p>
            <a:pPr algn="ctr"/>
            <a:r>
              <a:rPr lang="en-GB" sz="1200" b="1"/>
              <a:t>FORMS</a:t>
            </a:r>
            <a:endParaRPr lang="en-US" sz="1200" b="1"/>
          </a:p>
        </p:txBody>
      </p:sp>
      <p:sp>
        <p:nvSpPr>
          <p:cNvPr id="4107" name="Rectangle 47"/>
          <p:cNvSpPr>
            <a:spLocks noChangeArrowheads="1"/>
          </p:cNvSpPr>
          <p:nvPr/>
        </p:nvSpPr>
        <p:spPr bwMode="auto">
          <a:xfrm>
            <a:off x="19685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DIARIES</a:t>
            </a:r>
            <a:endParaRPr lang="en-US" sz="1200" b="1"/>
          </a:p>
        </p:txBody>
      </p:sp>
      <p:sp>
        <p:nvSpPr>
          <p:cNvPr id="4108" name="Rectangle 48"/>
          <p:cNvSpPr>
            <a:spLocks noChangeArrowheads="1"/>
          </p:cNvSpPr>
          <p:nvPr/>
        </p:nvSpPr>
        <p:spPr bwMode="auto">
          <a:xfrm>
            <a:off x="431801" y="2492376"/>
            <a:ext cx="12488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SKETCHES</a:t>
            </a:r>
            <a:endParaRPr lang="en-US" sz="1200" b="1"/>
          </a:p>
        </p:txBody>
      </p:sp>
      <p:sp>
        <p:nvSpPr>
          <p:cNvPr id="4109" name="Rectangle 49"/>
          <p:cNvSpPr>
            <a:spLocks noChangeArrowheads="1"/>
          </p:cNvSpPr>
          <p:nvPr/>
        </p:nvSpPr>
        <p:spPr bwMode="auto">
          <a:xfrm>
            <a:off x="3119968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NOTES</a:t>
            </a:r>
            <a:endParaRPr lang="en-US" sz="1200" b="1"/>
          </a:p>
        </p:txBody>
      </p:sp>
      <p:sp>
        <p:nvSpPr>
          <p:cNvPr id="4110" name="Rectangle 54"/>
          <p:cNvSpPr>
            <a:spLocks noChangeArrowheads="1"/>
          </p:cNvSpPr>
          <p:nvPr/>
        </p:nvSpPr>
        <p:spPr bwMode="auto">
          <a:xfrm>
            <a:off x="4271434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SURVEY</a:t>
            </a:r>
          </a:p>
          <a:p>
            <a:pPr algn="ctr"/>
            <a:r>
              <a:rPr lang="en-GB" sz="1200" b="1"/>
              <a:t>PLOT</a:t>
            </a:r>
            <a:endParaRPr lang="en-US" sz="1200" b="1"/>
          </a:p>
        </p:txBody>
      </p:sp>
      <p:sp>
        <p:nvSpPr>
          <p:cNvPr id="4111" name="Rectangle 58"/>
          <p:cNvSpPr>
            <a:spLocks noChangeArrowheads="1"/>
          </p:cNvSpPr>
          <p:nvPr/>
        </p:nvSpPr>
        <p:spPr bwMode="auto">
          <a:xfrm>
            <a:off x="239185" y="2924176"/>
            <a:ext cx="1441449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LOGISTICS</a:t>
            </a:r>
            <a:endParaRPr lang="en-US" sz="1200" b="1"/>
          </a:p>
        </p:txBody>
      </p:sp>
      <p:sp>
        <p:nvSpPr>
          <p:cNvPr id="4112" name="Rectangle 59"/>
          <p:cNvSpPr>
            <a:spLocks noChangeArrowheads="1"/>
          </p:cNvSpPr>
          <p:nvPr/>
        </p:nvSpPr>
        <p:spPr bwMode="auto">
          <a:xfrm>
            <a:off x="334433" y="33575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PERSONNEL</a:t>
            </a:r>
            <a:endParaRPr lang="en-US" sz="1200" b="1"/>
          </a:p>
        </p:txBody>
      </p:sp>
      <p:sp>
        <p:nvSpPr>
          <p:cNvPr id="4113" name="Rectangle 60"/>
          <p:cNvSpPr>
            <a:spLocks noChangeArrowheads="1"/>
          </p:cNvSpPr>
          <p:nvPr/>
        </p:nvSpPr>
        <p:spPr bwMode="auto">
          <a:xfrm>
            <a:off x="334433" y="37893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RECORDS</a:t>
            </a:r>
            <a:endParaRPr lang="en-US" sz="1200" b="1"/>
          </a:p>
        </p:txBody>
      </p:sp>
      <p:sp>
        <p:nvSpPr>
          <p:cNvPr id="4114" name="Line 61"/>
          <p:cNvSpPr>
            <a:spLocks noChangeShapeType="1"/>
          </p:cNvSpPr>
          <p:nvPr/>
        </p:nvSpPr>
        <p:spPr bwMode="auto">
          <a:xfrm flipV="1">
            <a:off x="1678518" y="2205039"/>
            <a:ext cx="153670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5" name="Line 62"/>
          <p:cNvSpPr>
            <a:spLocks noChangeShapeType="1"/>
          </p:cNvSpPr>
          <p:nvPr/>
        </p:nvSpPr>
        <p:spPr bwMode="auto">
          <a:xfrm flipV="1">
            <a:off x="1678518" y="2205038"/>
            <a:ext cx="1248833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6" name="Line 63"/>
          <p:cNvSpPr>
            <a:spLocks noChangeShapeType="1"/>
          </p:cNvSpPr>
          <p:nvPr/>
        </p:nvSpPr>
        <p:spPr bwMode="auto">
          <a:xfrm flipV="1">
            <a:off x="1678518" y="2133600"/>
            <a:ext cx="1153583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7" name="Line 64"/>
          <p:cNvSpPr>
            <a:spLocks noChangeShapeType="1"/>
          </p:cNvSpPr>
          <p:nvPr/>
        </p:nvSpPr>
        <p:spPr bwMode="auto">
          <a:xfrm flipV="1">
            <a:off x="1678517" y="2133600"/>
            <a:ext cx="1056216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8" name="Line 65"/>
          <p:cNvSpPr>
            <a:spLocks noChangeShapeType="1"/>
          </p:cNvSpPr>
          <p:nvPr/>
        </p:nvSpPr>
        <p:spPr bwMode="auto">
          <a:xfrm flipV="1">
            <a:off x="1678518" y="2060576"/>
            <a:ext cx="960967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9" name="Line 66"/>
          <p:cNvSpPr>
            <a:spLocks noChangeShapeType="1"/>
          </p:cNvSpPr>
          <p:nvPr/>
        </p:nvSpPr>
        <p:spPr bwMode="auto">
          <a:xfrm>
            <a:off x="1678518" y="1844675"/>
            <a:ext cx="7683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0" name="Line 67"/>
          <p:cNvSpPr>
            <a:spLocks noChangeShapeType="1"/>
          </p:cNvSpPr>
          <p:nvPr/>
        </p:nvSpPr>
        <p:spPr bwMode="auto">
          <a:xfrm>
            <a:off x="1678518" y="1412875"/>
            <a:ext cx="6731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1" name="Line 68"/>
          <p:cNvSpPr>
            <a:spLocks noChangeShapeType="1"/>
          </p:cNvSpPr>
          <p:nvPr/>
        </p:nvSpPr>
        <p:spPr bwMode="auto">
          <a:xfrm>
            <a:off x="1678518" y="908051"/>
            <a:ext cx="865716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2" name="Line 69"/>
          <p:cNvSpPr>
            <a:spLocks noChangeShapeType="1"/>
          </p:cNvSpPr>
          <p:nvPr/>
        </p:nvSpPr>
        <p:spPr bwMode="auto">
          <a:xfrm>
            <a:off x="1678518" y="692151"/>
            <a:ext cx="96096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3" name="Line 70"/>
          <p:cNvSpPr>
            <a:spLocks noChangeShapeType="1"/>
          </p:cNvSpPr>
          <p:nvPr/>
        </p:nvSpPr>
        <p:spPr bwMode="auto">
          <a:xfrm>
            <a:off x="2446867" y="692150"/>
            <a:ext cx="28786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4" name="Line 71"/>
          <p:cNvSpPr>
            <a:spLocks noChangeShapeType="1"/>
          </p:cNvSpPr>
          <p:nvPr/>
        </p:nvSpPr>
        <p:spPr bwMode="auto">
          <a:xfrm flipH="1">
            <a:off x="3312585" y="692151"/>
            <a:ext cx="1905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25" name="Line 72"/>
          <p:cNvSpPr>
            <a:spLocks noChangeShapeType="1"/>
          </p:cNvSpPr>
          <p:nvPr/>
        </p:nvSpPr>
        <p:spPr bwMode="auto">
          <a:xfrm flipH="1">
            <a:off x="3695701" y="692151"/>
            <a:ext cx="1056217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4126" name="Picture 80" descr="field sketch draw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03684" y="188914"/>
            <a:ext cx="3647016" cy="205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7" name="Picture 81" descr="artefact drawing 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3684" y="2276475"/>
            <a:ext cx="3647016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28" name="Picture 82" descr="munsel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03685" y="4427539"/>
            <a:ext cx="3651249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29" name="Rectangle 83"/>
          <p:cNvSpPr>
            <a:spLocks noChangeArrowheads="1"/>
          </p:cNvSpPr>
          <p:nvPr/>
        </p:nvSpPr>
        <p:spPr bwMode="auto">
          <a:xfrm>
            <a:off x="54229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MATRIX</a:t>
            </a:r>
            <a:endParaRPr lang="en-US" sz="1200" b="1"/>
          </a:p>
        </p:txBody>
      </p:sp>
      <p:sp>
        <p:nvSpPr>
          <p:cNvPr id="4130" name="Line 84"/>
          <p:cNvSpPr>
            <a:spLocks noChangeShapeType="1"/>
          </p:cNvSpPr>
          <p:nvPr/>
        </p:nvSpPr>
        <p:spPr bwMode="auto">
          <a:xfrm flipV="1">
            <a:off x="3888317" y="692151"/>
            <a:ext cx="2015067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4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5125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5126" name="Rectangle 50"/>
          <p:cNvSpPr>
            <a:spLocks noChangeArrowheads="1"/>
          </p:cNvSpPr>
          <p:nvPr/>
        </p:nvSpPr>
        <p:spPr bwMode="auto">
          <a:xfrm>
            <a:off x="6864351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VIDEO</a:t>
            </a:r>
            <a:endParaRPr lang="en-US" sz="1200" b="1"/>
          </a:p>
        </p:txBody>
      </p:sp>
      <p:sp>
        <p:nvSpPr>
          <p:cNvPr id="5127" name="Rectangle 51"/>
          <p:cNvSpPr>
            <a:spLocks noChangeArrowheads="1"/>
          </p:cNvSpPr>
          <p:nvPr/>
        </p:nvSpPr>
        <p:spPr bwMode="auto">
          <a:xfrm>
            <a:off x="8015817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AUDIO</a:t>
            </a:r>
            <a:endParaRPr lang="en-US" sz="1200" b="1"/>
          </a:p>
        </p:txBody>
      </p:sp>
      <p:sp>
        <p:nvSpPr>
          <p:cNvPr id="5128" name="Rectangle 52"/>
          <p:cNvSpPr>
            <a:spLocks noChangeArrowheads="1"/>
          </p:cNvSpPr>
          <p:nvPr/>
        </p:nvSpPr>
        <p:spPr bwMode="auto">
          <a:xfrm>
            <a:off x="9169401" y="333375"/>
            <a:ext cx="1056217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PHOTO</a:t>
            </a:r>
            <a:endParaRPr lang="en-US" sz="1200" b="1"/>
          </a:p>
        </p:txBody>
      </p:sp>
      <p:sp>
        <p:nvSpPr>
          <p:cNvPr id="5129" name="Rectangle 53"/>
          <p:cNvSpPr>
            <a:spLocks noChangeArrowheads="1"/>
          </p:cNvSpPr>
          <p:nvPr/>
        </p:nvSpPr>
        <p:spPr bwMode="auto">
          <a:xfrm>
            <a:off x="10416117" y="17002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EDM</a:t>
            </a:r>
          </a:p>
          <a:p>
            <a:pPr algn="ctr"/>
            <a:r>
              <a:rPr lang="en-GB" sz="1200" b="1"/>
              <a:t>DATA</a:t>
            </a:r>
            <a:endParaRPr lang="en-US" sz="1200" b="1"/>
          </a:p>
        </p:txBody>
      </p:sp>
      <p:sp>
        <p:nvSpPr>
          <p:cNvPr id="5130" name="Rectangle 55"/>
          <p:cNvSpPr>
            <a:spLocks noChangeArrowheads="1"/>
          </p:cNvSpPr>
          <p:nvPr/>
        </p:nvSpPr>
        <p:spPr bwMode="auto">
          <a:xfrm>
            <a:off x="10416118" y="1268413"/>
            <a:ext cx="143933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GEOPHYSICS</a:t>
            </a:r>
            <a:endParaRPr lang="en-US" sz="1200" b="1"/>
          </a:p>
        </p:txBody>
      </p:sp>
      <p:sp>
        <p:nvSpPr>
          <p:cNvPr id="5131" name="Rectangle 56"/>
          <p:cNvSpPr>
            <a:spLocks noChangeArrowheads="1"/>
          </p:cNvSpPr>
          <p:nvPr/>
        </p:nvSpPr>
        <p:spPr bwMode="auto">
          <a:xfrm>
            <a:off x="10416117" y="8366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CAD</a:t>
            </a:r>
            <a:endParaRPr lang="en-US" sz="1200" b="1"/>
          </a:p>
        </p:txBody>
      </p:sp>
      <p:sp>
        <p:nvSpPr>
          <p:cNvPr id="5132" name="Rectangle 57"/>
          <p:cNvSpPr>
            <a:spLocks noChangeArrowheads="1"/>
          </p:cNvSpPr>
          <p:nvPr/>
        </p:nvSpPr>
        <p:spPr bwMode="auto">
          <a:xfrm>
            <a:off x="10416118" y="333375"/>
            <a:ext cx="143933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DATABASES</a:t>
            </a:r>
            <a:endParaRPr lang="en-US" sz="1200" b="1"/>
          </a:p>
        </p:txBody>
      </p:sp>
      <p:sp>
        <p:nvSpPr>
          <p:cNvPr id="5133" name="Line 73"/>
          <p:cNvSpPr>
            <a:spLocks noChangeShapeType="1"/>
          </p:cNvSpPr>
          <p:nvPr/>
        </p:nvSpPr>
        <p:spPr bwMode="auto">
          <a:xfrm>
            <a:off x="7344833" y="692150"/>
            <a:ext cx="863600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4" name="Line 74"/>
          <p:cNvSpPr>
            <a:spLocks noChangeShapeType="1"/>
          </p:cNvSpPr>
          <p:nvPr/>
        </p:nvSpPr>
        <p:spPr bwMode="auto">
          <a:xfrm>
            <a:off x="8496300" y="692150"/>
            <a:ext cx="952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5" name="Line 75"/>
          <p:cNvSpPr>
            <a:spLocks noChangeShapeType="1"/>
          </p:cNvSpPr>
          <p:nvPr/>
        </p:nvSpPr>
        <p:spPr bwMode="auto">
          <a:xfrm flipH="1">
            <a:off x="9169401" y="692151"/>
            <a:ext cx="478367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6" name="Line 76"/>
          <p:cNvSpPr>
            <a:spLocks noChangeShapeType="1"/>
          </p:cNvSpPr>
          <p:nvPr/>
        </p:nvSpPr>
        <p:spPr bwMode="auto">
          <a:xfrm flipH="1">
            <a:off x="9359901" y="692150"/>
            <a:ext cx="105621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7" name="Line 77"/>
          <p:cNvSpPr>
            <a:spLocks noChangeShapeType="1"/>
          </p:cNvSpPr>
          <p:nvPr/>
        </p:nvSpPr>
        <p:spPr bwMode="auto">
          <a:xfrm flipH="1">
            <a:off x="9457267" y="1052513"/>
            <a:ext cx="9588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8" name="Line 78"/>
          <p:cNvSpPr>
            <a:spLocks noChangeShapeType="1"/>
          </p:cNvSpPr>
          <p:nvPr/>
        </p:nvSpPr>
        <p:spPr bwMode="auto">
          <a:xfrm flipH="1">
            <a:off x="9552517" y="1484313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39" name="Line 79"/>
          <p:cNvSpPr>
            <a:spLocks noChangeShapeType="1"/>
          </p:cNvSpPr>
          <p:nvPr/>
        </p:nvSpPr>
        <p:spPr bwMode="auto">
          <a:xfrm flipH="1" flipV="1">
            <a:off x="9457267" y="1773239"/>
            <a:ext cx="958851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5140" name="Picture 80" descr="Electrical Resistance 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9184" y="188913"/>
            <a:ext cx="1767416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41" name="Picture 82" descr="photographer - site 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9185" y="2349501"/>
            <a:ext cx="17907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42" name="Picture 83" descr="Fort Clatsop - USA - Magnetic 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9184" y="4149725"/>
            <a:ext cx="238760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48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152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6153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6154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6155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527051" y="44370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527051" y="48688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6158" name="Rectangle 14"/>
          <p:cNvSpPr>
            <a:spLocks noChangeArrowheads="1"/>
          </p:cNvSpPr>
          <p:nvPr/>
        </p:nvSpPr>
        <p:spPr bwMode="auto">
          <a:xfrm>
            <a:off x="527051" y="5300663"/>
            <a:ext cx="1056216" cy="360362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6159" name="Rectangle 15"/>
          <p:cNvSpPr>
            <a:spLocks noChangeArrowheads="1"/>
          </p:cNvSpPr>
          <p:nvPr/>
        </p:nvSpPr>
        <p:spPr bwMode="auto">
          <a:xfrm>
            <a:off x="5270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1775884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2927351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6162" name="Rectangle 18"/>
          <p:cNvSpPr>
            <a:spLocks noChangeArrowheads="1"/>
          </p:cNvSpPr>
          <p:nvPr/>
        </p:nvSpPr>
        <p:spPr bwMode="auto">
          <a:xfrm>
            <a:off x="4078817" y="5734051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6163" name="Line 19"/>
          <p:cNvSpPr>
            <a:spLocks noChangeShapeType="1"/>
          </p:cNvSpPr>
          <p:nvPr/>
        </p:nvSpPr>
        <p:spPr bwMode="auto">
          <a:xfrm>
            <a:off x="1583267" y="4581525"/>
            <a:ext cx="8636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4" name="Line 20"/>
          <p:cNvSpPr>
            <a:spLocks noChangeShapeType="1"/>
          </p:cNvSpPr>
          <p:nvPr/>
        </p:nvSpPr>
        <p:spPr bwMode="auto">
          <a:xfrm flipV="1">
            <a:off x="1583267" y="4868863"/>
            <a:ext cx="8636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5" name="Line 21"/>
          <p:cNvSpPr>
            <a:spLocks noChangeShapeType="1"/>
          </p:cNvSpPr>
          <p:nvPr/>
        </p:nvSpPr>
        <p:spPr bwMode="auto">
          <a:xfrm flipV="1">
            <a:off x="1583267" y="5013325"/>
            <a:ext cx="960967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6" name="Line 22"/>
          <p:cNvSpPr>
            <a:spLocks noChangeShapeType="1"/>
          </p:cNvSpPr>
          <p:nvPr/>
        </p:nvSpPr>
        <p:spPr bwMode="auto">
          <a:xfrm flipV="1">
            <a:off x="1583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7" name="Line 23"/>
          <p:cNvSpPr>
            <a:spLocks noChangeShapeType="1"/>
          </p:cNvSpPr>
          <p:nvPr/>
        </p:nvSpPr>
        <p:spPr bwMode="auto">
          <a:xfrm flipV="1">
            <a:off x="2256367" y="5229226"/>
            <a:ext cx="575733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8" name="Line 24"/>
          <p:cNvSpPr>
            <a:spLocks noChangeShapeType="1"/>
          </p:cNvSpPr>
          <p:nvPr/>
        </p:nvSpPr>
        <p:spPr bwMode="auto">
          <a:xfrm flipH="1" flipV="1">
            <a:off x="3312585" y="5300664"/>
            <a:ext cx="95249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69" name="Line 25"/>
          <p:cNvSpPr>
            <a:spLocks noChangeShapeType="1"/>
          </p:cNvSpPr>
          <p:nvPr/>
        </p:nvSpPr>
        <p:spPr bwMode="auto">
          <a:xfrm flipH="1" flipV="1">
            <a:off x="3790951" y="5084764"/>
            <a:ext cx="768349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70" name="Rectangle 26"/>
          <p:cNvSpPr>
            <a:spLocks noChangeArrowheads="1"/>
          </p:cNvSpPr>
          <p:nvPr/>
        </p:nvSpPr>
        <p:spPr bwMode="auto">
          <a:xfrm>
            <a:off x="10513484" y="44370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WOOD</a:t>
            </a:r>
            <a:endParaRPr lang="en-US" sz="1200" b="1"/>
          </a:p>
        </p:txBody>
      </p:sp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10513484" y="48688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STONE</a:t>
            </a:r>
            <a:endParaRPr lang="en-US" sz="1200" b="1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10513484" y="53006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GLASS</a:t>
            </a:r>
            <a:endParaRPr lang="en-US" sz="1200" b="1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10513484" y="5734051"/>
            <a:ext cx="1056216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SHELL</a:t>
            </a:r>
            <a:endParaRPr lang="en-US" sz="1200" b="1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7056968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BONE</a:t>
            </a:r>
            <a:endParaRPr lang="en-US" sz="1200" b="1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8208434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METAL</a:t>
            </a:r>
            <a:endParaRPr lang="en-US" sz="1200" b="1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9359901" y="5734051"/>
            <a:ext cx="1056217" cy="360363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PLASTIC</a:t>
            </a:r>
            <a:endParaRPr lang="en-US" sz="1200" b="1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0513484" y="4005263"/>
            <a:ext cx="1056216" cy="360362"/>
          </a:xfrm>
          <a:prstGeom prst="rect">
            <a:avLst/>
          </a:prstGeom>
          <a:solidFill>
            <a:srgbClr val="ADF1B7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SOIL</a:t>
            </a:r>
            <a:endParaRPr lang="en-US" sz="1200" b="1"/>
          </a:p>
        </p:txBody>
      </p:sp>
      <p:sp>
        <p:nvSpPr>
          <p:cNvPr id="6178" name="Line 34"/>
          <p:cNvSpPr>
            <a:spLocks noChangeShapeType="1"/>
          </p:cNvSpPr>
          <p:nvPr/>
        </p:nvSpPr>
        <p:spPr bwMode="auto">
          <a:xfrm flipV="1">
            <a:off x="7535334" y="5084764"/>
            <a:ext cx="96096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79" name="Line 35"/>
          <p:cNvSpPr>
            <a:spLocks noChangeShapeType="1"/>
          </p:cNvSpPr>
          <p:nvPr/>
        </p:nvSpPr>
        <p:spPr bwMode="auto">
          <a:xfrm flipV="1">
            <a:off x="8688918" y="5229226"/>
            <a:ext cx="95249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0" name="Line 36"/>
          <p:cNvSpPr>
            <a:spLocks noChangeShapeType="1"/>
          </p:cNvSpPr>
          <p:nvPr/>
        </p:nvSpPr>
        <p:spPr bwMode="auto">
          <a:xfrm flipH="1" flipV="1">
            <a:off x="9264651" y="5157788"/>
            <a:ext cx="57573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1" name="Line 37"/>
          <p:cNvSpPr>
            <a:spLocks noChangeShapeType="1"/>
          </p:cNvSpPr>
          <p:nvPr/>
        </p:nvSpPr>
        <p:spPr bwMode="auto">
          <a:xfrm flipH="1" flipV="1">
            <a:off x="9457268" y="5084764"/>
            <a:ext cx="1056217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2" name="Line 38"/>
          <p:cNvSpPr>
            <a:spLocks noChangeShapeType="1"/>
          </p:cNvSpPr>
          <p:nvPr/>
        </p:nvSpPr>
        <p:spPr bwMode="auto">
          <a:xfrm flipH="1" flipV="1">
            <a:off x="9552518" y="5013325"/>
            <a:ext cx="960967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3" name="Line 39"/>
          <p:cNvSpPr>
            <a:spLocks noChangeShapeType="1"/>
          </p:cNvSpPr>
          <p:nvPr/>
        </p:nvSpPr>
        <p:spPr bwMode="auto">
          <a:xfrm flipH="1" flipV="1">
            <a:off x="9647767" y="4868863"/>
            <a:ext cx="865717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4" name="Line 40"/>
          <p:cNvSpPr>
            <a:spLocks noChangeShapeType="1"/>
          </p:cNvSpPr>
          <p:nvPr/>
        </p:nvSpPr>
        <p:spPr bwMode="auto">
          <a:xfrm flipH="1">
            <a:off x="9745134" y="4581525"/>
            <a:ext cx="7683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5" name="Line 41"/>
          <p:cNvSpPr>
            <a:spLocks noChangeShapeType="1"/>
          </p:cNvSpPr>
          <p:nvPr/>
        </p:nvSpPr>
        <p:spPr bwMode="auto">
          <a:xfrm flipH="1">
            <a:off x="9647767" y="4149725"/>
            <a:ext cx="86571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624417" y="20605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PLANS</a:t>
            </a:r>
            <a:endParaRPr lang="en-US" sz="1200" b="1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334434" y="1628776"/>
            <a:ext cx="1344084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SECTIONS</a:t>
            </a:r>
            <a:endParaRPr lang="en-US" sz="1200" b="1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239184" y="1196976"/>
            <a:ext cx="14393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ELEVATIONS</a:t>
            </a:r>
            <a:endParaRPr lang="en-US" sz="1200" b="1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624417" y="7651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CONTEXT</a:t>
            </a:r>
          </a:p>
          <a:p>
            <a:pPr algn="ctr"/>
            <a:r>
              <a:rPr lang="en-GB" sz="1200" b="1"/>
              <a:t>SHEETS</a:t>
            </a:r>
            <a:endParaRPr lang="en-US" sz="1200" b="1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624417" y="333375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SAMPLE </a:t>
            </a:r>
          </a:p>
          <a:p>
            <a:pPr algn="ctr"/>
            <a:r>
              <a:rPr lang="en-GB" sz="1200" b="1"/>
              <a:t>FORMS</a:t>
            </a:r>
            <a:endParaRPr lang="en-US" sz="1200" b="1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19685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DIARIES</a:t>
            </a:r>
            <a:endParaRPr lang="en-US" sz="1200" b="1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431801" y="2492376"/>
            <a:ext cx="12488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SKETCHES</a:t>
            </a:r>
            <a:endParaRPr lang="en-US" sz="1200" b="1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3119968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NOTES</a:t>
            </a:r>
            <a:endParaRPr lang="en-US" sz="1200" b="1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6864351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VIDEO</a:t>
            </a:r>
            <a:endParaRPr lang="en-US" sz="1200" b="1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8015817" y="333375"/>
            <a:ext cx="1056216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AUDIO</a:t>
            </a:r>
            <a:endParaRPr lang="en-US" sz="1200" b="1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9169401" y="333375"/>
            <a:ext cx="1056217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PHOTO</a:t>
            </a:r>
            <a:endParaRPr lang="en-US" sz="1200" b="1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10416117" y="17002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EDM</a:t>
            </a:r>
          </a:p>
          <a:p>
            <a:pPr algn="ctr"/>
            <a:r>
              <a:rPr lang="en-GB" sz="1200" b="1"/>
              <a:t>DATA</a:t>
            </a:r>
            <a:endParaRPr lang="en-US" sz="1200" b="1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4271434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SURVEY</a:t>
            </a:r>
          </a:p>
          <a:p>
            <a:pPr algn="ctr"/>
            <a:r>
              <a:rPr lang="en-GB" sz="1200" b="1"/>
              <a:t>PLOT</a:t>
            </a:r>
            <a:endParaRPr lang="en-US" sz="1200" b="1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10416118" y="1268413"/>
            <a:ext cx="1439333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GEOPHYSICS</a:t>
            </a:r>
            <a:endParaRPr lang="en-US" sz="1200" b="1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10416117" y="836613"/>
            <a:ext cx="1056216" cy="3603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CAD</a:t>
            </a:r>
            <a:endParaRPr lang="en-US" sz="1200" b="1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10416118" y="333375"/>
            <a:ext cx="143933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DATABASES</a:t>
            </a:r>
            <a:endParaRPr lang="en-US" sz="1200" b="1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239185" y="2924176"/>
            <a:ext cx="1441449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LOGISTICS</a:t>
            </a:r>
            <a:endParaRPr lang="en-US" sz="1200" b="1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334433" y="33575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PERSONNEL</a:t>
            </a:r>
            <a:endParaRPr lang="en-US" sz="1200" b="1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334433" y="37893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RECORDS</a:t>
            </a:r>
            <a:endParaRPr lang="en-US" sz="1200" b="1"/>
          </a:p>
        </p:txBody>
      </p:sp>
      <p:sp>
        <p:nvSpPr>
          <p:cNvPr id="6205" name="Line 61"/>
          <p:cNvSpPr>
            <a:spLocks noChangeShapeType="1"/>
          </p:cNvSpPr>
          <p:nvPr/>
        </p:nvSpPr>
        <p:spPr bwMode="auto">
          <a:xfrm flipV="1">
            <a:off x="1678518" y="2205039"/>
            <a:ext cx="153670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6" name="Line 62"/>
          <p:cNvSpPr>
            <a:spLocks noChangeShapeType="1"/>
          </p:cNvSpPr>
          <p:nvPr/>
        </p:nvSpPr>
        <p:spPr bwMode="auto">
          <a:xfrm flipV="1">
            <a:off x="1678518" y="2205038"/>
            <a:ext cx="1248833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7" name="Line 63"/>
          <p:cNvSpPr>
            <a:spLocks noChangeShapeType="1"/>
          </p:cNvSpPr>
          <p:nvPr/>
        </p:nvSpPr>
        <p:spPr bwMode="auto">
          <a:xfrm flipV="1">
            <a:off x="1678518" y="2133600"/>
            <a:ext cx="1153583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8" name="Line 64"/>
          <p:cNvSpPr>
            <a:spLocks noChangeShapeType="1"/>
          </p:cNvSpPr>
          <p:nvPr/>
        </p:nvSpPr>
        <p:spPr bwMode="auto">
          <a:xfrm flipV="1">
            <a:off x="1678517" y="2133600"/>
            <a:ext cx="1056216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09" name="Line 65"/>
          <p:cNvSpPr>
            <a:spLocks noChangeShapeType="1"/>
          </p:cNvSpPr>
          <p:nvPr/>
        </p:nvSpPr>
        <p:spPr bwMode="auto">
          <a:xfrm flipV="1">
            <a:off x="1678518" y="2060576"/>
            <a:ext cx="960967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0" name="Line 66"/>
          <p:cNvSpPr>
            <a:spLocks noChangeShapeType="1"/>
          </p:cNvSpPr>
          <p:nvPr/>
        </p:nvSpPr>
        <p:spPr bwMode="auto">
          <a:xfrm>
            <a:off x="1678518" y="1844675"/>
            <a:ext cx="7683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1" name="Line 67"/>
          <p:cNvSpPr>
            <a:spLocks noChangeShapeType="1"/>
          </p:cNvSpPr>
          <p:nvPr/>
        </p:nvSpPr>
        <p:spPr bwMode="auto">
          <a:xfrm>
            <a:off x="1678518" y="1412875"/>
            <a:ext cx="6731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2" name="Line 68"/>
          <p:cNvSpPr>
            <a:spLocks noChangeShapeType="1"/>
          </p:cNvSpPr>
          <p:nvPr/>
        </p:nvSpPr>
        <p:spPr bwMode="auto">
          <a:xfrm>
            <a:off x="1678518" y="908051"/>
            <a:ext cx="865716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3" name="Line 69"/>
          <p:cNvSpPr>
            <a:spLocks noChangeShapeType="1"/>
          </p:cNvSpPr>
          <p:nvPr/>
        </p:nvSpPr>
        <p:spPr bwMode="auto">
          <a:xfrm>
            <a:off x="1678518" y="692151"/>
            <a:ext cx="96096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4" name="Line 70"/>
          <p:cNvSpPr>
            <a:spLocks noChangeShapeType="1"/>
          </p:cNvSpPr>
          <p:nvPr/>
        </p:nvSpPr>
        <p:spPr bwMode="auto">
          <a:xfrm>
            <a:off x="2446867" y="692150"/>
            <a:ext cx="28786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5" name="Line 71"/>
          <p:cNvSpPr>
            <a:spLocks noChangeShapeType="1"/>
          </p:cNvSpPr>
          <p:nvPr/>
        </p:nvSpPr>
        <p:spPr bwMode="auto">
          <a:xfrm flipH="1">
            <a:off x="3312585" y="692151"/>
            <a:ext cx="1905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6" name="Line 72"/>
          <p:cNvSpPr>
            <a:spLocks noChangeShapeType="1"/>
          </p:cNvSpPr>
          <p:nvPr/>
        </p:nvSpPr>
        <p:spPr bwMode="auto">
          <a:xfrm flipH="1">
            <a:off x="3695701" y="692151"/>
            <a:ext cx="1056217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7" name="Line 73"/>
          <p:cNvSpPr>
            <a:spLocks noChangeShapeType="1"/>
          </p:cNvSpPr>
          <p:nvPr/>
        </p:nvSpPr>
        <p:spPr bwMode="auto">
          <a:xfrm>
            <a:off x="7344833" y="692150"/>
            <a:ext cx="863600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8" name="Line 74"/>
          <p:cNvSpPr>
            <a:spLocks noChangeShapeType="1"/>
          </p:cNvSpPr>
          <p:nvPr/>
        </p:nvSpPr>
        <p:spPr bwMode="auto">
          <a:xfrm>
            <a:off x="8496300" y="692150"/>
            <a:ext cx="952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19" name="Line 75"/>
          <p:cNvSpPr>
            <a:spLocks noChangeShapeType="1"/>
          </p:cNvSpPr>
          <p:nvPr/>
        </p:nvSpPr>
        <p:spPr bwMode="auto">
          <a:xfrm flipH="1">
            <a:off x="9169401" y="692151"/>
            <a:ext cx="478367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0" name="Line 76"/>
          <p:cNvSpPr>
            <a:spLocks noChangeShapeType="1"/>
          </p:cNvSpPr>
          <p:nvPr/>
        </p:nvSpPr>
        <p:spPr bwMode="auto">
          <a:xfrm flipH="1">
            <a:off x="9359901" y="692150"/>
            <a:ext cx="105621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1" name="Line 77"/>
          <p:cNvSpPr>
            <a:spLocks noChangeShapeType="1"/>
          </p:cNvSpPr>
          <p:nvPr/>
        </p:nvSpPr>
        <p:spPr bwMode="auto">
          <a:xfrm flipH="1">
            <a:off x="9457267" y="1052513"/>
            <a:ext cx="958851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2" name="Line 78"/>
          <p:cNvSpPr>
            <a:spLocks noChangeShapeType="1"/>
          </p:cNvSpPr>
          <p:nvPr/>
        </p:nvSpPr>
        <p:spPr bwMode="auto">
          <a:xfrm flipH="1">
            <a:off x="9552517" y="1484313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3" name="Line 79"/>
          <p:cNvSpPr>
            <a:spLocks noChangeShapeType="1"/>
          </p:cNvSpPr>
          <p:nvPr/>
        </p:nvSpPr>
        <p:spPr bwMode="auto">
          <a:xfrm flipH="1" flipV="1">
            <a:off x="9457267" y="1773239"/>
            <a:ext cx="958851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24" name="Rectangle 80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6225" name="Rectangle 81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226" name="AutoShape 82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227" name="Oval 83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6228" name="Rectangle 84"/>
          <p:cNvSpPr>
            <a:spLocks noChangeArrowheads="1"/>
          </p:cNvSpPr>
          <p:nvPr/>
        </p:nvSpPr>
        <p:spPr bwMode="auto">
          <a:xfrm>
            <a:off x="624417" y="20605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PLANS</a:t>
            </a:r>
            <a:endParaRPr lang="en-US" sz="1200" b="1"/>
          </a:p>
        </p:txBody>
      </p:sp>
      <p:sp>
        <p:nvSpPr>
          <p:cNvPr id="6229" name="Rectangle 85"/>
          <p:cNvSpPr>
            <a:spLocks noChangeArrowheads="1"/>
          </p:cNvSpPr>
          <p:nvPr/>
        </p:nvSpPr>
        <p:spPr bwMode="auto">
          <a:xfrm>
            <a:off x="334434" y="1628776"/>
            <a:ext cx="1344084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SECTIONS</a:t>
            </a:r>
            <a:endParaRPr lang="en-US" sz="1200" b="1"/>
          </a:p>
        </p:txBody>
      </p:sp>
      <p:sp>
        <p:nvSpPr>
          <p:cNvPr id="6230" name="Rectangle 86"/>
          <p:cNvSpPr>
            <a:spLocks noChangeArrowheads="1"/>
          </p:cNvSpPr>
          <p:nvPr/>
        </p:nvSpPr>
        <p:spPr bwMode="auto">
          <a:xfrm>
            <a:off x="239184" y="1196976"/>
            <a:ext cx="14393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ELEVATIONS</a:t>
            </a:r>
            <a:endParaRPr lang="en-US" sz="1200" b="1"/>
          </a:p>
        </p:txBody>
      </p:sp>
      <p:sp>
        <p:nvSpPr>
          <p:cNvPr id="6231" name="Rectangle 87"/>
          <p:cNvSpPr>
            <a:spLocks noChangeArrowheads="1"/>
          </p:cNvSpPr>
          <p:nvPr/>
        </p:nvSpPr>
        <p:spPr bwMode="auto">
          <a:xfrm>
            <a:off x="624417" y="765176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CONTEXT</a:t>
            </a:r>
          </a:p>
          <a:p>
            <a:pPr algn="ctr"/>
            <a:r>
              <a:rPr lang="en-GB" sz="1200" b="1"/>
              <a:t>SHEETS</a:t>
            </a:r>
            <a:endParaRPr lang="en-US" sz="1200" b="1"/>
          </a:p>
        </p:txBody>
      </p:sp>
      <p:sp>
        <p:nvSpPr>
          <p:cNvPr id="6232" name="Rectangle 88"/>
          <p:cNvSpPr>
            <a:spLocks noChangeArrowheads="1"/>
          </p:cNvSpPr>
          <p:nvPr/>
        </p:nvSpPr>
        <p:spPr bwMode="auto">
          <a:xfrm>
            <a:off x="624417" y="333375"/>
            <a:ext cx="1056216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SAMPLE </a:t>
            </a:r>
          </a:p>
          <a:p>
            <a:pPr algn="ctr"/>
            <a:r>
              <a:rPr lang="en-GB" sz="1200" b="1"/>
              <a:t>FORMS</a:t>
            </a:r>
            <a:endParaRPr lang="en-US" sz="1200" b="1"/>
          </a:p>
        </p:txBody>
      </p:sp>
      <p:sp>
        <p:nvSpPr>
          <p:cNvPr id="6233" name="Rectangle 89"/>
          <p:cNvSpPr>
            <a:spLocks noChangeArrowheads="1"/>
          </p:cNvSpPr>
          <p:nvPr/>
        </p:nvSpPr>
        <p:spPr bwMode="auto">
          <a:xfrm>
            <a:off x="19685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DIARIES</a:t>
            </a:r>
            <a:endParaRPr lang="en-US" sz="1200" b="1"/>
          </a:p>
        </p:txBody>
      </p:sp>
      <p:sp>
        <p:nvSpPr>
          <p:cNvPr id="6234" name="Rectangle 90"/>
          <p:cNvSpPr>
            <a:spLocks noChangeArrowheads="1"/>
          </p:cNvSpPr>
          <p:nvPr/>
        </p:nvSpPr>
        <p:spPr bwMode="auto">
          <a:xfrm>
            <a:off x="431801" y="2492376"/>
            <a:ext cx="1248833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SKETCHES</a:t>
            </a:r>
            <a:endParaRPr lang="en-US" sz="1200" b="1"/>
          </a:p>
        </p:txBody>
      </p:sp>
      <p:sp>
        <p:nvSpPr>
          <p:cNvPr id="6235" name="Rectangle 91"/>
          <p:cNvSpPr>
            <a:spLocks noChangeArrowheads="1"/>
          </p:cNvSpPr>
          <p:nvPr/>
        </p:nvSpPr>
        <p:spPr bwMode="auto">
          <a:xfrm>
            <a:off x="3119968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NOTES</a:t>
            </a:r>
            <a:endParaRPr lang="en-US" sz="1200" b="1"/>
          </a:p>
        </p:txBody>
      </p:sp>
      <p:sp>
        <p:nvSpPr>
          <p:cNvPr id="6236" name="Rectangle 92"/>
          <p:cNvSpPr>
            <a:spLocks noChangeArrowheads="1"/>
          </p:cNvSpPr>
          <p:nvPr/>
        </p:nvSpPr>
        <p:spPr bwMode="auto">
          <a:xfrm>
            <a:off x="4271434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SURVEY</a:t>
            </a:r>
          </a:p>
          <a:p>
            <a:pPr algn="ctr"/>
            <a:r>
              <a:rPr lang="en-GB" sz="1200" b="1"/>
              <a:t>PLOT</a:t>
            </a:r>
            <a:endParaRPr lang="en-US" sz="1200" b="1"/>
          </a:p>
        </p:txBody>
      </p:sp>
      <p:sp>
        <p:nvSpPr>
          <p:cNvPr id="6237" name="Rectangle 93"/>
          <p:cNvSpPr>
            <a:spLocks noChangeArrowheads="1"/>
          </p:cNvSpPr>
          <p:nvPr/>
        </p:nvSpPr>
        <p:spPr bwMode="auto">
          <a:xfrm>
            <a:off x="239185" y="2924176"/>
            <a:ext cx="1441449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LOGISTICS</a:t>
            </a:r>
            <a:endParaRPr lang="en-US" sz="1200" b="1"/>
          </a:p>
        </p:txBody>
      </p:sp>
      <p:sp>
        <p:nvSpPr>
          <p:cNvPr id="6238" name="Rectangle 94"/>
          <p:cNvSpPr>
            <a:spLocks noChangeArrowheads="1"/>
          </p:cNvSpPr>
          <p:nvPr/>
        </p:nvSpPr>
        <p:spPr bwMode="auto">
          <a:xfrm>
            <a:off x="334433" y="33575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PERSONNEL</a:t>
            </a:r>
            <a:endParaRPr lang="en-US" sz="1200" b="1"/>
          </a:p>
        </p:txBody>
      </p:sp>
      <p:sp>
        <p:nvSpPr>
          <p:cNvPr id="6239" name="Rectangle 95"/>
          <p:cNvSpPr>
            <a:spLocks noChangeArrowheads="1"/>
          </p:cNvSpPr>
          <p:nvPr/>
        </p:nvSpPr>
        <p:spPr bwMode="auto">
          <a:xfrm>
            <a:off x="334433" y="3789363"/>
            <a:ext cx="1346200" cy="360362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RECORDS</a:t>
            </a:r>
            <a:endParaRPr lang="en-US" sz="1200" b="1"/>
          </a:p>
        </p:txBody>
      </p:sp>
      <p:sp>
        <p:nvSpPr>
          <p:cNvPr id="6240" name="Line 96"/>
          <p:cNvSpPr>
            <a:spLocks noChangeShapeType="1"/>
          </p:cNvSpPr>
          <p:nvPr/>
        </p:nvSpPr>
        <p:spPr bwMode="auto">
          <a:xfrm flipV="1">
            <a:off x="1678518" y="2205039"/>
            <a:ext cx="153670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1" name="Line 97"/>
          <p:cNvSpPr>
            <a:spLocks noChangeShapeType="1"/>
          </p:cNvSpPr>
          <p:nvPr/>
        </p:nvSpPr>
        <p:spPr bwMode="auto">
          <a:xfrm flipV="1">
            <a:off x="1678518" y="2205038"/>
            <a:ext cx="1248833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2" name="Line 98"/>
          <p:cNvSpPr>
            <a:spLocks noChangeShapeType="1"/>
          </p:cNvSpPr>
          <p:nvPr/>
        </p:nvSpPr>
        <p:spPr bwMode="auto">
          <a:xfrm flipV="1">
            <a:off x="1678518" y="2133600"/>
            <a:ext cx="1153583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3" name="Line 99"/>
          <p:cNvSpPr>
            <a:spLocks noChangeShapeType="1"/>
          </p:cNvSpPr>
          <p:nvPr/>
        </p:nvSpPr>
        <p:spPr bwMode="auto">
          <a:xfrm flipV="1">
            <a:off x="1678517" y="2133600"/>
            <a:ext cx="1056216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4" name="Line 100"/>
          <p:cNvSpPr>
            <a:spLocks noChangeShapeType="1"/>
          </p:cNvSpPr>
          <p:nvPr/>
        </p:nvSpPr>
        <p:spPr bwMode="auto">
          <a:xfrm flipV="1">
            <a:off x="1678518" y="2060576"/>
            <a:ext cx="960967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5" name="Line 101"/>
          <p:cNvSpPr>
            <a:spLocks noChangeShapeType="1"/>
          </p:cNvSpPr>
          <p:nvPr/>
        </p:nvSpPr>
        <p:spPr bwMode="auto">
          <a:xfrm>
            <a:off x="1678518" y="1844675"/>
            <a:ext cx="76834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6" name="Line 102"/>
          <p:cNvSpPr>
            <a:spLocks noChangeShapeType="1"/>
          </p:cNvSpPr>
          <p:nvPr/>
        </p:nvSpPr>
        <p:spPr bwMode="auto">
          <a:xfrm>
            <a:off x="1678518" y="1412875"/>
            <a:ext cx="673100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7" name="Line 103"/>
          <p:cNvSpPr>
            <a:spLocks noChangeShapeType="1"/>
          </p:cNvSpPr>
          <p:nvPr/>
        </p:nvSpPr>
        <p:spPr bwMode="auto">
          <a:xfrm>
            <a:off x="1678518" y="908051"/>
            <a:ext cx="865716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8" name="Line 104"/>
          <p:cNvSpPr>
            <a:spLocks noChangeShapeType="1"/>
          </p:cNvSpPr>
          <p:nvPr/>
        </p:nvSpPr>
        <p:spPr bwMode="auto">
          <a:xfrm>
            <a:off x="1678518" y="692151"/>
            <a:ext cx="96096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49" name="Line 105"/>
          <p:cNvSpPr>
            <a:spLocks noChangeShapeType="1"/>
          </p:cNvSpPr>
          <p:nvPr/>
        </p:nvSpPr>
        <p:spPr bwMode="auto">
          <a:xfrm>
            <a:off x="2446867" y="692150"/>
            <a:ext cx="287867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50" name="Line 106"/>
          <p:cNvSpPr>
            <a:spLocks noChangeShapeType="1"/>
          </p:cNvSpPr>
          <p:nvPr/>
        </p:nvSpPr>
        <p:spPr bwMode="auto">
          <a:xfrm flipH="1">
            <a:off x="3312585" y="692151"/>
            <a:ext cx="1905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51" name="Line 107"/>
          <p:cNvSpPr>
            <a:spLocks noChangeShapeType="1"/>
          </p:cNvSpPr>
          <p:nvPr/>
        </p:nvSpPr>
        <p:spPr bwMode="auto">
          <a:xfrm flipH="1">
            <a:off x="3695701" y="692151"/>
            <a:ext cx="1056217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252" name="Rectangle 108"/>
          <p:cNvSpPr>
            <a:spLocks noChangeArrowheads="1"/>
          </p:cNvSpPr>
          <p:nvPr/>
        </p:nvSpPr>
        <p:spPr bwMode="auto">
          <a:xfrm>
            <a:off x="5422901" y="333375"/>
            <a:ext cx="1056217" cy="360363"/>
          </a:xfrm>
          <a:prstGeom prst="rect">
            <a:avLst/>
          </a:prstGeom>
          <a:solidFill>
            <a:srgbClr val="EDE94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/>
              <a:t>MATRIX</a:t>
            </a:r>
            <a:endParaRPr lang="en-US" sz="1200" b="1"/>
          </a:p>
        </p:txBody>
      </p:sp>
      <p:sp>
        <p:nvSpPr>
          <p:cNvPr id="6253" name="Line 109"/>
          <p:cNvSpPr>
            <a:spLocks noChangeShapeType="1"/>
          </p:cNvSpPr>
          <p:nvPr/>
        </p:nvSpPr>
        <p:spPr bwMode="auto">
          <a:xfrm flipV="1">
            <a:off x="3888317" y="692151"/>
            <a:ext cx="2015067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10" name="Rectangle 18"/>
          <p:cNvSpPr>
            <a:spLocks noChangeArrowheads="1"/>
          </p:cNvSpPr>
          <p:nvPr/>
        </p:nvSpPr>
        <p:spPr bwMode="auto">
          <a:xfrm>
            <a:off x="5253193" y="5711639"/>
            <a:ext cx="1056216" cy="360363"/>
          </a:xfrm>
          <a:prstGeom prst="rect">
            <a:avLst/>
          </a:prstGeom>
          <a:solidFill>
            <a:srgbClr val="F6AAA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200" b="1" dirty="0" smtClean="0"/>
              <a:t>CERAMIC</a:t>
            </a:r>
            <a:endParaRPr lang="en-US" sz="1200" b="1" dirty="0"/>
          </a:p>
        </p:txBody>
      </p:sp>
      <p:cxnSp>
        <p:nvCxnSpPr>
          <p:cNvPr id="112" name="Straight Connector 111"/>
          <p:cNvCxnSpPr>
            <a:endCxn id="110" idx="0"/>
          </p:cNvCxnSpPr>
          <p:nvPr/>
        </p:nvCxnSpPr>
        <p:spPr>
          <a:xfrm>
            <a:off x="3939988" y="4935071"/>
            <a:ext cx="1841313" cy="7765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2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3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4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5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6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7177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7178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7179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9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0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8202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8203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8204" name="AutoShape 82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5" name="Text Box 87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1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9225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9226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9227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9228" name="AutoShape 12"/>
          <p:cNvSpPr>
            <a:spLocks noChangeArrowheads="1"/>
          </p:cNvSpPr>
          <p:nvPr/>
        </p:nvSpPr>
        <p:spPr bwMode="auto">
          <a:xfrm rot="-5400000">
            <a:off x="5646474" y="14078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29" name="AutoShape 13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230" name="Text Box 18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  <p:sp>
        <p:nvSpPr>
          <p:cNvPr id="9231" name="Text Box 19"/>
          <p:cNvSpPr txBox="1">
            <a:spLocks noChangeArrowheads="1"/>
          </p:cNvSpPr>
          <p:nvPr/>
        </p:nvSpPr>
        <p:spPr bwMode="auto">
          <a:xfrm>
            <a:off x="5135034" y="765176"/>
            <a:ext cx="12168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STABILITY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5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0250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10251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10252" name="AutoShape 12"/>
          <p:cNvSpPr>
            <a:spLocks noChangeArrowheads="1"/>
          </p:cNvSpPr>
          <p:nvPr/>
        </p:nvSpPr>
        <p:spPr bwMode="auto">
          <a:xfrm rot="-5400000">
            <a:off x="5646474" y="14078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53" name="AutoShape 13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54" name="AutoShape 14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55" name="Text Box 16"/>
          <p:cNvSpPr txBox="1">
            <a:spLocks noChangeArrowheads="1"/>
          </p:cNvSpPr>
          <p:nvPr/>
        </p:nvSpPr>
        <p:spPr bwMode="auto">
          <a:xfrm>
            <a:off x="9647767" y="2852739"/>
            <a:ext cx="118205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STORAGE</a:t>
            </a:r>
            <a:endParaRPr lang="en-US" sz="2000" b="1"/>
          </a:p>
        </p:txBody>
      </p:sp>
      <p:sp>
        <p:nvSpPr>
          <p:cNvPr id="10256" name="Text Box 18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  <p:sp>
        <p:nvSpPr>
          <p:cNvPr id="10257" name="Text Box 19"/>
          <p:cNvSpPr txBox="1">
            <a:spLocks noChangeArrowheads="1"/>
          </p:cNvSpPr>
          <p:nvPr/>
        </p:nvSpPr>
        <p:spPr bwMode="auto">
          <a:xfrm>
            <a:off x="5135034" y="765176"/>
            <a:ext cx="12168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STABILITY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68" name="AutoShape 4"/>
          <p:cNvSpPr>
            <a:spLocks noChangeArrowheads="1"/>
          </p:cNvSpPr>
          <p:nvPr/>
        </p:nvSpPr>
        <p:spPr bwMode="auto">
          <a:xfrm rot="2722469">
            <a:off x="3713957" y="1966119"/>
            <a:ext cx="687388" cy="647700"/>
          </a:xfrm>
          <a:custGeom>
            <a:avLst/>
            <a:gdLst>
              <a:gd name="T0" fmla="*/ 515541 w 21600"/>
              <a:gd name="T1" fmla="*/ 0 h 21600"/>
              <a:gd name="T2" fmla="*/ 0 w 21600"/>
              <a:gd name="T3" fmla="*/ 242888 h 21600"/>
              <a:gd name="T4" fmla="*/ 515541 w 21600"/>
              <a:gd name="T5" fmla="*/ 485775 h 21600"/>
              <a:gd name="T6" fmla="*/ 687388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69" name="AutoShape 5"/>
          <p:cNvSpPr>
            <a:spLocks noChangeArrowheads="1"/>
          </p:cNvSpPr>
          <p:nvPr/>
        </p:nvSpPr>
        <p:spPr bwMode="auto">
          <a:xfrm rot="7692242">
            <a:off x="7686941" y="1920082"/>
            <a:ext cx="649287" cy="647700"/>
          </a:xfrm>
          <a:custGeom>
            <a:avLst/>
            <a:gdLst>
              <a:gd name="T0" fmla="*/ 486965 w 21600"/>
              <a:gd name="T1" fmla="*/ 0 h 21600"/>
              <a:gd name="T2" fmla="*/ 0 w 21600"/>
              <a:gd name="T3" fmla="*/ 242888 h 21600"/>
              <a:gd name="T4" fmla="*/ 486965 w 21600"/>
              <a:gd name="T5" fmla="*/ 485775 h 21600"/>
              <a:gd name="T6" fmla="*/ 649287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0" name="AutoShape 6"/>
          <p:cNvSpPr>
            <a:spLocks noChangeArrowheads="1"/>
          </p:cNvSpPr>
          <p:nvPr/>
        </p:nvSpPr>
        <p:spPr bwMode="auto">
          <a:xfrm rot="-2946458">
            <a:off x="3797036" y="3699669"/>
            <a:ext cx="690562" cy="647700"/>
          </a:xfrm>
          <a:custGeom>
            <a:avLst/>
            <a:gdLst>
              <a:gd name="T0" fmla="*/ 517921 w 21600"/>
              <a:gd name="T1" fmla="*/ 0 h 21600"/>
              <a:gd name="T2" fmla="*/ 0 w 21600"/>
              <a:gd name="T3" fmla="*/ 242888 h 21600"/>
              <a:gd name="T4" fmla="*/ 517921 w 21600"/>
              <a:gd name="T5" fmla="*/ 485775 h 21600"/>
              <a:gd name="T6" fmla="*/ 690562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AutoShape 7"/>
          <p:cNvSpPr>
            <a:spLocks noChangeArrowheads="1"/>
          </p:cNvSpPr>
          <p:nvPr/>
        </p:nvSpPr>
        <p:spPr bwMode="auto">
          <a:xfrm rot="-7942757">
            <a:off x="7770285" y="3616325"/>
            <a:ext cx="647700" cy="647700"/>
          </a:xfrm>
          <a:custGeom>
            <a:avLst/>
            <a:gdLst>
              <a:gd name="T0" fmla="*/ 485775 w 21600"/>
              <a:gd name="T1" fmla="*/ 0 h 21600"/>
              <a:gd name="T2" fmla="*/ 0 w 21600"/>
              <a:gd name="T3" fmla="*/ 242888 h 21600"/>
              <a:gd name="T4" fmla="*/ 485775 w 21600"/>
              <a:gd name="T5" fmla="*/ 485775 h 21600"/>
              <a:gd name="T6" fmla="*/ 647700 w 21600"/>
              <a:gd name="T7" fmla="*/ 242888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Oval 8"/>
          <p:cNvSpPr>
            <a:spLocks noChangeArrowheads="1"/>
          </p:cNvSpPr>
          <p:nvPr/>
        </p:nvSpPr>
        <p:spPr bwMode="auto">
          <a:xfrm>
            <a:off x="2351618" y="1052514"/>
            <a:ext cx="1534583" cy="1152525"/>
          </a:xfrm>
          <a:prstGeom prst="ellipse">
            <a:avLst/>
          </a:prstGeom>
          <a:solidFill>
            <a:srgbClr val="EDE94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PAPER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1273" name="Oval 9"/>
          <p:cNvSpPr>
            <a:spLocks noChangeArrowheads="1"/>
          </p:cNvSpPr>
          <p:nvPr/>
        </p:nvSpPr>
        <p:spPr bwMode="auto">
          <a:xfrm>
            <a:off x="8015818" y="908051"/>
            <a:ext cx="1534583" cy="11525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DIGITAL</a:t>
            </a:r>
          </a:p>
          <a:p>
            <a:pPr algn="ctr"/>
            <a:r>
              <a:rPr lang="en-GB" sz="1400" b="1"/>
              <a:t>MEDIA</a:t>
            </a:r>
            <a:endParaRPr lang="en-US" sz="1400" b="1"/>
          </a:p>
        </p:txBody>
      </p:sp>
      <p:sp>
        <p:nvSpPr>
          <p:cNvPr id="11274" name="Oval 10"/>
          <p:cNvSpPr>
            <a:spLocks noChangeArrowheads="1"/>
          </p:cNvSpPr>
          <p:nvPr/>
        </p:nvSpPr>
        <p:spPr bwMode="auto">
          <a:xfrm>
            <a:off x="2446867" y="4149726"/>
            <a:ext cx="1534584" cy="1152525"/>
          </a:xfrm>
          <a:prstGeom prst="ellipse">
            <a:avLst/>
          </a:prstGeom>
          <a:solidFill>
            <a:srgbClr val="F6AAA8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ARTIFACTS</a:t>
            </a:r>
            <a:endParaRPr lang="en-US" sz="1400" b="1"/>
          </a:p>
        </p:txBody>
      </p:sp>
      <p:sp>
        <p:nvSpPr>
          <p:cNvPr id="11275" name="Oval 11"/>
          <p:cNvSpPr>
            <a:spLocks noChangeArrowheads="1"/>
          </p:cNvSpPr>
          <p:nvPr/>
        </p:nvSpPr>
        <p:spPr bwMode="auto">
          <a:xfrm>
            <a:off x="8208433" y="4076701"/>
            <a:ext cx="1534584" cy="1152525"/>
          </a:xfrm>
          <a:prstGeom prst="ellipse">
            <a:avLst/>
          </a:prstGeom>
          <a:solidFill>
            <a:srgbClr val="ADF1B7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SAMPLES</a:t>
            </a:r>
            <a:endParaRPr lang="en-US" sz="1400" b="1"/>
          </a:p>
        </p:txBody>
      </p:sp>
      <p:sp>
        <p:nvSpPr>
          <p:cNvPr id="11276" name="AutoShape 12"/>
          <p:cNvSpPr>
            <a:spLocks noChangeArrowheads="1"/>
          </p:cNvSpPr>
          <p:nvPr/>
        </p:nvSpPr>
        <p:spPr bwMode="auto">
          <a:xfrm rot="-5400000">
            <a:off x="5646474" y="14078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7" name="AutoShape 13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8" name="AutoShape 14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9" name="AutoShape 15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9647767" y="2852739"/>
            <a:ext cx="118205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STORAGE</a:t>
            </a:r>
            <a:endParaRPr lang="en-US" sz="2000" b="1"/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>
            <a:off x="814918" y="2852739"/>
            <a:ext cx="97584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ACCESS</a:t>
            </a:r>
            <a:endParaRPr lang="en-US" sz="2000" b="1"/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>
            <a:off x="4751918" y="5084764"/>
            <a:ext cx="185954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CONSERVATION</a:t>
            </a:r>
            <a:endParaRPr lang="en-US" sz="2000" b="1"/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5135034" y="765176"/>
            <a:ext cx="12168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STABILITY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2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293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2294" name="Rectangle 12"/>
          <p:cNvSpPr>
            <a:spLocks noChangeArrowheads="1"/>
          </p:cNvSpPr>
          <p:nvPr/>
        </p:nvSpPr>
        <p:spPr bwMode="auto">
          <a:xfrm>
            <a:off x="6096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JOURNAL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2295" name="Rectangle 13"/>
          <p:cNvSpPr>
            <a:spLocks noChangeArrowheads="1"/>
          </p:cNvSpPr>
          <p:nvPr/>
        </p:nvSpPr>
        <p:spPr bwMode="auto">
          <a:xfrm>
            <a:off x="4271433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INTRIM</a:t>
            </a:r>
          </a:p>
          <a:p>
            <a:pPr algn="ctr"/>
            <a:r>
              <a:rPr lang="en-GB" sz="1400" b="1"/>
              <a:t>REPORT</a:t>
            </a:r>
            <a:endParaRPr lang="en-US" sz="1400" b="1"/>
          </a:p>
        </p:txBody>
      </p:sp>
      <p:sp>
        <p:nvSpPr>
          <p:cNvPr id="12296" name="Rectangle 14"/>
          <p:cNvSpPr>
            <a:spLocks noChangeArrowheads="1"/>
          </p:cNvSpPr>
          <p:nvPr/>
        </p:nvSpPr>
        <p:spPr bwMode="auto">
          <a:xfrm>
            <a:off x="8113184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MONOGRAPH</a:t>
            </a:r>
            <a:endParaRPr lang="en-US" sz="1400" b="1"/>
          </a:p>
        </p:txBody>
      </p:sp>
      <p:sp>
        <p:nvSpPr>
          <p:cNvPr id="12297" name="Rectangle 17"/>
          <p:cNvSpPr>
            <a:spLocks noChangeArrowheads="1"/>
          </p:cNvSpPr>
          <p:nvPr/>
        </p:nvSpPr>
        <p:spPr bwMode="auto">
          <a:xfrm>
            <a:off x="4318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WEBSITE</a:t>
            </a:r>
            <a:endParaRPr lang="en-US" sz="1400" b="1"/>
          </a:p>
        </p:txBody>
      </p:sp>
      <p:sp>
        <p:nvSpPr>
          <p:cNvPr id="12298" name="Rectangle 19"/>
          <p:cNvSpPr>
            <a:spLocks noChangeArrowheads="1"/>
          </p:cNvSpPr>
          <p:nvPr/>
        </p:nvSpPr>
        <p:spPr bwMode="auto">
          <a:xfrm>
            <a:off x="10033000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ACADEMIC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2299" name="Rectangle 22"/>
          <p:cNvSpPr>
            <a:spLocks noChangeArrowheads="1"/>
          </p:cNvSpPr>
          <p:nvPr/>
        </p:nvSpPr>
        <p:spPr bwMode="auto">
          <a:xfrm>
            <a:off x="10033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2300" name="Rectangle 23"/>
          <p:cNvSpPr>
            <a:spLocks noChangeArrowheads="1"/>
          </p:cNvSpPr>
          <p:nvPr/>
        </p:nvSpPr>
        <p:spPr bwMode="auto">
          <a:xfrm>
            <a:off x="239185" y="188913"/>
            <a:ext cx="11713633" cy="1223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Rectangle 27"/>
          <p:cNvSpPr>
            <a:spLocks noChangeArrowheads="1"/>
          </p:cNvSpPr>
          <p:nvPr/>
        </p:nvSpPr>
        <p:spPr bwMode="auto">
          <a:xfrm>
            <a:off x="8113184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PUBLICITY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6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3318" name="Rectangle 14"/>
          <p:cNvSpPr>
            <a:spLocks noChangeArrowheads="1"/>
          </p:cNvSpPr>
          <p:nvPr/>
        </p:nvSpPr>
        <p:spPr bwMode="auto">
          <a:xfrm>
            <a:off x="8113184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MONOGRAPH</a:t>
            </a:r>
            <a:endParaRPr lang="en-US" sz="1400" b="1"/>
          </a:p>
        </p:txBody>
      </p:sp>
      <p:sp>
        <p:nvSpPr>
          <p:cNvPr id="13319" name="Rectangle 19"/>
          <p:cNvSpPr>
            <a:spLocks noChangeArrowheads="1"/>
          </p:cNvSpPr>
          <p:nvPr/>
        </p:nvSpPr>
        <p:spPr bwMode="auto">
          <a:xfrm>
            <a:off x="10033000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ACADEMIC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3320" name="Rectangle 20"/>
          <p:cNvSpPr>
            <a:spLocks noChangeArrowheads="1"/>
          </p:cNvSpPr>
          <p:nvPr/>
        </p:nvSpPr>
        <p:spPr bwMode="auto">
          <a:xfrm>
            <a:off x="10033000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POPULAR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3321" name="Rectangle 21"/>
          <p:cNvSpPr>
            <a:spLocks noChangeArrowheads="1"/>
          </p:cNvSpPr>
          <p:nvPr/>
        </p:nvSpPr>
        <p:spPr bwMode="auto">
          <a:xfrm>
            <a:off x="10033000" y="3213100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S</a:t>
            </a:r>
            <a:r>
              <a:rPr lang="en-GB" sz="1400" b="1"/>
              <a:t>ITES &amp;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3322" name="Rectangle 22"/>
          <p:cNvSpPr>
            <a:spLocks noChangeArrowheads="1"/>
          </p:cNvSpPr>
          <p:nvPr/>
        </p:nvSpPr>
        <p:spPr bwMode="auto">
          <a:xfrm>
            <a:off x="10033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3323" name="Rectangle 25"/>
          <p:cNvSpPr>
            <a:spLocks noChangeArrowheads="1"/>
          </p:cNvSpPr>
          <p:nvPr/>
        </p:nvSpPr>
        <p:spPr bwMode="auto">
          <a:xfrm>
            <a:off x="10033000" y="3933825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3324" name="Rectangle 26"/>
          <p:cNvSpPr>
            <a:spLocks noChangeArrowheads="1"/>
          </p:cNvSpPr>
          <p:nvPr/>
        </p:nvSpPr>
        <p:spPr bwMode="auto">
          <a:xfrm>
            <a:off x="10033000" y="4652963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E</a:t>
            </a:r>
            <a:r>
              <a:rPr lang="en-GB" sz="1400" b="1"/>
              <a:t>XTENDED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D</a:t>
            </a:r>
            <a:r>
              <a:rPr lang="en-GB" sz="1400" b="1"/>
              <a:t>ATABASE</a:t>
            </a:r>
            <a:endParaRPr lang="en-US" sz="1400" b="1"/>
          </a:p>
        </p:txBody>
      </p:sp>
      <p:sp>
        <p:nvSpPr>
          <p:cNvPr id="13325" name="Rectangle 27"/>
          <p:cNvSpPr>
            <a:spLocks noChangeArrowheads="1"/>
          </p:cNvSpPr>
          <p:nvPr/>
        </p:nvSpPr>
        <p:spPr bwMode="auto">
          <a:xfrm>
            <a:off x="8113184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PUBLICITY</a:t>
            </a:r>
            <a:endParaRPr lang="en-US" sz="1400" b="1"/>
          </a:p>
        </p:txBody>
      </p:sp>
      <p:sp>
        <p:nvSpPr>
          <p:cNvPr id="13326" name="Rectangle 28"/>
          <p:cNvSpPr>
            <a:spLocks noChangeArrowheads="1"/>
          </p:cNvSpPr>
          <p:nvPr/>
        </p:nvSpPr>
        <p:spPr bwMode="auto">
          <a:xfrm>
            <a:off x="8113184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  <a:endParaRPr lang="en-US" sz="1400" b="1"/>
          </a:p>
        </p:txBody>
      </p:sp>
      <p:sp>
        <p:nvSpPr>
          <p:cNvPr id="13327" name="Rectangle 29"/>
          <p:cNvSpPr>
            <a:spLocks noChangeArrowheads="1"/>
          </p:cNvSpPr>
          <p:nvPr/>
        </p:nvSpPr>
        <p:spPr bwMode="auto">
          <a:xfrm>
            <a:off x="10033000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MAGAZINE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3328" name="Rectangle 30"/>
          <p:cNvSpPr>
            <a:spLocks noChangeArrowheads="1"/>
          </p:cNvSpPr>
          <p:nvPr/>
        </p:nvSpPr>
        <p:spPr bwMode="auto">
          <a:xfrm>
            <a:off x="8015817" y="188914"/>
            <a:ext cx="3937000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Rectangle 32"/>
          <p:cNvSpPr>
            <a:spLocks noChangeArrowheads="1"/>
          </p:cNvSpPr>
          <p:nvPr/>
        </p:nvSpPr>
        <p:spPr bwMode="auto">
          <a:xfrm>
            <a:off x="8113184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MUSEUM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0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4342" name="Rectangle 16"/>
          <p:cNvSpPr>
            <a:spLocks noChangeArrowheads="1"/>
          </p:cNvSpPr>
          <p:nvPr/>
        </p:nvSpPr>
        <p:spPr bwMode="auto">
          <a:xfrm>
            <a:off x="334433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TV / RADIO</a:t>
            </a:r>
          </a:p>
          <a:p>
            <a:pPr algn="ctr"/>
            <a:r>
              <a:rPr lang="en-GB" sz="1400" b="1"/>
              <a:t>PROGRAM</a:t>
            </a:r>
            <a:endParaRPr lang="en-US" sz="1400" b="1"/>
          </a:p>
        </p:txBody>
      </p:sp>
      <p:sp>
        <p:nvSpPr>
          <p:cNvPr id="14343" name="Rectangle 24"/>
          <p:cNvSpPr>
            <a:spLocks noChangeArrowheads="1"/>
          </p:cNvSpPr>
          <p:nvPr/>
        </p:nvSpPr>
        <p:spPr bwMode="auto">
          <a:xfrm>
            <a:off x="239185" y="5373688"/>
            <a:ext cx="11713633" cy="1079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Rectangle 28"/>
          <p:cNvSpPr>
            <a:spLocks noChangeArrowheads="1"/>
          </p:cNvSpPr>
          <p:nvPr/>
        </p:nvSpPr>
        <p:spPr bwMode="auto">
          <a:xfrm>
            <a:off x="8113184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  <a:endParaRPr lang="en-US" sz="1400" b="1"/>
          </a:p>
        </p:txBody>
      </p:sp>
      <p:sp>
        <p:nvSpPr>
          <p:cNvPr id="14345" name="Rectangle 29"/>
          <p:cNvSpPr>
            <a:spLocks noChangeArrowheads="1"/>
          </p:cNvSpPr>
          <p:nvPr/>
        </p:nvSpPr>
        <p:spPr bwMode="auto">
          <a:xfrm>
            <a:off x="10033000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MAGAZINE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5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5366" name="Rectangle 15"/>
          <p:cNvSpPr>
            <a:spLocks noChangeArrowheads="1"/>
          </p:cNvSpPr>
          <p:nvPr/>
        </p:nvSpPr>
        <p:spPr bwMode="auto">
          <a:xfrm>
            <a:off x="334433" y="40767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INDIVIDUAL</a:t>
            </a:r>
          </a:p>
          <a:p>
            <a:pPr algn="ctr"/>
            <a:r>
              <a:rPr lang="en-GB" sz="1400" b="1"/>
              <a:t>EXPERIENCE</a:t>
            </a:r>
            <a:endParaRPr lang="en-US" sz="1400" b="1"/>
          </a:p>
        </p:txBody>
      </p:sp>
      <p:sp>
        <p:nvSpPr>
          <p:cNvPr id="15367" name="Rectangle 16"/>
          <p:cNvSpPr>
            <a:spLocks noChangeArrowheads="1"/>
          </p:cNvSpPr>
          <p:nvPr/>
        </p:nvSpPr>
        <p:spPr bwMode="auto">
          <a:xfrm>
            <a:off x="334433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TV / RADIO</a:t>
            </a:r>
          </a:p>
          <a:p>
            <a:pPr algn="ctr"/>
            <a:r>
              <a:rPr lang="en-GB" sz="1400" b="1"/>
              <a:t>PROGRAM</a:t>
            </a:r>
            <a:endParaRPr lang="en-US" sz="1400" b="1"/>
          </a:p>
        </p:txBody>
      </p:sp>
      <p:sp>
        <p:nvSpPr>
          <p:cNvPr id="15368" name="Rectangle 17"/>
          <p:cNvSpPr>
            <a:spLocks noChangeArrowheads="1"/>
          </p:cNvSpPr>
          <p:nvPr/>
        </p:nvSpPr>
        <p:spPr bwMode="auto">
          <a:xfrm>
            <a:off x="4318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WEBSITE</a:t>
            </a:r>
            <a:endParaRPr lang="en-US" sz="1400" b="1"/>
          </a:p>
        </p:txBody>
      </p:sp>
      <p:sp>
        <p:nvSpPr>
          <p:cNvPr id="15369" name="Rectangle 18"/>
          <p:cNvSpPr>
            <a:spLocks noChangeArrowheads="1"/>
          </p:cNvSpPr>
          <p:nvPr/>
        </p:nvSpPr>
        <p:spPr bwMode="auto">
          <a:xfrm>
            <a:off x="334433" y="47244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FACEBOOK</a:t>
            </a:r>
          </a:p>
          <a:p>
            <a:pPr algn="ctr"/>
            <a:r>
              <a:rPr lang="en-GB" sz="1400" b="1"/>
              <a:t>etc</a:t>
            </a:r>
            <a:endParaRPr lang="en-US" sz="1400" b="1"/>
          </a:p>
        </p:txBody>
      </p:sp>
      <p:sp>
        <p:nvSpPr>
          <p:cNvPr id="15370" name="Rectangle 31"/>
          <p:cNvSpPr>
            <a:spLocks noChangeArrowheads="1"/>
          </p:cNvSpPr>
          <p:nvPr/>
        </p:nvSpPr>
        <p:spPr bwMode="auto">
          <a:xfrm>
            <a:off x="334434" y="1989139"/>
            <a:ext cx="1729317" cy="503237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</a:p>
          <a:p>
            <a:pPr algn="ctr"/>
            <a:r>
              <a:rPr lang="en-GB" sz="1400" b="1"/>
              <a:t> / MAGAZINE</a:t>
            </a:r>
            <a:endParaRPr lang="en-US" sz="1400" b="1"/>
          </a:p>
        </p:txBody>
      </p:sp>
      <p:sp>
        <p:nvSpPr>
          <p:cNvPr id="15371" name="Rectangle 33"/>
          <p:cNvSpPr>
            <a:spLocks noChangeArrowheads="1"/>
          </p:cNvSpPr>
          <p:nvPr/>
        </p:nvSpPr>
        <p:spPr bwMode="auto">
          <a:xfrm>
            <a:off x="334433" y="34290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</a:t>
            </a:r>
            <a:endParaRPr lang="en-US" sz="1400" b="1"/>
          </a:p>
        </p:txBody>
      </p:sp>
      <p:sp>
        <p:nvSpPr>
          <p:cNvPr id="15372" name="Rectangle 34"/>
          <p:cNvSpPr>
            <a:spLocks noChangeArrowheads="1"/>
          </p:cNvSpPr>
          <p:nvPr/>
        </p:nvSpPr>
        <p:spPr bwMode="auto">
          <a:xfrm>
            <a:off x="239184" y="188914"/>
            <a:ext cx="3649133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8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0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6396" name="Rectangle 12"/>
          <p:cNvSpPr>
            <a:spLocks noChangeArrowheads="1"/>
          </p:cNvSpPr>
          <p:nvPr/>
        </p:nvSpPr>
        <p:spPr bwMode="auto">
          <a:xfrm>
            <a:off x="6096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JOURNAL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4271433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INTRIM</a:t>
            </a:r>
          </a:p>
          <a:p>
            <a:pPr algn="ctr"/>
            <a:r>
              <a:rPr lang="en-GB" sz="1400" b="1"/>
              <a:t>REPORT</a:t>
            </a:r>
            <a:endParaRPr lang="en-US" sz="1400" b="1"/>
          </a:p>
        </p:txBody>
      </p:sp>
      <p:sp>
        <p:nvSpPr>
          <p:cNvPr id="16398" name="Rectangle 14"/>
          <p:cNvSpPr>
            <a:spLocks noChangeArrowheads="1"/>
          </p:cNvSpPr>
          <p:nvPr/>
        </p:nvSpPr>
        <p:spPr bwMode="auto">
          <a:xfrm>
            <a:off x="8113184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MONOGRAPH</a:t>
            </a:r>
            <a:endParaRPr lang="en-US" sz="1400" b="1"/>
          </a:p>
        </p:txBody>
      </p:sp>
      <p:sp>
        <p:nvSpPr>
          <p:cNvPr id="16399" name="Rectangle 15"/>
          <p:cNvSpPr>
            <a:spLocks noChangeArrowheads="1"/>
          </p:cNvSpPr>
          <p:nvPr/>
        </p:nvSpPr>
        <p:spPr bwMode="auto">
          <a:xfrm>
            <a:off x="334433" y="40767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INDIVIDUAL</a:t>
            </a:r>
          </a:p>
          <a:p>
            <a:pPr algn="ctr"/>
            <a:r>
              <a:rPr lang="en-GB" sz="1400" b="1"/>
              <a:t>EXPERIENCE</a:t>
            </a:r>
            <a:endParaRPr lang="en-US" sz="1400" b="1"/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334433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TV / RADIO</a:t>
            </a:r>
          </a:p>
          <a:p>
            <a:pPr algn="ctr"/>
            <a:r>
              <a:rPr lang="en-GB" sz="1400" b="1"/>
              <a:t>PROGRAM</a:t>
            </a:r>
            <a:endParaRPr lang="en-US" sz="1400" b="1"/>
          </a:p>
        </p:txBody>
      </p:sp>
      <p:sp>
        <p:nvSpPr>
          <p:cNvPr id="16401" name="Rectangle 17"/>
          <p:cNvSpPr>
            <a:spLocks noChangeArrowheads="1"/>
          </p:cNvSpPr>
          <p:nvPr/>
        </p:nvSpPr>
        <p:spPr bwMode="auto">
          <a:xfrm>
            <a:off x="4318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WEBSITE</a:t>
            </a:r>
            <a:endParaRPr lang="en-US" sz="1400" b="1"/>
          </a:p>
        </p:txBody>
      </p:sp>
      <p:sp>
        <p:nvSpPr>
          <p:cNvPr id="16402" name="Rectangle 18"/>
          <p:cNvSpPr>
            <a:spLocks noChangeArrowheads="1"/>
          </p:cNvSpPr>
          <p:nvPr/>
        </p:nvSpPr>
        <p:spPr bwMode="auto">
          <a:xfrm>
            <a:off x="334433" y="47244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FACEBOOK</a:t>
            </a:r>
          </a:p>
          <a:p>
            <a:pPr algn="ctr"/>
            <a:r>
              <a:rPr lang="en-GB" sz="1400" b="1"/>
              <a:t>etc</a:t>
            </a:r>
            <a:endParaRPr lang="en-US" sz="1400" b="1"/>
          </a:p>
        </p:txBody>
      </p:sp>
      <p:sp>
        <p:nvSpPr>
          <p:cNvPr id="16403" name="Rectangle 19"/>
          <p:cNvSpPr>
            <a:spLocks noChangeArrowheads="1"/>
          </p:cNvSpPr>
          <p:nvPr/>
        </p:nvSpPr>
        <p:spPr bwMode="auto">
          <a:xfrm>
            <a:off x="10033000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ACADEMIC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10033000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POPULAR</a:t>
            </a:r>
          </a:p>
          <a:p>
            <a:pPr algn="ctr"/>
            <a:r>
              <a:rPr lang="en-GB" sz="1400" b="1"/>
              <a:t>BOOK</a:t>
            </a:r>
            <a:endParaRPr lang="en-US" sz="1400" b="1"/>
          </a:p>
        </p:txBody>
      </p:sp>
      <p:sp>
        <p:nvSpPr>
          <p:cNvPr id="16405" name="Rectangle 21"/>
          <p:cNvSpPr>
            <a:spLocks noChangeArrowheads="1"/>
          </p:cNvSpPr>
          <p:nvPr/>
        </p:nvSpPr>
        <p:spPr bwMode="auto">
          <a:xfrm>
            <a:off x="10033000" y="3213100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S</a:t>
            </a:r>
            <a:r>
              <a:rPr lang="en-GB" sz="1400" b="1"/>
              <a:t>ITES &amp;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6406" name="Rectangle 22"/>
          <p:cNvSpPr>
            <a:spLocks noChangeArrowheads="1"/>
          </p:cNvSpPr>
          <p:nvPr/>
        </p:nvSpPr>
        <p:spPr bwMode="auto">
          <a:xfrm>
            <a:off x="10033000" y="260350"/>
            <a:ext cx="1727200" cy="503238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ARTIFACT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6407" name="Rectangle 23"/>
          <p:cNvSpPr>
            <a:spLocks noChangeArrowheads="1"/>
          </p:cNvSpPr>
          <p:nvPr/>
        </p:nvSpPr>
        <p:spPr bwMode="auto">
          <a:xfrm>
            <a:off x="239185" y="188913"/>
            <a:ext cx="11713633" cy="1223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8" name="Rectangle 24"/>
          <p:cNvSpPr>
            <a:spLocks noChangeArrowheads="1"/>
          </p:cNvSpPr>
          <p:nvPr/>
        </p:nvSpPr>
        <p:spPr bwMode="auto">
          <a:xfrm>
            <a:off x="239185" y="5373688"/>
            <a:ext cx="11713633" cy="1079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9" name="Rectangle 25"/>
          <p:cNvSpPr>
            <a:spLocks noChangeArrowheads="1"/>
          </p:cNvSpPr>
          <p:nvPr/>
        </p:nvSpPr>
        <p:spPr bwMode="auto">
          <a:xfrm>
            <a:off x="10033000" y="3933825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M</a:t>
            </a:r>
            <a:r>
              <a:rPr lang="en-GB" sz="1400" b="1"/>
              <a:t>ONUMENTS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R</a:t>
            </a:r>
            <a:r>
              <a:rPr lang="en-GB" sz="1400" b="1"/>
              <a:t>ECORD</a:t>
            </a:r>
            <a:endParaRPr lang="en-US" sz="1400" b="1"/>
          </a:p>
        </p:txBody>
      </p:sp>
      <p:sp>
        <p:nvSpPr>
          <p:cNvPr id="16410" name="Rectangle 26"/>
          <p:cNvSpPr>
            <a:spLocks noChangeArrowheads="1"/>
          </p:cNvSpPr>
          <p:nvPr/>
        </p:nvSpPr>
        <p:spPr bwMode="auto">
          <a:xfrm>
            <a:off x="10033000" y="4652963"/>
            <a:ext cx="1727200" cy="647700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solidFill>
                  <a:srgbClr val="EA2B1C"/>
                </a:solidFill>
              </a:rPr>
              <a:t>E</a:t>
            </a:r>
            <a:r>
              <a:rPr lang="en-GB" sz="1400" b="1"/>
              <a:t>XTENDED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N</a:t>
            </a:r>
            <a:r>
              <a:rPr lang="en-GB" sz="1400" b="1"/>
              <a:t>ATIONAL</a:t>
            </a:r>
          </a:p>
          <a:p>
            <a:pPr algn="ctr"/>
            <a:r>
              <a:rPr lang="en-GB" sz="1400" b="1">
                <a:solidFill>
                  <a:srgbClr val="EA2B1C"/>
                </a:solidFill>
              </a:rPr>
              <a:t>D</a:t>
            </a:r>
            <a:r>
              <a:rPr lang="en-GB" sz="1400" b="1"/>
              <a:t>ATABASE</a:t>
            </a:r>
            <a:endParaRPr lang="en-US" sz="1400" b="1"/>
          </a:p>
        </p:txBody>
      </p:sp>
      <p:sp>
        <p:nvSpPr>
          <p:cNvPr id="16411" name="Rectangle 27"/>
          <p:cNvSpPr>
            <a:spLocks noChangeArrowheads="1"/>
          </p:cNvSpPr>
          <p:nvPr/>
        </p:nvSpPr>
        <p:spPr bwMode="auto">
          <a:xfrm>
            <a:off x="8113184" y="836614"/>
            <a:ext cx="1727200" cy="503237"/>
          </a:xfrm>
          <a:prstGeom prst="rect">
            <a:avLst/>
          </a:prstGeom>
          <a:solidFill>
            <a:srgbClr val="F6F8B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PUBLICITY</a:t>
            </a:r>
            <a:endParaRPr lang="en-US" sz="1400" b="1"/>
          </a:p>
        </p:txBody>
      </p:sp>
      <p:sp>
        <p:nvSpPr>
          <p:cNvPr id="16412" name="Rectangle 28"/>
          <p:cNvSpPr>
            <a:spLocks noChangeArrowheads="1"/>
          </p:cNvSpPr>
          <p:nvPr/>
        </p:nvSpPr>
        <p:spPr bwMode="auto">
          <a:xfrm>
            <a:off x="8113184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  <a:endParaRPr lang="en-US" sz="1400" b="1"/>
          </a:p>
        </p:txBody>
      </p:sp>
      <p:sp>
        <p:nvSpPr>
          <p:cNvPr id="16413" name="Rectangle 29"/>
          <p:cNvSpPr>
            <a:spLocks noChangeArrowheads="1"/>
          </p:cNvSpPr>
          <p:nvPr/>
        </p:nvSpPr>
        <p:spPr bwMode="auto">
          <a:xfrm>
            <a:off x="10033000" y="5516564"/>
            <a:ext cx="1727200" cy="503237"/>
          </a:xfrm>
          <a:prstGeom prst="rect">
            <a:avLst/>
          </a:prstGeom>
          <a:solidFill>
            <a:srgbClr val="F2B3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MAGAZINE</a:t>
            </a:r>
          </a:p>
          <a:p>
            <a:pPr algn="ctr"/>
            <a:r>
              <a:rPr lang="en-GB" sz="1400" b="1"/>
              <a:t>ARTICLE</a:t>
            </a:r>
            <a:endParaRPr lang="en-US" sz="1400" b="1"/>
          </a:p>
        </p:txBody>
      </p:sp>
      <p:sp>
        <p:nvSpPr>
          <p:cNvPr id="16414" name="Rectangle 30"/>
          <p:cNvSpPr>
            <a:spLocks noChangeArrowheads="1"/>
          </p:cNvSpPr>
          <p:nvPr/>
        </p:nvSpPr>
        <p:spPr bwMode="auto">
          <a:xfrm>
            <a:off x="8015817" y="188914"/>
            <a:ext cx="3937000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5" name="Rectangle 31"/>
          <p:cNvSpPr>
            <a:spLocks noChangeArrowheads="1"/>
          </p:cNvSpPr>
          <p:nvPr/>
        </p:nvSpPr>
        <p:spPr bwMode="auto">
          <a:xfrm>
            <a:off x="334434" y="1989139"/>
            <a:ext cx="1729317" cy="503237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NEWSPAPER</a:t>
            </a:r>
          </a:p>
          <a:p>
            <a:pPr algn="ctr"/>
            <a:r>
              <a:rPr lang="en-GB" sz="1400" b="1"/>
              <a:t> / MAGAZINE</a:t>
            </a:r>
            <a:endParaRPr lang="en-US" sz="1400" b="1"/>
          </a:p>
        </p:txBody>
      </p:sp>
      <p:sp>
        <p:nvSpPr>
          <p:cNvPr id="16416" name="Rectangle 32"/>
          <p:cNvSpPr>
            <a:spLocks noChangeArrowheads="1"/>
          </p:cNvSpPr>
          <p:nvPr/>
        </p:nvSpPr>
        <p:spPr bwMode="auto">
          <a:xfrm>
            <a:off x="8113184" y="1484313"/>
            <a:ext cx="1727200" cy="503237"/>
          </a:xfrm>
          <a:prstGeom prst="rect">
            <a:avLst/>
          </a:prstGeom>
          <a:solidFill>
            <a:srgbClr val="F2CAA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MUSEUM</a:t>
            </a:r>
          </a:p>
          <a:p>
            <a:pPr algn="ctr"/>
            <a:r>
              <a:rPr lang="en-GB" sz="1400" b="1"/>
              <a:t>DISPLAY</a:t>
            </a:r>
            <a:endParaRPr lang="en-US" sz="1400" b="1"/>
          </a:p>
        </p:txBody>
      </p:sp>
      <p:sp>
        <p:nvSpPr>
          <p:cNvPr id="16417" name="Rectangle 33"/>
          <p:cNvSpPr>
            <a:spLocks noChangeArrowheads="1"/>
          </p:cNvSpPr>
          <p:nvPr/>
        </p:nvSpPr>
        <p:spPr bwMode="auto">
          <a:xfrm>
            <a:off x="334433" y="3429000"/>
            <a:ext cx="1727200" cy="503238"/>
          </a:xfrm>
          <a:prstGeom prst="rect">
            <a:avLst/>
          </a:prstGeom>
          <a:solidFill>
            <a:srgbClr val="F06E5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/>
              <a:t>ART</a:t>
            </a:r>
            <a:endParaRPr lang="en-US" sz="1400" b="1"/>
          </a:p>
        </p:txBody>
      </p:sp>
      <p:sp>
        <p:nvSpPr>
          <p:cNvPr id="16418" name="Rectangle 34"/>
          <p:cNvSpPr>
            <a:spLocks noChangeArrowheads="1"/>
          </p:cNvSpPr>
          <p:nvPr/>
        </p:nvSpPr>
        <p:spPr bwMode="auto">
          <a:xfrm>
            <a:off x="239184" y="188914"/>
            <a:ext cx="3649133" cy="62642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7418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7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8444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0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1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2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3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  <p:sp>
        <p:nvSpPr>
          <p:cNvPr id="19469" name="Rectangle 13"/>
          <p:cNvSpPr>
            <a:spLocks noChangeArrowheads="1"/>
          </p:cNvSpPr>
          <p:nvPr/>
        </p:nvSpPr>
        <p:spPr bwMode="auto">
          <a:xfrm>
            <a:off x="9169400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DIRECT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LIMITED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5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7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20490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20491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20492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  <p:sp>
        <p:nvSpPr>
          <p:cNvPr id="20493" name="Rectangle 13"/>
          <p:cNvSpPr>
            <a:spLocks noChangeArrowheads="1"/>
          </p:cNvSpPr>
          <p:nvPr/>
        </p:nvSpPr>
        <p:spPr bwMode="auto">
          <a:xfrm>
            <a:off x="9169400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DIRECT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LIMITED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  <p:sp>
        <p:nvSpPr>
          <p:cNvPr id="20494" name="Rectangle 14"/>
          <p:cNvSpPr>
            <a:spLocks noChangeArrowheads="1"/>
          </p:cNvSpPr>
          <p:nvPr/>
        </p:nvSpPr>
        <p:spPr bwMode="auto">
          <a:xfrm>
            <a:off x="2446867" y="6021388"/>
            <a:ext cx="7008284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LIMITED CONTROL / LIMITED 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8" name="AutoShape 4"/>
          <p:cNvSpPr>
            <a:spLocks noChangeArrowheads="1"/>
          </p:cNvSpPr>
          <p:nvPr/>
        </p:nvSpPr>
        <p:spPr bwMode="auto">
          <a:xfrm rot="-5400000">
            <a:off x="5717911" y="1479286"/>
            <a:ext cx="1046162" cy="1056216"/>
          </a:xfrm>
          <a:custGeom>
            <a:avLst/>
            <a:gdLst>
              <a:gd name="T0" fmla="*/ 784621 w 21600"/>
              <a:gd name="T1" fmla="*/ 0 h 21600"/>
              <a:gd name="T2" fmla="*/ 0 w 21600"/>
              <a:gd name="T3" fmla="*/ 396081 h 21600"/>
              <a:gd name="T4" fmla="*/ 784621 w 21600"/>
              <a:gd name="T5" fmla="*/ 792162 h 21600"/>
              <a:gd name="T6" fmla="*/ 1046162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AutoShape 5"/>
          <p:cNvSpPr>
            <a:spLocks noChangeArrowheads="1"/>
          </p:cNvSpPr>
          <p:nvPr/>
        </p:nvSpPr>
        <p:spPr bwMode="auto">
          <a:xfrm rot="5400000">
            <a:off x="5646474" y="3782749"/>
            <a:ext cx="1189037" cy="1056216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AutoShape 6"/>
          <p:cNvSpPr>
            <a:spLocks noChangeArrowheads="1"/>
          </p:cNvSpPr>
          <p:nvPr/>
        </p:nvSpPr>
        <p:spPr bwMode="auto">
          <a:xfrm>
            <a:off x="7727951" y="2636838"/>
            <a:ext cx="1585383" cy="792162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1 h 21600"/>
              <a:gd name="T4" fmla="*/ 891778 w 21600"/>
              <a:gd name="T5" fmla="*/ 792162 h 21600"/>
              <a:gd name="T6" fmla="*/ 1189037 w 21600"/>
              <a:gd name="T7" fmla="*/ 39608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 rot="10800000">
            <a:off x="2832100" y="2708276"/>
            <a:ext cx="1585384" cy="792163"/>
          </a:xfrm>
          <a:custGeom>
            <a:avLst/>
            <a:gdLst>
              <a:gd name="T0" fmla="*/ 891778 w 21600"/>
              <a:gd name="T1" fmla="*/ 0 h 21600"/>
              <a:gd name="T2" fmla="*/ 0 w 21600"/>
              <a:gd name="T3" fmla="*/ 396082 h 21600"/>
              <a:gd name="T4" fmla="*/ 891778 w 21600"/>
              <a:gd name="T5" fmla="*/ 792163 h 21600"/>
              <a:gd name="T6" fmla="*/ 1189038 w 21600"/>
              <a:gd name="T7" fmla="*/ 396082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3888317" y="908051"/>
            <a:ext cx="25083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EXCAVATION PROJECT</a:t>
            </a:r>
            <a:endParaRPr lang="en-US" sz="2000" b="1"/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9359901" y="2492376"/>
            <a:ext cx="16046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ARCH</a:t>
            </a:r>
          </a:p>
          <a:p>
            <a:r>
              <a:rPr lang="en-GB" sz="2000" b="1"/>
              <a:t>COMMUNITY</a:t>
            </a:r>
            <a:endParaRPr lang="en-US" sz="2000" b="1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4751917" y="5661026"/>
            <a:ext cx="19752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b="1"/>
              <a:t>LIMITED REVIEW</a:t>
            </a:r>
            <a:endParaRPr lang="en-US" sz="2000" b="1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912284" y="2636839"/>
            <a:ext cx="182456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b="1"/>
              <a:t>PUBLIC</a:t>
            </a:r>
            <a:endParaRPr lang="en-US" sz="2000" b="1"/>
          </a:p>
        </p:txBody>
      </p:sp>
      <p:sp>
        <p:nvSpPr>
          <p:cNvPr id="21516" name="Rectangle 12"/>
          <p:cNvSpPr>
            <a:spLocks noChangeArrowheads="1"/>
          </p:cNvSpPr>
          <p:nvPr/>
        </p:nvSpPr>
        <p:spPr bwMode="auto">
          <a:xfrm>
            <a:off x="2351617" y="260350"/>
            <a:ext cx="700828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COMPLETE CONTROL / RESTRICTED ACCESS</a:t>
            </a:r>
            <a:endParaRPr lang="en-US" b="1"/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9169400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DIRECT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LIMITED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2446867" y="6021388"/>
            <a:ext cx="7008284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LIMITED CONTROL / LIMITED ACCESS</a:t>
            </a:r>
            <a:endParaRPr lang="en-US" b="1"/>
          </a:p>
        </p:txBody>
      </p:sp>
      <p:sp>
        <p:nvSpPr>
          <p:cNvPr id="21519" name="Rectangle 15"/>
          <p:cNvSpPr>
            <a:spLocks noChangeArrowheads="1"/>
          </p:cNvSpPr>
          <p:nvPr/>
        </p:nvSpPr>
        <p:spPr bwMode="auto">
          <a:xfrm>
            <a:off x="334434" y="3357563"/>
            <a:ext cx="2592917" cy="12239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/>
              <a:t>NO</a:t>
            </a:r>
          </a:p>
          <a:p>
            <a:pPr algn="ctr"/>
            <a:r>
              <a:rPr lang="en-GB" b="1"/>
              <a:t>CONTROL / </a:t>
            </a:r>
          </a:p>
          <a:p>
            <a:pPr algn="ctr"/>
            <a:r>
              <a:rPr lang="en-GB" b="1"/>
              <a:t>OPEN</a:t>
            </a:r>
          </a:p>
          <a:p>
            <a:pPr algn="ctr"/>
            <a:r>
              <a:rPr lang="en-GB" b="1"/>
              <a:t>ACCESS</a:t>
            </a:r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4559300" y="2636838"/>
            <a:ext cx="3073400" cy="1008062"/>
          </a:xfrm>
          <a:prstGeom prst="rect">
            <a:avLst/>
          </a:prstGeom>
          <a:solidFill>
            <a:srgbClr val="EA2B1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THE 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ARCHAEOLOGICAL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RECORD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4464051" y="2565400"/>
            <a:ext cx="3263900" cy="11509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608729" y="4706472"/>
            <a:ext cx="31085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STERILE</a:t>
            </a:r>
            <a:endParaRPr lang="en-GB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033682" y="770966"/>
            <a:ext cx="38265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DRAMATIC</a:t>
            </a:r>
            <a:endParaRPr lang="en-GB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40658" y="1981202"/>
            <a:ext cx="34163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CLINICAL</a:t>
            </a:r>
            <a:endParaRPr lang="en-GB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583705" y="4307543"/>
            <a:ext cx="33009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EMOTIVE</a:t>
            </a:r>
            <a:endParaRPr lang="en-GB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llstatt_culture_graves_ramsauer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86208" y="0"/>
            <a:ext cx="4805792" cy="6858000"/>
          </a:xfrm>
          <a:prstGeom prst="rect">
            <a:avLst/>
          </a:prstGeom>
        </p:spPr>
      </p:pic>
      <p:pic>
        <p:nvPicPr>
          <p:cNvPr id="44034" name="Picture 2" descr="Hallstatt - Austia Iron Age - Ramsauer excav 1846-6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1862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4719020" y="2971801"/>
            <a:ext cx="2574665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sz="2000" b="1" dirty="0">
                <a:latin typeface="Arial" panose="020B0604020202020204" pitchFamily="34" charset="0"/>
              </a:rPr>
              <a:t>Iron Age burials. </a:t>
            </a:r>
            <a:r>
              <a:rPr lang="en-GB" altLang="en-US" sz="2000" b="1" dirty="0" err="1">
                <a:latin typeface="Arial" panose="020B0604020202020204" pitchFamily="34" charset="0"/>
              </a:rPr>
              <a:t>Hallstatt</a:t>
            </a:r>
            <a:r>
              <a:rPr lang="en-GB" altLang="en-US" sz="2000" b="1" dirty="0">
                <a:latin typeface="Arial" panose="020B0604020202020204" pitchFamily="34" charset="0"/>
              </a:rPr>
              <a:t>, </a:t>
            </a:r>
            <a:r>
              <a:rPr lang="en-GB" altLang="en-US" sz="2000" b="1" dirty="0" smtClean="0">
                <a:latin typeface="Arial" panose="020B0604020202020204" pitchFamily="34" charset="0"/>
              </a:rPr>
              <a:t>Austria – Johann </a:t>
            </a:r>
            <a:r>
              <a:rPr lang="en-GB" altLang="en-US" sz="2000" b="1" dirty="0" err="1" smtClean="0">
                <a:latin typeface="Arial" panose="020B0604020202020204" pitchFamily="34" charset="0"/>
              </a:rPr>
              <a:t>Ramsauer</a:t>
            </a:r>
            <a:r>
              <a:rPr lang="en-GB" altLang="en-US" sz="2000" b="1" dirty="0" smtClean="0">
                <a:latin typeface="Arial" panose="020B0604020202020204" pitchFamily="34" charset="0"/>
              </a:rPr>
              <a:t> </a:t>
            </a:r>
            <a:r>
              <a:rPr lang="en-GB" altLang="en-US" sz="2000" b="1" dirty="0">
                <a:latin typeface="Arial" panose="020B0604020202020204" pitchFamily="34" charset="0"/>
              </a:rPr>
              <a:t>excavations </a:t>
            </a:r>
            <a:endParaRPr lang="en-GB" altLang="en-US" sz="2000" b="1" dirty="0" smtClean="0">
              <a:latin typeface="Arial" panose="020B0604020202020204" pitchFamily="34" charset="0"/>
            </a:endParaRPr>
          </a:p>
          <a:p>
            <a:r>
              <a:rPr lang="en-GB" altLang="en-US" sz="2000" b="1" dirty="0" smtClean="0">
                <a:latin typeface="Arial" panose="020B0604020202020204" pitchFamily="34" charset="0"/>
              </a:rPr>
              <a:t>1846-63</a:t>
            </a:r>
            <a:endParaRPr lang="en-GB" altLang="en-US" sz="2000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6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433536" y="5527654"/>
            <a:ext cx="461503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Worthington George Smith’s </a:t>
            </a:r>
          </a:p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‘Man, the Primeval Savage – </a:t>
            </a:r>
            <a:r>
              <a:rPr lang="en-GB" b="1" i="1" dirty="0" smtClean="0">
                <a:effectLst/>
                <a:latin typeface="Arial" pitchFamily="34" charset="0"/>
                <a:cs typeface="Arial" pitchFamily="34" charset="0"/>
              </a:rPr>
              <a:t>His Haunts and Relics from the Hill-tops of Bedfordshire to </a:t>
            </a:r>
            <a:r>
              <a:rPr lang="en-GB" b="1" i="1" dirty="0" err="1" smtClean="0">
                <a:effectLst/>
                <a:latin typeface="Arial" pitchFamily="34" charset="0"/>
                <a:cs typeface="Arial" pitchFamily="34" charset="0"/>
              </a:rPr>
              <a:t>Blackwall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‘ (1894)</a:t>
            </a:r>
            <a:r>
              <a:rPr lang="en-GB" dirty="0" smtClean="0">
                <a:effectLst/>
                <a:latin typeface="Arial" pitchFamily="34" charset="0"/>
                <a:cs typeface="Arial" pitchFamily="34" charset="0"/>
              </a:rPr>
              <a:t>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5480919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9066" y="1"/>
            <a:ext cx="6862933" cy="537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18697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48236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16274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1972" y="13021"/>
            <a:ext cx="11362414" cy="671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86697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307567" y="591358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Burials and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artifacts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(arrowheads and bridle bits) of the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Korgantas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period,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Birlik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cemetery, SW Pavlodar Oblast,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Kazakhstan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25911"/>
            <a:ext cx="8713694" cy="5544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37672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96584" y="6353294"/>
            <a:ext cx="58058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Iron Age prone settlement burial from the Veronese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408936" cy="6099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267846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6314739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re-analysis of the site of </a:t>
            </a:r>
            <a:r>
              <a:rPr lang="en-GB" dirty="0" err="1" smtClean="0"/>
              <a:t>Broxmouth</a:t>
            </a:r>
            <a:r>
              <a:rPr lang="en-GB" dirty="0" smtClean="0"/>
              <a:t> </a:t>
            </a:r>
            <a:r>
              <a:rPr lang="en-GB" dirty="0" err="1" smtClean="0"/>
              <a:t>hillfort</a:t>
            </a:r>
            <a:r>
              <a:rPr lang="en-GB" dirty="0" smtClean="0"/>
              <a:t>, in East Lothian, has the potential to be one of the more revealing domestic and funerary sites for the Iron Age in Britain (800 BCE – 100 CE). The site has both an associated cemetery and domestic contexts with deposition of disarticulated human remains. </a:t>
            </a:r>
            <a:r>
              <a:rPr lang="en-GB" dirty="0" err="1" smtClean="0"/>
              <a:t>Armit</a:t>
            </a:r>
            <a:r>
              <a:rPr lang="en-GB" dirty="0" smtClean="0"/>
              <a:t> et al. 2013 argue that this site may provide the most coherent and informative set of funerary remains for Iron Age Britain. The Iron Age in Britain remains a period where little is known about the way people lived and died. For the most part, the available evidence available is fragmentary and new sites are elusive to archaeologists.</a:t>
            </a:r>
          </a:p>
          <a:p>
            <a:r>
              <a:rPr lang="en-GB" dirty="0" err="1" smtClean="0"/>
              <a:t>Broxmouth</a:t>
            </a:r>
            <a:r>
              <a:rPr lang="en-GB" dirty="0" smtClean="0"/>
              <a:t> </a:t>
            </a:r>
            <a:r>
              <a:rPr lang="en-GB" dirty="0" err="1" smtClean="0"/>
              <a:t>hillfort</a:t>
            </a:r>
            <a:r>
              <a:rPr lang="en-GB" dirty="0" smtClean="0"/>
              <a:t> was excavated from 1977–1979 in response to expansion of a neighbouring cement works which threatened to destroy it. It revealed a complex set of enclosed works, preserved Iron Age roundhouses, diverse </a:t>
            </a:r>
            <a:r>
              <a:rPr lang="en-GB" dirty="0" err="1" smtClean="0"/>
              <a:t>artifacts</a:t>
            </a:r>
            <a:r>
              <a:rPr lang="en-GB" dirty="0" smtClean="0"/>
              <a:t>, animal bone, and a cemetery. Post-excavation results were never published, and the site remained in a grey literature limbo. Re-analysis began in 2008 when the collections from the site were transferred to University of Bradford. The funerary remains fall into three broad categories: 1) small formal inhumation cemetery located outside of the </a:t>
            </a:r>
            <a:r>
              <a:rPr lang="en-GB" dirty="0" err="1" smtClean="0"/>
              <a:t>hillfort</a:t>
            </a:r>
            <a:r>
              <a:rPr lang="en-GB" dirty="0" smtClean="0"/>
              <a:t>, 2) four isolated inhumation burials found within the enclosure, and 3) disarticulated human remains found in a range of domestic contexts. All have been re-analyzed, subjected to AMS dating and isotopic analysis.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263197" y="0"/>
            <a:ext cx="59288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Re-Analysis and Death in Iron Age Britain</a:t>
            </a:r>
          </a:p>
          <a:p>
            <a:r>
              <a:rPr lang="en-GB" dirty="0" smtClean="0"/>
              <a:t>Kathryn Meyers Emery  2014</a:t>
            </a:r>
          </a:p>
          <a:p>
            <a:r>
              <a:rPr lang="en-GB" sz="1200" dirty="0" smtClean="0"/>
              <a:t>https://bonesdontlie.wordpress.com/2014/04/03/re-analysis-and-death-in-iron-age-britain/</a:t>
            </a:r>
            <a:endParaRPr lang="en-GB" sz="1200" dirty="0"/>
          </a:p>
        </p:txBody>
      </p:sp>
      <p:pic>
        <p:nvPicPr>
          <p:cNvPr id="4" name="Picture 3" descr="screen-shot-2014-04-03-at-2-39-00-pm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91088" y="1539128"/>
            <a:ext cx="4791075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959528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77436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32892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dgeford, Norfolk Iron Age Settle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909535" cy="443215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81374" y="4733363"/>
            <a:ext cx="2571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latin typeface="Arial" pitchFamily="34" charset="0"/>
                <a:cs typeface="Arial" pitchFamily="34" charset="0"/>
              </a:rPr>
              <a:t>Sedgeford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, Norfolk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Iron Age Settlement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95304" y="0"/>
            <a:ext cx="4496696" cy="691799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56819" y="6009050"/>
            <a:ext cx="30358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Iron Age crouched burial  </a:t>
            </a:r>
          </a:p>
          <a:p>
            <a:r>
              <a:rPr lang="en-GB" b="1" dirty="0" err="1" smtClean="0">
                <a:latin typeface="Arial" pitchFamily="34" charset="0"/>
                <a:cs typeface="Arial" pitchFamily="34" charset="0"/>
              </a:rPr>
              <a:t>Bettystown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, Meath, Eire 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20369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8802" y="0"/>
            <a:ext cx="91343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7949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0"/>
            <a:ext cx="102837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19711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7484096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842324" y="387275"/>
            <a:ext cx="2864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Ham Hill, Somerset 2013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excavations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93296" y="2355924"/>
            <a:ext cx="4140744" cy="266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571409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441" y="291638"/>
            <a:ext cx="11017323" cy="588325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269864" y="6390042"/>
            <a:ext cx="5361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‘Amesbury archer’ display – Salisbury Museum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72451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61646" y="631924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re-enactment group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Andrimners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Hemtagare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!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1097" y="0"/>
            <a:ext cx="6780904" cy="49859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941807" y="506372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Photographic re-enactment of an Anglo-Saxon burial for The National Trust at Sutton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Hoo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37009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9091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90095" y="146132"/>
            <a:ext cx="46388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Iron Age Burial Ground  </a:t>
            </a:r>
            <a:r>
              <a:rPr lang="en-GB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Kulmin</a:t>
            </a:r>
            <a:r>
              <a:rPr lang="en-GB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Sweden</a:t>
            </a:r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11581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0"/>
            <a:ext cx="9187031" cy="689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99835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80722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099294" y="5686319"/>
            <a:ext cx="40456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Facial reconstruction of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the ‘Lady of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Vix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’, </a:t>
            </a:r>
            <a:r>
              <a:rPr lang="en-GB" b="1" dirty="0" err="1" smtClean="0">
                <a:latin typeface="Arial" pitchFamily="34" charset="0"/>
                <a:cs typeface="Arial" pitchFamily="34" charset="0"/>
              </a:rPr>
              <a:t>Burgandy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, France </a:t>
            </a: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from the skull bones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40276" y="150607"/>
            <a:ext cx="3588684" cy="537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303317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29901" y="6311613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chieftain burial in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Olshaugen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, Norway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86840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13947" y="6338061"/>
            <a:ext cx="105293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Wakefield Museum –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Wetwang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reconstruction of a chariot burial in progress, by Aaron Watson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4992" y="0"/>
            <a:ext cx="9811145" cy="6174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226377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73744" y="1996447"/>
            <a:ext cx="51517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Flemming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 smtClean="0">
                <a:effectLst/>
                <a:latin typeface="Arial" pitchFamily="34" charset="0"/>
                <a:cs typeface="Arial" pitchFamily="34" charset="0"/>
              </a:rPr>
              <a:t>Bau</a:t>
            </a:r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en-GB" b="1" dirty="0" smtClean="0">
                <a:effectLst/>
                <a:latin typeface="Arial" pitchFamily="34" charset="0"/>
                <a:cs typeface="Arial" pitchFamily="34" charset="0"/>
              </a:rPr>
              <a:t>- burial in the early Bronze Age, Brandenburg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5712311" cy="6830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31973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4754880" cy="6879717"/>
          </a:xfrm>
          <a:prstGeom prst="rect">
            <a:avLst/>
          </a:prstGeom>
        </p:spPr>
      </p:pic>
      <p:pic>
        <p:nvPicPr>
          <p:cNvPr id="3" name="Picture 2" descr="IronAgeFunera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55638" y="591671"/>
            <a:ext cx="7336362" cy="489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91653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203699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1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72937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067313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27868" y="0"/>
            <a:ext cx="6164132" cy="686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756448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98305" y="1361746"/>
            <a:ext cx="50508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https://www.youtube.com/watch?v=XsoUBO0qRQg</a:t>
            </a:r>
            <a:endParaRPr lang="en-GB" dirty="0"/>
          </a:p>
        </p:txBody>
      </p:sp>
      <p:sp>
        <p:nvSpPr>
          <p:cNvPr id="3" name="TextBox 2">
            <a:hlinkClick r:id="rId2"/>
          </p:cNvPr>
          <p:cNvSpPr txBox="1"/>
          <p:nvPr/>
        </p:nvSpPr>
        <p:spPr>
          <a:xfrm>
            <a:off x="785308" y="989704"/>
            <a:ext cx="3073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hlinkClick r:id="rId2"/>
              </a:rPr>
              <a:t>Punishment - Seamus Heaney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8339" y="3259567"/>
            <a:ext cx="4642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hlinkClick r:id="rId3"/>
              </a:rPr>
              <a:t>Iron Age Burial at </a:t>
            </a:r>
            <a:r>
              <a:rPr lang="en-GB" b="1" dirty="0" err="1" smtClean="0">
                <a:hlinkClick r:id="rId3"/>
              </a:rPr>
              <a:t>Burrough</a:t>
            </a:r>
            <a:r>
              <a:rPr lang="en-GB" b="1" dirty="0" smtClean="0">
                <a:hlinkClick r:id="rId3"/>
              </a:rPr>
              <a:t> Hill</a:t>
            </a:r>
            <a:r>
              <a:rPr lang="en-GB" b="1" dirty="0" smtClean="0"/>
              <a:t> (</a:t>
            </a:r>
            <a:r>
              <a:rPr lang="en-GB" dirty="0" smtClean="0"/>
              <a:t>Leicestershire)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24042" y="3674641"/>
            <a:ext cx="49929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https://www.youtube.com/watch?v=Fvi6K4qRmwo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74551" y="5217459"/>
            <a:ext cx="6812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hlinkClick r:id="rId4"/>
              </a:rPr>
              <a:t>Archaeologists Discover an Iron Age Skeleton - University of Leicester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866676" y="5654048"/>
            <a:ext cx="48216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https://www.youtube.com/watch?v=iQa_i_sA6co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6150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1iOPp9.jpg"/>
          <p:cNvPicPr>
            <a:picLocks noChangeAspect="1"/>
          </p:cNvPicPr>
          <p:nvPr/>
        </p:nvPicPr>
        <p:blipFill>
          <a:blip r:embed="rId2" cstate="print">
            <a:lum bright="-52000" contrast="-62000"/>
          </a:blip>
          <a:stretch>
            <a:fillRect/>
          </a:stretch>
        </p:blipFill>
        <p:spPr>
          <a:xfrm>
            <a:off x="8859005" y="355002"/>
            <a:ext cx="3332995" cy="2996004"/>
          </a:xfrm>
          <a:prstGeom prst="rect">
            <a:avLst/>
          </a:prstGeom>
        </p:spPr>
      </p:pic>
      <p:pic>
        <p:nvPicPr>
          <p:cNvPr id="6" name="Picture 5" descr="seamus heaney.jpg"/>
          <p:cNvPicPr>
            <a:picLocks noChangeAspect="1"/>
          </p:cNvPicPr>
          <p:nvPr/>
        </p:nvPicPr>
        <p:blipFill>
          <a:blip r:embed="rId3" cstate="print">
            <a:lum bright="-19000" contrast="-37000"/>
          </a:blip>
          <a:stretch>
            <a:fillRect/>
          </a:stretch>
        </p:blipFill>
        <p:spPr>
          <a:xfrm>
            <a:off x="0" y="0"/>
            <a:ext cx="7188679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40253" y="503764"/>
            <a:ext cx="3406589" cy="62090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solidFill>
                  <a:schemeClr val="bg1"/>
                </a:solidFill>
              </a:rPr>
              <a:t>I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Some day I will go to Aarhus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To see his peat-brown head,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The mild pods of his eye-lids,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His pointed skin cap.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In the flat country near by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Where they dug him out,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His last gruel of winter seeds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Caked in his stomach,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Naked except for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The cap, noose and girdle,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I will stand a long time.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Bridegroom to the goddess,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She tightened her </a:t>
            </a:r>
            <a:r>
              <a:rPr lang="en-GB" sz="1600" dirty="0" err="1" smtClean="0">
                <a:solidFill>
                  <a:schemeClr val="bg1"/>
                </a:solidFill>
              </a:rPr>
              <a:t>torc</a:t>
            </a:r>
            <a:r>
              <a:rPr lang="en-GB" sz="1600" dirty="0" smtClean="0">
                <a:solidFill>
                  <a:schemeClr val="bg1"/>
                </a:solidFill>
              </a:rPr>
              <a:t> on him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And opened her fen,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Those dark juices working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Him to a saint's kept body,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Trove of the </a:t>
            </a:r>
            <a:r>
              <a:rPr lang="en-GB" sz="1600" dirty="0" err="1" smtClean="0">
                <a:solidFill>
                  <a:schemeClr val="bg1"/>
                </a:solidFill>
              </a:rPr>
              <a:t>turfcutters</a:t>
            </a:r>
            <a:r>
              <a:rPr lang="en-GB" sz="1600" dirty="0" smtClean="0">
                <a:solidFill>
                  <a:schemeClr val="bg1"/>
                </a:solidFill>
              </a:rPr>
              <a:t>'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Honeycombed workings.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Now his stained face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Reposes at Aarhus. 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89232" y="290456"/>
            <a:ext cx="296552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solidFill>
                  <a:schemeClr val="bg1"/>
                </a:solidFill>
              </a:rPr>
              <a:t> II 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I could risk blasphemy,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Consecrate the cauldron bog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Our holy ground and pray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Him to make germinate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The scattered, ambushed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Flesh of labourers,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err="1" smtClean="0">
                <a:solidFill>
                  <a:schemeClr val="bg1"/>
                </a:solidFill>
              </a:rPr>
              <a:t>Stockinged</a:t>
            </a:r>
            <a:r>
              <a:rPr lang="en-GB" sz="1600" dirty="0" smtClean="0">
                <a:solidFill>
                  <a:schemeClr val="bg1"/>
                </a:solidFill>
              </a:rPr>
              <a:t> corpses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Laid out in the farmyards,</a:t>
            </a:r>
          </a:p>
          <a:p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Tell-tale skin and teeth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Flecking the sleepers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Of four young brothers, trailed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For miles along the lines.</a:t>
            </a:r>
          </a:p>
        </p:txBody>
      </p:sp>
      <p:sp>
        <p:nvSpPr>
          <p:cNvPr id="4" name="Rectangle 3"/>
          <p:cNvSpPr/>
          <p:nvPr/>
        </p:nvSpPr>
        <p:spPr>
          <a:xfrm>
            <a:off x="9244405" y="2884016"/>
            <a:ext cx="2761129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 smtClean="0">
                <a:solidFill>
                  <a:schemeClr val="bg1"/>
                </a:solidFill>
              </a:rPr>
              <a:t>III 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Something of his sad freedom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As he rode the </a:t>
            </a:r>
            <a:r>
              <a:rPr lang="en-GB" sz="1600" dirty="0" err="1" smtClean="0">
                <a:solidFill>
                  <a:schemeClr val="bg1"/>
                </a:solidFill>
              </a:rPr>
              <a:t>tumbril</a:t>
            </a:r>
            <a:r>
              <a:rPr lang="en-GB" sz="1600" dirty="0" smtClean="0">
                <a:solidFill>
                  <a:schemeClr val="bg1"/>
                </a:solidFill>
              </a:rPr>
              <a:t/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Should come to me, driving,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Saying the names</a:t>
            </a:r>
          </a:p>
          <a:p>
            <a:r>
              <a:rPr lang="en-GB" sz="1600" dirty="0" err="1" smtClean="0">
                <a:solidFill>
                  <a:schemeClr val="bg1"/>
                </a:solidFill>
              </a:rPr>
              <a:t>Tollund</a:t>
            </a:r>
            <a:r>
              <a:rPr lang="en-GB" sz="1600" dirty="0" smtClean="0">
                <a:solidFill>
                  <a:schemeClr val="bg1"/>
                </a:solidFill>
              </a:rPr>
              <a:t>, </a:t>
            </a:r>
            <a:r>
              <a:rPr lang="en-GB" sz="1600" dirty="0" err="1" smtClean="0">
                <a:solidFill>
                  <a:schemeClr val="bg1"/>
                </a:solidFill>
              </a:rPr>
              <a:t>Grauballe</a:t>
            </a:r>
            <a:r>
              <a:rPr lang="en-GB" sz="1600" dirty="0" smtClean="0">
                <a:solidFill>
                  <a:schemeClr val="bg1"/>
                </a:solidFill>
              </a:rPr>
              <a:t>, </a:t>
            </a:r>
            <a:r>
              <a:rPr lang="en-GB" sz="1600" dirty="0" err="1" smtClean="0">
                <a:solidFill>
                  <a:schemeClr val="bg1"/>
                </a:solidFill>
              </a:rPr>
              <a:t>Nebelgard</a:t>
            </a:r>
            <a:r>
              <a:rPr lang="en-GB" sz="1600" dirty="0" smtClean="0">
                <a:solidFill>
                  <a:schemeClr val="bg1"/>
                </a:solidFill>
              </a:rPr>
              <a:t>,</a:t>
            </a:r>
            <a:br>
              <a:rPr lang="en-GB" sz="1600" dirty="0" smtClean="0">
                <a:solidFill>
                  <a:schemeClr val="bg1"/>
                </a:solidFill>
              </a:rPr>
            </a:br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Watching the pointing hands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Of country people,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Not knowing their tongue.</a:t>
            </a:r>
          </a:p>
          <a:p>
            <a:r>
              <a:rPr lang="en-GB" sz="1600" dirty="0" smtClean="0">
                <a:solidFill>
                  <a:schemeClr val="bg1"/>
                </a:solidFill>
              </a:rPr>
              <a:t>Out here in Jutland</a:t>
            </a:r>
            <a:br>
              <a:rPr lang="en-GB" sz="1600" dirty="0" smtClean="0">
                <a:solidFill>
                  <a:schemeClr val="bg1"/>
                </a:solidFill>
              </a:rPr>
            </a:br>
            <a:endParaRPr lang="en-GB" sz="1600" dirty="0" smtClean="0">
              <a:solidFill>
                <a:schemeClr val="bg1"/>
              </a:solidFill>
            </a:endParaRPr>
          </a:p>
          <a:p>
            <a:r>
              <a:rPr lang="en-GB" sz="1600" dirty="0" smtClean="0">
                <a:solidFill>
                  <a:schemeClr val="bg1"/>
                </a:solidFill>
              </a:rPr>
              <a:t>In the old man-killing parishes 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I will feel lost, </a:t>
            </a:r>
            <a:br>
              <a:rPr lang="en-GB" sz="1600" dirty="0" smtClean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bg1"/>
                </a:solidFill>
              </a:rPr>
              <a:t>Unhappy and at home.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951181" y="6171764"/>
            <a:ext cx="609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i="1" dirty="0" smtClean="0">
                <a:solidFill>
                  <a:schemeClr val="bg1"/>
                </a:solidFill>
              </a:rPr>
              <a:t>The </a:t>
            </a:r>
            <a:r>
              <a:rPr lang="en-GB" sz="2000" b="1" i="1" dirty="0" err="1" smtClean="0">
                <a:solidFill>
                  <a:schemeClr val="bg1"/>
                </a:solidFill>
              </a:rPr>
              <a:t>Tollund</a:t>
            </a:r>
            <a:r>
              <a:rPr lang="en-GB" sz="2000" b="1" i="1" dirty="0" smtClean="0">
                <a:solidFill>
                  <a:schemeClr val="bg1"/>
                </a:solidFill>
              </a:rPr>
              <a:t> Man  </a:t>
            </a:r>
            <a:r>
              <a:rPr lang="en-GB" sz="2000" b="1" dirty="0" smtClean="0">
                <a:solidFill>
                  <a:schemeClr val="bg1"/>
                </a:solidFill>
              </a:rPr>
              <a:t>Seamus Heaney 1973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411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</TotalTime>
  <Words>725</Words>
  <Application>Microsoft Office PowerPoint</Application>
  <PresentationFormat>Custom</PresentationFormat>
  <Paragraphs>430</Paragraphs>
  <Slides>48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49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Quentin Drew</dc:creator>
  <cp:lastModifiedBy>Quentin</cp:lastModifiedBy>
  <cp:revision>21</cp:revision>
  <dcterms:created xsi:type="dcterms:W3CDTF">2017-10-02T11:42:56Z</dcterms:created>
  <dcterms:modified xsi:type="dcterms:W3CDTF">2020-11-26T03:38:51Z</dcterms:modified>
</cp:coreProperties>
</file>