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51"/>
  </p:notesMasterIdLst>
  <p:sldIdLst>
    <p:sldId id="257" r:id="rId5"/>
    <p:sldId id="258" r:id="rId6"/>
    <p:sldId id="280" r:id="rId7"/>
    <p:sldId id="287" r:id="rId8"/>
    <p:sldId id="298" r:id="rId9"/>
    <p:sldId id="288" r:id="rId10"/>
    <p:sldId id="260" r:id="rId11"/>
    <p:sldId id="261" r:id="rId12"/>
    <p:sldId id="262" r:id="rId13"/>
    <p:sldId id="263" r:id="rId14"/>
    <p:sldId id="264" r:id="rId15"/>
    <p:sldId id="265" r:id="rId16"/>
    <p:sldId id="266" r:id="rId17"/>
    <p:sldId id="267" r:id="rId18"/>
    <p:sldId id="292" r:id="rId19"/>
    <p:sldId id="293" r:id="rId20"/>
    <p:sldId id="294" r:id="rId21"/>
    <p:sldId id="295" r:id="rId22"/>
    <p:sldId id="276" r:id="rId23"/>
    <p:sldId id="296" r:id="rId24"/>
    <p:sldId id="297" r:id="rId25"/>
    <p:sldId id="281" r:id="rId26"/>
    <p:sldId id="282" r:id="rId27"/>
    <p:sldId id="283" r:id="rId28"/>
    <p:sldId id="284" r:id="rId29"/>
    <p:sldId id="269" r:id="rId30"/>
    <p:sldId id="270" r:id="rId31"/>
    <p:sldId id="271" r:id="rId32"/>
    <p:sldId id="316" r:id="rId33"/>
    <p:sldId id="272" r:id="rId34"/>
    <p:sldId id="273" r:id="rId35"/>
    <p:sldId id="274" r:id="rId36"/>
    <p:sldId id="275" r:id="rId37"/>
    <p:sldId id="319" r:id="rId38"/>
    <p:sldId id="277" r:id="rId39"/>
    <p:sldId id="318" r:id="rId40"/>
    <p:sldId id="317" r:id="rId41"/>
    <p:sldId id="300" r:id="rId42"/>
    <p:sldId id="299" r:id="rId43"/>
    <p:sldId id="285" r:id="rId44"/>
    <p:sldId id="290" r:id="rId45"/>
    <p:sldId id="302" r:id="rId46"/>
    <p:sldId id="301" r:id="rId47"/>
    <p:sldId id="303" r:id="rId48"/>
    <p:sldId id="314" r:id="rId49"/>
    <p:sldId id="279"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243" autoAdjust="0"/>
    <p:restoredTop sz="69023" autoAdjust="0"/>
  </p:normalViewPr>
  <p:slideViewPr>
    <p:cSldViewPr snapToGrid="0">
      <p:cViewPr varScale="1">
        <p:scale>
          <a:sx n="82" d="100"/>
          <a:sy n="82" d="100"/>
        </p:scale>
        <p:origin x="294"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_rels/data7.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7.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FD5EB9-E6CA-4F97-8262-1B3619AA2097}"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85ED923E-712B-4AC1-B42D-666DC511E62C}">
      <dgm:prSet/>
      <dgm:spPr/>
      <dgm:t>
        <a:bodyPr/>
        <a:lstStyle/>
        <a:p>
          <a:r>
            <a:rPr lang="cy-GB" noProof="0" dirty="0"/>
            <a:t>Beth rydym wedi'i gynnwys hyd yn hyn</a:t>
          </a:r>
          <a:r>
            <a:rPr lang="en-GB" dirty="0"/>
            <a:t>?</a:t>
          </a:r>
          <a:endParaRPr lang="en-US" dirty="0"/>
        </a:p>
      </dgm:t>
    </dgm:pt>
    <dgm:pt modelId="{40EE24D6-2C62-474E-996F-73DE174EEE69}" type="parTrans" cxnId="{45726DB8-AC84-4E96-AEC7-304057FAE3B0}">
      <dgm:prSet/>
      <dgm:spPr/>
      <dgm:t>
        <a:bodyPr/>
        <a:lstStyle/>
        <a:p>
          <a:endParaRPr lang="en-US"/>
        </a:p>
      </dgm:t>
    </dgm:pt>
    <dgm:pt modelId="{3FBB5890-D97F-4874-8F3F-80FEC9189F24}" type="sibTrans" cxnId="{45726DB8-AC84-4E96-AEC7-304057FAE3B0}">
      <dgm:prSet/>
      <dgm:spPr/>
      <dgm:t>
        <a:bodyPr/>
        <a:lstStyle/>
        <a:p>
          <a:endParaRPr lang="en-US"/>
        </a:p>
      </dgm:t>
    </dgm:pt>
    <dgm:pt modelId="{B82350E4-1A5E-4A43-B3A2-EE6C898C261E}">
      <dgm:prSet/>
      <dgm:spPr/>
      <dgm:t>
        <a:bodyPr/>
        <a:lstStyle/>
        <a:p>
          <a:r>
            <a:rPr lang="cy-GB" noProof="0" dirty="0"/>
            <a:t>Oes gennych chi unrhyw gwestiynau</a:t>
          </a:r>
          <a:r>
            <a:rPr lang="en-GB" dirty="0"/>
            <a:t>?</a:t>
          </a:r>
          <a:endParaRPr lang="en-US" dirty="0"/>
        </a:p>
      </dgm:t>
    </dgm:pt>
    <dgm:pt modelId="{A0773B17-C751-46DA-8907-DB96339C4D8F}" type="parTrans" cxnId="{41524689-3DCA-4C0A-8F5F-B824BF58D067}">
      <dgm:prSet/>
      <dgm:spPr/>
      <dgm:t>
        <a:bodyPr/>
        <a:lstStyle/>
        <a:p>
          <a:endParaRPr lang="en-US"/>
        </a:p>
      </dgm:t>
    </dgm:pt>
    <dgm:pt modelId="{71863B91-B7A9-4D5E-ABC0-6F38F93F3553}" type="sibTrans" cxnId="{41524689-3DCA-4C0A-8F5F-B824BF58D067}">
      <dgm:prSet/>
      <dgm:spPr/>
      <dgm:t>
        <a:bodyPr/>
        <a:lstStyle/>
        <a:p>
          <a:endParaRPr lang="en-US"/>
        </a:p>
      </dgm:t>
    </dgm:pt>
    <dgm:pt modelId="{CF65E434-CD4B-4E41-841B-05FE1A56AB55}" type="pres">
      <dgm:prSet presAssocID="{D0FD5EB9-E6CA-4F97-8262-1B3619AA2097}" presName="linear" presStyleCnt="0">
        <dgm:presLayoutVars>
          <dgm:animLvl val="lvl"/>
          <dgm:resizeHandles val="exact"/>
        </dgm:presLayoutVars>
      </dgm:prSet>
      <dgm:spPr/>
    </dgm:pt>
    <dgm:pt modelId="{BB7EAF21-1A1A-49A9-8344-82B68910171B}" type="pres">
      <dgm:prSet presAssocID="{85ED923E-712B-4AC1-B42D-666DC511E62C}" presName="parentText" presStyleLbl="node1" presStyleIdx="0" presStyleCnt="2">
        <dgm:presLayoutVars>
          <dgm:chMax val="0"/>
          <dgm:bulletEnabled val="1"/>
        </dgm:presLayoutVars>
      </dgm:prSet>
      <dgm:spPr/>
    </dgm:pt>
    <dgm:pt modelId="{02D22768-2652-4EAB-B6D4-C8A0645130B1}" type="pres">
      <dgm:prSet presAssocID="{3FBB5890-D97F-4874-8F3F-80FEC9189F24}" presName="spacer" presStyleCnt="0"/>
      <dgm:spPr/>
    </dgm:pt>
    <dgm:pt modelId="{C95C217E-A9D3-4F3C-AD05-E9E823B1DCEA}" type="pres">
      <dgm:prSet presAssocID="{B82350E4-1A5E-4A43-B3A2-EE6C898C261E}" presName="parentText" presStyleLbl="node1" presStyleIdx="1" presStyleCnt="2">
        <dgm:presLayoutVars>
          <dgm:chMax val="0"/>
          <dgm:bulletEnabled val="1"/>
        </dgm:presLayoutVars>
      </dgm:prSet>
      <dgm:spPr/>
    </dgm:pt>
  </dgm:ptLst>
  <dgm:cxnLst>
    <dgm:cxn modelId="{23236E48-017A-42A1-A076-86FBDDBD7A53}" type="presOf" srcId="{85ED923E-712B-4AC1-B42D-666DC511E62C}" destId="{BB7EAF21-1A1A-49A9-8344-82B68910171B}" srcOrd="0" destOrd="0" presId="urn:microsoft.com/office/officeart/2005/8/layout/vList2"/>
    <dgm:cxn modelId="{41524689-3DCA-4C0A-8F5F-B824BF58D067}" srcId="{D0FD5EB9-E6CA-4F97-8262-1B3619AA2097}" destId="{B82350E4-1A5E-4A43-B3A2-EE6C898C261E}" srcOrd="1" destOrd="0" parTransId="{A0773B17-C751-46DA-8907-DB96339C4D8F}" sibTransId="{71863B91-B7A9-4D5E-ABC0-6F38F93F3553}"/>
    <dgm:cxn modelId="{BA528BB1-2BAA-49D6-B019-137D8FFC7110}" type="presOf" srcId="{D0FD5EB9-E6CA-4F97-8262-1B3619AA2097}" destId="{CF65E434-CD4B-4E41-841B-05FE1A56AB55}" srcOrd="0" destOrd="0" presId="urn:microsoft.com/office/officeart/2005/8/layout/vList2"/>
    <dgm:cxn modelId="{45726DB8-AC84-4E96-AEC7-304057FAE3B0}" srcId="{D0FD5EB9-E6CA-4F97-8262-1B3619AA2097}" destId="{85ED923E-712B-4AC1-B42D-666DC511E62C}" srcOrd="0" destOrd="0" parTransId="{40EE24D6-2C62-474E-996F-73DE174EEE69}" sibTransId="{3FBB5890-D97F-4874-8F3F-80FEC9189F24}"/>
    <dgm:cxn modelId="{DEC52FD6-C0CC-46A3-B32A-CF9682B4F137}" type="presOf" srcId="{B82350E4-1A5E-4A43-B3A2-EE6C898C261E}" destId="{C95C217E-A9D3-4F3C-AD05-E9E823B1DCEA}" srcOrd="0" destOrd="0" presId="urn:microsoft.com/office/officeart/2005/8/layout/vList2"/>
    <dgm:cxn modelId="{4439EA92-08AB-4C11-868B-E587F1BD0667}" type="presParOf" srcId="{CF65E434-CD4B-4E41-841B-05FE1A56AB55}" destId="{BB7EAF21-1A1A-49A9-8344-82B68910171B}" srcOrd="0" destOrd="0" presId="urn:microsoft.com/office/officeart/2005/8/layout/vList2"/>
    <dgm:cxn modelId="{3A46E7D4-8073-4FF3-B09D-89D6B519E26E}" type="presParOf" srcId="{CF65E434-CD4B-4E41-841B-05FE1A56AB55}" destId="{02D22768-2652-4EAB-B6D4-C8A0645130B1}" srcOrd="1" destOrd="0" presId="urn:microsoft.com/office/officeart/2005/8/layout/vList2"/>
    <dgm:cxn modelId="{67078020-BD44-47F1-BB9E-D4E93242A0C7}" type="presParOf" srcId="{CF65E434-CD4B-4E41-841B-05FE1A56AB55}" destId="{C95C217E-A9D3-4F3C-AD05-E9E823B1DCE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984DB3-38D5-48B8-8918-E5940CCD523C}"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2DAC26CB-CF17-4858-8278-E4B78A7017EE}">
      <dgm:prSet/>
      <dgm:spPr/>
      <dgm:t>
        <a:bodyPr/>
        <a:lstStyle/>
        <a:p>
          <a:r>
            <a:rPr lang="cy-GB" noProof="0" dirty="0"/>
            <a:t>Mae rhywfaint o anghytuno ynghylch a yw </a:t>
          </a:r>
          <a:r>
            <a:rPr lang="cy-GB" noProof="0" dirty="0" err="1"/>
            <a:t>ableddiaeth</a:t>
          </a:r>
          <a:r>
            <a:rPr lang="cy-GB" noProof="0" dirty="0"/>
            <a:t> ac </a:t>
          </a:r>
          <a:r>
            <a:rPr lang="cy-GB" noProof="0" dirty="0" err="1"/>
            <a:t>anableddiaeth</a:t>
          </a:r>
          <a:r>
            <a:rPr lang="cy-GB" noProof="0" dirty="0"/>
            <a:t> yn gyfystyr, ac mae rhai pobl o fewn cylchoedd hawliau anabledd yn credu bod defnyddio’r term olaf yn anghywir</a:t>
          </a:r>
          <a:r>
            <a:rPr lang="en-GB" dirty="0"/>
            <a:t>. </a:t>
          </a:r>
          <a:endParaRPr lang="en-US" dirty="0"/>
        </a:p>
      </dgm:t>
    </dgm:pt>
    <dgm:pt modelId="{D3ABF97B-8E87-47D8-801B-1641FBEE3D6C}" type="parTrans" cxnId="{11B8265F-4B2F-4EF2-AD19-5F32CD43C7C6}">
      <dgm:prSet/>
      <dgm:spPr/>
      <dgm:t>
        <a:bodyPr/>
        <a:lstStyle/>
        <a:p>
          <a:endParaRPr lang="en-US"/>
        </a:p>
      </dgm:t>
    </dgm:pt>
    <dgm:pt modelId="{3FEC38DA-07D2-44CA-8FE8-3EA3AB2BAF69}" type="sibTrans" cxnId="{11B8265F-4B2F-4EF2-AD19-5F32CD43C7C6}">
      <dgm:prSet/>
      <dgm:spPr/>
      <dgm:t>
        <a:bodyPr/>
        <a:lstStyle/>
        <a:p>
          <a:endParaRPr lang="en-US"/>
        </a:p>
      </dgm:t>
    </dgm:pt>
    <dgm:pt modelId="{DBF47CC9-947B-419F-9ABF-DFB9D3F5D876}">
      <dgm:prSet/>
      <dgm:spPr/>
      <dgm:t>
        <a:bodyPr/>
        <a:lstStyle/>
        <a:p>
          <a:r>
            <a:rPr lang="en-GB" dirty="0" err="1"/>
            <a:t>Defnyddir</a:t>
          </a:r>
          <a:r>
            <a:rPr lang="en-GB" dirty="0"/>
            <a:t> </a:t>
          </a:r>
          <a:r>
            <a:rPr lang="en-GB" dirty="0" err="1"/>
            <a:t>anableddiaeth</a:t>
          </a:r>
          <a:r>
            <a:rPr lang="en-GB" dirty="0"/>
            <a:t> </a:t>
          </a:r>
          <a:r>
            <a:rPr lang="en-GB" dirty="0" err="1"/>
            <a:t>yn</a:t>
          </a:r>
          <a:r>
            <a:rPr lang="en-GB" dirty="0"/>
            <a:t> </a:t>
          </a:r>
          <a:r>
            <a:rPr lang="en-GB" dirty="0" err="1"/>
            <a:t>fwy</a:t>
          </a:r>
          <a:r>
            <a:rPr lang="en-GB" dirty="0"/>
            <a:t> </a:t>
          </a:r>
          <a:r>
            <a:rPr lang="en-GB" dirty="0" err="1"/>
            <a:t>yn</a:t>
          </a:r>
          <a:r>
            <a:rPr lang="en-GB" dirty="0"/>
            <a:t> y DU.</a:t>
          </a:r>
          <a:endParaRPr lang="en-US" dirty="0"/>
        </a:p>
      </dgm:t>
    </dgm:pt>
    <dgm:pt modelId="{406AE20F-73D2-4EC8-95B9-33CB55041E09}" type="parTrans" cxnId="{0F33A4BC-A2BC-49FE-97AD-528D237CA6AC}">
      <dgm:prSet/>
      <dgm:spPr/>
      <dgm:t>
        <a:bodyPr/>
        <a:lstStyle/>
        <a:p>
          <a:endParaRPr lang="en-US"/>
        </a:p>
      </dgm:t>
    </dgm:pt>
    <dgm:pt modelId="{6691B929-ED9F-49A3-AB04-15A028C332CC}" type="sibTrans" cxnId="{0F33A4BC-A2BC-49FE-97AD-528D237CA6AC}">
      <dgm:prSet/>
      <dgm:spPr/>
      <dgm:t>
        <a:bodyPr/>
        <a:lstStyle/>
        <a:p>
          <a:endParaRPr lang="en-US"/>
        </a:p>
      </dgm:t>
    </dgm:pt>
    <dgm:pt modelId="{3F9C3CD5-21F1-4827-B88B-F956F8798A19}">
      <dgm:prSet/>
      <dgm:spPr/>
      <dgm:t>
        <a:bodyPr/>
        <a:lstStyle/>
        <a:p>
          <a:r>
            <a:rPr lang="en-GB" dirty="0"/>
            <a:t>Beth </a:t>
          </a:r>
          <a:r>
            <a:rPr lang="en-GB" dirty="0" err="1"/>
            <a:t>yw</a:t>
          </a:r>
          <a:r>
            <a:rPr lang="en-GB" dirty="0"/>
            <a:t> e?</a:t>
          </a:r>
          <a:endParaRPr lang="en-US" dirty="0"/>
        </a:p>
      </dgm:t>
    </dgm:pt>
    <dgm:pt modelId="{5A3955D4-8941-446E-A261-1B38A856A5B3}" type="parTrans" cxnId="{E7C20938-494A-4C6A-94B7-29186FAFF081}">
      <dgm:prSet/>
      <dgm:spPr/>
      <dgm:t>
        <a:bodyPr/>
        <a:lstStyle/>
        <a:p>
          <a:endParaRPr lang="en-US"/>
        </a:p>
      </dgm:t>
    </dgm:pt>
    <dgm:pt modelId="{9BAA331B-D9BA-4337-8AF3-D94D061F297E}" type="sibTrans" cxnId="{E7C20938-494A-4C6A-94B7-29186FAFF081}">
      <dgm:prSet/>
      <dgm:spPr/>
      <dgm:t>
        <a:bodyPr/>
        <a:lstStyle/>
        <a:p>
          <a:endParaRPr lang="en-US"/>
        </a:p>
      </dgm:t>
    </dgm:pt>
    <dgm:pt modelId="{A9BAF344-7577-4F84-ABDA-76BBD9719BE1}" type="pres">
      <dgm:prSet presAssocID="{51984DB3-38D5-48B8-8918-E5940CCD523C}" presName="vert0" presStyleCnt="0">
        <dgm:presLayoutVars>
          <dgm:dir/>
          <dgm:animOne val="branch"/>
          <dgm:animLvl val="lvl"/>
        </dgm:presLayoutVars>
      </dgm:prSet>
      <dgm:spPr/>
    </dgm:pt>
    <dgm:pt modelId="{C3D688E8-53E6-40C0-9526-5EA320FEDE7E}" type="pres">
      <dgm:prSet presAssocID="{2DAC26CB-CF17-4858-8278-E4B78A7017EE}" presName="thickLine" presStyleLbl="alignNode1" presStyleIdx="0" presStyleCnt="3"/>
      <dgm:spPr/>
    </dgm:pt>
    <dgm:pt modelId="{747783F2-BE32-4ED9-9A73-305821B5DB48}" type="pres">
      <dgm:prSet presAssocID="{2DAC26CB-CF17-4858-8278-E4B78A7017EE}" presName="horz1" presStyleCnt="0"/>
      <dgm:spPr/>
    </dgm:pt>
    <dgm:pt modelId="{E08BF78D-5142-4136-97C4-620605CC7079}" type="pres">
      <dgm:prSet presAssocID="{2DAC26CB-CF17-4858-8278-E4B78A7017EE}" presName="tx1" presStyleLbl="revTx" presStyleIdx="0" presStyleCnt="3"/>
      <dgm:spPr/>
    </dgm:pt>
    <dgm:pt modelId="{998C3622-6C04-4153-A092-162C3115A57C}" type="pres">
      <dgm:prSet presAssocID="{2DAC26CB-CF17-4858-8278-E4B78A7017EE}" presName="vert1" presStyleCnt="0"/>
      <dgm:spPr/>
    </dgm:pt>
    <dgm:pt modelId="{4EEC58AB-17ED-41D3-9464-2F76A5DED993}" type="pres">
      <dgm:prSet presAssocID="{DBF47CC9-947B-419F-9ABF-DFB9D3F5D876}" presName="thickLine" presStyleLbl="alignNode1" presStyleIdx="1" presStyleCnt="3"/>
      <dgm:spPr/>
    </dgm:pt>
    <dgm:pt modelId="{3A1186DD-78A3-43A7-A298-5E7172251245}" type="pres">
      <dgm:prSet presAssocID="{DBF47CC9-947B-419F-9ABF-DFB9D3F5D876}" presName="horz1" presStyleCnt="0"/>
      <dgm:spPr/>
    </dgm:pt>
    <dgm:pt modelId="{5061C617-48DE-4AEE-A509-681B85D30CB3}" type="pres">
      <dgm:prSet presAssocID="{DBF47CC9-947B-419F-9ABF-DFB9D3F5D876}" presName="tx1" presStyleLbl="revTx" presStyleIdx="1" presStyleCnt="3"/>
      <dgm:spPr/>
    </dgm:pt>
    <dgm:pt modelId="{F595D850-D82E-497C-B39E-A940ECE9EE47}" type="pres">
      <dgm:prSet presAssocID="{DBF47CC9-947B-419F-9ABF-DFB9D3F5D876}" presName="vert1" presStyleCnt="0"/>
      <dgm:spPr/>
    </dgm:pt>
    <dgm:pt modelId="{AEE9B218-A445-4C70-9FBD-F22A418E2983}" type="pres">
      <dgm:prSet presAssocID="{3F9C3CD5-21F1-4827-B88B-F956F8798A19}" presName="thickLine" presStyleLbl="alignNode1" presStyleIdx="2" presStyleCnt="3"/>
      <dgm:spPr/>
    </dgm:pt>
    <dgm:pt modelId="{3301A34D-612A-485F-9382-B97FEBD174FF}" type="pres">
      <dgm:prSet presAssocID="{3F9C3CD5-21F1-4827-B88B-F956F8798A19}" presName="horz1" presStyleCnt="0"/>
      <dgm:spPr/>
    </dgm:pt>
    <dgm:pt modelId="{EF28827F-BCD6-4559-BF1C-3A9928479D9A}" type="pres">
      <dgm:prSet presAssocID="{3F9C3CD5-21F1-4827-B88B-F956F8798A19}" presName="tx1" presStyleLbl="revTx" presStyleIdx="2" presStyleCnt="3"/>
      <dgm:spPr/>
    </dgm:pt>
    <dgm:pt modelId="{D4275ED4-7AD1-4C70-A3F3-C2DFF8901BE8}" type="pres">
      <dgm:prSet presAssocID="{3F9C3CD5-21F1-4827-B88B-F956F8798A19}" presName="vert1" presStyleCnt="0"/>
      <dgm:spPr/>
    </dgm:pt>
  </dgm:ptLst>
  <dgm:cxnLst>
    <dgm:cxn modelId="{F79E2925-0F17-4B19-B5AB-955AC79D2B96}" type="presOf" srcId="{DBF47CC9-947B-419F-9ABF-DFB9D3F5D876}" destId="{5061C617-48DE-4AEE-A509-681B85D30CB3}" srcOrd="0" destOrd="0" presId="urn:microsoft.com/office/officeart/2008/layout/LinedList"/>
    <dgm:cxn modelId="{E7C20938-494A-4C6A-94B7-29186FAFF081}" srcId="{51984DB3-38D5-48B8-8918-E5940CCD523C}" destId="{3F9C3CD5-21F1-4827-B88B-F956F8798A19}" srcOrd="2" destOrd="0" parTransId="{5A3955D4-8941-446E-A261-1B38A856A5B3}" sibTransId="{9BAA331B-D9BA-4337-8AF3-D94D061F297E}"/>
    <dgm:cxn modelId="{5D48D75C-D670-4955-BF28-00AFD11DD49F}" type="presOf" srcId="{2DAC26CB-CF17-4858-8278-E4B78A7017EE}" destId="{E08BF78D-5142-4136-97C4-620605CC7079}" srcOrd="0" destOrd="0" presId="urn:microsoft.com/office/officeart/2008/layout/LinedList"/>
    <dgm:cxn modelId="{11B8265F-4B2F-4EF2-AD19-5F32CD43C7C6}" srcId="{51984DB3-38D5-48B8-8918-E5940CCD523C}" destId="{2DAC26CB-CF17-4858-8278-E4B78A7017EE}" srcOrd="0" destOrd="0" parTransId="{D3ABF97B-8E87-47D8-801B-1641FBEE3D6C}" sibTransId="{3FEC38DA-07D2-44CA-8FE8-3EA3AB2BAF69}"/>
    <dgm:cxn modelId="{6B50454E-F16E-41C3-9E8B-D36E084B2285}" type="presOf" srcId="{51984DB3-38D5-48B8-8918-E5940CCD523C}" destId="{A9BAF344-7577-4F84-ABDA-76BBD9719BE1}" srcOrd="0" destOrd="0" presId="urn:microsoft.com/office/officeart/2008/layout/LinedList"/>
    <dgm:cxn modelId="{0F33A4BC-A2BC-49FE-97AD-528D237CA6AC}" srcId="{51984DB3-38D5-48B8-8918-E5940CCD523C}" destId="{DBF47CC9-947B-419F-9ABF-DFB9D3F5D876}" srcOrd="1" destOrd="0" parTransId="{406AE20F-73D2-4EC8-95B9-33CB55041E09}" sibTransId="{6691B929-ED9F-49A3-AB04-15A028C332CC}"/>
    <dgm:cxn modelId="{3F1885FA-608F-4A42-BD32-6F3943495529}" type="presOf" srcId="{3F9C3CD5-21F1-4827-B88B-F956F8798A19}" destId="{EF28827F-BCD6-4559-BF1C-3A9928479D9A}" srcOrd="0" destOrd="0" presId="urn:microsoft.com/office/officeart/2008/layout/LinedList"/>
    <dgm:cxn modelId="{C8E53CF8-666E-4B35-9C62-F10147C58B2F}" type="presParOf" srcId="{A9BAF344-7577-4F84-ABDA-76BBD9719BE1}" destId="{C3D688E8-53E6-40C0-9526-5EA320FEDE7E}" srcOrd="0" destOrd="0" presId="urn:microsoft.com/office/officeart/2008/layout/LinedList"/>
    <dgm:cxn modelId="{C2C96445-C208-4965-AC98-696B5B8CB4C8}" type="presParOf" srcId="{A9BAF344-7577-4F84-ABDA-76BBD9719BE1}" destId="{747783F2-BE32-4ED9-9A73-305821B5DB48}" srcOrd="1" destOrd="0" presId="urn:microsoft.com/office/officeart/2008/layout/LinedList"/>
    <dgm:cxn modelId="{72BE30D4-9B67-452A-916F-685A41D4D44A}" type="presParOf" srcId="{747783F2-BE32-4ED9-9A73-305821B5DB48}" destId="{E08BF78D-5142-4136-97C4-620605CC7079}" srcOrd="0" destOrd="0" presId="urn:microsoft.com/office/officeart/2008/layout/LinedList"/>
    <dgm:cxn modelId="{91BDC028-7219-49C9-B5E9-2302220A4855}" type="presParOf" srcId="{747783F2-BE32-4ED9-9A73-305821B5DB48}" destId="{998C3622-6C04-4153-A092-162C3115A57C}" srcOrd="1" destOrd="0" presId="urn:microsoft.com/office/officeart/2008/layout/LinedList"/>
    <dgm:cxn modelId="{BF035D78-11A9-4CDE-86E7-2ED310F82273}" type="presParOf" srcId="{A9BAF344-7577-4F84-ABDA-76BBD9719BE1}" destId="{4EEC58AB-17ED-41D3-9464-2F76A5DED993}" srcOrd="2" destOrd="0" presId="urn:microsoft.com/office/officeart/2008/layout/LinedList"/>
    <dgm:cxn modelId="{98DCCBF8-10D0-4648-B148-6A5086ECBD0F}" type="presParOf" srcId="{A9BAF344-7577-4F84-ABDA-76BBD9719BE1}" destId="{3A1186DD-78A3-43A7-A298-5E7172251245}" srcOrd="3" destOrd="0" presId="urn:microsoft.com/office/officeart/2008/layout/LinedList"/>
    <dgm:cxn modelId="{B486398B-4907-4A83-BC5F-4CD18CAE85DC}" type="presParOf" srcId="{3A1186DD-78A3-43A7-A298-5E7172251245}" destId="{5061C617-48DE-4AEE-A509-681B85D30CB3}" srcOrd="0" destOrd="0" presId="urn:microsoft.com/office/officeart/2008/layout/LinedList"/>
    <dgm:cxn modelId="{1C452173-5DB8-4064-82BA-B267A61E2E0D}" type="presParOf" srcId="{3A1186DD-78A3-43A7-A298-5E7172251245}" destId="{F595D850-D82E-497C-B39E-A940ECE9EE47}" srcOrd="1" destOrd="0" presId="urn:microsoft.com/office/officeart/2008/layout/LinedList"/>
    <dgm:cxn modelId="{0B7BF137-53DC-4A5A-BE41-684D13EB6F4A}" type="presParOf" srcId="{A9BAF344-7577-4F84-ABDA-76BBD9719BE1}" destId="{AEE9B218-A445-4C70-9FBD-F22A418E2983}" srcOrd="4" destOrd="0" presId="urn:microsoft.com/office/officeart/2008/layout/LinedList"/>
    <dgm:cxn modelId="{2B143F76-5C81-489D-B229-5E801D74BBDB}" type="presParOf" srcId="{A9BAF344-7577-4F84-ABDA-76BBD9719BE1}" destId="{3301A34D-612A-485F-9382-B97FEBD174FF}" srcOrd="5" destOrd="0" presId="urn:microsoft.com/office/officeart/2008/layout/LinedList"/>
    <dgm:cxn modelId="{BAAA3B52-F70E-464B-B5FC-F4CEEFA7FEAA}" type="presParOf" srcId="{3301A34D-612A-485F-9382-B97FEBD174FF}" destId="{EF28827F-BCD6-4559-BF1C-3A9928479D9A}" srcOrd="0" destOrd="0" presId="urn:microsoft.com/office/officeart/2008/layout/LinedList"/>
    <dgm:cxn modelId="{E14212F0-13E7-406C-A548-101302FDBEE2}" type="presParOf" srcId="{3301A34D-612A-485F-9382-B97FEBD174FF}" destId="{D4275ED4-7AD1-4C70-A3F3-C2DFF8901BE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E7C2D5-3BA9-44F6-85B8-393EB41E24D9}"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839A0A56-1375-4673-8EF6-ACC3ECF4E1FF}">
      <dgm:prSet/>
      <dgm:spPr/>
      <dgm:t>
        <a:bodyPr/>
        <a:lstStyle/>
        <a:p>
          <a:r>
            <a:rPr lang="cy-GB" noProof="0" dirty="0"/>
            <a:t>Deddf Anghenion Addysgol Arbennig ac Anabledd 2001</a:t>
          </a:r>
        </a:p>
      </dgm:t>
    </dgm:pt>
    <dgm:pt modelId="{A6A84BEA-4746-4CCB-A52F-631B7B92EE74}" type="parTrans" cxnId="{CD42183B-8D3F-4466-8292-6200CE894A9C}">
      <dgm:prSet/>
      <dgm:spPr/>
      <dgm:t>
        <a:bodyPr/>
        <a:lstStyle/>
        <a:p>
          <a:endParaRPr lang="en-US"/>
        </a:p>
      </dgm:t>
    </dgm:pt>
    <dgm:pt modelId="{2D747704-0498-4756-9378-8894D3B45655}" type="sibTrans" cxnId="{CD42183B-8D3F-4466-8292-6200CE894A9C}">
      <dgm:prSet phldrT="01" phldr="0"/>
      <dgm:spPr/>
      <dgm:t>
        <a:bodyPr/>
        <a:lstStyle/>
        <a:p>
          <a:r>
            <a:rPr lang="en-US"/>
            <a:t>01</a:t>
          </a:r>
        </a:p>
      </dgm:t>
    </dgm:pt>
    <dgm:pt modelId="{BF0FBA37-061E-408F-99BE-DD873834B359}">
      <dgm:prSet/>
      <dgm:spPr/>
      <dgm:t>
        <a:bodyPr/>
        <a:lstStyle/>
        <a:p>
          <a:r>
            <a:rPr lang="cy-GB" noProof="0" dirty="0"/>
            <a:t>Mae Rhan 1 o'r Ddeddf yn diwygio fframwaith anghenion arbennig i gryfhau hawliau rhieni a phlant i gael mynediad i addysg prif </a:t>
          </a:r>
          <a:r>
            <a:rPr lang="cy-GB" noProof="0" dirty="0" err="1"/>
            <a:t>ffr</a:t>
          </a:r>
          <a:r>
            <a:rPr lang="cy-GB" dirty="0" err="1"/>
            <a:t>wd</a:t>
          </a:r>
          <a:endParaRPr lang="cy-GB" dirty="0"/>
        </a:p>
      </dgm:t>
    </dgm:pt>
    <dgm:pt modelId="{B99EEA95-62F2-4F55-90A5-AD224EE34B0F}" type="parTrans" cxnId="{48D49F1A-1204-4044-88C9-5B1E86160871}">
      <dgm:prSet/>
      <dgm:spPr/>
      <dgm:t>
        <a:bodyPr/>
        <a:lstStyle/>
        <a:p>
          <a:endParaRPr lang="en-US"/>
        </a:p>
      </dgm:t>
    </dgm:pt>
    <dgm:pt modelId="{49CFC42D-99F2-4C82-9E03-99F3B7A9BAB9}" type="sibTrans" cxnId="{48D49F1A-1204-4044-88C9-5B1E86160871}">
      <dgm:prSet phldrT="02" phldr="0"/>
      <dgm:spPr/>
      <dgm:t>
        <a:bodyPr/>
        <a:lstStyle/>
        <a:p>
          <a:r>
            <a:rPr lang="en-US"/>
            <a:t>02</a:t>
          </a:r>
        </a:p>
      </dgm:t>
    </dgm:pt>
    <dgm:pt modelId="{EB27DB41-41A5-46EE-A24E-1FF87967DF49}">
      <dgm:prSet/>
      <dgm:spPr/>
      <dgm:t>
        <a:bodyPr/>
        <a:lstStyle/>
        <a:p>
          <a:r>
            <a:rPr lang="cy-GB" noProof="0" dirty="0"/>
            <a:t>Mae Rhan 2 yn estyn Deddf Gwahaniaethu ar sail Anabledd 1995 i addysg, gan estyn hawliau sifil plant anabl mewn oedolion mewn colegau ysgolion a phrifysgolion</a:t>
          </a:r>
        </a:p>
      </dgm:t>
    </dgm:pt>
    <dgm:pt modelId="{E26EAD04-801A-4565-8FB1-3D22F14A0360}" type="parTrans" cxnId="{85F30BB7-7561-4022-8476-5A01019DB473}">
      <dgm:prSet/>
      <dgm:spPr/>
      <dgm:t>
        <a:bodyPr/>
        <a:lstStyle/>
        <a:p>
          <a:endParaRPr lang="en-US"/>
        </a:p>
      </dgm:t>
    </dgm:pt>
    <dgm:pt modelId="{EDF8932B-B26E-4973-A075-39C933EBC41C}" type="sibTrans" cxnId="{85F30BB7-7561-4022-8476-5A01019DB473}">
      <dgm:prSet phldrT="03" phldr="0"/>
      <dgm:spPr/>
      <dgm:t>
        <a:bodyPr/>
        <a:lstStyle/>
        <a:p>
          <a:r>
            <a:rPr lang="en-US"/>
            <a:t>03</a:t>
          </a:r>
        </a:p>
      </dgm:t>
    </dgm:pt>
    <dgm:pt modelId="{7C2D40AC-1C96-45F5-A505-37FD3F160C54}" type="pres">
      <dgm:prSet presAssocID="{5DE7C2D5-3BA9-44F6-85B8-393EB41E24D9}" presName="Name0" presStyleCnt="0">
        <dgm:presLayoutVars>
          <dgm:animLvl val="lvl"/>
          <dgm:resizeHandles val="exact"/>
        </dgm:presLayoutVars>
      </dgm:prSet>
      <dgm:spPr/>
    </dgm:pt>
    <dgm:pt modelId="{448E43A8-A7C5-406D-9CFB-7E4DF92E8DB0}" type="pres">
      <dgm:prSet presAssocID="{839A0A56-1375-4673-8EF6-ACC3ECF4E1FF}" presName="compositeNode" presStyleCnt="0">
        <dgm:presLayoutVars>
          <dgm:bulletEnabled val="1"/>
        </dgm:presLayoutVars>
      </dgm:prSet>
      <dgm:spPr/>
    </dgm:pt>
    <dgm:pt modelId="{A8A55B79-1524-4148-8356-35AD004B1581}" type="pres">
      <dgm:prSet presAssocID="{839A0A56-1375-4673-8EF6-ACC3ECF4E1FF}" presName="bgRect" presStyleLbl="alignNode1" presStyleIdx="0" presStyleCnt="3"/>
      <dgm:spPr/>
    </dgm:pt>
    <dgm:pt modelId="{5BEEA79B-BC70-4109-8F12-DF981562F402}" type="pres">
      <dgm:prSet presAssocID="{2D747704-0498-4756-9378-8894D3B45655}" presName="sibTransNodeRect" presStyleLbl="alignNode1" presStyleIdx="0" presStyleCnt="3">
        <dgm:presLayoutVars>
          <dgm:chMax val="0"/>
          <dgm:bulletEnabled val="1"/>
        </dgm:presLayoutVars>
      </dgm:prSet>
      <dgm:spPr/>
    </dgm:pt>
    <dgm:pt modelId="{740D3109-13C0-4ECC-8590-6649BFE63D00}" type="pres">
      <dgm:prSet presAssocID="{839A0A56-1375-4673-8EF6-ACC3ECF4E1FF}" presName="nodeRect" presStyleLbl="alignNode1" presStyleIdx="0" presStyleCnt="3">
        <dgm:presLayoutVars>
          <dgm:bulletEnabled val="1"/>
        </dgm:presLayoutVars>
      </dgm:prSet>
      <dgm:spPr/>
    </dgm:pt>
    <dgm:pt modelId="{217FA0ED-0EEE-4D55-9130-765305F06633}" type="pres">
      <dgm:prSet presAssocID="{2D747704-0498-4756-9378-8894D3B45655}" presName="sibTrans" presStyleCnt="0"/>
      <dgm:spPr/>
    </dgm:pt>
    <dgm:pt modelId="{404A23FB-686D-4185-9E4D-465BA0115298}" type="pres">
      <dgm:prSet presAssocID="{BF0FBA37-061E-408F-99BE-DD873834B359}" presName="compositeNode" presStyleCnt="0">
        <dgm:presLayoutVars>
          <dgm:bulletEnabled val="1"/>
        </dgm:presLayoutVars>
      </dgm:prSet>
      <dgm:spPr/>
    </dgm:pt>
    <dgm:pt modelId="{FF18C631-3EF0-4A9F-BB92-7B04541994CF}" type="pres">
      <dgm:prSet presAssocID="{BF0FBA37-061E-408F-99BE-DD873834B359}" presName="bgRect" presStyleLbl="alignNode1" presStyleIdx="1" presStyleCnt="3"/>
      <dgm:spPr/>
    </dgm:pt>
    <dgm:pt modelId="{077EE0C1-FC0C-4C3F-988C-37D6D05E5407}" type="pres">
      <dgm:prSet presAssocID="{49CFC42D-99F2-4C82-9E03-99F3B7A9BAB9}" presName="sibTransNodeRect" presStyleLbl="alignNode1" presStyleIdx="1" presStyleCnt="3">
        <dgm:presLayoutVars>
          <dgm:chMax val="0"/>
          <dgm:bulletEnabled val="1"/>
        </dgm:presLayoutVars>
      </dgm:prSet>
      <dgm:spPr/>
    </dgm:pt>
    <dgm:pt modelId="{8009D36D-19EA-410F-994D-E374F792E34B}" type="pres">
      <dgm:prSet presAssocID="{BF0FBA37-061E-408F-99BE-DD873834B359}" presName="nodeRect" presStyleLbl="alignNode1" presStyleIdx="1" presStyleCnt="3">
        <dgm:presLayoutVars>
          <dgm:bulletEnabled val="1"/>
        </dgm:presLayoutVars>
      </dgm:prSet>
      <dgm:spPr/>
    </dgm:pt>
    <dgm:pt modelId="{C134021F-3069-46AA-AE45-EAA5FDFC6445}" type="pres">
      <dgm:prSet presAssocID="{49CFC42D-99F2-4C82-9E03-99F3B7A9BAB9}" presName="sibTrans" presStyleCnt="0"/>
      <dgm:spPr/>
    </dgm:pt>
    <dgm:pt modelId="{B179F732-A935-444E-9A88-44FC960D099A}" type="pres">
      <dgm:prSet presAssocID="{EB27DB41-41A5-46EE-A24E-1FF87967DF49}" presName="compositeNode" presStyleCnt="0">
        <dgm:presLayoutVars>
          <dgm:bulletEnabled val="1"/>
        </dgm:presLayoutVars>
      </dgm:prSet>
      <dgm:spPr/>
    </dgm:pt>
    <dgm:pt modelId="{1B43C6EC-9D4B-4BB1-B8CB-36BB2A869DDB}" type="pres">
      <dgm:prSet presAssocID="{EB27DB41-41A5-46EE-A24E-1FF87967DF49}" presName="bgRect" presStyleLbl="alignNode1" presStyleIdx="2" presStyleCnt="3"/>
      <dgm:spPr/>
    </dgm:pt>
    <dgm:pt modelId="{C3925141-A73A-4596-ADAB-CD922ECFBF8F}" type="pres">
      <dgm:prSet presAssocID="{EDF8932B-B26E-4973-A075-39C933EBC41C}" presName="sibTransNodeRect" presStyleLbl="alignNode1" presStyleIdx="2" presStyleCnt="3">
        <dgm:presLayoutVars>
          <dgm:chMax val="0"/>
          <dgm:bulletEnabled val="1"/>
        </dgm:presLayoutVars>
      </dgm:prSet>
      <dgm:spPr/>
    </dgm:pt>
    <dgm:pt modelId="{56B115EB-0D37-4F87-BE04-32548D30A8C5}" type="pres">
      <dgm:prSet presAssocID="{EB27DB41-41A5-46EE-A24E-1FF87967DF49}" presName="nodeRect" presStyleLbl="alignNode1" presStyleIdx="2" presStyleCnt="3">
        <dgm:presLayoutVars>
          <dgm:bulletEnabled val="1"/>
        </dgm:presLayoutVars>
      </dgm:prSet>
      <dgm:spPr/>
    </dgm:pt>
  </dgm:ptLst>
  <dgm:cxnLst>
    <dgm:cxn modelId="{1CAC0E12-4797-4B09-8A87-A37BB7AC6A45}" type="presOf" srcId="{EDF8932B-B26E-4973-A075-39C933EBC41C}" destId="{C3925141-A73A-4596-ADAB-CD922ECFBF8F}" srcOrd="0" destOrd="0" presId="urn:microsoft.com/office/officeart/2016/7/layout/LinearBlockProcessNumbered"/>
    <dgm:cxn modelId="{48D49F1A-1204-4044-88C9-5B1E86160871}" srcId="{5DE7C2D5-3BA9-44F6-85B8-393EB41E24D9}" destId="{BF0FBA37-061E-408F-99BE-DD873834B359}" srcOrd="1" destOrd="0" parTransId="{B99EEA95-62F2-4F55-90A5-AD224EE34B0F}" sibTransId="{49CFC42D-99F2-4C82-9E03-99F3B7A9BAB9}"/>
    <dgm:cxn modelId="{271C441B-D4C7-476B-853F-7ACC058210E7}" type="presOf" srcId="{BF0FBA37-061E-408F-99BE-DD873834B359}" destId="{8009D36D-19EA-410F-994D-E374F792E34B}" srcOrd="1" destOrd="0" presId="urn:microsoft.com/office/officeart/2016/7/layout/LinearBlockProcessNumbered"/>
    <dgm:cxn modelId="{CD42183B-8D3F-4466-8292-6200CE894A9C}" srcId="{5DE7C2D5-3BA9-44F6-85B8-393EB41E24D9}" destId="{839A0A56-1375-4673-8EF6-ACC3ECF4E1FF}" srcOrd="0" destOrd="0" parTransId="{A6A84BEA-4746-4CCB-A52F-631B7B92EE74}" sibTransId="{2D747704-0498-4756-9378-8894D3B45655}"/>
    <dgm:cxn modelId="{DD09F13C-A5D4-4955-87D5-5624D3D887C6}" type="presOf" srcId="{BF0FBA37-061E-408F-99BE-DD873834B359}" destId="{FF18C631-3EF0-4A9F-BB92-7B04541994CF}" srcOrd="0" destOrd="0" presId="urn:microsoft.com/office/officeart/2016/7/layout/LinearBlockProcessNumbered"/>
    <dgm:cxn modelId="{1C2F0766-8E6E-4934-81EA-87E70979F6F8}" type="presOf" srcId="{2D747704-0498-4756-9378-8894D3B45655}" destId="{5BEEA79B-BC70-4109-8F12-DF981562F402}" srcOrd="0" destOrd="0" presId="urn:microsoft.com/office/officeart/2016/7/layout/LinearBlockProcessNumbered"/>
    <dgm:cxn modelId="{124B7966-47E0-419C-97C1-9EF635679D8F}" type="presOf" srcId="{5DE7C2D5-3BA9-44F6-85B8-393EB41E24D9}" destId="{7C2D40AC-1C96-45F5-A505-37FD3F160C54}" srcOrd="0" destOrd="0" presId="urn:microsoft.com/office/officeart/2016/7/layout/LinearBlockProcessNumbered"/>
    <dgm:cxn modelId="{C8603B4A-40FD-4C39-8DBD-D27902D316C4}" type="presOf" srcId="{49CFC42D-99F2-4C82-9E03-99F3B7A9BAB9}" destId="{077EE0C1-FC0C-4C3F-988C-37D6D05E5407}" srcOrd="0" destOrd="0" presId="urn:microsoft.com/office/officeart/2016/7/layout/LinearBlockProcessNumbered"/>
    <dgm:cxn modelId="{1D722A9C-FE37-4446-BBDF-872E3209B523}" type="presOf" srcId="{EB27DB41-41A5-46EE-A24E-1FF87967DF49}" destId="{1B43C6EC-9D4B-4BB1-B8CB-36BB2A869DDB}" srcOrd="0" destOrd="0" presId="urn:microsoft.com/office/officeart/2016/7/layout/LinearBlockProcessNumbered"/>
    <dgm:cxn modelId="{2C6DA3AA-7BC5-4629-A21D-B1AE8FA05484}" type="presOf" srcId="{839A0A56-1375-4673-8EF6-ACC3ECF4E1FF}" destId="{A8A55B79-1524-4148-8356-35AD004B1581}" srcOrd="0" destOrd="0" presId="urn:microsoft.com/office/officeart/2016/7/layout/LinearBlockProcessNumbered"/>
    <dgm:cxn modelId="{85F30BB7-7561-4022-8476-5A01019DB473}" srcId="{5DE7C2D5-3BA9-44F6-85B8-393EB41E24D9}" destId="{EB27DB41-41A5-46EE-A24E-1FF87967DF49}" srcOrd="2" destOrd="0" parTransId="{E26EAD04-801A-4565-8FB1-3D22F14A0360}" sibTransId="{EDF8932B-B26E-4973-A075-39C933EBC41C}"/>
    <dgm:cxn modelId="{6B826DBD-742F-41CD-B1B9-E817697A7442}" type="presOf" srcId="{839A0A56-1375-4673-8EF6-ACC3ECF4E1FF}" destId="{740D3109-13C0-4ECC-8590-6649BFE63D00}" srcOrd="1" destOrd="0" presId="urn:microsoft.com/office/officeart/2016/7/layout/LinearBlockProcessNumbered"/>
    <dgm:cxn modelId="{972E81CF-A5F4-40E0-BC01-5C5FBA50808B}" type="presOf" srcId="{EB27DB41-41A5-46EE-A24E-1FF87967DF49}" destId="{56B115EB-0D37-4F87-BE04-32548D30A8C5}" srcOrd="1" destOrd="0" presId="urn:microsoft.com/office/officeart/2016/7/layout/LinearBlockProcessNumbered"/>
    <dgm:cxn modelId="{1FBFE499-B899-4627-BD9A-A18F8830E09C}" type="presParOf" srcId="{7C2D40AC-1C96-45F5-A505-37FD3F160C54}" destId="{448E43A8-A7C5-406D-9CFB-7E4DF92E8DB0}" srcOrd="0" destOrd="0" presId="urn:microsoft.com/office/officeart/2016/7/layout/LinearBlockProcessNumbered"/>
    <dgm:cxn modelId="{37C6F84A-9438-4647-A443-DA1D4BC34966}" type="presParOf" srcId="{448E43A8-A7C5-406D-9CFB-7E4DF92E8DB0}" destId="{A8A55B79-1524-4148-8356-35AD004B1581}" srcOrd="0" destOrd="0" presId="urn:microsoft.com/office/officeart/2016/7/layout/LinearBlockProcessNumbered"/>
    <dgm:cxn modelId="{9A3F9370-06B7-4DC0-A246-06F52CC924DE}" type="presParOf" srcId="{448E43A8-A7C5-406D-9CFB-7E4DF92E8DB0}" destId="{5BEEA79B-BC70-4109-8F12-DF981562F402}" srcOrd="1" destOrd="0" presId="urn:microsoft.com/office/officeart/2016/7/layout/LinearBlockProcessNumbered"/>
    <dgm:cxn modelId="{C96F0F62-1B2E-45A8-9F50-378CD249244D}" type="presParOf" srcId="{448E43A8-A7C5-406D-9CFB-7E4DF92E8DB0}" destId="{740D3109-13C0-4ECC-8590-6649BFE63D00}" srcOrd="2" destOrd="0" presId="urn:microsoft.com/office/officeart/2016/7/layout/LinearBlockProcessNumbered"/>
    <dgm:cxn modelId="{3A5D5D0F-0621-4EB4-9859-476B0D7D7E45}" type="presParOf" srcId="{7C2D40AC-1C96-45F5-A505-37FD3F160C54}" destId="{217FA0ED-0EEE-4D55-9130-765305F06633}" srcOrd="1" destOrd="0" presId="urn:microsoft.com/office/officeart/2016/7/layout/LinearBlockProcessNumbered"/>
    <dgm:cxn modelId="{C9C58565-2F27-46FF-B56C-6AE973CAC0A6}" type="presParOf" srcId="{7C2D40AC-1C96-45F5-A505-37FD3F160C54}" destId="{404A23FB-686D-4185-9E4D-465BA0115298}" srcOrd="2" destOrd="0" presId="urn:microsoft.com/office/officeart/2016/7/layout/LinearBlockProcessNumbered"/>
    <dgm:cxn modelId="{1834E3AE-6A15-45F1-B05B-94816EBB5EAD}" type="presParOf" srcId="{404A23FB-686D-4185-9E4D-465BA0115298}" destId="{FF18C631-3EF0-4A9F-BB92-7B04541994CF}" srcOrd="0" destOrd="0" presId="urn:microsoft.com/office/officeart/2016/7/layout/LinearBlockProcessNumbered"/>
    <dgm:cxn modelId="{54D6C6F9-F5EC-4E36-8274-09731C955F95}" type="presParOf" srcId="{404A23FB-686D-4185-9E4D-465BA0115298}" destId="{077EE0C1-FC0C-4C3F-988C-37D6D05E5407}" srcOrd="1" destOrd="0" presId="urn:microsoft.com/office/officeart/2016/7/layout/LinearBlockProcessNumbered"/>
    <dgm:cxn modelId="{BCD25BF7-0B85-4E9E-8418-03A8AEBDC69D}" type="presParOf" srcId="{404A23FB-686D-4185-9E4D-465BA0115298}" destId="{8009D36D-19EA-410F-994D-E374F792E34B}" srcOrd="2" destOrd="0" presId="urn:microsoft.com/office/officeart/2016/7/layout/LinearBlockProcessNumbered"/>
    <dgm:cxn modelId="{6988AD36-A2FA-4300-9B5C-A677EE559EDE}" type="presParOf" srcId="{7C2D40AC-1C96-45F5-A505-37FD3F160C54}" destId="{C134021F-3069-46AA-AE45-EAA5FDFC6445}" srcOrd="3" destOrd="0" presId="urn:microsoft.com/office/officeart/2016/7/layout/LinearBlockProcessNumbered"/>
    <dgm:cxn modelId="{BA366A90-391B-41AC-8809-0DDE5476011B}" type="presParOf" srcId="{7C2D40AC-1C96-45F5-A505-37FD3F160C54}" destId="{B179F732-A935-444E-9A88-44FC960D099A}" srcOrd="4" destOrd="0" presId="urn:microsoft.com/office/officeart/2016/7/layout/LinearBlockProcessNumbered"/>
    <dgm:cxn modelId="{C272E1FA-7CAD-4BB3-8AF2-827E3400A8E3}" type="presParOf" srcId="{B179F732-A935-444E-9A88-44FC960D099A}" destId="{1B43C6EC-9D4B-4BB1-B8CB-36BB2A869DDB}" srcOrd="0" destOrd="0" presId="urn:microsoft.com/office/officeart/2016/7/layout/LinearBlockProcessNumbered"/>
    <dgm:cxn modelId="{B353CF1B-FFF5-4CDC-9A00-7FFDE6E12986}" type="presParOf" srcId="{B179F732-A935-444E-9A88-44FC960D099A}" destId="{C3925141-A73A-4596-ADAB-CD922ECFBF8F}" srcOrd="1" destOrd="0" presId="urn:microsoft.com/office/officeart/2016/7/layout/LinearBlockProcessNumbered"/>
    <dgm:cxn modelId="{77FF01EC-573F-4051-80C9-92CDDC3C1E0F}" type="presParOf" srcId="{B179F732-A935-444E-9A88-44FC960D099A}" destId="{56B115EB-0D37-4F87-BE04-32548D30A8C5}"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3CB287-8019-44D7-9775-66800208F331}"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C64698A8-6570-48AD-8123-4D39BB17FA5F}">
      <dgm:prSet/>
      <dgm:spPr/>
      <dgm:t>
        <a:bodyPr/>
        <a:lstStyle/>
        <a:p>
          <a:r>
            <a:rPr lang="sv-SE" dirty="0"/>
            <a:t>Dylid diwallu anghenion plentyn sydd ag AAA</a:t>
          </a:r>
          <a:endParaRPr lang="en-US" dirty="0"/>
        </a:p>
      </dgm:t>
    </dgm:pt>
    <dgm:pt modelId="{4B0AD61D-F5D7-4991-AF61-F23674E7C8E6}" type="parTrans" cxnId="{5B77CCBA-154B-4693-B23B-C8BC49A853F3}">
      <dgm:prSet/>
      <dgm:spPr/>
      <dgm:t>
        <a:bodyPr/>
        <a:lstStyle/>
        <a:p>
          <a:endParaRPr lang="en-US"/>
        </a:p>
      </dgm:t>
    </dgm:pt>
    <dgm:pt modelId="{D1EAB070-96AC-427A-B047-1D60A8927EE5}" type="sibTrans" cxnId="{5B77CCBA-154B-4693-B23B-C8BC49A853F3}">
      <dgm:prSet/>
      <dgm:spPr/>
      <dgm:t>
        <a:bodyPr/>
        <a:lstStyle/>
        <a:p>
          <a:endParaRPr lang="en-US"/>
        </a:p>
      </dgm:t>
    </dgm:pt>
    <dgm:pt modelId="{023BC4F6-2899-42F0-BF7E-AFC4218FDE94}">
      <dgm:prSet/>
      <dgm:spPr/>
      <dgm:t>
        <a:bodyPr/>
        <a:lstStyle/>
        <a:p>
          <a:r>
            <a:rPr lang="cy-GB" noProof="0" dirty="0"/>
            <a:t>Pryd bynnag y bo'n bosibl, caiff anghenion addysgol arbennig plant eu diwallu yn y brif ffrwd</a:t>
          </a:r>
        </a:p>
      </dgm:t>
    </dgm:pt>
    <dgm:pt modelId="{0229F52B-1913-41DC-813C-556577377C8D}" type="parTrans" cxnId="{E6A8BCC3-A838-4566-84FE-0A9FB4BAC4BF}">
      <dgm:prSet/>
      <dgm:spPr/>
      <dgm:t>
        <a:bodyPr/>
        <a:lstStyle/>
        <a:p>
          <a:endParaRPr lang="en-US"/>
        </a:p>
      </dgm:t>
    </dgm:pt>
    <dgm:pt modelId="{686C427D-13AC-4B29-9A95-892885C0CFD0}" type="sibTrans" cxnId="{E6A8BCC3-A838-4566-84FE-0A9FB4BAC4BF}">
      <dgm:prSet/>
      <dgm:spPr/>
      <dgm:t>
        <a:bodyPr/>
        <a:lstStyle/>
        <a:p>
          <a:endParaRPr lang="en-US"/>
        </a:p>
      </dgm:t>
    </dgm:pt>
    <dgm:pt modelId="{4B9196DE-EED8-4D66-8193-9CD6136A1D2B}">
      <dgm:prSet/>
      <dgm:spPr/>
      <dgm:t>
        <a:bodyPr/>
        <a:lstStyle/>
        <a:p>
          <a:r>
            <a:rPr lang="cy-GB" noProof="0" dirty="0"/>
            <a:t>Dylid gofyn am farn y plentyn</a:t>
          </a:r>
        </a:p>
      </dgm:t>
    </dgm:pt>
    <dgm:pt modelId="{E99B7FF4-47E3-4192-8E91-67AB9D90D249}" type="parTrans" cxnId="{E08512F2-9D45-46F9-A405-8518B0D95FAD}">
      <dgm:prSet/>
      <dgm:spPr/>
      <dgm:t>
        <a:bodyPr/>
        <a:lstStyle/>
        <a:p>
          <a:endParaRPr lang="en-US"/>
        </a:p>
      </dgm:t>
    </dgm:pt>
    <dgm:pt modelId="{B14DB476-52BF-4DA4-9848-277CC4CB40CB}" type="sibTrans" cxnId="{E08512F2-9D45-46F9-A405-8518B0D95FAD}">
      <dgm:prSet/>
      <dgm:spPr/>
      <dgm:t>
        <a:bodyPr/>
        <a:lstStyle/>
        <a:p>
          <a:endParaRPr lang="en-US"/>
        </a:p>
      </dgm:t>
    </dgm:pt>
    <dgm:pt modelId="{869EF502-C0E6-414E-8DCA-1F8DE2BE76C1}">
      <dgm:prSet/>
      <dgm:spPr/>
      <dgm:t>
        <a:bodyPr/>
        <a:lstStyle/>
        <a:p>
          <a:r>
            <a:rPr lang="cy-GB" noProof="0" dirty="0"/>
            <a:t>Mae rhieni'n chwarae rhan hanfodol wrth gefnogi addysg eu plentyn</a:t>
          </a:r>
        </a:p>
      </dgm:t>
    </dgm:pt>
    <dgm:pt modelId="{4CDC81AA-B385-43FC-9BDD-254219A46804}" type="parTrans" cxnId="{3EC10436-8405-46F8-B331-97DF080D4CB3}">
      <dgm:prSet/>
      <dgm:spPr/>
      <dgm:t>
        <a:bodyPr/>
        <a:lstStyle/>
        <a:p>
          <a:endParaRPr lang="en-US"/>
        </a:p>
      </dgm:t>
    </dgm:pt>
    <dgm:pt modelId="{8B67EBF9-7926-43F0-97A0-468BF6401C29}" type="sibTrans" cxnId="{3EC10436-8405-46F8-B331-97DF080D4CB3}">
      <dgm:prSet/>
      <dgm:spPr/>
      <dgm:t>
        <a:bodyPr/>
        <a:lstStyle/>
        <a:p>
          <a:endParaRPr lang="en-US"/>
        </a:p>
      </dgm:t>
    </dgm:pt>
    <dgm:pt modelId="{673F0BCA-E80E-4121-843A-6582E8C69D45}">
      <dgm:prSet/>
      <dgm:spPr/>
      <dgm:t>
        <a:bodyPr/>
        <a:lstStyle/>
        <a:p>
          <a:r>
            <a:rPr lang="cy-GB" noProof="0" dirty="0"/>
            <a:t>Dylai plant sydd ag AAA gael mynediad at gwricwlwm cytbwys eang</a:t>
          </a:r>
        </a:p>
      </dgm:t>
    </dgm:pt>
    <dgm:pt modelId="{8335B5AD-323B-4CDC-86FB-6447990D8020}" type="parTrans" cxnId="{9439CB5C-18CE-42C2-8053-026ABF21B631}">
      <dgm:prSet/>
      <dgm:spPr/>
      <dgm:t>
        <a:bodyPr/>
        <a:lstStyle/>
        <a:p>
          <a:endParaRPr lang="en-US"/>
        </a:p>
      </dgm:t>
    </dgm:pt>
    <dgm:pt modelId="{0018A219-269C-4B20-986B-DE079DAE0ED0}" type="sibTrans" cxnId="{9439CB5C-18CE-42C2-8053-026ABF21B631}">
      <dgm:prSet/>
      <dgm:spPr/>
      <dgm:t>
        <a:bodyPr/>
        <a:lstStyle/>
        <a:p>
          <a:endParaRPr lang="en-US"/>
        </a:p>
      </dgm:t>
    </dgm:pt>
    <dgm:pt modelId="{DB07A5AB-C7A2-448B-8FB8-3058EE61CDAB}">
      <dgm:prSet/>
      <dgm:spPr/>
      <dgm:t>
        <a:bodyPr/>
        <a:lstStyle/>
        <a:p>
          <a:r>
            <a:rPr lang="cy-GB" noProof="0" dirty="0"/>
            <a:t>Yn defnyddio'r term ymateb graddedig wrth nodi, asesu a darparu ar gyfer plant ifanc</a:t>
          </a:r>
        </a:p>
      </dgm:t>
    </dgm:pt>
    <dgm:pt modelId="{0BC13C2F-0B3E-41B9-ACC9-06BC2179657D}" type="parTrans" cxnId="{FE650873-E1F8-4BCD-A79D-E0C0FF2DF387}">
      <dgm:prSet/>
      <dgm:spPr/>
      <dgm:t>
        <a:bodyPr/>
        <a:lstStyle/>
        <a:p>
          <a:endParaRPr lang="en-US"/>
        </a:p>
      </dgm:t>
    </dgm:pt>
    <dgm:pt modelId="{C48424CC-D56E-4449-878C-72BD44F401E6}" type="sibTrans" cxnId="{FE650873-E1F8-4BCD-A79D-E0C0FF2DF387}">
      <dgm:prSet/>
      <dgm:spPr/>
      <dgm:t>
        <a:bodyPr/>
        <a:lstStyle/>
        <a:p>
          <a:endParaRPr lang="en-US"/>
        </a:p>
      </dgm:t>
    </dgm:pt>
    <dgm:pt modelId="{2B1A497D-2D3F-45F3-AF5E-10BBD2E20F9B}">
      <dgm:prSet/>
      <dgm:spPr/>
      <dgm:t>
        <a:bodyPr/>
        <a:lstStyle/>
        <a:p>
          <a:r>
            <a:rPr lang="cy-GB" noProof="0" dirty="0"/>
            <a:t>Lefel Gweithredu yn y Blynyddoedd Cynnar/Gweithredu gan yr Ysgol </a:t>
          </a:r>
        </a:p>
      </dgm:t>
    </dgm:pt>
    <dgm:pt modelId="{2040F198-1A43-4CE1-A0F4-9352EAD30B32}" type="parTrans" cxnId="{74AC820B-A87A-4973-A65D-2DBF7521DBE1}">
      <dgm:prSet/>
      <dgm:spPr/>
      <dgm:t>
        <a:bodyPr/>
        <a:lstStyle/>
        <a:p>
          <a:endParaRPr lang="en-US"/>
        </a:p>
      </dgm:t>
    </dgm:pt>
    <dgm:pt modelId="{94D30EF7-0A65-48C0-8A77-5C9B14E6BEFD}" type="sibTrans" cxnId="{74AC820B-A87A-4973-A65D-2DBF7521DBE1}">
      <dgm:prSet/>
      <dgm:spPr/>
      <dgm:t>
        <a:bodyPr/>
        <a:lstStyle/>
        <a:p>
          <a:endParaRPr lang="en-US"/>
        </a:p>
      </dgm:t>
    </dgm:pt>
    <dgm:pt modelId="{67C3F72D-FE35-4B21-865F-72B52598EACE}">
      <dgm:prSet/>
      <dgm:spPr/>
      <dgm:t>
        <a:bodyPr/>
        <a:lstStyle/>
        <a:p>
          <a:r>
            <a:rPr lang="cy-GB" noProof="0" dirty="0"/>
            <a:t>Lefel Gweithredu yn y Blynyddoedd Cynnar a Mwy / Gweithredu gan yr Ysgol a Mwy</a:t>
          </a:r>
        </a:p>
      </dgm:t>
    </dgm:pt>
    <dgm:pt modelId="{FBD237A4-E62A-41F1-963D-46DF090948B2}" type="parTrans" cxnId="{FE80B41F-F410-4E9D-8A88-0C4D66458A91}">
      <dgm:prSet/>
      <dgm:spPr/>
      <dgm:t>
        <a:bodyPr/>
        <a:lstStyle/>
        <a:p>
          <a:endParaRPr lang="en-US"/>
        </a:p>
      </dgm:t>
    </dgm:pt>
    <dgm:pt modelId="{1EC2A433-F67A-4872-B1DC-7C3410169505}" type="sibTrans" cxnId="{FE80B41F-F410-4E9D-8A88-0C4D66458A91}">
      <dgm:prSet/>
      <dgm:spPr/>
      <dgm:t>
        <a:bodyPr/>
        <a:lstStyle/>
        <a:p>
          <a:endParaRPr lang="en-US"/>
        </a:p>
      </dgm:t>
    </dgm:pt>
    <dgm:pt modelId="{5D300C16-8A90-4264-8614-60D53D46DFDC}">
      <dgm:prSet/>
      <dgm:spPr/>
      <dgm:t>
        <a:bodyPr/>
        <a:lstStyle/>
        <a:p>
          <a:r>
            <a:rPr lang="cy-GB" noProof="0" dirty="0"/>
            <a:t>Asesiad Statudol</a:t>
          </a:r>
        </a:p>
      </dgm:t>
    </dgm:pt>
    <dgm:pt modelId="{ACCB7D16-4D66-4241-9DBA-E26EC65B5224}" type="parTrans" cxnId="{9A1662ED-6BF8-4194-A53B-B2B894BEF8A2}">
      <dgm:prSet/>
      <dgm:spPr/>
      <dgm:t>
        <a:bodyPr/>
        <a:lstStyle/>
        <a:p>
          <a:endParaRPr lang="en-US"/>
        </a:p>
      </dgm:t>
    </dgm:pt>
    <dgm:pt modelId="{5D0A28C4-7398-47BD-BECA-D82770A6448E}" type="sibTrans" cxnId="{9A1662ED-6BF8-4194-A53B-B2B894BEF8A2}">
      <dgm:prSet/>
      <dgm:spPr/>
      <dgm:t>
        <a:bodyPr/>
        <a:lstStyle/>
        <a:p>
          <a:endParaRPr lang="en-US"/>
        </a:p>
      </dgm:t>
    </dgm:pt>
    <dgm:pt modelId="{F64DBB8E-9DA7-4DD9-AA26-7C7D3533CA7A}" type="pres">
      <dgm:prSet presAssocID="{003CB287-8019-44D7-9775-66800208F331}" presName="diagram" presStyleCnt="0">
        <dgm:presLayoutVars>
          <dgm:dir/>
          <dgm:resizeHandles val="exact"/>
        </dgm:presLayoutVars>
      </dgm:prSet>
      <dgm:spPr/>
    </dgm:pt>
    <dgm:pt modelId="{605958B7-D5D1-4359-9D47-57E7124A8B6E}" type="pres">
      <dgm:prSet presAssocID="{C64698A8-6570-48AD-8123-4D39BB17FA5F}" presName="node" presStyleLbl="node1" presStyleIdx="0" presStyleCnt="9" custLinFactNeighborY="-4166">
        <dgm:presLayoutVars>
          <dgm:bulletEnabled val="1"/>
        </dgm:presLayoutVars>
      </dgm:prSet>
      <dgm:spPr/>
    </dgm:pt>
    <dgm:pt modelId="{2FBC847A-1FB3-4BD6-808C-78E98C1A7334}" type="pres">
      <dgm:prSet presAssocID="{D1EAB070-96AC-427A-B047-1D60A8927EE5}" presName="sibTrans" presStyleCnt="0"/>
      <dgm:spPr/>
    </dgm:pt>
    <dgm:pt modelId="{00D08F11-7576-45BC-A9C3-07476EEBFCA3}" type="pres">
      <dgm:prSet presAssocID="{023BC4F6-2899-42F0-BF7E-AFC4218FDE94}" presName="node" presStyleLbl="node1" presStyleIdx="1" presStyleCnt="9">
        <dgm:presLayoutVars>
          <dgm:bulletEnabled val="1"/>
        </dgm:presLayoutVars>
      </dgm:prSet>
      <dgm:spPr/>
    </dgm:pt>
    <dgm:pt modelId="{782996F8-3D2B-4376-BE74-4F97DA4C579B}" type="pres">
      <dgm:prSet presAssocID="{686C427D-13AC-4B29-9A95-892885C0CFD0}" presName="sibTrans" presStyleCnt="0"/>
      <dgm:spPr/>
    </dgm:pt>
    <dgm:pt modelId="{3D24E215-E33D-480E-925D-090782BD332F}" type="pres">
      <dgm:prSet presAssocID="{4B9196DE-EED8-4D66-8193-9CD6136A1D2B}" presName="node" presStyleLbl="node1" presStyleIdx="2" presStyleCnt="9">
        <dgm:presLayoutVars>
          <dgm:bulletEnabled val="1"/>
        </dgm:presLayoutVars>
      </dgm:prSet>
      <dgm:spPr/>
    </dgm:pt>
    <dgm:pt modelId="{50C9E783-C539-45D5-BE73-55D691A1B586}" type="pres">
      <dgm:prSet presAssocID="{B14DB476-52BF-4DA4-9848-277CC4CB40CB}" presName="sibTrans" presStyleCnt="0"/>
      <dgm:spPr/>
    </dgm:pt>
    <dgm:pt modelId="{64440500-1DD8-4B7F-85F9-C04F890CF58A}" type="pres">
      <dgm:prSet presAssocID="{869EF502-C0E6-414E-8DCA-1F8DE2BE76C1}" presName="node" presStyleLbl="node1" presStyleIdx="3" presStyleCnt="9">
        <dgm:presLayoutVars>
          <dgm:bulletEnabled val="1"/>
        </dgm:presLayoutVars>
      </dgm:prSet>
      <dgm:spPr/>
    </dgm:pt>
    <dgm:pt modelId="{C3AC65E9-8694-4C8D-BC2D-735F978C95FD}" type="pres">
      <dgm:prSet presAssocID="{8B67EBF9-7926-43F0-97A0-468BF6401C29}" presName="sibTrans" presStyleCnt="0"/>
      <dgm:spPr/>
    </dgm:pt>
    <dgm:pt modelId="{85A263A0-749C-4110-8A48-D4FADFE8F8B6}" type="pres">
      <dgm:prSet presAssocID="{673F0BCA-E80E-4121-843A-6582E8C69D45}" presName="node" presStyleLbl="node1" presStyleIdx="4" presStyleCnt="9">
        <dgm:presLayoutVars>
          <dgm:bulletEnabled val="1"/>
        </dgm:presLayoutVars>
      </dgm:prSet>
      <dgm:spPr/>
    </dgm:pt>
    <dgm:pt modelId="{8FFA7F27-63C3-4D2F-873F-1C0DC630C435}" type="pres">
      <dgm:prSet presAssocID="{0018A219-269C-4B20-986B-DE079DAE0ED0}" presName="sibTrans" presStyleCnt="0"/>
      <dgm:spPr/>
    </dgm:pt>
    <dgm:pt modelId="{2FB3BDA6-03E9-4F09-83D5-E43ADA877FCC}" type="pres">
      <dgm:prSet presAssocID="{DB07A5AB-C7A2-448B-8FB8-3058EE61CDAB}" presName="node" presStyleLbl="node1" presStyleIdx="5" presStyleCnt="9">
        <dgm:presLayoutVars>
          <dgm:bulletEnabled val="1"/>
        </dgm:presLayoutVars>
      </dgm:prSet>
      <dgm:spPr/>
    </dgm:pt>
    <dgm:pt modelId="{1704A767-A402-4A5A-93D2-1F25B8BA21A6}" type="pres">
      <dgm:prSet presAssocID="{C48424CC-D56E-4449-878C-72BD44F401E6}" presName="sibTrans" presStyleCnt="0"/>
      <dgm:spPr/>
    </dgm:pt>
    <dgm:pt modelId="{C783E2F2-B900-4F9F-9F9A-6A8F9BF54469}" type="pres">
      <dgm:prSet presAssocID="{2B1A497D-2D3F-45F3-AF5E-10BBD2E20F9B}" presName="node" presStyleLbl="node1" presStyleIdx="6" presStyleCnt="9">
        <dgm:presLayoutVars>
          <dgm:bulletEnabled val="1"/>
        </dgm:presLayoutVars>
      </dgm:prSet>
      <dgm:spPr/>
    </dgm:pt>
    <dgm:pt modelId="{798456AE-D92B-473C-8FFD-80F3F1CF0958}" type="pres">
      <dgm:prSet presAssocID="{94D30EF7-0A65-48C0-8A77-5C9B14E6BEFD}" presName="sibTrans" presStyleCnt="0"/>
      <dgm:spPr/>
    </dgm:pt>
    <dgm:pt modelId="{B62E3B3E-3467-4AC2-958F-D03593DB6032}" type="pres">
      <dgm:prSet presAssocID="{67C3F72D-FE35-4B21-865F-72B52598EACE}" presName="node" presStyleLbl="node1" presStyleIdx="7" presStyleCnt="9">
        <dgm:presLayoutVars>
          <dgm:bulletEnabled val="1"/>
        </dgm:presLayoutVars>
      </dgm:prSet>
      <dgm:spPr/>
    </dgm:pt>
    <dgm:pt modelId="{4EB0B13D-C480-4A8F-BD64-C0680196D9A1}" type="pres">
      <dgm:prSet presAssocID="{1EC2A433-F67A-4872-B1DC-7C3410169505}" presName="sibTrans" presStyleCnt="0"/>
      <dgm:spPr/>
    </dgm:pt>
    <dgm:pt modelId="{082BE7BE-57B9-4990-8BF7-36939933B352}" type="pres">
      <dgm:prSet presAssocID="{5D300C16-8A90-4264-8614-60D53D46DFDC}" presName="node" presStyleLbl="node1" presStyleIdx="8" presStyleCnt="9">
        <dgm:presLayoutVars>
          <dgm:bulletEnabled val="1"/>
        </dgm:presLayoutVars>
      </dgm:prSet>
      <dgm:spPr/>
    </dgm:pt>
  </dgm:ptLst>
  <dgm:cxnLst>
    <dgm:cxn modelId="{F3C7BA02-3774-493E-B534-C3A5905ABEA0}" type="presOf" srcId="{5D300C16-8A90-4264-8614-60D53D46DFDC}" destId="{082BE7BE-57B9-4990-8BF7-36939933B352}" srcOrd="0" destOrd="0" presId="urn:microsoft.com/office/officeart/2005/8/layout/default"/>
    <dgm:cxn modelId="{74AC820B-A87A-4973-A65D-2DBF7521DBE1}" srcId="{003CB287-8019-44D7-9775-66800208F331}" destId="{2B1A497D-2D3F-45F3-AF5E-10BBD2E20F9B}" srcOrd="6" destOrd="0" parTransId="{2040F198-1A43-4CE1-A0F4-9352EAD30B32}" sibTransId="{94D30EF7-0A65-48C0-8A77-5C9B14E6BEFD}"/>
    <dgm:cxn modelId="{FE80B41F-F410-4E9D-8A88-0C4D66458A91}" srcId="{003CB287-8019-44D7-9775-66800208F331}" destId="{67C3F72D-FE35-4B21-865F-72B52598EACE}" srcOrd="7" destOrd="0" parTransId="{FBD237A4-E62A-41F1-963D-46DF090948B2}" sibTransId="{1EC2A433-F67A-4872-B1DC-7C3410169505}"/>
    <dgm:cxn modelId="{E766512E-EC03-4920-A455-A39370778DC2}" type="presOf" srcId="{023BC4F6-2899-42F0-BF7E-AFC4218FDE94}" destId="{00D08F11-7576-45BC-A9C3-07476EEBFCA3}" srcOrd="0" destOrd="0" presId="urn:microsoft.com/office/officeart/2005/8/layout/default"/>
    <dgm:cxn modelId="{E7E7CF2E-DA7D-4748-AD7B-5BD7C154ECC5}" type="presOf" srcId="{2B1A497D-2D3F-45F3-AF5E-10BBD2E20F9B}" destId="{C783E2F2-B900-4F9F-9F9A-6A8F9BF54469}" srcOrd="0" destOrd="0" presId="urn:microsoft.com/office/officeart/2005/8/layout/default"/>
    <dgm:cxn modelId="{CA8A3531-9F8B-4611-B877-A5AEF43ACC95}" type="presOf" srcId="{4B9196DE-EED8-4D66-8193-9CD6136A1D2B}" destId="{3D24E215-E33D-480E-925D-090782BD332F}" srcOrd="0" destOrd="0" presId="urn:microsoft.com/office/officeart/2005/8/layout/default"/>
    <dgm:cxn modelId="{3EC10436-8405-46F8-B331-97DF080D4CB3}" srcId="{003CB287-8019-44D7-9775-66800208F331}" destId="{869EF502-C0E6-414E-8DCA-1F8DE2BE76C1}" srcOrd="3" destOrd="0" parTransId="{4CDC81AA-B385-43FC-9BDD-254219A46804}" sibTransId="{8B67EBF9-7926-43F0-97A0-468BF6401C29}"/>
    <dgm:cxn modelId="{9439CB5C-18CE-42C2-8053-026ABF21B631}" srcId="{003CB287-8019-44D7-9775-66800208F331}" destId="{673F0BCA-E80E-4121-843A-6582E8C69D45}" srcOrd="4" destOrd="0" parTransId="{8335B5AD-323B-4CDC-86FB-6447990D8020}" sibTransId="{0018A219-269C-4B20-986B-DE079DAE0ED0}"/>
    <dgm:cxn modelId="{487B2861-80AC-4FAB-B34C-C85B3BBFAAA3}" type="presOf" srcId="{67C3F72D-FE35-4B21-865F-72B52598EACE}" destId="{B62E3B3E-3467-4AC2-958F-D03593DB6032}" srcOrd="0" destOrd="0" presId="urn:microsoft.com/office/officeart/2005/8/layout/default"/>
    <dgm:cxn modelId="{FE650873-E1F8-4BCD-A79D-E0C0FF2DF387}" srcId="{003CB287-8019-44D7-9775-66800208F331}" destId="{DB07A5AB-C7A2-448B-8FB8-3058EE61CDAB}" srcOrd="5" destOrd="0" parTransId="{0BC13C2F-0B3E-41B9-ACC9-06BC2179657D}" sibTransId="{C48424CC-D56E-4449-878C-72BD44F401E6}"/>
    <dgm:cxn modelId="{5B77CCBA-154B-4693-B23B-C8BC49A853F3}" srcId="{003CB287-8019-44D7-9775-66800208F331}" destId="{C64698A8-6570-48AD-8123-4D39BB17FA5F}" srcOrd="0" destOrd="0" parTransId="{4B0AD61D-F5D7-4991-AF61-F23674E7C8E6}" sibTransId="{D1EAB070-96AC-427A-B047-1D60A8927EE5}"/>
    <dgm:cxn modelId="{E6A8BCC3-A838-4566-84FE-0A9FB4BAC4BF}" srcId="{003CB287-8019-44D7-9775-66800208F331}" destId="{023BC4F6-2899-42F0-BF7E-AFC4218FDE94}" srcOrd="1" destOrd="0" parTransId="{0229F52B-1913-41DC-813C-556577377C8D}" sibTransId="{686C427D-13AC-4B29-9A95-892885C0CFD0}"/>
    <dgm:cxn modelId="{6CB583CD-3938-4E9A-8390-961825AB08D5}" type="presOf" srcId="{003CB287-8019-44D7-9775-66800208F331}" destId="{F64DBB8E-9DA7-4DD9-AA26-7C7D3533CA7A}" srcOrd="0" destOrd="0" presId="urn:microsoft.com/office/officeart/2005/8/layout/default"/>
    <dgm:cxn modelId="{B1B696DD-24CD-4C4B-A921-8B271D6A7E1E}" type="presOf" srcId="{673F0BCA-E80E-4121-843A-6582E8C69D45}" destId="{85A263A0-749C-4110-8A48-D4FADFE8F8B6}" srcOrd="0" destOrd="0" presId="urn:microsoft.com/office/officeart/2005/8/layout/default"/>
    <dgm:cxn modelId="{8DB65FEB-9FFD-47DF-9F8C-C75680C5291F}" type="presOf" srcId="{869EF502-C0E6-414E-8DCA-1F8DE2BE76C1}" destId="{64440500-1DD8-4B7F-85F9-C04F890CF58A}" srcOrd="0" destOrd="0" presId="urn:microsoft.com/office/officeart/2005/8/layout/default"/>
    <dgm:cxn modelId="{9A1662ED-6BF8-4194-A53B-B2B894BEF8A2}" srcId="{003CB287-8019-44D7-9775-66800208F331}" destId="{5D300C16-8A90-4264-8614-60D53D46DFDC}" srcOrd="8" destOrd="0" parTransId="{ACCB7D16-4D66-4241-9DBA-E26EC65B5224}" sibTransId="{5D0A28C4-7398-47BD-BECA-D82770A6448E}"/>
    <dgm:cxn modelId="{103B88F1-451D-45BB-B628-DF027A29EE94}" type="presOf" srcId="{C64698A8-6570-48AD-8123-4D39BB17FA5F}" destId="{605958B7-D5D1-4359-9D47-57E7124A8B6E}" srcOrd="0" destOrd="0" presId="urn:microsoft.com/office/officeart/2005/8/layout/default"/>
    <dgm:cxn modelId="{E08512F2-9D45-46F9-A405-8518B0D95FAD}" srcId="{003CB287-8019-44D7-9775-66800208F331}" destId="{4B9196DE-EED8-4D66-8193-9CD6136A1D2B}" srcOrd="2" destOrd="0" parTransId="{E99B7FF4-47E3-4192-8E91-67AB9D90D249}" sibTransId="{B14DB476-52BF-4DA4-9848-277CC4CB40CB}"/>
    <dgm:cxn modelId="{E53A38FF-DDF3-43C9-AFEA-1494AAC5410E}" type="presOf" srcId="{DB07A5AB-C7A2-448B-8FB8-3058EE61CDAB}" destId="{2FB3BDA6-03E9-4F09-83D5-E43ADA877FCC}" srcOrd="0" destOrd="0" presId="urn:microsoft.com/office/officeart/2005/8/layout/default"/>
    <dgm:cxn modelId="{E31E1D54-F7C4-4442-B9CC-CAD6CEEF78EF}" type="presParOf" srcId="{F64DBB8E-9DA7-4DD9-AA26-7C7D3533CA7A}" destId="{605958B7-D5D1-4359-9D47-57E7124A8B6E}" srcOrd="0" destOrd="0" presId="urn:microsoft.com/office/officeart/2005/8/layout/default"/>
    <dgm:cxn modelId="{36FBE58F-E9AB-4EC8-8BCD-AECFC3AB1680}" type="presParOf" srcId="{F64DBB8E-9DA7-4DD9-AA26-7C7D3533CA7A}" destId="{2FBC847A-1FB3-4BD6-808C-78E98C1A7334}" srcOrd="1" destOrd="0" presId="urn:microsoft.com/office/officeart/2005/8/layout/default"/>
    <dgm:cxn modelId="{84B9B9F3-8F9A-4F11-AB56-1D094906BB08}" type="presParOf" srcId="{F64DBB8E-9DA7-4DD9-AA26-7C7D3533CA7A}" destId="{00D08F11-7576-45BC-A9C3-07476EEBFCA3}" srcOrd="2" destOrd="0" presId="urn:microsoft.com/office/officeart/2005/8/layout/default"/>
    <dgm:cxn modelId="{352AC54E-7950-49EE-BE4C-AB0488D19374}" type="presParOf" srcId="{F64DBB8E-9DA7-4DD9-AA26-7C7D3533CA7A}" destId="{782996F8-3D2B-4376-BE74-4F97DA4C579B}" srcOrd="3" destOrd="0" presId="urn:microsoft.com/office/officeart/2005/8/layout/default"/>
    <dgm:cxn modelId="{37D4E4C0-2329-41C1-A029-927ACA39D5ED}" type="presParOf" srcId="{F64DBB8E-9DA7-4DD9-AA26-7C7D3533CA7A}" destId="{3D24E215-E33D-480E-925D-090782BD332F}" srcOrd="4" destOrd="0" presId="urn:microsoft.com/office/officeart/2005/8/layout/default"/>
    <dgm:cxn modelId="{E2BF5F2A-36E8-4AB0-B321-403C3E19B067}" type="presParOf" srcId="{F64DBB8E-9DA7-4DD9-AA26-7C7D3533CA7A}" destId="{50C9E783-C539-45D5-BE73-55D691A1B586}" srcOrd="5" destOrd="0" presId="urn:microsoft.com/office/officeart/2005/8/layout/default"/>
    <dgm:cxn modelId="{2F81CC0D-3D5E-4F32-BBB2-D942DAB37ED7}" type="presParOf" srcId="{F64DBB8E-9DA7-4DD9-AA26-7C7D3533CA7A}" destId="{64440500-1DD8-4B7F-85F9-C04F890CF58A}" srcOrd="6" destOrd="0" presId="urn:microsoft.com/office/officeart/2005/8/layout/default"/>
    <dgm:cxn modelId="{83EED539-D589-469A-B12F-EEEDD475B738}" type="presParOf" srcId="{F64DBB8E-9DA7-4DD9-AA26-7C7D3533CA7A}" destId="{C3AC65E9-8694-4C8D-BC2D-735F978C95FD}" srcOrd="7" destOrd="0" presId="urn:microsoft.com/office/officeart/2005/8/layout/default"/>
    <dgm:cxn modelId="{5874A96D-84BF-4433-B9AF-46525D4CC721}" type="presParOf" srcId="{F64DBB8E-9DA7-4DD9-AA26-7C7D3533CA7A}" destId="{85A263A0-749C-4110-8A48-D4FADFE8F8B6}" srcOrd="8" destOrd="0" presId="urn:microsoft.com/office/officeart/2005/8/layout/default"/>
    <dgm:cxn modelId="{9C8CDEDE-D75C-43A6-B5FB-0C947E272E96}" type="presParOf" srcId="{F64DBB8E-9DA7-4DD9-AA26-7C7D3533CA7A}" destId="{8FFA7F27-63C3-4D2F-873F-1C0DC630C435}" srcOrd="9" destOrd="0" presId="urn:microsoft.com/office/officeart/2005/8/layout/default"/>
    <dgm:cxn modelId="{BCB9A8CE-0DFE-4372-972F-F3CC9F491EC2}" type="presParOf" srcId="{F64DBB8E-9DA7-4DD9-AA26-7C7D3533CA7A}" destId="{2FB3BDA6-03E9-4F09-83D5-E43ADA877FCC}" srcOrd="10" destOrd="0" presId="urn:microsoft.com/office/officeart/2005/8/layout/default"/>
    <dgm:cxn modelId="{89DC28B5-1D55-435A-A3E1-E82E33B2F1F1}" type="presParOf" srcId="{F64DBB8E-9DA7-4DD9-AA26-7C7D3533CA7A}" destId="{1704A767-A402-4A5A-93D2-1F25B8BA21A6}" srcOrd="11" destOrd="0" presId="urn:microsoft.com/office/officeart/2005/8/layout/default"/>
    <dgm:cxn modelId="{B095E991-AA0D-43B2-81FC-7750C43C5B75}" type="presParOf" srcId="{F64DBB8E-9DA7-4DD9-AA26-7C7D3533CA7A}" destId="{C783E2F2-B900-4F9F-9F9A-6A8F9BF54469}" srcOrd="12" destOrd="0" presId="urn:microsoft.com/office/officeart/2005/8/layout/default"/>
    <dgm:cxn modelId="{209736B9-A9F0-4A09-89E9-1416E214D755}" type="presParOf" srcId="{F64DBB8E-9DA7-4DD9-AA26-7C7D3533CA7A}" destId="{798456AE-D92B-473C-8FFD-80F3F1CF0958}" srcOrd="13" destOrd="0" presId="urn:microsoft.com/office/officeart/2005/8/layout/default"/>
    <dgm:cxn modelId="{4475FE71-89F2-4D1F-9D6C-408A208E0BC4}" type="presParOf" srcId="{F64DBB8E-9DA7-4DD9-AA26-7C7D3533CA7A}" destId="{B62E3B3E-3467-4AC2-958F-D03593DB6032}" srcOrd="14" destOrd="0" presId="urn:microsoft.com/office/officeart/2005/8/layout/default"/>
    <dgm:cxn modelId="{56F5E601-33BB-4F6A-A2C3-19685EE8E88E}" type="presParOf" srcId="{F64DBB8E-9DA7-4DD9-AA26-7C7D3533CA7A}" destId="{4EB0B13D-C480-4A8F-BD64-C0680196D9A1}" srcOrd="15" destOrd="0" presId="urn:microsoft.com/office/officeart/2005/8/layout/default"/>
    <dgm:cxn modelId="{503DEFFC-FBE8-4861-AF22-839D94AF6B8B}" type="presParOf" srcId="{F64DBB8E-9DA7-4DD9-AA26-7C7D3533CA7A}" destId="{082BE7BE-57B9-4990-8BF7-36939933B352}"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9906FE-B0BD-4364-8F2A-AB2B7C399AEC}"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263BA680-0DE2-4783-A3B8-F8C5F6872FE0}">
      <dgm:prSet/>
      <dgm:spPr/>
      <dgm:t>
        <a:bodyPr/>
        <a:lstStyle/>
        <a:p>
          <a:r>
            <a:rPr lang="cy-GB" noProof="0" dirty="0"/>
            <a:t>Mae'r Ddeddf DGA hon yn ei gwneud yn ofynnol i leoliadau/ysgolion beidio â thrin plentyn anabl yn 'llai ffafriol' a gwneud 'addasiadau rhesymol’</a:t>
          </a:r>
        </a:p>
      </dgm:t>
    </dgm:pt>
    <dgm:pt modelId="{2973AF8A-D879-42EE-BA24-1EAE0CE96B9B}" type="parTrans" cxnId="{3DAD9947-A3E1-4855-89BA-D58D73E1ADBB}">
      <dgm:prSet/>
      <dgm:spPr/>
      <dgm:t>
        <a:bodyPr/>
        <a:lstStyle/>
        <a:p>
          <a:endParaRPr lang="en-US"/>
        </a:p>
      </dgm:t>
    </dgm:pt>
    <dgm:pt modelId="{265579FF-24EA-44D6-9466-8FC9AA40806C}" type="sibTrans" cxnId="{3DAD9947-A3E1-4855-89BA-D58D73E1ADBB}">
      <dgm:prSet/>
      <dgm:spPr/>
      <dgm:t>
        <a:bodyPr/>
        <a:lstStyle/>
        <a:p>
          <a:endParaRPr lang="en-US"/>
        </a:p>
      </dgm:t>
    </dgm:pt>
    <dgm:pt modelId="{952BFF2F-714E-4FAB-B1AC-ECA7051807C8}">
      <dgm:prSet/>
      <dgm:spPr/>
      <dgm:t>
        <a:bodyPr/>
        <a:lstStyle/>
        <a:p>
          <a:r>
            <a:rPr lang="cy-GB" noProof="0" dirty="0"/>
            <a:t>Yn ymarferol, mae hyn yn golygu:</a:t>
          </a:r>
        </a:p>
      </dgm:t>
    </dgm:pt>
    <dgm:pt modelId="{5B322279-C9D0-448A-92D8-07BA646B16A3}" type="parTrans" cxnId="{622DACA4-E2D8-4083-AF21-C1935F0DF52D}">
      <dgm:prSet/>
      <dgm:spPr/>
      <dgm:t>
        <a:bodyPr/>
        <a:lstStyle/>
        <a:p>
          <a:endParaRPr lang="en-US"/>
        </a:p>
      </dgm:t>
    </dgm:pt>
    <dgm:pt modelId="{BF23FB77-B361-4FA9-813E-B0260DBB9208}" type="sibTrans" cxnId="{622DACA4-E2D8-4083-AF21-C1935F0DF52D}">
      <dgm:prSet/>
      <dgm:spPr/>
      <dgm:t>
        <a:bodyPr/>
        <a:lstStyle/>
        <a:p>
          <a:endParaRPr lang="en-US"/>
        </a:p>
      </dgm:t>
    </dgm:pt>
    <dgm:pt modelId="{CEB32122-823D-4311-8FB4-430A6DD1E5F5}">
      <dgm:prSet/>
      <dgm:spPr/>
      <dgm:t>
        <a:bodyPr/>
        <a:lstStyle/>
        <a:p>
          <a:r>
            <a:rPr lang="cy-GB" b="1" noProof="0" dirty="0"/>
            <a:t>Dileu gwahaniaethu ac aflonyddu a hyrwyddo agweddau cadarnhaol</a:t>
          </a:r>
          <a:endParaRPr lang="cy-GB" noProof="0" dirty="0"/>
        </a:p>
      </dgm:t>
    </dgm:pt>
    <dgm:pt modelId="{2A5C1D49-DE40-4D0A-B218-B2B6C0E8EC14}" type="parTrans" cxnId="{C0937F26-8BD5-4CC8-A968-CDD75D4AEC1F}">
      <dgm:prSet/>
      <dgm:spPr/>
      <dgm:t>
        <a:bodyPr/>
        <a:lstStyle/>
        <a:p>
          <a:endParaRPr lang="en-US"/>
        </a:p>
      </dgm:t>
    </dgm:pt>
    <dgm:pt modelId="{FC9A736A-17F3-41CA-AAA3-4E1D445429F0}" type="sibTrans" cxnId="{C0937F26-8BD5-4CC8-A968-CDD75D4AEC1F}">
      <dgm:prSet/>
      <dgm:spPr/>
      <dgm:t>
        <a:bodyPr/>
        <a:lstStyle/>
        <a:p>
          <a:endParaRPr lang="en-US"/>
        </a:p>
      </dgm:t>
    </dgm:pt>
    <dgm:pt modelId="{C331ADCC-B7FA-4656-8E1A-11FEE7F8F000}">
      <dgm:prSet/>
      <dgm:spPr/>
      <dgm:t>
        <a:bodyPr/>
        <a:lstStyle/>
        <a:p>
          <a:r>
            <a:rPr lang="cy-GB" b="1" noProof="0" dirty="0"/>
            <a:t>Hyrwyddo cyfleoedd cyfartal</a:t>
          </a:r>
          <a:endParaRPr lang="cy-GB" noProof="0" dirty="0"/>
        </a:p>
      </dgm:t>
    </dgm:pt>
    <dgm:pt modelId="{C15945C8-A6B2-4AAE-AA10-0AEC83691C9D}" type="parTrans" cxnId="{494905A2-5AA6-48DE-B676-05E124ED5C12}">
      <dgm:prSet/>
      <dgm:spPr/>
      <dgm:t>
        <a:bodyPr/>
        <a:lstStyle/>
        <a:p>
          <a:endParaRPr lang="en-US"/>
        </a:p>
      </dgm:t>
    </dgm:pt>
    <dgm:pt modelId="{90160589-EE54-4EA8-B7A7-B0DC1CD065B6}" type="sibTrans" cxnId="{494905A2-5AA6-48DE-B676-05E124ED5C12}">
      <dgm:prSet/>
      <dgm:spPr/>
      <dgm:t>
        <a:bodyPr/>
        <a:lstStyle/>
        <a:p>
          <a:endParaRPr lang="en-US"/>
        </a:p>
      </dgm:t>
    </dgm:pt>
    <dgm:pt modelId="{91DF0A13-066E-4956-80CB-5A193D0CFE52}">
      <dgm:prSet/>
      <dgm:spPr/>
      <dgm:t>
        <a:bodyPr/>
        <a:lstStyle/>
        <a:p>
          <a:r>
            <a:rPr lang="cy-GB" b="1" noProof="0" dirty="0"/>
            <a:t>Gwella mynediad i'r cwricwlwm</a:t>
          </a:r>
          <a:endParaRPr lang="cy-GB" noProof="0" dirty="0"/>
        </a:p>
      </dgm:t>
    </dgm:pt>
    <dgm:pt modelId="{1D237DEA-DB60-4276-8EA9-1CE0E8FB0DFE}" type="parTrans" cxnId="{18384A72-BAC5-41C8-9B23-99F10C52EADD}">
      <dgm:prSet/>
      <dgm:spPr/>
      <dgm:t>
        <a:bodyPr/>
        <a:lstStyle/>
        <a:p>
          <a:endParaRPr lang="en-US"/>
        </a:p>
      </dgm:t>
    </dgm:pt>
    <dgm:pt modelId="{E1CF69F4-1861-4B9F-821E-338088F2290D}" type="sibTrans" cxnId="{18384A72-BAC5-41C8-9B23-99F10C52EADD}">
      <dgm:prSet/>
      <dgm:spPr/>
      <dgm:t>
        <a:bodyPr/>
        <a:lstStyle/>
        <a:p>
          <a:endParaRPr lang="en-US"/>
        </a:p>
      </dgm:t>
    </dgm:pt>
    <dgm:pt modelId="{BCEB59EC-2906-49D4-894D-3509021EC91D}">
      <dgm:prSet/>
      <dgm:spPr/>
      <dgm:t>
        <a:bodyPr/>
        <a:lstStyle/>
        <a:p>
          <a:r>
            <a:rPr lang="cy-GB" b="1" noProof="0" dirty="0"/>
            <a:t>Gwneud gwelliannau ffisegol</a:t>
          </a:r>
          <a:endParaRPr lang="cy-GB" noProof="0" dirty="0"/>
        </a:p>
      </dgm:t>
    </dgm:pt>
    <dgm:pt modelId="{186FF09F-9999-4567-A795-F8CDF71711B9}" type="parTrans" cxnId="{0FA77574-60BA-4C13-A163-EAB28CF341AB}">
      <dgm:prSet/>
      <dgm:spPr/>
      <dgm:t>
        <a:bodyPr/>
        <a:lstStyle/>
        <a:p>
          <a:endParaRPr lang="en-US"/>
        </a:p>
      </dgm:t>
    </dgm:pt>
    <dgm:pt modelId="{86E060FD-DC6C-4EC1-BD7B-E55AE39E0045}" type="sibTrans" cxnId="{0FA77574-60BA-4C13-A163-EAB28CF341AB}">
      <dgm:prSet/>
      <dgm:spPr/>
      <dgm:t>
        <a:bodyPr/>
        <a:lstStyle/>
        <a:p>
          <a:endParaRPr lang="en-US"/>
        </a:p>
      </dgm:t>
    </dgm:pt>
    <dgm:pt modelId="{46537648-A15F-48D5-A53A-8FBB91DCC34F}">
      <dgm:prSet/>
      <dgm:spPr/>
      <dgm:t>
        <a:bodyPr/>
        <a:lstStyle/>
        <a:p>
          <a:r>
            <a:rPr lang="cy-GB" b="1" noProof="0" dirty="0"/>
            <a:t>Darparu gwybodaeth ar amrywiaeth o fformatau</a:t>
          </a:r>
          <a:endParaRPr lang="cy-GB" noProof="0" dirty="0"/>
        </a:p>
      </dgm:t>
    </dgm:pt>
    <dgm:pt modelId="{624B7D70-D23B-4D44-8B01-243119BC94BF}" type="parTrans" cxnId="{D14667F7-0576-43CF-B011-73E293AFBDCA}">
      <dgm:prSet/>
      <dgm:spPr/>
      <dgm:t>
        <a:bodyPr/>
        <a:lstStyle/>
        <a:p>
          <a:endParaRPr lang="en-US"/>
        </a:p>
      </dgm:t>
    </dgm:pt>
    <dgm:pt modelId="{4D09AB0D-F72A-409E-B832-15C5E289CDB4}" type="sibTrans" cxnId="{D14667F7-0576-43CF-B011-73E293AFBDCA}">
      <dgm:prSet/>
      <dgm:spPr/>
      <dgm:t>
        <a:bodyPr/>
        <a:lstStyle/>
        <a:p>
          <a:endParaRPr lang="en-US"/>
        </a:p>
      </dgm:t>
    </dgm:pt>
    <dgm:pt modelId="{BF5A4413-8BDF-427D-B389-91AE7191D679}">
      <dgm:prSet/>
      <dgm:spPr/>
      <dgm:t>
        <a:bodyPr/>
        <a:lstStyle/>
        <a:p>
          <a:r>
            <a:rPr lang="cy-GB" b="1" noProof="0" dirty="0"/>
            <a:t>Cymryd camau penodol ar gyfer plant nad Saesneg na Chymraeg yw eu hiaith gyntaf</a:t>
          </a:r>
          <a:endParaRPr lang="cy-GB" noProof="0" dirty="0"/>
        </a:p>
      </dgm:t>
    </dgm:pt>
    <dgm:pt modelId="{773E7324-F130-4DEB-9E0A-AA21ACB72EE3}" type="parTrans" cxnId="{129D5DA0-3174-4374-AFEC-2AD5698FDAA7}">
      <dgm:prSet/>
      <dgm:spPr/>
      <dgm:t>
        <a:bodyPr/>
        <a:lstStyle/>
        <a:p>
          <a:endParaRPr lang="en-US"/>
        </a:p>
      </dgm:t>
    </dgm:pt>
    <dgm:pt modelId="{953BC53A-4A77-45AF-BA40-6EF7F3FFB593}" type="sibTrans" cxnId="{129D5DA0-3174-4374-AFEC-2AD5698FDAA7}">
      <dgm:prSet/>
      <dgm:spPr/>
      <dgm:t>
        <a:bodyPr/>
        <a:lstStyle/>
        <a:p>
          <a:endParaRPr lang="en-US"/>
        </a:p>
      </dgm:t>
    </dgm:pt>
    <dgm:pt modelId="{1B958F83-7F7C-4550-9EB4-652AF7D038E0}">
      <dgm:prSet/>
      <dgm:spPr/>
      <dgm:t>
        <a:bodyPr/>
        <a:lstStyle/>
        <a:p>
          <a:r>
            <a:rPr lang="cy-GB" b="1" noProof="0" dirty="0"/>
            <a:t>Sicrhau bod plant yn cael deunydd sy'n briodol i'w gallu</a:t>
          </a:r>
          <a:endParaRPr lang="cy-GB" noProof="0" dirty="0"/>
        </a:p>
      </dgm:t>
    </dgm:pt>
    <dgm:pt modelId="{CEB792BA-179A-4AFE-96B2-8F30E49925B0}" type="parTrans" cxnId="{DCC83174-59BB-43FC-82EA-E5989B5B7B22}">
      <dgm:prSet/>
      <dgm:spPr/>
      <dgm:t>
        <a:bodyPr/>
        <a:lstStyle/>
        <a:p>
          <a:endParaRPr lang="en-US"/>
        </a:p>
      </dgm:t>
    </dgm:pt>
    <dgm:pt modelId="{489EDD99-E51D-4423-9CF9-276B5FDB8977}" type="sibTrans" cxnId="{DCC83174-59BB-43FC-82EA-E5989B5B7B22}">
      <dgm:prSet/>
      <dgm:spPr/>
      <dgm:t>
        <a:bodyPr/>
        <a:lstStyle/>
        <a:p>
          <a:endParaRPr lang="en-US"/>
        </a:p>
      </dgm:t>
    </dgm:pt>
    <dgm:pt modelId="{6DDDC45D-A47C-4939-9EDB-65D3BECD9C22}" type="pres">
      <dgm:prSet presAssocID="{939906FE-B0BD-4364-8F2A-AB2B7C399AEC}" presName="diagram" presStyleCnt="0">
        <dgm:presLayoutVars>
          <dgm:dir/>
          <dgm:resizeHandles val="exact"/>
        </dgm:presLayoutVars>
      </dgm:prSet>
      <dgm:spPr/>
    </dgm:pt>
    <dgm:pt modelId="{1DC7A7D4-325C-44D9-9ACF-30A915B7A61F}" type="pres">
      <dgm:prSet presAssocID="{263BA680-0DE2-4783-A3B8-F8C5F6872FE0}" presName="node" presStyleLbl="node1" presStyleIdx="0" presStyleCnt="9">
        <dgm:presLayoutVars>
          <dgm:bulletEnabled val="1"/>
        </dgm:presLayoutVars>
      </dgm:prSet>
      <dgm:spPr/>
    </dgm:pt>
    <dgm:pt modelId="{3F3697CE-91FB-455B-AB28-1588F362C6F6}" type="pres">
      <dgm:prSet presAssocID="{265579FF-24EA-44D6-9466-8FC9AA40806C}" presName="sibTrans" presStyleCnt="0"/>
      <dgm:spPr/>
    </dgm:pt>
    <dgm:pt modelId="{D909D3FC-792C-4020-B7C7-39A927D15461}" type="pres">
      <dgm:prSet presAssocID="{952BFF2F-714E-4FAB-B1AC-ECA7051807C8}" presName="node" presStyleLbl="node1" presStyleIdx="1" presStyleCnt="9">
        <dgm:presLayoutVars>
          <dgm:bulletEnabled val="1"/>
        </dgm:presLayoutVars>
      </dgm:prSet>
      <dgm:spPr/>
    </dgm:pt>
    <dgm:pt modelId="{A694032A-5B3D-4C2C-B3BA-45B123E38299}" type="pres">
      <dgm:prSet presAssocID="{BF23FB77-B361-4FA9-813E-B0260DBB9208}" presName="sibTrans" presStyleCnt="0"/>
      <dgm:spPr/>
    </dgm:pt>
    <dgm:pt modelId="{96EBD8E0-8281-479B-8150-D968621AE826}" type="pres">
      <dgm:prSet presAssocID="{CEB32122-823D-4311-8FB4-430A6DD1E5F5}" presName="node" presStyleLbl="node1" presStyleIdx="2" presStyleCnt="9">
        <dgm:presLayoutVars>
          <dgm:bulletEnabled val="1"/>
        </dgm:presLayoutVars>
      </dgm:prSet>
      <dgm:spPr/>
    </dgm:pt>
    <dgm:pt modelId="{E280F2B4-31C1-4182-8FAE-9D93A14CD250}" type="pres">
      <dgm:prSet presAssocID="{FC9A736A-17F3-41CA-AAA3-4E1D445429F0}" presName="sibTrans" presStyleCnt="0"/>
      <dgm:spPr/>
    </dgm:pt>
    <dgm:pt modelId="{65CC39DA-ECE4-484C-8F15-953B0D835D5F}" type="pres">
      <dgm:prSet presAssocID="{C331ADCC-B7FA-4656-8E1A-11FEE7F8F000}" presName="node" presStyleLbl="node1" presStyleIdx="3" presStyleCnt="9" custLinFactNeighborX="2017" custLinFactNeighborY="-4166">
        <dgm:presLayoutVars>
          <dgm:bulletEnabled val="1"/>
        </dgm:presLayoutVars>
      </dgm:prSet>
      <dgm:spPr/>
    </dgm:pt>
    <dgm:pt modelId="{A1BECA5C-C15D-44C7-B0DE-E6C4B0EB8A4D}" type="pres">
      <dgm:prSet presAssocID="{90160589-EE54-4EA8-B7A7-B0DC1CD065B6}" presName="sibTrans" presStyleCnt="0"/>
      <dgm:spPr/>
    </dgm:pt>
    <dgm:pt modelId="{A4A80295-6DBE-4EF0-A286-37AF05103506}" type="pres">
      <dgm:prSet presAssocID="{91DF0A13-066E-4956-80CB-5A193D0CFE52}" presName="node" presStyleLbl="node1" presStyleIdx="4" presStyleCnt="9">
        <dgm:presLayoutVars>
          <dgm:bulletEnabled val="1"/>
        </dgm:presLayoutVars>
      </dgm:prSet>
      <dgm:spPr/>
    </dgm:pt>
    <dgm:pt modelId="{21F8027B-DAEC-45FF-8E77-E17E0A21A72C}" type="pres">
      <dgm:prSet presAssocID="{E1CF69F4-1861-4B9F-821E-338088F2290D}" presName="sibTrans" presStyleCnt="0"/>
      <dgm:spPr/>
    </dgm:pt>
    <dgm:pt modelId="{1F4EE421-9C4D-4D53-B27E-34E1752E2D1E}" type="pres">
      <dgm:prSet presAssocID="{BCEB59EC-2906-49D4-894D-3509021EC91D}" presName="node" presStyleLbl="node1" presStyleIdx="5" presStyleCnt="9" custLinFactNeighborY="-339">
        <dgm:presLayoutVars>
          <dgm:bulletEnabled val="1"/>
        </dgm:presLayoutVars>
      </dgm:prSet>
      <dgm:spPr/>
    </dgm:pt>
    <dgm:pt modelId="{5B0C0FEE-ADAB-4214-A28A-80231757F53D}" type="pres">
      <dgm:prSet presAssocID="{86E060FD-DC6C-4EC1-BD7B-E55AE39E0045}" presName="sibTrans" presStyleCnt="0"/>
      <dgm:spPr/>
    </dgm:pt>
    <dgm:pt modelId="{4456E28D-50E5-4145-BBB8-FED2D9672FE1}" type="pres">
      <dgm:prSet presAssocID="{46537648-A15F-48D5-A53A-8FBB91DCC34F}" presName="node" presStyleLbl="node1" presStyleIdx="6" presStyleCnt="9">
        <dgm:presLayoutVars>
          <dgm:bulletEnabled val="1"/>
        </dgm:presLayoutVars>
      </dgm:prSet>
      <dgm:spPr/>
    </dgm:pt>
    <dgm:pt modelId="{D02F49D0-4BCD-4E24-A7D6-CC67847748B0}" type="pres">
      <dgm:prSet presAssocID="{4D09AB0D-F72A-409E-B832-15C5E289CDB4}" presName="sibTrans" presStyleCnt="0"/>
      <dgm:spPr/>
    </dgm:pt>
    <dgm:pt modelId="{D708ACDC-74B4-4FAA-90D5-C2B64C007A4D}" type="pres">
      <dgm:prSet presAssocID="{BF5A4413-8BDF-427D-B389-91AE7191D679}" presName="node" presStyleLbl="node1" presStyleIdx="7" presStyleCnt="9" custLinFactNeighborX="2017" custLinFactNeighborY="-339">
        <dgm:presLayoutVars>
          <dgm:bulletEnabled val="1"/>
        </dgm:presLayoutVars>
      </dgm:prSet>
      <dgm:spPr/>
    </dgm:pt>
    <dgm:pt modelId="{51C00075-B36F-48C7-B6AF-89D87A32933B}" type="pres">
      <dgm:prSet presAssocID="{953BC53A-4A77-45AF-BA40-6EF7F3FFB593}" presName="sibTrans" presStyleCnt="0"/>
      <dgm:spPr/>
    </dgm:pt>
    <dgm:pt modelId="{AA00F73C-5B0E-4DBF-965F-640992217790}" type="pres">
      <dgm:prSet presAssocID="{1B958F83-7F7C-4550-9EB4-652AF7D038E0}" presName="node" presStyleLbl="node1" presStyleIdx="8" presStyleCnt="9">
        <dgm:presLayoutVars>
          <dgm:bulletEnabled val="1"/>
        </dgm:presLayoutVars>
      </dgm:prSet>
      <dgm:spPr/>
    </dgm:pt>
  </dgm:ptLst>
  <dgm:cxnLst>
    <dgm:cxn modelId="{37B39B11-56D5-409A-A079-9C77D3D7A543}" type="presOf" srcId="{939906FE-B0BD-4364-8F2A-AB2B7C399AEC}" destId="{6DDDC45D-A47C-4939-9EDB-65D3BECD9C22}" srcOrd="0" destOrd="0" presId="urn:microsoft.com/office/officeart/2005/8/layout/default"/>
    <dgm:cxn modelId="{94BCFD22-D09C-4290-B8DA-E799660AC45C}" type="presOf" srcId="{263BA680-0DE2-4783-A3B8-F8C5F6872FE0}" destId="{1DC7A7D4-325C-44D9-9ACF-30A915B7A61F}" srcOrd="0" destOrd="0" presId="urn:microsoft.com/office/officeart/2005/8/layout/default"/>
    <dgm:cxn modelId="{C0937F26-8BD5-4CC8-A968-CDD75D4AEC1F}" srcId="{939906FE-B0BD-4364-8F2A-AB2B7C399AEC}" destId="{CEB32122-823D-4311-8FB4-430A6DD1E5F5}" srcOrd="2" destOrd="0" parTransId="{2A5C1D49-DE40-4D0A-B218-B2B6C0E8EC14}" sibTransId="{FC9A736A-17F3-41CA-AAA3-4E1D445429F0}"/>
    <dgm:cxn modelId="{FD13313C-784E-4F4C-8782-ABB624467C4A}" type="presOf" srcId="{BCEB59EC-2906-49D4-894D-3509021EC91D}" destId="{1F4EE421-9C4D-4D53-B27E-34E1752E2D1E}" srcOrd="0" destOrd="0" presId="urn:microsoft.com/office/officeart/2005/8/layout/default"/>
    <dgm:cxn modelId="{3DAD9947-A3E1-4855-89BA-D58D73E1ADBB}" srcId="{939906FE-B0BD-4364-8F2A-AB2B7C399AEC}" destId="{263BA680-0DE2-4783-A3B8-F8C5F6872FE0}" srcOrd="0" destOrd="0" parTransId="{2973AF8A-D879-42EE-BA24-1EAE0CE96B9B}" sibTransId="{265579FF-24EA-44D6-9466-8FC9AA40806C}"/>
    <dgm:cxn modelId="{83007B48-9116-40FF-9414-CDF3233DF06A}" type="presOf" srcId="{952BFF2F-714E-4FAB-B1AC-ECA7051807C8}" destId="{D909D3FC-792C-4020-B7C7-39A927D15461}" srcOrd="0" destOrd="0" presId="urn:microsoft.com/office/officeart/2005/8/layout/default"/>
    <dgm:cxn modelId="{C7FC1872-5D86-4E2E-A8E0-A51BB227AA05}" type="presOf" srcId="{C331ADCC-B7FA-4656-8E1A-11FEE7F8F000}" destId="{65CC39DA-ECE4-484C-8F15-953B0D835D5F}" srcOrd="0" destOrd="0" presId="urn:microsoft.com/office/officeart/2005/8/layout/default"/>
    <dgm:cxn modelId="{18384A72-BAC5-41C8-9B23-99F10C52EADD}" srcId="{939906FE-B0BD-4364-8F2A-AB2B7C399AEC}" destId="{91DF0A13-066E-4956-80CB-5A193D0CFE52}" srcOrd="4" destOrd="0" parTransId="{1D237DEA-DB60-4276-8EA9-1CE0E8FB0DFE}" sibTransId="{E1CF69F4-1861-4B9F-821E-338088F2290D}"/>
    <dgm:cxn modelId="{DCC83174-59BB-43FC-82EA-E5989B5B7B22}" srcId="{939906FE-B0BD-4364-8F2A-AB2B7C399AEC}" destId="{1B958F83-7F7C-4550-9EB4-652AF7D038E0}" srcOrd="8" destOrd="0" parTransId="{CEB792BA-179A-4AFE-96B2-8F30E49925B0}" sibTransId="{489EDD99-E51D-4423-9CF9-276B5FDB8977}"/>
    <dgm:cxn modelId="{0FA77574-60BA-4C13-A163-EAB28CF341AB}" srcId="{939906FE-B0BD-4364-8F2A-AB2B7C399AEC}" destId="{BCEB59EC-2906-49D4-894D-3509021EC91D}" srcOrd="5" destOrd="0" parTransId="{186FF09F-9999-4567-A795-F8CDF71711B9}" sibTransId="{86E060FD-DC6C-4EC1-BD7B-E55AE39E0045}"/>
    <dgm:cxn modelId="{1A6F9979-91E0-4F7A-BED6-51652BE0D2A7}" type="presOf" srcId="{91DF0A13-066E-4956-80CB-5A193D0CFE52}" destId="{A4A80295-6DBE-4EF0-A286-37AF05103506}" srcOrd="0" destOrd="0" presId="urn:microsoft.com/office/officeart/2005/8/layout/default"/>
    <dgm:cxn modelId="{380FA388-06B9-4F5B-AB06-CAF45E8B074A}" type="presOf" srcId="{CEB32122-823D-4311-8FB4-430A6DD1E5F5}" destId="{96EBD8E0-8281-479B-8150-D968621AE826}" srcOrd="0" destOrd="0" presId="urn:microsoft.com/office/officeart/2005/8/layout/default"/>
    <dgm:cxn modelId="{129D5DA0-3174-4374-AFEC-2AD5698FDAA7}" srcId="{939906FE-B0BD-4364-8F2A-AB2B7C399AEC}" destId="{BF5A4413-8BDF-427D-B389-91AE7191D679}" srcOrd="7" destOrd="0" parTransId="{773E7324-F130-4DEB-9E0A-AA21ACB72EE3}" sibTransId="{953BC53A-4A77-45AF-BA40-6EF7F3FFB593}"/>
    <dgm:cxn modelId="{494905A2-5AA6-48DE-B676-05E124ED5C12}" srcId="{939906FE-B0BD-4364-8F2A-AB2B7C399AEC}" destId="{C331ADCC-B7FA-4656-8E1A-11FEE7F8F000}" srcOrd="3" destOrd="0" parTransId="{C15945C8-A6B2-4AAE-AA10-0AEC83691C9D}" sibTransId="{90160589-EE54-4EA8-B7A7-B0DC1CD065B6}"/>
    <dgm:cxn modelId="{622DACA4-E2D8-4083-AF21-C1935F0DF52D}" srcId="{939906FE-B0BD-4364-8F2A-AB2B7C399AEC}" destId="{952BFF2F-714E-4FAB-B1AC-ECA7051807C8}" srcOrd="1" destOrd="0" parTransId="{5B322279-C9D0-448A-92D8-07BA646B16A3}" sibTransId="{BF23FB77-B361-4FA9-813E-B0260DBB9208}"/>
    <dgm:cxn modelId="{934570E1-1C6B-47B3-AA62-B060C4F589E4}" type="presOf" srcId="{BF5A4413-8BDF-427D-B389-91AE7191D679}" destId="{D708ACDC-74B4-4FAA-90D5-C2B64C007A4D}" srcOrd="0" destOrd="0" presId="urn:microsoft.com/office/officeart/2005/8/layout/default"/>
    <dgm:cxn modelId="{261A02E5-BA7C-4EEC-933F-1A2371CEB26B}" type="presOf" srcId="{1B958F83-7F7C-4550-9EB4-652AF7D038E0}" destId="{AA00F73C-5B0E-4DBF-965F-640992217790}" srcOrd="0" destOrd="0" presId="urn:microsoft.com/office/officeart/2005/8/layout/default"/>
    <dgm:cxn modelId="{861579E8-CB74-4A93-B39E-452D92E62508}" type="presOf" srcId="{46537648-A15F-48D5-A53A-8FBB91DCC34F}" destId="{4456E28D-50E5-4145-BBB8-FED2D9672FE1}" srcOrd="0" destOrd="0" presId="urn:microsoft.com/office/officeart/2005/8/layout/default"/>
    <dgm:cxn modelId="{D14667F7-0576-43CF-B011-73E293AFBDCA}" srcId="{939906FE-B0BD-4364-8F2A-AB2B7C399AEC}" destId="{46537648-A15F-48D5-A53A-8FBB91DCC34F}" srcOrd="6" destOrd="0" parTransId="{624B7D70-D23B-4D44-8B01-243119BC94BF}" sibTransId="{4D09AB0D-F72A-409E-B832-15C5E289CDB4}"/>
    <dgm:cxn modelId="{1860E736-F280-4C2E-92A4-B9FA14E93337}" type="presParOf" srcId="{6DDDC45D-A47C-4939-9EDB-65D3BECD9C22}" destId="{1DC7A7D4-325C-44D9-9ACF-30A915B7A61F}" srcOrd="0" destOrd="0" presId="urn:microsoft.com/office/officeart/2005/8/layout/default"/>
    <dgm:cxn modelId="{320000D6-6927-4DAA-9768-F41ECBE0C9A9}" type="presParOf" srcId="{6DDDC45D-A47C-4939-9EDB-65D3BECD9C22}" destId="{3F3697CE-91FB-455B-AB28-1588F362C6F6}" srcOrd="1" destOrd="0" presId="urn:microsoft.com/office/officeart/2005/8/layout/default"/>
    <dgm:cxn modelId="{6309F2D1-F2B7-4B64-BE7B-CCEC06618C5A}" type="presParOf" srcId="{6DDDC45D-A47C-4939-9EDB-65D3BECD9C22}" destId="{D909D3FC-792C-4020-B7C7-39A927D15461}" srcOrd="2" destOrd="0" presId="urn:microsoft.com/office/officeart/2005/8/layout/default"/>
    <dgm:cxn modelId="{02E18986-90E6-4A33-9FDD-634348568C13}" type="presParOf" srcId="{6DDDC45D-A47C-4939-9EDB-65D3BECD9C22}" destId="{A694032A-5B3D-4C2C-B3BA-45B123E38299}" srcOrd="3" destOrd="0" presId="urn:microsoft.com/office/officeart/2005/8/layout/default"/>
    <dgm:cxn modelId="{8BECC0C4-F442-4835-857F-1D962F1AC1F4}" type="presParOf" srcId="{6DDDC45D-A47C-4939-9EDB-65D3BECD9C22}" destId="{96EBD8E0-8281-479B-8150-D968621AE826}" srcOrd="4" destOrd="0" presId="urn:microsoft.com/office/officeart/2005/8/layout/default"/>
    <dgm:cxn modelId="{96B3A986-7D70-494F-8356-90920BA5BCA8}" type="presParOf" srcId="{6DDDC45D-A47C-4939-9EDB-65D3BECD9C22}" destId="{E280F2B4-31C1-4182-8FAE-9D93A14CD250}" srcOrd="5" destOrd="0" presId="urn:microsoft.com/office/officeart/2005/8/layout/default"/>
    <dgm:cxn modelId="{AC1AA798-0D20-4515-B0B3-A6F7EFB7005B}" type="presParOf" srcId="{6DDDC45D-A47C-4939-9EDB-65D3BECD9C22}" destId="{65CC39DA-ECE4-484C-8F15-953B0D835D5F}" srcOrd="6" destOrd="0" presId="urn:microsoft.com/office/officeart/2005/8/layout/default"/>
    <dgm:cxn modelId="{A6B916A7-71CC-4693-9E08-9B5A8AA48EF1}" type="presParOf" srcId="{6DDDC45D-A47C-4939-9EDB-65D3BECD9C22}" destId="{A1BECA5C-C15D-44C7-B0DE-E6C4B0EB8A4D}" srcOrd="7" destOrd="0" presId="urn:microsoft.com/office/officeart/2005/8/layout/default"/>
    <dgm:cxn modelId="{3FA4DC59-CE5D-4382-AC6C-085640D88621}" type="presParOf" srcId="{6DDDC45D-A47C-4939-9EDB-65D3BECD9C22}" destId="{A4A80295-6DBE-4EF0-A286-37AF05103506}" srcOrd="8" destOrd="0" presId="urn:microsoft.com/office/officeart/2005/8/layout/default"/>
    <dgm:cxn modelId="{EA20AA8C-B66E-413C-936D-2CC412703541}" type="presParOf" srcId="{6DDDC45D-A47C-4939-9EDB-65D3BECD9C22}" destId="{21F8027B-DAEC-45FF-8E77-E17E0A21A72C}" srcOrd="9" destOrd="0" presId="urn:microsoft.com/office/officeart/2005/8/layout/default"/>
    <dgm:cxn modelId="{EFF626BD-6D28-4887-97BE-0EADCA41D981}" type="presParOf" srcId="{6DDDC45D-A47C-4939-9EDB-65D3BECD9C22}" destId="{1F4EE421-9C4D-4D53-B27E-34E1752E2D1E}" srcOrd="10" destOrd="0" presId="urn:microsoft.com/office/officeart/2005/8/layout/default"/>
    <dgm:cxn modelId="{0054A36C-5862-41B4-941E-1641804220B5}" type="presParOf" srcId="{6DDDC45D-A47C-4939-9EDB-65D3BECD9C22}" destId="{5B0C0FEE-ADAB-4214-A28A-80231757F53D}" srcOrd="11" destOrd="0" presId="urn:microsoft.com/office/officeart/2005/8/layout/default"/>
    <dgm:cxn modelId="{23E68625-D5BD-4A4E-9663-45F5617027DD}" type="presParOf" srcId="{6DDDC45D-A47C-4939-9EDB-65D3BECD9C22}" destId="{4456E28D-50E5-4145-BBB8-FED2D9672FE1}" srcOrd="12" destOrd="0" presId="urn:microsoft.com/office/officeart/2005/8/layout/default"/>
    <dgm:cxn modelId="{4814CD33-0240-4EF4-80FB-F657A64DDEE3}" type="presParOf" srcId="{6DDDC45D-A47C-4939-9EDB-65D3BECD9C22}" destId="{D02F49D0-4BCD-4E24-A7D6-CC67847748B0}" srcOrd="13" destOrd="0" presId="urn:microsoft.com/office/officeart/2005/8/layout/default"/>
    <dgm:cxn modelId="{AC183AB8-4E52-4E64-BD94-7B18CE75FFDC}" type="presParOf" srcId="{6DDDC45D-A47C-4939-9EDB-65D3BECD9C22}" destId="{D708ACDC-74B4-4FAA-90D5-C2B64C007A4D}" srcOrd="14" destOrd="0" presId="urn:microsoft.com/office/officeart/2005/8/layout/default"/>
    <dgm:cxn modelId="{BF0999FD-4471-4B4B-999C-AFD370E1A1DB}" type="presParOf" srcId="{6DDDC45D-A47C-4939-9EDB-65D3BECD9C22}" destId="{51C00075-B36F-48C7-B6AF-89D87A32933B}" srcOrd="15" destOrd="0" presId="urn:microsoft.com/office/officeart/2005/8/layout/default"/>
    <dgm:cxn modelId="{1350A61A-170A-4E50-A26B-63CFDA401BCD}" type="presParOf" srcId="{6DDDC45D-A47C-4939-9EDB-65D3BECD9C22}" destId="{AA00F73C-5B0E-4DBF-965F-640992217790}"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42205C2-9B83-45D8-9233-58EE644EDB1F}"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DE9B6C75-3C8D-4A0E-9AB0-BF15CA6561D7}">
      <dgm:prSet/>
      <dgm:spPr/>
      <dgm:t>
        <a:bodyPr/>
        <a:lstStyle/>
        <a:p>
          <a:r>
            <a:rPr lang="cy-GB" noProof="0" dirty="0"/>
            <a:t>Y system ADY yw'r system gymorth statudol newydd ar gyfer plant a phobl ifanc 0 i 25 oed yng Nghymru sydd ag ADY a ddaeth i rym ym mis Medi 2021</a:t>
          </a:r>
          <a:r>
            <a:rPr lang="en-GB" dirty="0"/>
            <a:t>.</a:t>
          </a:r>
          <a:endParaRPr lang="en-US" dirty="0"/>
        </a:p>
      </dgm:t>
    </dgm:pt>
    <dgm:pt modelId="{46FCEEAC-E268-43AF-A324-DF9A33CAC072}" type="parTrans" cxnId="{2E82E6A3-69B6-4511-8F6E-655D763E8189}">
      <dgm:prSet/>
      <dgm:spPr/>
      <dgm:t>
        <a:bodyPr/>
        <a:lstStyle/>
        <a:p>
          <a:endParaRPr lang="en-US"/>
        </a:p>
      </dgm:t>
    </dgm:pt>
    <dgm:pt modelId="{BCBB214A-41E6-4216-A1B4-707A604739FE}" type="sibTrans" cxnId="{2E82E6A3-69B6-4511-8F6E-655D763E8189}">
      <dgm:prSet/>
      <dgm:spPr/>
      <dgm:t>
        <a:bodyPr/>
        <a:lstStyle/>
        <a:p>
          <a:endParaRPr lang="en-US"/>
        </a:p>
      </dgm:t>
    </dgm:pt>
    <dgm:pt modelId="{181A269B-C6D4-4597-9AC4-864CD33B0C60}">
      <dgm:prSet/>
      <dgm:spPr/>
      <dgm:t>
        <a:bodyPr/>
        <a:lstStyle/>
        <a:p>
          <a:r>
            <a:rPr lang="cy-GB" noProof="0" dirty="0"/>
            <a:t>Mae'r Ddeddf yn disodli'r termau 'anghenion addysgol arbennig (AAA)' ac 'anawsterau a/neu anableddau dysgu (AAD)’ â'r term newydd 'anghenion dysgu ychwanegol (ADY)’.</a:t>
          </a:r>
        </a:p>
      </dgm:t>
    </dgm:pt>
    <dgm:pt modelId="{3AF11073-72EC-4989-8F3C-A68C6D3507CD}" type="parTrans" cxnId="{806503F8-C6B5-4E36-8FE2-296E43CBB5B1}">
      <dgm:prSet/>
      <dgm:spPr/>
      <dgm:t>
        <a:bodyPr/>
        <a:lstStyle/>
        <a:p>
          <a:endParaRPr lang="en-US"/>
        </a:p>
      </dgm:t>
    </dgm:pt>
    <dgm:pt modelId="{0074902A-8D37-4A53-A76D-287B2539BEA8}" type="sibTrans" cxnId="{806503F8-C6B5-4E36-8FE2-296E43CBB5B1}">
      <dgm:prSet/>
      <dgm:spPr/>
      <dgm:t>
        <a:bodyPr/>
        <a:lstStyle/>
        <a:p>
          <a:endParaRPr lang="en-US"/>
        </a:p>
      </dgm:t>
    </dgm:pt>
    <dgm:pt modelId="{29D80532-A17C-48D0-AC5A-0A11A55FD7ED}" type="pres">
      <dgm:prSet presAssocID="{D42205C2-9B83-45D8-9233-58EE644EDB1F}" presName="hierChild1" presStyleCnt="0">
        <dgm:presLayoutVars>
          <dgm:chPref val="1"/>
          <dgm:dir/>
          <dgm:animOne val="branch"/>
          <dgm:animLvl val="lvl"/>
          <dgm:resizeHandles/>
        </dgm:presLayoutVars>
      </dgm:prSet>
      <dgm:spPr/>
    </dgm:pt>
    <dgm:pt modelId="{C5F1BEAF-D736-4106-AC28-578E4EDF2B40}" type="pres">
      <dgm:prSet presAssocID="{DE9B6C75-3C8D-4A0E-9AB0-BF15CA6561D7}" presName="hierRoot1" presStyleCnt="0"/>
      <dgm:spPr/>
    </dgm:pt>
    <dgm:pt modelId="{D8E58669-A42C-4285-B30B-059079FDC4A6}" type="pres">
      <dgm:prSet presAssocID="{DE9B6C75-3C8D-4A0E-9AB0-BF15CA6561D7}" presName="composite" presStyleCnt="0"/>
      <dgm:spPr/>
    </dgm:pt>
    <dgm:pt modelId="{139F459B-2841-4D35-8691-71E43F84D95A}" type="pres">
      <dgm:prSet presAssocID="{DE9B6C75-3C8D-4A0E-9AB0-BF15CA6561D7}" presName="background" presStyleLbl="node0" presStyleIdx="0" presStyleCnt="2"/>
      <dgm:spPr/>
    </dgm:pt>
    <dgm:pt modelId="{4AD207F3-D63F-4E2C-8272-C0C6AE3A6EEF}" type="pres">
      <dgm:prSet presAssocID="{DE9B6C75-3C8D-4A0E-9AB0-BF15CA6561D7}" presName="text" presStyleLbl="fgAcc0" presStyleIdx="0" presStyleCnt="2">
        <dgm:presLayoutVars>
          <dgm:chPref val="3"/>
        </dgm:presLayoutVars>
      </dgm:prSet>
      <dgm:spPr/>
    </dgm:pt>
    <dgm:pt modelId="{483BC550-0239-48B5-B25F-4ED6E6C8BAF7}" type="pres">
      <dgm:prSet presAssocID="{DE9B6C75-3C8D-4A0E-9AB0-BF15CA6561D7}" presName="hierChild2" presStyleCnt="0"/>
      <dgm:spPr/>
    </dgm:pt>
    <dgm:pt modelId="{6F7CCEF7-AA05-4438-ACF0-9D4374ADDB4F}" type="pres">
      <dgm:prSet presAssocID="{181A269B-C6D4-4597-9AC4-864CD33B0C60}" presName="hierRoot1" presStyleCnt="0"/>
      <dgm:spPr/>
    </dgm:pt>
    <dgm:pt modelId="{F8A92247-0A6F-4644-A9A0-941054E7214E}" type="pres">
      <dgm:prSet presAssocID="{181A269B-C6D4-4597-9AC4-864CD33B0C60}" presName="composite" presStyleCnt="0"/>
      <dgm:spPr/>
    </dgm:pt>
    <dgm:pt modelId="{BD936676-F3FC-4157-9836-EEBA9C4EAB21}" type="pres">
      <dgm:prSet presAssocID="{181A269B-C6D4-4597-9AC4-864CD33B0C60}" presName="background" presStyleLbl="node0" presStyleIdx="1" presStyleCnt="2"/>
      <dgm:spPr/>
    </dgm:pt>
    <dgm:pt modelId="{C07D085E-495E-4D7E-BC62-F5561C736196}" type="pres">
      <dgm:prSet presAssocID="{181A269B-C6D4-4597-9AC4-864CD33B0C60}" presName="text" presStyleLbl="fgAcc0" presStyleIdx="1" presStyleCnt="2">
        <dgm:presLayoutVars>
          <dgm:chPref val="3"/>
        </dgm:presLayoutVars>
      </dgm:prSet>
      <dgm:spPr/>
    </dgm:pt>
    <dgm:pt modelId="{906A1944-EB32-4131-9A7F-B3BEDCC2137F}" type="pres">
      <dgm:prSet presAssocID="{181A269B-C6D4-4597-9AC4-864CD33B0C60}" presName="hierChild2" presStyleCnt="0"/>
      <dgm:spPr/>
    </dgm:pt>
  </dgm:ptLst>
  <dgm:cxnLst>
    <dgm:cxn modelId="{47C4D510-4D55-4BD4-8195-13C638403777}" type="presOf" srcId="{181A269B-C6D4-4597-9AC4-864CD33B0C60}" destId="{C07D085E-495E-4D7E-BC62-F5561C736196}" srcOrd="0" destOrd="0" presId="urn:microsoft.com/office/officeart/2005/8/layout/hierarchy1"/>
    <dgm:cxn modelId="{A071DA28-8253-4B77-8A0E-C58FE6965CCB}" type="presOf" srcId="{D42205C2-9B83-45D8-9233-58EE644EDB1F}" destId="{29D80532-A17C-48D0-AC5A-0A11A55FD7ED}" srcOrd="0" destOrd="0" presId="urn:microsoft.com/office/officeart/2005/8/layout/hierarchy1"/>
    <dgm:cxn modelId="{D4C5EE45-6DE2-4870-A5D7-087535679563}" type="presOf" srcId="{DE9B6C75-3C8D-4A0E-9AB0-BF15CA6561D7}" destId="{4AD207F3-D63F-4E2C-8272-C0C6AE3A6EEF}" srcOrd="0" destOrd="0" presId="urn:microsoft.com/office/officeart/2005/8/layout/hierarchy1"/>
    <dgm:cxn modelId="{2E82E6A3-69B6-4511-8F6E-655D763E8189}" srcId="{D42205C2-9B83-45D8-9233-58EE644EDB1F}" destId="{DE9B6C75-3C8D-4A0E-9AB0-BF15CA6561D7}" srcOrd="0" destOrd="0" parTransId="{46FCEEAC-E268-43AF-A324-DF9A33CAC072}" sibTransId="{BCBB214A-41E6-4216-A1B4-707A604739FE}"/>
    <dgm:cxn modelId="{806503F8-C6B5-4E36-8FE2-296E43CBB5B1}" srcId="{D42205C2-9B83-45D8-9233-58EE644EDB1F}" destId="{181A269B-C6D4-4597-9AC4-864CD33B0C60}" srcOrd="1" destOrd="0" parTransId="{3AF11073-72EC-4989-8F3C-A68C6D3507CD}" sibTransId="{0074902A-8D37-4A53-A76D-287B2539BEA8}"/>
    <dgm:cxn modelId="{27D1C389-4EBB-46A4-8DB1-385E7109C780}" type="presParOf" srcId="{29D80532-A17C-48D0-AC5A-0A11A55FD7ED}" destId="{C5F1BEAF-D736-4106-AC28-578E4EDF2B40}" srcOrd="0" destOrd="0" presId="urn:microsoft.com/office/officeart/2005/8/layout/hierarchy1"/>
    <dgm:cxn modelId="{F67878B3-87EB-46C0-98B3-E8D1FEA74088}" type="presParOf" srcId="{C5F1BEAF-D736-4106-AC28-578E4EDF2B40}" destId="{D8E58669-A42C-4285-B30B-059079FDC4A6}" srcOrd="0" destOrd="0" presId="urn:microsoft.com/office/officeart/2005/8/layout/hierarchy1"/>
    <dgm:cxn modelId="{8AD2BF49-C3BB-42D8-B12F-68280A3CB009}" type="presParOf" srcId="{D8E58669-A42C-4285-B30B-059079FDC4A6}" destId="{139F459B-2841-4D35-8691-71E43F84D95A}" srcOrd="0" destOrd="0" presId="urn:microsoft.com/office/officeart/2005/8/layout/hierarchy1"/>
    <dgm:cxn modelId="{363DEB58-3DFC-4294-AB6B-A0A4338F2872}" type="presParOf" srcId="{D8E58669-A42C-4285-B30B-059079FDC4A6}" destId="{4AD207F3-D63F-4E2C-8272-C0C6AE3A6EEF}" srcOrd="1" destOrd="0" presId="urn:microsoft.com/office/officeart/2005/8/layout/hierarchy1"/>
    <dgm:cxn modelId="{F07675B4-8D9A-42FA-9C53-D33BF7F81B6C}" type="presParOf" srcId="{C5F1BEAF-D736-4106-AC28-578E4EDF2B40}" destId="{483BC550-0239-48B5-B25F-4ED6E6C8BAF7}" srcOrd="1" destOrd="0" presId="urn:microsoft.com/office/officeart/2005/8/layout/hierarchy1"/>
    <dgm:cxn modelId="{73CEDA3B-1F2E-43BF-9D08-CF7C564B2785}" type="presParOf" srcId="{29D80532-A17C-48D0-AC5A-0A11A55FD7ED}" destId="{6F7CCEF7-AA05-4438-ACF0-9D4374ADDB4F}" srcOrd="1" destOrd="0" presId="urn:microsoft.com/office/officeart/2005/8/layout/hierarchy1"/>
    <dgm:cxn modelId="{18EA6279-B0F2-4196-97F9-AB6E253E992F}" type="presParOf" srcId="{6F7CCEF7-AA05-4438-ACF0-9D4374ADDB4F}" destId="{F8A92247-0A6F-4644-A9A0-941054E7214E}" srcOrd="0" destOrd="0" presId="urn:microsoft.com/office/officeart/2005/8/layout/hierarchy1"/>
    <dgm:cxn modelId="{DF8C264D-E8B0-4B75-8D1D-664322501CEC}" type="presParOf" srcId="{F8A92247-0A6F-4644-A9A0-941054E7214E}" destId="{BD936676-F3FC-4157-9836-EEBA9C4EAB21}" srcOrd="0" destOrd="0" presId="urn:microsoft.com/office/officeart/2005/8/layout/hierarchy1"/>
    <dgm:cxn modelId="{A94532BD-5D8A-4C59-A6E6-EB4A9161E917}" type="presParOf" srcId="{F8A92247-0A6F-4644-A9A0-941054E7214E}" destId="{C07D085E-495E-4D7E-BC62-F5561C736196}" srcOrd="1" destOrd="0" presId="urn:microsoft.com/office/officeart/2005/8/layout/hierarchy1"/>
    <dgm:cxn modelId="{E9E84E6F-C7F3-4C09-847B-485E9A7512F8}" type="presParOf" srcId="{6F7CCEF7-AA05-4438-ACF0-9D4374ADDB4F}" destId="{906A1944-EB32-4131-9A7F-B3BEDCC2137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F1377E5-361F-4EDD-9394-EC9569E23BA1}"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776D6B3E-4281-44D2-B43D-724D2078C151}">
      <dgm:prSet/>
      <dgm:spPr/>
      <dgm:t>
        <a:bodyPr/>
        <a:lstStyle/>
        <a:p>
          <a:pPr>
            <a:lnSpc>
              <a:spcPct val="100000"/>
            </a:lnSpc>
          </a:pPr>
          <a:r>
            <a:rPr lang="cy-GB" noProof="0" dirty="0"/>
            <a:t>Fframwaith deddfwriaethol unedig i gefnogi pob plentyn o oedran ysgol gorfodol neu iau sydd ag anghenion dysgu ychwanegol (ADY) ac i gefnogi pobl ifanc sydd ag ADY ac sydd yn yr ysgol neu addysg bellach (AB);</a:t>
          </a:r>
        </a:p>
      </dgm:t>
    </dgm:pt>
    <dgm:pt modelId="{804CF1CE-48F0-473D-84EE-66D4B5E98F2C}" type="parTrans" cxnId="{A382AAF3-EB79-461A-91C8-8A0AF1D39730}">
      <dgm:prSet/>
      <dgm:spPr/>
      <dgm:t>
        <a:bodyPr/>
        <a:lstStyle/>
        <a:p>
          <a:endParaRPr lang="en-US"/>
        </a:p>
      </dgm:t>
    </dgm:pt>
    <dgm:pt modelId="{3C8216E8-F15B-4293-8C24-B3BDBED283C3}" type="sibTrans" cxnId="{A382AAF3-EB79-461A-91C8-8A0AF1D39730}">
      <dgm:prSet/>
      <dgm:spPr/>
      <dgm:t>
        <a:bodyPr/>
        <a:lstStyle/>
        <a:p>
          <a:pPr>
            <a:lnSpc>
              <a:spcPct val="100000"/>
            </a:lnSpc>
          </a:pPr>
          <a:endParaRPr lang="en-US"/>
        </a:p>
      </dgm:t>
    </dgm:pt>
    <dgm:pt modelId="{7E89C075-BB4F-4303-A1E2-E00EF30E4DC3}">
      <dgm:prSet/>
      <dgm:spPr/>
      <dgm:t>
        <a:bodyPr/>
        <a:lstStyle/>
        <a:p>
          <a:pPr>
            <a:lnSpc>
              <a:spcPct val="100000"/>
            </a:lnSpc>
          </a:pPr>
          <a:r>
            <a:rPr lang="cy-GB" noProof="0" dirty="0"/>
            <a:t>proses integredig, gydweithredol o asesu, cynllunio a monitro'r cymorth a ddarperir i ddysgwyr  sydd ag ADY ac sy'n hwyluso ymyriadau cynnar, amserol ac effeithiol; a</a:t>
          </a:r>
        </a:p>
      </dgm:t>
    </dgm:pt>
    <dgm:pt modelId="{C677CD08-9D5F-4BCB-A5BC-25B2E4B9CAF3}" type="parTrans" cxnId="{9E2DB6BB-E37F-41D9-B28F-2EF6ADCE56E6}">
      <dgm:prSet/>
      <dgm:spPr/>
      <dgm:t>
        <a:bodyPr/>
        <a:lstStyle/>
        <a:p>
          <a:endParaRPr lang="en-US"/>
        </a:p>
      </dgm:t>
    </dgm:pt>
    <dgm:pt modelId="{1148F3E7-251D-4E12-A92D-C18B38D036D0}" type="sibTrans" cxnId="{9E2DB6BB-E37F-41D9-B28F-2EF6ADCE56E6}">
      <dgm:prSet/>
      <dgm:spPr/>
      <dgm:t>
        <a:bodyPr/>
        <a:lstStyle/>
        <a:p>
          <a:pPr>
            <a:lnSpc>
              <a:spcPct val="100000"/>
            </a:lnSpc>
          </a:pPr>
          <a:endParaRPr lang="en-US"/>
        </a:p>
      </dgm:t>
    </dgm:pt>
    <dgm:pt modelId="{B579065D-C3B8-4E1F-A3F3-3239AE0ABCC2}">
      <dgm:prSet/>
      <dgm:spPr/>
      <dgm:t>
        <a:bodyPr/>
        <a:lstStyle/>
        <a:p>
          <a:pPr>
            <a:lnSpc>
              <a:spcPct val="100000"/>
            </a:lnSpc>
          </a:pPr>
          <a:r>
            <a:rPr lang="cy-GB" noProof="0" dirty="0"/>
            <a:t>system deg a thryloyw ar gyfer darparu gwybodaeth a chyngor, ac ar gyfer datrys pryderon ac apeliadau.</a:t>
          </a:r>
        </a:p>
      </dgm:t>
    </dgm:pt>
    <dgm:pt modelId="{A53FC62A-9BBA-4ACC-945E-E17FC99BCC65}" type="parTrans" cxnId="{3967436A-87A1-429A-9C2A-255C8D765E9D}">
      <dgm:prSet/>
      <dgm:spPr/>
      <dgm:t>
        <a:bodyPr/>
        <a:lstStyle/>
        <a:p>
          <a:endParaRPr lang="en-US"/>
        </a:p>
      </dgm:t>
    </dgm:pt>
    <dgm:pt modelId="{BF7D1537-542A-43CD-988F-A9F1AA22908B}" type="sibTrans" cxnId="{3967436A-87A1-429A-9C2A-255C8D765E9D}">
      <dgm:prSet/>
      <dgm:spPr/>
      <dgm:t>
        <a:bodyPr/>
        <a:lstStyle/>
        <a:p>
          <a:pPr>
            <a:lnSpc>
              <a:spcPct val="100000"/>
            </a:lnSpc>
          </a:pPr>
          <a:endParaRPr lang="en-US"/>
        </a:p>
      </dgm:t>
    </dgm:pt>
    <dgm:pt modelId="{D8AFA094-04B2-4FBF-82A3-CAFEA9788DFF}">
      <dgm:prSet/>
      <dgm:spPr/>
      <dgm:t>
        <a:bodyPr/>
        <a:lstStyle/>
        <a:p>
          <a:pPr>
            <a:lnSpc>
              <a:spcPct val="100000"/>
            </a:lnSpc>
          </a:pPr>
          <a:r>
            <a:rPr lang="cy-GB" noProof="0" dirty="0"/>
            <a:t>Bydd Cod Ymarfer newydd i gefnogi'r gwaith o weithredu'r Bil.</a:t>
          </a:r>
        </a:p>
      </dgm:t>
    </dgm:pt>
    <dgm:pt modelId="{0E170BF2-3008-452E-9F39-A1C1F8F8F870}" type="parTrans" cxnId="{B5071817-1B12-45FC-9281-AD8DE9A4334C}">
      <dgm:prSet/>
      <dgm:spPr/>
      <dgm:t>
        <a:bodyPr/>
        <a:lstStyle/>
        <a:p>
          <a:endParaRPr lang="en-US"/>
        </a:p>
      </dgm:t>
    </dgm:pt>
    <dgm:pt modelId="{6420DB8C-BCF0-44AC-811C-B680B2ED72EE}" type="sibTrans" cxnId="{B5071817-1B12-45FC-9281-AD8DE9A4334C}">
      <dgm:prSet/>
      <dgm:spPr/>
      <dgm:t>
        <a:bodyPr/>
        <a:lstStyle/>
        <a:p>
          <a:endParaRPr lang="en-US"/>
        </a:p>
      </dgm:t>
    </dgm:pt>
    <dgm:pt modelId="{D5965E2F-C438-4D46-8FEA-1119A90FFF6D}" type="pres">
      <dgm:prSet presAssocID="{0F1377E5-361F-4EDD-9394-EC9569E23BA1}" presName="root" presStyleCnt="0">
        <dgm:presLayoutVars>
          <dgm:dir/>
          <dgm:resizeHandles val="exact"/>
        </dgm:presLayoutVars>
      </dgm:prSet>
      <dgm:spPr/>
    </dgm:pt>
    <dgm:pt modelId="{19D8F705-81FA-4171-8FAC-65DA3FE16B91}" type="pres">
      <dgm:prSet presAssocID="{0F1377E5-361F-4EDD-9394-EC9569E23BA1}" presName="container" presStyleCnt="0">
        <dgm:presLayoutVars>
          <dgm:dir/>
          <dgm:resizeHandles val="exact"/>
        </dgm:presLayoutVars>
      </dgm:prSet>
      <dgm:spPr/>
    </dgm:pt>
    <dgm:pt modelId="{F6FFB6F7-CF32-4B84-9054-ABE436596C00}" type="pres">
      <dgm:prSet presAssocID="{776D6B3E-4281-44D2-B43D-724D2078C151}" presName="compNode" presStyleCnt="0"/>
      <dgm:spPr/>
    </dgm:pt>
    <dgm:pt modelId="{F2FC2EC5-AB48-4DCF-9C99-C6B6682C1DB2}" type="pres">
      <dgm:prSet presAssocID="{776D6B3E-4281-44D2-B43D-724D2078C151}" presName="iconBgRect" presStyleLbl="bgShp" presStyleIdx="0" presStyleCnt="4"/>
      <dgm:spPr/>
    </dgm:pt>
    <dgm:pt modelId="{1EFC360D-7A09-492F-87AB-7C9AF5070755}" type="pres">
      <dgm:prSet presAssocID="{776D6B3E-4281-44D2-B43D-724D2078C15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hoolhouse"/>
        </a:ext>
      </dgm:extLst>
    </dgm:pt>
    <dgm:pt modelId="{A89387F0-21A2-4627-8706-F684AA64E130}" type="pres">
      <dgm:prSet presAssocID="{776D6B3E-4281-44D2-B43D-724D2078C151}" presName="spaceRect" presStyleCnt="0"/>
      <dgm:spPr/>
    </dgm:pt>
    <dgm:pt modelId="{ACA4A180-0E7B-46D7-A55A-ABDCF104A737}" type="pres">
      <dgm:prSet presAssocID="{776D6B3E-4281-44D2-B43D-724D2078C151}" presName="textRect" presStyleLbl="revTx" presStyleIdx="0" presStyleCnt="4">
        <dgm:presLayoutVars>
          <dgm:chMax val="1"/>
          <dgm:chPref val="1"/>
        </dgm:presLayoutVars>
      </dgm:prSet>
      <dgm:spPr/>
    </dgm:pt>
    <dgm:pt modelId="{64D3AE1C-4C2A-43D6-988B-50121550461D}" type="pres">
      <dgm:prSet presAssocID="{3C8216E8-F15B-4293-8C24-B3BDBED283C3}" presName="sibTrans" presStyleLbl="sibTrans2D1" presStyleIdx="0" presStyleCnt="0"/>
      <dgm:spPr/>
    </dgm:pt>
    <dgm:pt modelId="{79FE2250-9872-4F74-90B4-67962D845E6D}" type="pres">
      <dgm:prSet presAssocID="{7E89C075-BB4F-4303-A1E2-E00EF30E4DC3}" presName="compNode" presStyleCnt="0"/>
      <dgm:spPr/>
    </dgm:pt>
    <dgm:pt modelId="{0987EF43-DD83-4EAA-9778-01DC81977436}" type="pres">
      <dgm:prSet presAssocID="{7E89C075-BB4F-4303-A1E2-E00EF30E4DC3}" presName="iconBgRect" presStyleLbl="bgShp" presStyleIdx="1" presStyleCnt="4"/>
      <dgm:spPr/>
    </dgm:pt>
    <dgm:pt modelId="{547CC6A1-9697-495C-87BE-E91F78BC4B0E}" type="pres">
      <dgm:prSet presAssocID="{7E89C075-BB4F-4303-A1E2-E00EF30E4DC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09388A45-34EC-4EF3-879F-49517CFD2B35}" type="pres">
      <dgm:prSet presAssocID="{7E89C075-BB4F-4303-A1E2-E00EF30E4DC3}" presName="spaceRect" presStyleCnt="0"/>
      <dgm:spPr/>
    </dgm:pt>
    <dgm:pt modelId="{7D5EFC31-D5C5-4441-BD74-D1C3F7795DC8}" type="pres">
      <dgm:prSet presAssocID="{7E89C075-BB4F-4303-A1E2-E00EF30E4DC3}" presName="textRect" presStyleLbl="revTx" presStyleIdx="1" presStyleCnt="4" custScaleY="88312">
        <dgm:presLayoutVars>
          <dgm:chMax val="1"/>
          <dgm:chPref val="1"/>
        </dgm:presLayoutVars>
      </dgm:prSet>
      <dgm:spPr/>
    </dgm:pt>
    <dgm:pt modelId="{B5A75F63-EE7D-40D6-AC00-A79F59709C05}" type="pres">
      <dgm:prSet presAssocID="{1148F3E7-251D-4E12-A92D-C18B38D036D0}" presName="sibTrans" presStyleLbl="sibTrans2D1" presStyleIdx="0" presStyleCnt="0"/>
      <dgm:spPr/>
    </dgm:pt>
    <dgm:pt modelId="{3ED20C0D-D858-45B8-849C-7727D83E67C6}" type="pres">
      <dgm:prSet presAssocID="{B579065D-C3B8-4E1F-A3F3-3239AE0ABCC2}" presName="compNode" presStyleCnt="0"/>
      <dgm:spPr/>
    </dgm:pt>
    <dgm:pt modelId="{5462595A-926E-4C04-9EF0-839260F4136B}" type="pres">
      <dgm:prSet presAssocID="{B579065D-C3B8-4E1F-A3F3-3239AE0ABCC2}" presName="iconBgRect" presStyleLbl="bgShp" presStyleIdx="2" presStyleCnt="4"/>
      <dgm:spPr/>
    </dgm:pt>
    <dgm:pt modelId="{62DC1801-E553-4B37-A457-2EE7BCCA12C2}" type="pres">
      <dgm:prSet presAssocID="{B579065D-C3B8-4E1F-A3F3-3239AE0ABCC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0E048700-CDD1-4955-A1CF-5094AA558112}" type="pres">
      <dgm:prSet presAssocID="{B579065D-C3B8-4E1F-A3F3-3239AE0ABCC2}" presName="spaceRect" presStyleCnt="0"/>
      <dgm:spPr/>
    </dgm:pt>
    <dgm:pt modelId="{DC75E9B3-DBCB-4BE8-89A2-DF0BC8B9EAE3}" type="pres">
      <dgm:prSet presAssocID="{B579065D-C3B8-4E1F-A3F3-3239AE0ABCC2}" presName="textRect" presStyleLbl="revTx" presStyleIdx="2" presStyleCnt="4">
        <dgm:presLayoutVars>
          <dgm:chMax val="1"/>
          <dgm:chPref val="1"/>
        </dgm:presLayoutVars>
      </dgm:prSet>
      <dgm:spPr/>
    </dgm:pt>
    <dgm:pt modelId="{B836D344-90B6-45DF-B892-6B50A5F44283}" type="pres">
      <dgm:prSet presAssocID="{BF7D1537-542A-43CD-988F-A9F1AA22908B}" presName="sibTrans" presStyleLbl="sibTrans2D1" presStyleIdx="0" presStyleCnt="0"/>
      <dgm:spPr/>
    </dgm:pt>
    <dgm:pt modelId="{9837C7A1-7620-42EB-B4A8-4644D8326882}" type="pres">
      <dgm:prSet presAssocID="{D8AFA094-04B2-4FBF-82A3-CAFEA9788DFF}" presName="compNode" presStyleCnt="0"/>
      <dgm:spPr/>
    </dgm:pt>
    <dgm:pt modelId="{D5B3F89E-BCB6-4793-8187-BECC599103F6}" type="pres">
      <dgm:prSet presAssocID="{D8AFA094-04B2-4FBF-82A3-CAFEA9788DFF}" presName="iconBgRect" presStyleLbl="bgShp" presStyleIdx="3" presStyleCnt="4"/>
      <dgm:spPr/>
    </dgm:pt>
    <dgm:pt modelId="{839A570C-123B-4D8D-853D-D8B18EB37659}" type="pres">
      <dgm:prSet presAssocID="{D8AFA094-04B2-4FBF-82A3-CAFEA9788DF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9356433E-5371-4DFE-A5DF-A508019EE2CD}" type="pres">
      <dgm:prSet presAssocID="{D8AFA094-04B2-4FBF-82A3-CAFEA9788DFF}" presName="spaceRect" presStyleCnt="0"/>
      <dgm:spPr/>
    </dgm:pt>
    <dgm:pt modelId="{2FA8732E-0B7B-49E9-8D6E-02BC8BA6C28D}" type="pres">
      <dgm:prSet presAssocID="{D8AFA094-04B2-4FBF-82A3-CAFEA9788DFF}" presName="textRect" presStyleLbl="revTx" presStyleIdx="3" presStyleCnt="4">
        <dgm:presLayoutVars>
          <dgm:chMax val="1"/>
          <dgm:chPref val="1"/>
        </dgm:presLayoutVars>
      </dgm:prSet>
      <dgm:spPr/>
    </dgm:pt>
  </dgm:ptLst>
  <dgm:cxnLst>
    <dgm:cxn modelId="{B5071817-1B12-45FC-9281-AD8DE9A4334C}" srcId="{0F1377E5-361F-4EDD-9394-EC9569E23BA1}" destId="{D8AFA094-04B2-4FBF-82A3-CAFEA9788DFF}" srcOrd="3" destOrd="0" parTransId="{0E170BF2-3008-452E-9F39-A1C1F8F8F870}" sibTransId="{6420DB8C-BCF0-44AC-811C-B680B2ED72EE}"/>
    <dgm:cxn modelId="{6BE7CD37-1D8A-4198-AC59-39BD15A2BA58}" type="presOf" srcId="{3C8216E8-F15B-4293-8C24-B3BDBED283C3}" destId="{64D3AE1C-4C2A-43D6-988B-50121550461D}" srcOrd="0" destOrd="0" presId="urn:microsoft.com/office/officeart/2018/2/layout/IconCircleList"/>
    <dgm:cxn modelId="{3967436A-87A1-429A-9C2A-255C8D765E9D}" srcId="{0F1377E5-361F-4EDD-9394-EC9569E23BA1}" destId="{B579065D-C3B8-4E1F-A3F3-3239AE0ABCC2}" srcOrd="2" destOrd="0" parTransId="{A53FC62A-9BBA-4ACC-945E-E17FC99BCC65}" sibTransId="{BF7D1537-542A-43CD-988F-A9F1AA22908B}"/>
    <dgm:cxn modelId="{BFE86A6A-1662-4670-A209-82729BCCA958}" type="presOf" srcId="{B579065D-C3B8-4E1F-A3F3-3239AE0ABCC2}" destId="{DC75E9B3-DBCB-4BE8-89A2-DF0BC8B9EAE3}" srcOrd="0" destOrd="0" presId="urn:microsoft.com/office/officeart/2018/2/layout/IconCircleList"/>
    <dgm:cxn modelId="{B761D072-0F37-4969-80A5-B3765D9A1B7A}" type="presOf" srcId="{776D6B3E-4281-44D2-B43D-724D2078C151}" destId="{ACA4A180-0E7B-46D7-A55A-ABDCF104A737}" srcOrd="0" destOrd="0" presId="urn:microsoft.com/office/officeart/2018/2/layout/IconCircleList"/>
    <dgm:cxn modelId="{5E713A80-11D4-4219-BD9F-B31B56184392}" type="presOf" srcId="{BF7D1537-542A-43CD-988F-A9F1AA22908B}" destId="{B836D344-90B6-45DF-B892-6B50A5F44283}" srcOrd="0" destOrd="0" presId="urn:microsoft.com/office/officeart/2018/2/layout/IconCircleList"/>
    <dgm:cxn modelId="{79635C81-8B2B-4CB1-A8AD-3416C96FB2FF}" type="presOf" srcId="{7E89C075-BB4F-4303-A1E2-E00EF30E4DC3}" destId="{7D5EFC31-D5C5-4441-BD74-D1C3F7795DC8}" srcOrd="0" destOrd="0" presId="urn:microsoft.com/office/officeart/2018/2/layout/IconCircleList"/>
    <dgm:cxn modelId="{E2586E94-40AE-40D5-BB36-4C3AFD5990A6}" type="presOf" srcId="{1148F3E7-251D-4E12-A92D-C18B38D036D0}" destId="{B5A75F63-EE7D-40D6-AC00-A79F59709C05}" srcOrd="0" destOrd="0" presId="urn:microsoft.com/office/officeart/2018/2/layout/IconCircleList"/>
    <dgm:cxn modelId="{9E2DB6BB-E37F-41D9-B28F-2EF6ADCE56E6}" srcId="{0F1377E5-361F-4EDD-9394-EC9569E23BA1}" destId="{7E89C075-BB4F-4303-A1E2-E00EF30E4DC3}" srcOrd="1" destOrd="0" parTransId="{C677CD08-9D5F-4BCB-A5BC-25B2E4B9CAF3}" sibTransId="{1148F3E7-251D-4E12-A92D-C18B38D036D0}"/>
    <dgm:cxn modelId="{F0EDADD7-A709-4AFA-8B6E-6A6A9E075A24}" type="presOf" srcId="{0F1377E5-361F-4EDD-9394-EC9569E23BA1}" destId="{D5965E2F-C438-4D46-8FEA-1119A90FFF6D}" srcOrd="0" destOrd="0" presId="urn:microsoft.com/office/officeart/2018/2/layout/IconCircleList"/>
    <dgm:cxn modelId="{2B30A1EF-DE1B-48B4-AAEE-89ECD337EC60}" type="presOf" srcId="{D8AFA094-04B2-4FBF-82A3-CAFEA9788DFF}" destId="{2FA8732E-0B7B-49E9-8D6E-02BC8BA6C28D}" srcOrd="0" destOrd="0" presId="urn:microsoft.com/office/officeart/2018/2/layout/IconCircleList"/>
    <dgm:cxn modelId="{A382AAF3-EB79-461A-91C8-8A0AF1D39730}" srcId="{0F1377E5-361F-4EDD-9394-EC9569E23BA1}" destId="{776D6B3E-4281-44D2-B43D-724D2078C151}" srcOrd="0" destOrd="0" parTransId="{804CF1CE-48F0-473D-84EE-66D4B5E98F2C}" sibTransId="{3C8216E8-F15B-4293-8C24-B3BDBED283C3}"/>
    <dgm:cxn modelId="{C99939BD-45B8-4832-912A-083201E2B031}" type="presParOf" srcId="{D5965E2F-C438-4D46-8FEA-1119A90FFF6D}" destId="{19D8F705-81FA-4171-8FAC-65DA3FE16B91}" srcOrd="0" destOrd="0" presId="urn:microsoft.com/office/officeart/2018/2/layout/IconCircleList"/>
    <dgm:cxn modelId="{C3C0A1C0-3B8F-434A-ABEE-7A92BC6C29C2}" type="presParOf" srcId="{19D8F705-81FA-4171-8FAC-65DA3FE16B91}" destId="{F6FFB6F7-CF32-4B84-9054-ABE436596C00}" srcOrd="0" destOrd="0" presId="urn:microsoft.com/office/officeart/2018/2/layout/IconCircleList"/>
    <dgm:cxn modelId="{EBA271D7-F7C1-4853-9298-FF0D69BAEF06}" type="presParOf" srcId="{F6FFB6F7-CF32-4B84-9054-ABE436596C00}" destId="{F2FC2EC5-AB48-4DCF-9C99-C6B6682C1DB2}" srcOrd="0" destOrd="0" presId="urn:microsoft.com/office/officeart/2018/2/layout/IconCircleList"/>
    <dgm:cxn modelId="{CF4B7363-0500-48C7-8FF7-E9EAC99E4D42}" type="presParOf" srcId="{F6FFB6F7-CF32-4B84-9054-ABE436596C00}" destId="{1EFC360D-7A09-492F-87AB-7C9AF5070755}" srcOrd="1" destOrd="0" presId="urn:microsoft.com/office/officeart/2018/2/layout/IconCircleList"/>
    <dgm:cxn modelId="{F4D4B39D-2E4C-43CA-A845-5EDCABB9BD29}" type="presParOf" srcId="{F6FFB6F7-CF32-4B84-9054-ABE436596C00}" destId="{A89387F0-21A2-4627-8706-F684AA64E130}" srcOrd="2" destOrd="0" presId="urn:microsoft.com/office/officeart/2018/2/layout/IconCircleList"/>
    <dgm:cxn modelId="{3E12F724-643A-401D-AAB8-75695E0FB50E}" type="presParOf" srcId="{F6FFB6F7-CF32-4B84-9054-ABE436596C00}" destId="{ACA4A180-0E7B-46D7-A55A-ABDCF104A737}" srcOrd="3" destOrd="0" presId="urn:microsoft.com/office/officeart/2018/2/layout/IconCircleList"/>
    <dgm:cxn modelId="{49823AAA-B40C-42EF-8280-B42A2DE6E33E}" type="presParOf" srcId="{19D8F705-81FA-4171-8FAC-65DA3FE16B91}" destId="{64D3AE1C-4C2A-43D6-988B-50121550461D}" srcOrd="1" destOrd="0" presId="urn:microsoft.com/office/officeart/2018/2/layout/IconCircleList"/>
    <dgm:cxn modelId="{D234D872-DCC7-4733-843F-62F0803ABC0D}" type="presParOf" srcId="{19D8F705-81FA-4171-8FAC-65DA3FE16B91}" destId="{79FE2250-9872-4F74-90B4-67962D845E6D}" srcOrd="2" destOrd="0" presId="urn:microsoft.com/office/officeart/2018/2/layout/IconCircleList"/>
    <dgm:cxn modelId="{3229E15D-6546-4991-899A-327F1A43EB56}" type="presParOf" srcId="{79FE2250-9872-4F74-90B4-67962D845E6D}" destId="{0987EF43-DD83-4EAA-9778-01DC81977436}" srcOrd="0" destOrd="0" presId="urn:microsoft.com/office/officeart/2018/2/layout/IconCircleList"/>
    <dgm:cxn modelId="{F628B777-3F94-48BB-AD05-614E5F6E9EF5}" type="presParOf" srcId="{79FE2250-9872-4F74-90B4-67962D845E6D}" destId="{547CC6A1-9697-495C-87BE-E91F78BC4B0E}" srcOrd="1" destOrd="0" presId="urn:microsoft.com/office/officeart/2018/2/layout/IconCircleList"/>
    <dgm:cxn modelId="{0AC11E2E-2E6B-44CD-8F73-BD2B4B575B76}" type="presParOf" srcId="{79FE2250-9872-4F74-90B4-67962D845E6D}" destId="{09388A45-34EC-4EF3-879F-49517CFD2B35}" srcOrd="2" destOrd="0" presId="urn:microsoft.com/office/officeart/2018/2/layout/IconCircleList"/>
    <dgm:cxn modelId="{C647D7BB-19FF-4879-9185-2B064DDF3479}" type="presParOf" srcId="{79FE2250-9872-4F74-90B4-67962D845E6D}" destId="{7D5EFC31-D5C5-4441-BD74-D1C3F7795DC8}" srcOrd="3" destOrd="0" presId="urn:microsoft.com/office/officeart/2018/2/layout/IconCircleList"/>
    <dgm:cxn modelId="{8BF1B7B1-435C-4C6C-982B-CCAD58153FC7}" type="presParOf" srcId="{19D8F705-81FA-4171-8FAC-65DA3FE16B91}" destId="{B5A75F63-EE7D-40D6-AC00-A79F59709C05}" srcOrd="3" destOrd="0" presId="urn:microsoft.com/office/officeart/2018/2/layout/IconCircleList"/>
    <dgm:cxn modelId="{A3063CF5-1824-4AC2-B48A-14F99A7B92CD}" type="presParOf" srcId="{19D8F705-81FA-4171-8FAC-65DA3FE16B91}" destId="{3ED20C0D-D858-45B8-849C-7727D83E67C6}" srcOrd="4" destOrd="0" presId="urn:microsoft.com/office/officeart/2018/2/layout/IconCircleList"/>
    <dgm:cxn modelId="{B6DD6712-0A74-4009-9A55-C9A786E2E63D}" type="presParOf" srcId="{3ED20C0D-D858-45B8-849C-7727D83E67C6}" destId="{5462595A-926E-4C04-9EF0-839260F4136B}" srcOrd="0" destOrd="0" presId="urn:microsoft.com/office/officeart/2018/2/layout/IconCircleList"/>
    <dgm:cxn modelId="{6DD49C27-786C-495A-805C-83BC4C149811}" type="presParOf" srcId="{3ED20C0D-D858-45B8-849C-7727D83E67C6}" destId="{62DC1801-E553-4B37-A457-2EE7BCCA12C2}" srcOrd="1" destOrd="0" presId="urn:microsoft.com/office/officeart/2018/2/layout/IconCircleList"/>
    <dgm:cxn modelId="{D94A9BE7-6B9B-4F78-8F80-450286EFFA46}" type="presParOf" srcId="{3ED20C0D-D858-45B8-849C-7727D83E67C6}" destId="{0E048700-CDD1-4955-A1CF-5094AA558112}" srcOrd="2" destOrd="0" presId="urn:microsoft.com/office/officeart/2018/2/layout/IconCircleList"/>
    <dgm:cxn modelId="{3E2D3E67-CF23-4EBE-9B96-8234C33DE63D}" type="presParOf" srcId="{3ED20C0D-D858-45B8-849C-7727D83E67C6}" destId="{DC75E9B3-DBCB-4BE8-89A2-DF0BC8B9EAE3}" srcOrd="3" destOrd="0" presId="urn:microsoft.com/office/officeart/2018/2/layout/IconCircleList"/>
    <dgm:cxn modelId="{7B8A612D-38FA-4943-911E-0FC74353A025}" type="presParOf" srcId="{19D8F705-81FA-4171-8FAC-65DA3FE16B91}" destId="{B836D344-90B6-45DF-B892-6B50A5F44283}" srcOrd="5" destOrd="0" presId="urn:microsoft.com/office/officeart/2018/2/layout/IconCircleList"/>
    <dgm:cxn modelId="{7E218541-9E32-4088-A5FC-D85CDDD84659}" type="presParOf" srcId="{19D8F705-81FA-4171-8FAC-65DA3FE16B91}" destId="{9837C7A1-7620-42EB-B4A8-4644D8326882}" srcOrd="6" destOrd="0" presId="urn:microsoft.com/office/officeart/2018/2/layout/IconCircleList"/>
    <dgm:cxn modelId="{A48BFDB6-BF62-49F8-89A6-BC6EE1C9C2D1}" type="presParOf" srcId="{9837C7A1-7620-42EB-B4A8-4644D8326882}" destId="{D5B3F89E-BCB6-4793-8187-BECC599103F6}" srcOrd="0" destOrd="0" presId="urn:microsoft.com/office/officeart/2018/2/layout/IconCircleList"/>
    <dgm:cxn modelId="{4EB51996-65BA-449A-B9C4-13B8E0C008AE}" type="presParOf" srcId="{9837C7A1-7620-42EB-B4A8-4644D8326882}" destId="{839A570C-123B-4D8D-853D-D8B18EB37659}" srcOrd="1" destOrd="0" presId="urn:microsoft.com/office/officeart/2018/2/layout/IconCircleList"/>
    <dgm:cxn modelId="{DC75C130-2D7F-4147-8FB6-0336F5978E83}" type="presParOf" srcId="{9837C7A1-7620-42EB-B4A8-4644D8326882}" destId="{9356433E-5371-4DFE-A5DF-A508019EE2CD}" srcOrd="2" destOrd="0" presId="urn:microsoft.com/office/officeart/2018/2/layout/IconCircleList"/>
    <dgm:cxn modelId="{AD5E7B7F-5631-49E4-9E04-1946A7545693}" type="presParOf" srcId="{9837C7A1-7620-42EB-B4A8-4644D8326882}" destId="{2FA8732E-0B7B-49E9-8D6E-02BC8BA6C28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4CD6F66-7ECD-4FE5-A776-59A41BB9CE80}"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8CA7770F-CA1B-4054-8B2C-0C47BFEC2EB6}">
      <dgm:prSet/>
      <dgm:spPr/>
      <dgm:t>
        <a:bodyPr/>
        <a:lstStyle/>
        <a:p>
          <a:r>
            <a:rPr lang="cy-GB" noProof="0" dirty="0"/>
            <a:t>Casglu gwybodaeth oddi wrth</a:t>
          </a:r>
          <a:r>
            <a:rPr lang="en-GB" dirty="0"/>
            <a:t>:</a:t>
          </a:r>
          <a:endParaRPr lang="en-US" dirty="0"/>
        </a:p>
      </dgm:t>
    </dgm:pt>
    <dgm:pt modelId="{61E633AE-C9B6-4181-9ED6-2CDF93159748}" type="parTrans" cxnId="{2E62644E-22E2-4A87-8826-E23C154673ED}">
      <dgm:prSet/>
      <dgm:spPr/>
      <dgm:t>
        <a:bodyPr/>
        <a:lstStyle/>
        <a:p>
          <a:endParaRPr lang="en-US"/>
        </a:p>
      </dgm:t>
    </dgm:pt>
    <dgm:pt modelId="{ACEB306B-D493-4DF7-97E4-76A890D4D126}" type="sibTrans" cxnId="{2E62644E-22E2-4A87-8826-E23C154673ED}">
      <dgm:prSet/>
      <dgm:spPr/>
      <dgm:t>
        <a:bodyPr/>
        <a:lstStyle/>
        <a:p>
          <a:endParaRPr lang="en-US"/>
        </a:p>
      </dgm:t>
    </dgm:pt>
    <dgm:pt modelId="{A734BB66-ED37-4BF8-9088-C9B660FCA585}">
      <dgm:prSet/>
      <dgm:spPr/>
      <dgm:t>
        <a:bodyPr/>
        <a:lstStyle/>
        <a:p>
          <a:r>
            <a:rPr lang="cy-GB" noProof="0" dirty="0"/>
            <a:t>Asesiad gwaelodlin</a:t>
          </a:r>
        </a:p>
      </dgm:t>
    </dgm:pt>
    <dgm:pt modelId="{9B286DD8-FA12-4B6E-9FC5-CC46BDE96A19}" type="parTrans" cxnId="{044486D4-28F5-4A28-9403-B56A44AA8814}">
      <dgm:prSet/>
      <dgm:spPr/>
      <dgm:t>
        <a:bodyPr/>
        <a:lstStyle/>
        <a:p>
          <a:endParaRPr lang="en-US"/>
        </a:p>
      </dgm:t>
    </dgm:pt>
    <dgm:pt modelId="{A42373C7-9D06-4ACF-ABB9-2B28A7AF7082}" type="sibTrans" cxnId="{044486D4-28F5-4A28-9403-B56A44AA8814}">
      <dgm:prSet/>
      <dgm:spPr/>
      <dgm:t>
        <a:bodyPr/>
        <a:lstStyle/>
        <a:p>
          <a:endParaRPr lang="en-US"/>
        </a:p>
      </dgm:t>
    </dgm:pt>
    <dgm:pt modelId="{31ABD433-9837-41B1-8267-5A10D78EE5D3}">
      <dgm:prSet/>
      <dgm:spPr/>
      <dgm:t>
        <a:bodyPr/>
        <a:lstStyle/>
        <a:p>
          <a:r>
            <a:rPr lang="cy-GB" noProof="0" dirty="0"/>
            <a:t>Cofnodion/Proffiliau</a:t>
          </a:r>
        </a:p>
      </dgm:t>
    </dgm:pt>
    <dgm:pt modelId="{704EC98A-04B2-4F69-A33F-32EF84F8EA2D}" type="parTrans" cxnId="{16EC4D81-D2D5-4029-A863-547B2B0C0F84}">
      <dgm:prSet/>
      <dgm:spPr/>
      <dgm:t>
        <a:bodyPr/>
        <a:lstStyle/>
        <a:p>
          <a:endParaRPr lang="en-US"/>
        </a:p>
      </dgm:t>
    </dgm:pt>
    <dgm:pt modelId="{A0063824-8834-449A-82BB-7056184C9358}" type="sibTrans" cxnId="{16EC4D81-D2D5-4029-A863-547B2B0C0F84}">
      <dgm:prSet/>
      <dgm:spPr/>
      <dgm:t>
        <a:bodyPr/>
        <a:lstStyle/>
        <a:p>
          <a:endParaRPr lang="en-US"/>
        </a:p>
      </dgm:t>
    </dgm:pt>
    <dgm:pt modelId="{9469A381-7C06-4CD1-9601-AA0D11DAAC34}">
      <dgm:prSet/>
      <dgm:spPr/>
      <dgm:t>
        <a:bodyPr/>
        <a:lstStyle/>
        <a:p>
          <a:r>
            <a:rPr lang="cy-GB" noProof="0" dirty="0"/>
            <a:t>Arsylwi</a:t>
          </a:r>
        </a:p>
      </dgm:t>
    </dgm:pt>
    <dgm:pt modelId="{FF7ED336-EF29-4465-A841-58194B7014B7}" type="parTrans" cxnId="{4C669A32-B3DB-4833-8AA7-F30043B76741}">
      <dgm:prSet/>
      <dgm:spPr/>
      <dgm:t>
        <a:bodyPr/>
        <a:lstStyle/>
        <a:p>
          <a:endParaRPr lang="en-US"/>
        </a:p>
      </dgm:t>
    </dgm:pt>
    <dgm:pt modelId="{E0EA4CA3-5BA4-4F66-BB5A-2C5D13994313}" type="sibTrans" cxnId="{4C669A32-B3DB-4833-8AA7-F30043B76741}">
      <dgm:prSet/>
      <dgm:spPr/>
      <dgm:t>
        <a:bodyPr/>
        <a:lstStyle/>
        <a:p>
          <a:endParaRPr lang="en-US"/>
        </a:p>
      </dgm:t>
    </dgm:pt>
    <dgm:pt modelId="{841E25A4-D28A-49F5-AE9A-D97FA1CA5D2A}">
      <dgm:prSet/>
      <dgm:spPr/>
      <dgm:t>
        <a:bodyPr/>
        <a:lstStyle/>
        <a:p>
          <a:r>
            <a:rPr lang="cy-GB" noProof="0" dirty="0"/>
            <a:t>Rhieni / Gofalwyr</a:t>
          </a:r>
        </a:p>
      </dgm:t>
    </dgm:pt>
    <dgm:pt modelId="{85E8BFAB-DECA-4720-93EB-4BE2566638F4}" type="parTrans" cxnId="{0AEAF3FF-FDBC-4927-9F44-52B0B2733EDD}">
      <dgm:prSet/>
      <dgm:spPr/>
      <dgm:t>
        <a:bodyPr/>
        <a:lstStyle/>
        <a:p>
          <a:endParaRPr lang="en-US"/>
        </a:p>
      </dgm:t>
    </dgm:pt>
    <dgm:pt modelId="{6249DAD1-90F2-4B27-8212-85A9CAAE9DC6}" type="sibTrans" cxnId="{0AEAF3FF-FDBC-4927-9F44-52B0B2733EDD}">
      <dgm:prSet/>
      <dgm:spPr/>
      <dgm:t>
        <a:bodyPr/>
        <a:lstStyle/>
        <a:p>
          <a:endParaRPr lang="en-US"/>
        </a:p>
      </dgm:t>
    </dgm:pt>
    <dgm:pt modelId="{503F007A-9086-4F6D-A0E6-90A1BE2B2045}">
      <dgm:prSet/>
      <dgm:spPr/>
      <dgm:t>
        <a:bodyPr/>
        <a:lstStyle/>
        <a:p>
          <a:r>
            <a:rPr lang="cy-GB" noProof="0" dirty="0"/>
            <a:t>Cofnod o gryfderau ac anawsterau</a:t>
          </a:r>
        </a:p>
      </dgm:t>
    </dgm:pt>
    <dgm:pt modelId="{717EF100-F341-4679-874E-EF939F7FC321}" type="parTrans" cxnId="{E6F8189E-CEAF-4337-B493-DB08A5066DB0}">
      <dgm:prSet/>
      <dgm:spPr/>
      <dgm:t>
        <a:bodyPr/>
        <a:lstStyle/>
        <a:p>
          <a:endParaRPr lang="en-US"/>
        </a:p>
      </dgm:t>
    </dgm:pt>
    <dgm:pt modelId="{0899D762-CCE6-49FA-854B-1A2B732270DE}" type="sibTrans" cxnId="{E6F8189E-CEAF-4337-B493-DB08A5066DB0}">
      <dgm:prSet/>
      <dgm:spPr/>
      <dgm:t>
        <a:bodyPr/>
        <a:lstStyle/>
        <a:p>
          <a:endParaRPr lang="en-US"/>
        </a:p>
      </dgm:t>
    </dgm:pt>
    <dgm:pt modelId="{B5F92B24-5E94-4897-8F6C-475A7BBD478C}">
      <dgm:prSet/>
      <dgm:spPr/>
      <dgm:t>
        <a:bodyPr/>
        <a:lstStyle/>
        <a:p>
          <a:r>
            <a:rPr lang="cy-GB" noProof="0" dirty="0"/>
            <a:t>Nodi strategaethau a 'phethau sy'n gweithio' yn yr ysgol a gartref, gan fod yn glir sut mae llwyddiant yn edrych</a:t>
          </a:r>
        </a:p>
      </dgm:t>
    </dgm:pt>
    <dgm:pt modelId="{D1D59829-FED2-447C-8816-340C80F9245F}" type="parTrans" cxnId="{A46069DE-904E-469A-9D0C-F02E60BE7A76}">
      <dgm:prSet/>
      <dgm:spPr/>
      <dgm:t>
        <a:bodyPr/>
        <a:lstStyle/>
        <a:p>
          <a:endParaRPr lang="en-US"/>
        </a:p>
      </dgm:t>
    </dgm:pt>
    <dgm:pt modelId="{CD53D149-7D88-488B-8956-061BCC3CC632}" type="sibTrans" cxnId="{A46069DE-904E-469A-9D0C-F02E60BE7A76}">
      <dgm:prSet/>
      <dgm:spPr/>
      <dgm:t>
        <a:bodyPr/>
        <a:lstStyle/>
        <a:p>
          <a:endParaRPr lang="en-US"/>
        </a:p>
      </dgm:t>
    </dgm:pt>
    <dgm:pt modelId="{28744F40-795E-42A5-B43B-69294E803A12}">
      <dgm:prSet/>
      <dgm:spPr/>
      <dgm:t>
        <a:bodyPr/>
        <a:lstStyle/>
        <a:p>
          <a:r>
            <a:rPr lang="cy-GB" noProof="0" dirty="0"/>
            <a:t>Llunio Cynllun Ymddygiad Unigol (IBP) gan gynnwys barn y plentyn</a:t>
          </a:r>
        </a:p>
      </dgm:t>
    </dgm:pt>
    <dgm:pt modelId="{4B4DDC03-B07E-4794-830A-8647027496C0}" type="parTrans" cxnId="{CFDD5474-0CCC-43A2-8A8D-C3AB960C270C}">
      <dgm:prSet/>
      <dgm:spPr/>
      <dgm:t>
        <a:bodyPr/>
        <a:lstStyle/>
        <a:p>
          <a:endParaRPr lang="en-US"/>
        </a:p>
      </dgm:t>
    </dgm:pt>
    <dgm:pt modelId="{7D30BB9C-C322-4A6E-8FAD-942426385DFC}" type="sibTrans" cxnId="{CFDD5474-0CCC-43A2-8A8D-C3AB960C270C}">
      <dgm:prSet/>
      <dgm:spPr/>
      <dgm:t>
        <a:bodyPr/>
        <a:lstStyle/>
        <a:p>
          <a:endParaRPr lang="en-US"/>
        </a:p>
      </dgm:t>
    </dgm:pt>
    <dgm:pt modelId="{FB6C7CAE-0B38-4518-8067-89E9CD4EA491}" type="pres">
      <dgm:prSet presAssocID="{04CD6F66-7ECD-4FE5-A776-59A41BB9CE80}" presName="Name0" presStyleCnt="0">
        <dgm:presLayoutVars>
          <dgm:dir/>
          <dgm:resizeHandles val="exact"/>
        </dgm:presLayoutVars>
      </dgm:prSet>
      <dgm:spPr/>
    </dgm:pt>
    <dgm:pt modelId="{1E61F53A-B3F5-46C2-9DCE-718996DD857F}" type="pres">
      <dgm:prSet presAssocID="{8CA7770F-CA1B-4054-8B2C-0C47BFEC2EB6}" presName="node" presStyleLbl="node1" presStyleIdx="0" presStyleCnt="8">
        <dgm:presLayoutVars>
          <dgm:bulletEnabled val="1"/>
        </dgm:presLayoutVars>
      </dgm:prSet>
      <dgm:spPr/>
    </dgm:pt>
    <dgm:pt modelId="{7E576560-9C4C-4029-96BC-878E1DE15EA4}" type="pres">
      <dgm:prSet presAssocID="{ACEB306B-D493-4DF7-97E4-76A890D4D126}" presName="sibTrans" presStyleLbl="sibTrans1D1" presStyleIdx="0" presStyleCnt="7"/>
      <dgm:spPr/>
    </dgm:pt>
    <dgm:pt modelId="{980E7A49-C046-47E8-BFCA-FFCCE2E0EA04}" type="pres">
      <dgm:prSet presAssocID="{ACEB306B-D493-4DF7-97E4-76A890D4D126}" presName="connectorText" presStyleLbl="sibTrans1D1" presStyleIdx="0" presStyleCnt="7"/>
      <dgm:spPr/>
    </dgm:pt>
    <dgm:pt modelId="{23A16C84-9A06-49C0-AC75-4145447695B3}" type="pres">
      <dgm:prSet presAssocID="{A734BB66-ED37-4BF8-9088-C9B660FCA585}" presName="node" presStyleLbl="node1" presStyleIdx="1" presStyleCnt="8">
        <dgm:presLayoutVars>
          <dgm:bulletEnabled val="1"/>
        </dgm:presLayoutVars>
      </dgm:prSet>
      <dgm:spPr/>
    </dgm:pt>
    <dgm:pt modelId="{B04D3B05-EC6F-488F-B31D-F2CE57E63F95}" type="pres">
      <dgm:prSet presAssocID="{A42373C7-9D06-4ACF-ABB9-2B28A7AF7082}" presName="sibTrans" presStyleLbl="sibTrans1D1" presStyleIdx="1" presStyleCnt="7"/>
      <dgm:spPr/>
    </dgm:pt>
    <dgm:pt modelId="{DA0966D9-3320-43CB-BD02-BA26A4EF1502}" type="pres">
      <dgm:prSet presAssocID="{A42373C7-9D06-4ACF-ABB9-2B28A7AF7082}" presName="connectorText" presStyleLbl="sibTrans1D1" presStyleIdx="1" presStyleCnt="7"/>
      <dgm:spPr/>
    </dgm:pt>
    <dgm:pt modelId="{E264107B-2D63-4E62-945C-FCAE74264E4B}" type="pres">
      <dgm:prSet presAssocID="{31ABD433-9837-41B1-8267-5A10D78EE5D3}" presName="node" presStyleLbl="node1" presStyleIdx="2" presStyleCnt="8">
        <dgm:presLayoutVars>
          <dgm:bulletEnabled val="1"/>
        </dgm:presLayoutVars>
      </dgm:prSet>
      <dgm:spPr/>
    </dgm:pt>
    <dgm:pt modelId="{D847F9C0-87F4-4CBA-BC78-6959CC36A94A}" type="pres">
      <dgm:prSet presAssocID="{A0063824-8834-449A-82BB-7056184C9358}" presName="sibTrans" presStyleLbl="sibTrans1D1" presStyleIdx="2" presStyleCnt="7"/>
      <dgm:spPr/>
    </dgm:pt>
    <dgm:pt modelId="{6FA63B77-D22F-451E-BBBC-F7EA2BB0D407}" type="pres">
      <dgm:prSet presAssocID="{A0063824-8834-449A-82BB-7056184C9358}" presName="connectorText" presStyleLbl="sibTrans1D1" presStyleIdx="2" presStyleCnt="7"/>
      <dgm:spPr/>
    </dgm:pt>
    <dgm:pt modelId="{326A9C6C-09E3-4CF1-86FB-52916B6089A6}" type="pres">
      <dgm:prSet presAssocID="{9469A381-7C06-4CD1-9601-AA0D11DAAC34}" presName="node" presStyleLbl="node1" presStyleIdx="3" presStyleCnt="8">
        <dgm:presLayoutVars>
          <dgm:bulletEnabled val="1"/>
        </dgm:presLayoutVars>
      </dgm:prSet>
      <dgm:spPr/>
    </dgm:pt>
    <dgm:pt modelId="{24B65436-7A48-4DF3-801C-5632C98EEBD1}" type="pres">
      <dgm:prSet presAssocID="{E0EA4CA3-5BA4-4F66-BB5A-2C5D13994313}" presName="sibTrans" presStyleLbl="sibTrans1D1" presStyleIdx="3" presStyleCnt="7"/>
      <dgm:spPr/>
    </dgm:pt>
    <dgm:pt modelId="{722F125B-5D44-4A28-A77C-F56EF558C22F}" type="pres">
      <dgm:prSet presAssocID="{E0EA4CA3-5BA4-4F66-BB5A-2C5D13994313}" presName="connectorText" presStyleLbl="sibTrans1D1" presStyleIdx="3" presStyleCnt="7"/>
      <dgm:spPr/>
    </dgm:pt>
    <dgm:pt modelId="{58F2A6B8-7894-49E7-96B6-7BBBDF162E5F}" type="pres">
      <dgm:prSet presAssocID="{841E25A4-D28A-49F5-AE9A-D97FA1CA5D2A}" presName="node" presStyleLbl="node1" presStyleIdx="4" presStyleCnt="8" custLinFactNeighborX="-864" custLinFactNeighborY="9408">
        <dgm:presLayoutVars>
          <dgm:bulletEnabled val="1"/>
        </dgm:presLayoutVars>
      </dgm:prSet>
      <dgm:spPr/>
    </dgm:pt>
    <dgm:pt modelId="{0F3F0B47-1FB8-44D7-959D-1E6595187CFA}" type="pres">
      <dgm:prSet presAssocID="{6249DAD1-90F2-4B27-8212-85A9CAAE9DC6}" presName="sibTrans" presStyleLbl="sibTrans1D1" presStyleIdx="4" presStyleCnt="7"/>
      <dgm:spPr/>
    </dgm:pt>
    <dgm:pt modelId="{361BEA84-6A44-409C-A859-666A42008809}" type="pres">
      <dgm:prSet presAssocID="{6249DAD1-90F2-4B27-8212-85A9CAAE9DC6}" presName="connectorText" presStyleLbl="sibTrans1D1" presStyleIdx="4" presStyleCnt="7"/>
      <dgm:spPr/>
    </dgm:pt>
    <dgm:pt modelId="{6B912703-A361-4195-99E8-3C29C0EDF2F7}" type="pres">
      <dgm:prSet presAssocID="{503F007A-9086-4F6D-A0E6-90A1BE2B2045}" presName="node" presStyleLbl="node1" presStyleIdx="5" presStyleCnt="8">
        <dgm:presLayoutVars>
          <dgm:bulletEnabled val="1"/>
        </dgm:presLayoutVars>
      </dgm:prSet>
      <dgm:spPr/>
    </dgm:pt>
    <dgm:pt modelId="{34C96DB1-4812-45DF-BEFF-514F66C63155}" type="pres">
      <dgm:prSet presAssocID="{0899D762-CCE6-49FA-854B-1A2B732270DE}" presName="sibTrans" presStyleLbl="sibTrans1D1" presStyleIdx="5" presStyleCnt="7"/>
      <dgm:spPr/>
    </dgm:pt>
    <dgm:pt modelId="{3B763C76-3010-40C7-B700-56AFC577F079}" type="pres">
      <dgm:prSet presAssocID="{0899D762-CCE6-49FA-854B-1A2B732270DE}" presName="connectorText" presStyleLbl="sibTrans1D1" presStyleIdx="5" presStyleCnt="7"/>
      <dgm:spPr/>
    </dgm:pt>
    <dgm:pt modelId="{D52E5B22-2767-4044-A2C2-4A4AE426FC98}" type="pres">
      <dgm:prSet presAssocID="{B5F92B24-5E94-4897-8F6C-475A7BBD478C}" presName="node" presStyleLbl="node1" presStyleIdx="6" presStyleCnt="8">
        <dgm:presLayoutVars>
          <dgm:bulletEnabled val="1"/>
        </dgm:presLayoutVars>
      </dgm:prSet>
      <dgm:spPr/>
    </dgm:pt>
    <dgm:pt modelId="{B6533BFF-7636-4C84-9D9E-2C95C9A566B2}" type="pres">
      <dgm:prSet presAssocID="{CD53D149-7D88-488B-8956-061BCC3CC632}" presName="sibTrans" presStyleLbl="sibTrans1D1" presStyleIdx="6" presStyleCnt="7"/>
      <dgm:spPr/>
    </dgm:pt>
    <dgm:pt modelId="{F5349A52-1B5D-4A47-8318-BBF9E0767F4F}" type="pres">
      <dgm:prSet presAssocID="{CD53D149-7D88-488B-8956-061BCC3CC632}" presName="connectorText" presStyleLbl="sibTrans1D1" presStyleIdx="6" presStyleCnt="7"/>
      <dgm:spPr/>
    </dgm:pt>
    <dgm:pt modelId="{9FF0F177-B639-4097-9061-7FFE037F7F1C}" type="pres">
      <dgm:prSet presAssocID="{28744F40-795E-42A5-B43B-69294E803A12}" presName="node" presStyleLbl="node1" presStyleIdx="7" presStyleCnt="8">
        <dgm:presLayoutVars>
          <dgm:bulletEnabled val="1"/>
        </dgm:presLayoutVars>
      </dgm:prSet>
      <dgm:spPr/>
    </dgm:pt>
  </dgm:ptLst>
  <dgm:cxnLst>
    <dgm:cxn modelId="{92515105-C4F1-4D19-83CB-85142CD94141}" type="presOf" srcId="{E0EA4CA3-5BA4-4F66-BB5A-2C5D13994313}" destId="{722F125B-5D44-4A28-A77C-F56EF558C22F}" srcOrd="1" destOrd="0" presId="urn:microsoft.com/office/officeart/2016/7/layout/RepeatingBendingProcessNew"/>
    <dgm:cxn modelId="{5D703806-7F33-4A5F-B9A8-AFDD85B96165}" type="presOf" srcId="{A0063824-8834-449A-82BB-7056184C9358}" destId="{D847F9C0-87F4-4CBA-BC78-6959CC36A94A}" srcOrd="0" destOrd="0" presId="urn:microsoft.com/office/officeart/2016/7/layout/RepeatingBendingProcessNew"/>
    <dgm:cxn modelId="{8B1BD306-DDE8-42CF-88EC-893D07558034}" type="presOf" srcId="{28744F40-795E-42A5-B43B-69294E803A12}" destId="{9FF0F177-B639-4097-9061-7FFE037F7F1C}" srcOrd="0" destOrd="0" presId="urn:microsoft.com/office/officeart/2016/7/layout/RepeatingBendingProcessNew"/>
    <dgm:cxn modelId="{2114851B-584B-44BC-957F-8C25264017F4}" type="presOf" srcId="{0899D762-CCE6-49FA-854B-1A2B732270DE}" destId="{34C96DB1-4812-45DF-BEFF-514F66C63155}" srcOrd="0" destOrd="0" presId="urn:microsoft.com/office/officeart/2016/7/layout/RepeatingBendingProcessNew"/>
    <dgm:cxn modelId="{1AFD7A32-68BC-4146-AC91-863E21AD7805}" type="presOf" srcId="{6249DAD1-90F2-4B27-8212-85A9CAAE9DC6}" destId="{361BEA84-6A44-409C-A859-666A42008809}" srcOrd="1" destOrd="0" presId="urn:microsoft.com/office/officeart/2016/7/layout/RepeatingBendingProcessNew"/>
    <dgm:cxn modelId="{4C669A32-B3DB-4833-8AA7-F30043B76741}" srcId="{04CD6F66-7ECD-4FE5-A776-59A41BB9CE80}" destId="{9469A381-7C06-4CD1-9601-AA0D11DAAC34}" srcOrd="3" destOrd="0" parTransId="{FF7ED336-EF29-4465-A841-58194B7014B7}" sibTransId="{E0EA4CA3-5BA4-4F66-BB5A-2C5D13994313}"/>
    <dgm:cxn modelId="{2F467D39-2CE6-430F-A066-E4CBC14E9B68}" type="presOf" srcId="{B5F92B24-5E94-4897-8F6C-475A7BBD478C}" destId="{D52E5B22-2767-4044-A2C2-4A4AE426FC98}" srcOrd="0" destOrd="0" presId="urn:microsoft.com/office/officeart/2016/7/layout/RepeatingBendingProcessNew"/>
    <dgm:cxn modelId="{8D582C3C-A4F4-442F-B258-F1304EDB0EE3}" type="presOf" srcId="{E0EA4CA3-5BA4-4F66-BB5A-2C5D13994313}" destId="{24B65436-7A48-4DF3-801C-5632C98EEBD1}" srcOrd="0" destOrd="0" presId="urn:microsoft.com/office/officeart/2016/7/layout/RepeatingBendingProcessNew"/>
    <dgm:cxn modelId="{4B5ABB5E-34E3-41C6-B348-EA3FC5710420}" type="presOf" srcId="{841E25A4-D28A-49F5-AE9A-D97FA1CA5D2A}" destId="{58F2A6B8-7894-49E7-96B6-7BBBDF162E5F}" srcOrd="0" destOrd="0" presId="urn:microsoft.com/office/officeart/2016/7/layout/RepeatingBendingProcessNew"/>
    <dgm:cxn modelId="{0B994B61-2B1F-4160-AC79-E1B789C82412}" type="presOf" srcId="{ACEB306B-D493-4DF7-97E4-76A890D4D126}" destId="{7E576560-9C4C-4029-96BC-878E1DE15EA4}" srcOrd="0" destOrd="0" presId="urn:microsoft.com/office/officeart/2016/7/layout/RepeatingBendingProcessNew"/>
    <dgm:cxn modelId="{2E1D8067-27C7-409A-9FE6-1069D3085C1B}" type="presOf" srcId="{A0063824-8834-449A-82BB-7056184C9358}" destId="{6FA63B77-D22F-451E-BBBC-F7EA2BB0D407}" srcOrd="1" destOrd="0" presId="urn:microsoft.com/office/officeart/2016/7/layout/RepeatingBendingProcessNew"/>
    <dgm:cxn modelId="{2E62644E-22E2-4A87-8826-E23C154673ED}" srcId="{04CD6F66-7ECD-4FE5-A776-59A41BB9CE80}" destId="{8CA7770F-CA1B-4054-8B2C-0C47BFEC2EB6}" srcOrd="0" destOrd="0" parTransId="{61E633AE-C9B6-4181-9ED6-2CDF93159748}" sibTransId="{ACEB306B-D493-4DF7-97E4-76A890D4D126}"/>
    <dgm:cxn modelId="{F4AA7C6F-81E4-4352-A617-27B0A2C2A563}" type="presOf" srcId="{0899D762-CCE6-49FA-854B-1A2B732270DE}" destId="{3B763C76-3010-40C7-B700-56AFC577F079}" srcOrd="1" destOrd="0" presId="urn:microsoft.com/office/officeart/2016/7/layout/RepeatingBendingProcessNew"/>
    <dgm:cxn modelId="{179C904F-30D9-4B08-9832-174DA41C500E}" type="presOf" srcId="{6249DAD1-90F2-4B27-8212-85A9CAAE9DC6}" destId="{0F3F0B47-1FB8-44D7-959D-1E6595187CFA}" srcOrd="0" destOrd="0" presId="urn:microsoft.com/office/officeart/2016/7/layout/RepeatingBendingProcessNew"/>
    <dgm:cxn modelId="{CFDD5474-0CCC-43A2-8A8D-C3AB960C270C}" srcId="{04CD6F66-7ECD-4FE5-A776-59A41BB9CE80}" destId="{28744F40-795E-42A5-B43B-69294E803A12}" srcOrd="7" destOrd="0" parTransId="{4B4DDC03-B07E-4794-830A-8647027496C0}" sibTransId="{7D30BB9C-C322-4A6E-8FAD-942426385DFC}"/>
    <dgm:cxn modelId="{BCD0447E-DD22-42DA-A550-B430AD7A0E59}" type="presOf" srcId="{31ABD433-9837-41B1-8267-5A10D78EE5D3}" destId="{E264107B-2D63-4E62-945C-FCAE74264E4B}" srcOrd="0" destOrd="0" presId="urn:microsoft.com/office/officeart/2016/7/layout/RepeatingBendingProcessNew"/>
    <dgm:cxn modelId="{16EC4D81-D2D5-4029-A863-547B2B0C0F84}" srcId="{04CD6F66-7ECD-4FE5-A776-59A41BB9CE80}" destId="{31ABD433-9837-41B1-8267-5A10D78EE5D3}" srcOrd="2" destOrd="0" parTransId="{704EC98A-04B2-4F69-A33F-32EF84F8EA2D}" sibTransId="{A0063824-8834-449A-82BB-7056184C9358}"/>
    <dgm:cxn modelId="{EA170C84-DCA0-4E55-8831-A3B15B7649BA}" type="presOf" srcId="{04CD6F66-7ECD-4FE5-A776-59A41BB9CE80}" destId="{FB6C7CAE-0B38-4518-8067-89E9CD4EA491}" srcOrd="0" destOrd="0" presId="urn:microsoft.com/office/officeart/2016/7/layout/RepeatingBendingProcessNew"/>
    <dgm:cxn modelId="{FC4C709C-1E49-4383-87AC-880DFA3B2FDD}" type="presOf" srcId="{A734BB66-ED37-4BF8-9088-C9B660FCA585}" destId="{23A16C84-9A06-49C0-AC75-4145447695B3}" srcOrd="0" destOrd="0" presId="urn:microsoft.com/office/officeart/2016/7/layout/RepeatingBendingProcessNew"/>
    <dgm:cxn modelId="{E6F8189E-CEAF-4337-B493-DB08A5066DB0}" srcId="{04CD6F66-7ECD-4FE5-A776-59A41BB9CE80}" destId="{503F007A-9086-4F6D-A0E6-90A1BE2B2045}" srcOrd="5" destOrd="0" parTransId="{717EF100-F341-4679-874E-EF939F7FC321}" sibTransId="{0899D762-CCE6-49FA-854B-1A2B732270DE}"/>
    <dgm:cxn modelId="{271029A3-7C31-4065-9556-2C69F857DFC5}" type="presOf" srcId="{CD53D149-7D88-488B-8956-061BCC3CC632}" destId="{F5349A52-1B5D-4A47-8318-BBF9E0767F4F}" srcOrd="1" destOrd="0" presId="urn:microsoft.com/office/officeart/2016/7/layout/RepeatingBendingProcessNew"/>
    <dgm:cxn modelId="{8AE37FA8-BD28-4FDB-964D-80815D9C9AE3}" type="presOf" srcId="{9469A381-7C06-4CD1-9601-AA0D11DAAC34}" destId="{326A9C6C-09E3-4CF1-86FB-52916B6089A6}" srcOrd="0" destOrd="0" presId="urn:microsoft.com/office/officeart/2016/7/layout/RepeatingBendingProcessNew"/>
    <dgm:cxn modelId="{4ACA75B5-3EE3-45E6-B562-90352B8A54B2}" type="presOf" srcId="{8CA7770F-CA1B-4054-8B2C-0C47BFEC2EB6}" destId="{1E61F53A-B3F5-46C2-9DCE-718996DD857F}" srcOrd="0" destOrd="0" presId="urn:microsoft.com/office/officeart/2016/7/layout/RepeatingBendingProcessNew"/>
    <dgm:cxn modelId="{060AE5B5-21F4-4205-B08C-2685A05FA0AF}" type="presOf" srcId="{ACEB306B-D493-4DF7-97E4-76A890D4D126}" destId="{980E7A49-C046-47E8-BFCA-FFCCE2E0EA04}" srcOrd="1" destOrd="0" presId="urn:microsoft.com/office/officeart/2016/7/layout/RepeatingBendingProcessNew"/>
    <dgm:cxn modelId="{71FEE0CD-4130-4357-8369-18E1E3FB4B02}" type="presOf" srcId="{503F007A-9086-4F6D-A0E6-90A1BE2B2045}" destId="{6B912703-A361-4195-99E8-3C29C0EDF2F7}" srcOrd="0" destOrd="0" presId="urn:microsoft.com/office/officeart/2016/7/layout/RepeatingBendingProcessNew"/>
    <dgm:cxn modelId="{044486D4-28F5-4A28-9403-B56A44AA8814}" srcId="{04CD6F66-7ECD-4FE5-A776-59A41BB9CE80}" destId="{A734BB66-ED37-4BF8-9088-C9B660FCA585}" srcOrd="1" destOrd="0" parTransId="{9B286DD8-FA12-4B6E-9FC5-CC46BDE96A19}" sibTransId="{A42373C7-9D06-4ACF-ABB9-2B28A7AF7082}"/>
    <dgm:cxn modelId="{A4A5BCD6-759D-4215-BC9C-334254DCAC16}" type="presOf" srcId="{A42373C7-9D06-4ACF-ABB9-2B28A7AF7082}" destId="{DA0966D9-3320-43CB-BD02-BA26A4EF1502}" srcOrd="1" destOrd="0" presId="urn:microsoft.com/office/officeart/2016/7/layout/RepeatingBendingProcessNew"/>
    <dgm:cxn modelId="{A46069DE-904E-469A-9D0C-F02E60BE7A76}" srcId="{04CD6F66-7ECD-4FE5-A776-59A41BB9CE80}" destId="{B5F92B24-5E94-4897-8F6C-475A7BBD478C}" srcOrd="6" destOrd="0" parTransId="{D1D59829-FED2-447C-8816-340C80F9245F}" sibTransId="{CD53D149-7D88-488B-8956-061BCC3CC632}"/>
    <dgm:cxn modelId="{227FC5E4-6623-40DC-ADB6-E36C9D8BA196}" type="presOf" srcId="{A42373C7-9D06-4ACF-ABB9-2B28A7AF7082}" destId="{B04D3B05-EC6F-488F-B31D-F2CE57E63F95}" srcOrd="0" destOrd="0" presId="urn:microsoft.com/office/officeart/2016/7/layout/RepeatingBendingProcessNew"/>
    <dgm:cxn modelId="{9A009AF2-809F-49BC-9FC2-B1325D5924D0}" type="presOf" srcId="{CD53D149-7D88-488B-8956-061BCC3CC632}" destId="{B6533BFF-7636-4C84-9D9E-2C95C9A566B2}" srcOrd="0" destOrd="0" presId="urn:microsoft.com/office/officeart/2016/7/layout/RepeatingBendingProcessNew"/>
    <dgm:cxn modelId="{0AEAF3FF-FDBC-4927-9F44-52B0B2733EDD}" srcId="{04CD6F66-7ECD-4FE5-A776-59A41BB9CE80}" destId="{841E25A4-D28A-49F5-AE9A-D97FA1CA5D2A}" srcOrd="4" destOrd="0" parTransId="{85E8BFAB-DECA-4720-93EB-4BE2566638F4}" sibTransId="{6249DAD1-90F2-4B27-8212-85A9CAAE9DC6}"/>
    <dgm:cxn modelId="{0B684B16-5A21-4D78-9190-5744352FF6BB}" type="presParOf" srcId="{FB6C7CAE-0B38-4518-8067-89E9CD4EA491}" destId="{1E61F53A-B3F5-46C2-9DCE-718996DD857F}" srcOrd="0" destOrd="0" presId="urn:microsoft.com/office/officeart/2016/7/layout/RepeatingBendingProcessNew"/>
    <dgm:cxn modelId="{1E3A564E-4C5A-4D1C-9FD6-2DCFF1D3802E}" type="presParOf" srcId="{FB6C7CAE-0B38-4518-8067-89E9CD4EA491}" destId="{7E576560-9C4C-4029-96BC-878E1DE15EA4}" srcOrd="1" destOrd="0" presId="urn:microsoft.com/office/officeart/2016/7/layout/RepeatingBendingProcessNew"/>
    <dgm:cxn modelId="{66A97A0C-9DB9-449B-999F-6C9F9F53C972}" type="presParOf" srcId="{7E576560-9C4C-4029-96BC-878E1DE15EA4}" destId="{980E7A49-C046-47E8-BFCA-FFCCE2E0EA04}" srcOrd="0" destOrd="0" presId="urn:microsoft.com/office/officeart/2016/7/layout/RepeatingBendingProcessNew"/>
    <dgm:cxn modelId="{060DADAB-BB88-4A9E-9A5A-A3D73721490E}" type="presParOf" srcId="{FB6C7CAE-0B38-4518-8067-89E9CD4EA491}" destId="{23A16C84-9A06-49C0-AC75-4145447695B3}" srcOrd="2" destOrd="0" presId="urn:microsoft.com/office/officeart/2016/7/layout/RepeatingBendingProcessNew"/>
    <dgm:cxn modelId="{25DF0A84-8053-4021-8777-F166EAFBC3D4}" type="presParOf" srcId="{FB6C7CAE-0B38-4518-8067-89E9CD4EA491}" destId="{B04D3B05-EC6F-488F-B31D-F2CE57E63F95}" srcOrd="3" destOrd="0" presId="urn:microsoft.com/office/officeart/2016/7/layout/RepeatingBendingProcessNew"/>
    <dgm:cxn modelId="{C7717B41-5E50-4E19-A47A-237065DC67AA}" type="presParOf" srcId="{B04D3B05-EC6F-488F-B31D-F2CE57E63F95}" destId="{DA0966D9-3320-43CB-BD02-BA26A4EF1502}" srcOrd="0" destOrd="0" presId="urn:microsoft.com/office/officeart/2016/7/layout/RepeatingBendingProcessNew"/>
    <dgm:cxn modelId="{688A8F08-C8FE-4393-8DC4-74E99C2A0806}" type="presParOf" srcId="{FB6C7CAE-0B38-4518-8067-89E9CD4EA491}" destId="{E264107B-2D63-4E62-945C-FCAE74264E4B}" srcOrd="4" destOrd="0" presId="urn:microsoft.com/office/officeart/2016/7/layout/RepeatingBendingProcessNew"/>
    <dgm:cxn modelId="{A887F7B2-D3BB-4A96-A59D-B6E97F0CFC9E}" type="presParOf" srcId="{FB6C7CAE-0B38-4518-8067-89E9CD4EA491}" destId="{D847F9C0-87F4-4CBA-BC78-6959CC36A94A}" srcOrd="5" destOrd="0" presId="urn:microsoft.com/office/officeart/2016/7/layout/RepeatingBendingProcessNew"/>
    <dgm:cxn modelId="{95A8D7A4-5CD0-40D4-AB1C-72571CA18A01}" type="presParOf" srcId="{D847F9C0-87F4-4CBA-BC78-6959CC36A94A}" destId="{6FA63B77-D22F-451E-BBBC-F7EA2BB0D407}" srcOrd="0" destOrd="0" presId="urn:microsoft.com/office/officeart/2016/7/layout/RepeatingBendingProcessNew"/>
    <dgm:cxn modelId="{E96FB478-D6F6-4CC4-A973-747FB5039C2C}" type="presParOf" srcId="{FB6C7CAE-0B38-4518-8067-89E9CD4EA491}" destId="{326A9C6C-09E3-4CF1-86FB-52916B6089A6}" srcOrd="6" destOrd="0" presId="urn:microsoft.com/office/officeart/2016/7/layout/RepeatingBendingProcessNew"/>
    <dgm:cxn modelId="{104E6278-B3BC-4268-9466-6D56304423F3}" type="presParOf" srcId="{FB6C7CAE-0B38-4518-8067-89E9CD4EA491}" destId="{24B65436-7A48-4DF3-801C-5632C98EEBD1}" srcOrd="7" destOrd="0" presId="urn:microsoft.com/office/officeart/2016/7/layout/RepeatingBendingProcessNew"/>
    <dgm:cxn modelId="{6FCD40F3-A9FB-4668-A760-F0BE90700126}" type="presParOf" srcId="{24B65436-7A48-4DF3-801C-5632C98EEBD1}" destId="{722F125B-5D44-4A28-A77C-F56EF558C22F}" srcOrd="0" destOrd="0" presId="urn:microsoft.com/office/officeart/2016/7/layout/RepeatingBendingProcessNew"/>
    <dgm:cxn modelId="{8DA1CC2D-F3F5-4323-9E29-CD5C47CE3118}" type="presParOf" srcId="{FB6C7CAE-0B38-4518-8067-89E9CD4EA491}" destId="{58F2A6B8-7894-49E7-96B6-7BBBDF162E5F}" srcOrd="8" destOrd="0" presId="urn:microsoft.com/office/officeart/2016/7/layout/RepeatingBendingProcessNew"/>
    <dgm:cxn modelId="{8060B4FD-A385-40ED-A402-617D8016254E}" type="presParOf" srcId="{FB6C7CAE-0B38-4518-8067-89E9CD4EA491}" destId="{0F3F0B47-1FB8-44D7-959D-1E6595187CFA}" srcOrd="9" destOrd="0" presId="urn:microsoft.com/office/officeart/2016/7/layout/RepeatingBendingProcessNew"/>
    <dgm:cxn modelId="{53420B44-5C76-47C9-87F3-6766FFA492DA}" type="presParOf" srcId="{0F3F0B47-1FB8-44D7-959D-1E6595187CFA}" destId="{361BEA84-6A44-409C-A859-666A42008809}" srcOrd="0" destOrd="0" presId="urn:microsoft.com/office/officeart/2016/7/layout/RepeatingBendingProcessNew"/>
    <dgm:cxn modelId="{C004DB98-E26A-4297-951D-590F34BAE94D}" type="presParOf" srcId="{FB6C7CAE-0B38-4518-8067-89E9CD4EA491}" destId="{6B912703-A361-4195-99E8-3C29C0EDF2F7}" srcOrd="10" destOrd="0" presId="urn:microsoft.com/office/officeart/2016/7/layout/RepeatingBendingProcessNew"/>
    <dgm:cxn modelId="{AFA0E642-5312-4312-9695-55F9F6D9C856}" type="presParOf" srcId="{FB6C7CAE-0B38-4518-8067-89E9CD4EA491}" destId="{34C96DB1-4812-45DF-BEFF-514F66C63155}" srcOrd="11" destOrd="0" presId="urn:microsoft.com/office/officeart/2016/7/layout/RepeatingBendingProcessNew"/>
    <dgm:cxn modelId="{F83CFCCD-20B0-434B-93C6-1225A71726D2}" type="presParOf" srcId="{34C96DB1-4812-45DF-BEFF-514F66C63155}" destId="{3B763C76-3010-40C7-B700-56AFC577F079}" srcOrd="0" destOrd="0" presId="urn:microsoft.com/office/officeart/2016/7/layout/RepeatingBendingProcessNew"/>
    <dgm:cxn modelId="{06C49D37-3694-477E-ABE8-8666AC7DF941}" type="presParOf" srcId="{FB6C7CAE-0B38-4518-8067-89E9CD4EA491}" destId="{D52E5B22-2767-4044-A2C2-4A4AE426FC98}" srcOrd="12" destOrd="0" presId="urn:microsoft.com/office/officeart/2016/7/layout/RepeatingBendingProcessNew"/>
    <dgm:cxn modelId="{8E43B632-0CC2-41B7-8EC7-D7284D9A9F2C}" type="presParOf" srcId="{FB6C7CAE-0B38-4518-8067-89E9CD4EA491}" destId="{B6533BFF-7636-4C84-9D9E-2C95C9A566B2}" srcOrd="13" destOrd="0" presId="urn:microsoft.com/office/officeart/2016/7/layout/RepeatingBendingProcessNew"/>
    <dgm:cxn modelId="{625F631A-DE8E-4C2D-8BD0-62D4B830DBD2}" type="presParOf" srcId="{B6533BFF-7636-4C84-9D9E-2C95C9A566B2}" destId="{F5349A52-1B5D-4A47-8318-BBF9E0767F4F}" srcOrd="0" destOrd="0" presId="urn:microsoft.com/office/officeart/2016/7/layout/RepeatingBendingProcessNew"/>
    <dgm:cxn modelId="{99629E70-5477-4913-9276-8262CA360105}" type="presParOf" srcId="{FB6C7CAE-0B38-4518-8067-89E9CD4EA491}" destId="{9FF0F177-B639-4097-9061-7FFE037F7F1C}" srcOrd="14"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7EAF21-1A1A-49A9-8344-82B68910171B}">
      <dsp:nvSpPr>
        <dsp:cNvPr id="0" name=""/>
        <dsp:cNvSpPr/>
      </dsp:nvSpPr>
      <dsp:spPr>
        <a:xfrm>
          <a:off x="0" y="459750"/>
          <a:ext cx="6900512" cy="22276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cy-GB" sz="5600" kern="1200" noProof="0" dirty="0"/>
            <a:t>Beth rydym wedi'i gynnwys hyd yn hyn</a:t>
          </a:r>
          <a:r>
            <a:rPr lang="en-GB" sz="5600" kern="1200" dirty="0"/>
            <a:t>?</a:t>
          </a:r>
          <a:endParaRPr lang="en-US" sz="5600" kern="1200" dirty="0"/>
        </a:p>
      </dsp:txBody>
      <dsp:txXfrm>
        <a:off x="108746" y="568496"/>
        <a:ext cx="6683020" cy="2010188"/>
      </dsp:txXfrm>
    </dsp:sp>
    <dsp:sp modelId="{C95C217E-A9D3-4F3C-AD05-E9E823B1DCEA}">
      <dsp:nvSpPr>
        <dsp:cNvPr id="0" name=""/>
        <dsp:cNvSpPr/>
      </dsp:nvSpPr>
      <dsp:spPr>
        <a:xfrm>
          <a:off x="0" y="2848710"/>
          <a:ext cx="6900512" cy="2227680"/>
        </a:xfrm>
        <a:prstGeom prst="roundRect">
          <a:avLst/>
        </a:prstGeom>
        <a:solidFill>
          <a:schemeClr val="accent5">
            <a:hueOff val="1106248"/>
            <a:satOff val="12561"/>
            <a:lumOff val="11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cy-GB" sz="5600" kern="1200" noProof="0" dirty="0"/>
            <a:t>Oes gennych chi unrhyw gwestiynau</a:t>
          </a:r>
          <a:r>
            <a:rPr lang="en-GB" sz="5600" kern="1200" dirty="0"/>
            <a:t>?</a:t>
          </a:r>
          <a:endParaRPr lang="en-US" sz="5600" kern="1200" dirty="0"/>
        </a:p>
      </dsp:txBody>
      <dsp:txXfrm>
        <a:off x="108746" y="2957456"/>
        <a:ext cx="6683020" cy="20101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D688E8-53E6-40C0-9526-5EA320FEDE7E}">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8BF78D-5142-4136-97C4-620605CC7079}">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cy-GB" sz="2600" kern="1200" noProof="0" dirty="0"/>
            <a:t>Mae rhywfaint o anghytuno ynghylch a yw </a:t>
          </a:r>
          <a:r>
            <a:rPr lang="cy-GB" sz="2600" kern="1200" noProof="0" dirty="0" err="1"/>
            <a:t>ableddiaeth</a:t>
          </a:r>
          <a:r>
            <a:rPr lang="cy-GB" sz="2600" kern="1200" noProof="0" dirty="0"/>
            <a:t> ac </a:t>
          </a:r>
          <a:r>
            <a:rPr lang="cy-GB" sz="2600" kern="1200" noProof="0" dirty="0" err="1"/>
            <a:t>anableddiaeth</a:t>
          </a:r>
          <a:r>
            <a:rPr lang="cy-GB" sz="2600" kern="1200" noProof="0" dirty="0"/>
            <a:t> yn gyfystyr, ac mae rhai pobl o fewn cylchoedd hawliau anabledd yn credu bod defnyddio’r term olaf yn anghywir</a:t>
          </a:r>
          <a:r>
            <a:rPr lang="en-GB" sz="2600" kern="1200" dirty="0"/>
            <a:t>. </a:t>
          </a:r>
          <a:endParaRPr lang="en-US" sz="2600" kern="1200" dirty="0"/>
        </a:p>
      </dsp:txBody>
      <dsp:txXfrm>
        <a:off x="0" y="2703"/>
        <a:ext cx="6900512" cy="1843578"/>
      </dsp:txXfrm>
    </dsp:sp>
    <dsp:sp modelId="{4EEC58AB-17ED-41D3-9464-2F76A5DED993}">
      <dsp:nvSpPr>
        <dsp:cNvPr id="0" name=""/>
        <dsp:cNvSpPr/>
      </dsp:nvSpPr>
      <dsp:spPr>
        <a:xfrm>
          <a:off x="0" y="18462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61C617-48DE-4AEE-A509-681B85D30CB3}">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err="1"/>
            <a:t>Defnyddir</a:t>
          </a:r>
          <a:r>
            <a:rPr lang="en-GB" sz="2600" kern="1200" dirty="0"/>
            <a:t> </a:t>
          </a:r>
          <a:r>
            <a:rPr lang="en-GB" sz="2600" kern="1200" dirty="0" err="1"/>
            <a:t>anableddiaeth</a:t>
          </a:r>
          <a:r>
            <a:rPr lang="en-GB" sz="2600" kern="1200" dirty="0"/>
            <a:t> </a:t>
          </a:r>
          <a:r>
            <a:rPr lang="en-GB" sz="2600" kern="1200" dirty="0" err="1"/>
            <a:t>yn</a:t>
          </a:r>
          <a:r>
            <a:rPr lang="en-GB" sz="2600" kern="1200" dirty="0"/>
            <a:t> </a:t>
          </a:r>
          <a:r>
            <a:rPr lang="en-GB" sz="2600" kern="1200" dirty="0" err="1"/>
            <a:t>fwy</a:t>
          </a:r>
          <a:r>
            <a:rPr lang="en-GB" sz="2600" kern="1200" dirty="0"/>
            <a:t> </a:t>
          </a:r>
          <a:r>
            <a:rPr lang="en-GB" sz="2600" kern="1200" dirty="0" err="1"/>
            <a:t>yn</a:t>
          </a:r>
          <a:r>
            <a:rPr lang="en-GB" sz="2600" kern="1200" dirty="0"/>
            <a:t> y DU.</a:t>
          </a:r>
          <a:endParaRPr lang="en-US" sz="2600" kern="1200" dirty="0"/>
        </a:p>
      </dsp:txBody>
      <dsp:txXfrm>
        <a:off x="0" y="1846281"/>
        <a:ext cx="6900512" cy="1843578"/>
      </dsp:txXfrm>
    </dsp:sp>
    <dsp:sp modelId="{AEE9B218-A445-4C70-9FBD-F22A418E2983}">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28827F-BCD6-4559-BF1C-3A9928479D9A}">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Beth </a:t>
          </a:r>
          <a:r>
            <a:rPr lang="en-GB" sz="2600" kern="1200" dirty="0" err="1"/>
            <a:t>yw</a:t>
          </a:r>
          <a:r>
            <a:rPr lang="en-GB" sz="2600" kern="1200" dirty="0"/>
            <a:t> e?</a:t>
          </a:r>
          <a:endParaRPr lang="en-US" sz="2600" kern="1200" dirty="0"/>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A55B79-1524-4148-8356-35AD004B1581}">
      <dsp:nvSpPr>
        <dsp:cNvPr id="0" name=""/>
        <dsp:cNvSpPr/>
      </dsp:nvSpPr>
      <dsp:spPr>
        <a:xfrm>
          <a:off x="821" y="179348"/>
          <a:ext cx="3327201" cy="399264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844550">
            <a:lnSpc>
              <a:spcPct val="90000"/>
            </a:lnSpc>
            <a:spcBef>
              <a:spcPct val="0"/>
            </a:spcBef>
            <a:spcAft>
              <a:spcPct val="35000"/>
            </a:spcAft>
            <a:buNone/>
          </a:pPr>
          <a:r>
            <a:rPr lang="cy-GB" sz="1900" kern="1200" noProof="0" dirty="0"/>
            <a:t>Deddf Anghenion Addysgol Arbennig ac Anabledd 2001</a:t>
          </a:r>
        </a:p>
      </dsp:txBody>
      <dsp:txXfrm>
        <a:off x="821" y="1776404"/>
        <a:ext cx="3327201" cy="2395585"/>
      </dsp:txXfrm>
    </dsp:sp>
    <dsp:sp modelId="{5BEEA79B-BC70-4109-8F12-DF981562F402}">
      <dsp:nvSpPr>
        <dsp:cNvPr id="0" name=""/>
        <dsp:cNvSpPr/>
      </dsp:nvSpPr>
      <dsp:spPr>
        <a:xfrm>
          <a:off x="821"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179348"/>
        <a:ext cx="3327201" cy="1597056"/>
      </dsp:txXfrm>
    </dsp:sp>
    <dsp:sp modelId="{FF18C631-3EF0-4A9F-BB92-7B04541994CF}">
      <dsp:nvSpPr>
        <dsp:cNvPr id="0" name=""/>
        <dsp:cNvSpPr/>
      </dsp:nvSpPr>
      <dsp:spPr>
        <a:xfrm>
          <a:off x="3594199" y="179348"/>
          <a:ext cx="3327201" cy="3992641"/>
        </a:xfrm>
        <a:prstGeom prst="rect">
          <a:avLst/>
        </a:prstGeom>
        <a:solidFill>
          <a:schemeClr val="accent2">
            <a:hueOff val="3183231"/>
            <a:satOff val="5400"/>
            <a:lumOff val="-196"/>
            <a:alphaOff val="0"/>
          </a:schemeClr>
        </a:solidFill>
        <a:ln w="12700" cap="flat" cmpd="sng" algn="ctr">
          <a:solidFill>
            <a:schemeClr val="accent2">
              <a:hueOff val="3183231"/>
              <a:satOff val="5400"/>
              <a:lumOff val="-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844550">
            <a:lnSpc>
              <a:spcPct val="90000"/>
            </a:lnSpc>
            <a:spcBef>
              <a:spcPct val="0"/>
            </a:spcBef>
            <a:spcAft>
              <a:spcPct val="35000"/>
            </a:spcAft>
            <a:buNone/>
          </a:pPr>
          <a:r>
            <a:rPr lang="cy-GB" sz="1900" kern="1200" noProof="0" dirty="0"/>
            <a:t>Mae Rhan 1 o'r Ddeddf yn diwygio fframwaith anghenion arbennig i gryfhau hawliau rhieni a phlant i gael mynediad i addysg prif </a:t>
          </a:r>
          <a:r>
            <a:rPr lang="cy-GB" sz="1900" kern="1200" noProof="0" dirty="0" err="1"/>
            <a:t>ffr</a:t>
          </a:r>
          <a:r>
            <a:rPr lang="cy-GB" sz="1900" kern="1200" dirty="0" err="1"/>
            <a:t>wd</a:t>
          </a:r>
          <a:endParaRPr lang="cy-GB" sz="1900" kern="1200" dirty="0"/>
        </a:p>
      </dsp:txBody>
      <dsp:txXfrm>
        <a:off x="3594199" y="1776404"/>
        <a:ext cx="3327201" cy="2395585"/>
      </dsp:txXfrm>
    </dsp:sp>
    <dsp:sp modelId="{077EE0C1-FC0C-4C3F-988C-37D6D05E5407}">
      <dsp:nvSpPr>
        <dsp:cNvPr id="0" name=""/>
        <dsp:cNvSpPr/>
      </dsp:nvSpPr>
      <dsp:spPr>
        <a:xfrm>
          <a:off x="3594199"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179348"/>
        <a:ext cx="3327201" cy="1597056"/>
      </dsp:txXfrm>
    </dsp:sp>
    <dsp:sp modelId="{1B43C6EC-9D4B-4BB1-B8CB-36BB2A869DDB}">
      <dsp:nvSpPr>
        <dsp:cNvPr id="0" name=""/>
        <dsp:cNvSpPr/>
      </dsp:nvSpPr>
      <dsp:spPr>
        <a:xfrm>
          <a:off x="7187576" y="179348"/>
          <a:ext cx="3327201" cy="3992641"/>
        </a:xfrm>
        <a:prstGeom prst="rect">
          <a:avLst/>
        </a:prstGeom>
        <a:solidFill>
          <a:schemeClr val="accent2">
            <a:hueOff val="6366461"/>
            <a:satOff val="10800"/>
            <a:lumOff val="-392"/>
            <a:alphaOff val="0"/>
          </a:schemeClr>
        </a:solidFill>
        <a:ln w="12700" cap="flat" cmpd="sng" algn="ctr">
          <a:solidFill>
            <a:schemeClr val="accent2">
              <a:hueOff val="6366461"/>
              <a:satOff val="10800"/>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844550">
            <a:lnSpc>
              <a:spcPct val="90000"/>
            </a:lnSpc>
            <a:spcBef>
              <a:spcPct val="0"/>
            </a:spcBef>
            <a:spcAft>
              <a:spcPct val="35000"/>
            </a:spcAft>
            <a:buNone/>
          </a:pPr>
          <a:r>
            <a:rPr lang="cy-GB" sz="1900" kern="1200" noProof="0" dirty="0"/>
            <a:t>Mae Rhan 2 yn estyn Deddf Gwahaniaethu ar sail Anabledd 1995 i addysg, gan estyn hawliau sifil plant anabl mewn oedolion mewn colegau ysgolion a phrifysgolion</a:t>
          </a:r>
        </a:p>
      </dsp:txBody>
      <dsp:txXfrm>
        <a:off x="7187576" y="1776404"/>
        <a:ext cx="3327201" cy="2395585"/>
      </dsp:txXfrm>
    </dsp:sp>
    <dsp:sp modelId="{C3925141-A73A-4596-ADAB-CD922ECFBF8F}">
      <dsp:nvSpPr>
        <dsp:cNvPr id="0" name=""/>
        <dsp:cNvSpPr/>
      </dsp:nvSpPr>
      <dsp:spPr>
        <a:xfrm>
          <a:off x="7187576"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179348"/>
        <a:ext cx="3327201" cy="15970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5958B7-D5D1-4359-9D47-57E7124A8B6E}">
      <dsp:nvSpPr>
        <dsp:cNvPr id="0" name=""/>
        <dsp:cNvSpPr/>
      </dsp:nvSpPr>
      <dsp:spPr>
        <a:xfrm>
          <a:off x="582645" y="0"/>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sv-SE" sz="1600" kern="1200" dirty="0"/>
            <a:t>Dylid diwallu anghenion plentyn sydd ag AAA</a:t>
          </a:r>
          <a:endParaRPr lang="en-US" sz="1600" kern="1200" dirty="0"/>
        </a:p>
      </dsp:txBody>
      <dsp:txXfrm>
        <a:off x="582645" y="0"/>
        <a:ext cx="2174490" cy="1304694"/>
      </dsp:txXfrm>
    </dsp:sp>
    <dsp:sp modelId="{00D08F11-7576-45BC-A9C3-07476EEBFCA3}">
      <dsp:nvSpPr>
        <dsp:cNvPr id="0" name=""/>
        <dsp:cNvSpPr/>
      </dsp:nvSpPr>
      <dsp:spPr>
        <a:xfrm>
          <a:off x="2974584" y="1178"/>
          <a:ext cx="2174490" cy="1304694"/>
        </a:xfrm>
        <a:prstGeom prst="rect">
          <a:avLst/>
        </a:prstGeom>
        <a:solidFill>
          <a:schemeClr val="accent5">
            <a:hueOff val="138281"/>
            <a:satOff val="1570"/>
            <a:lumOff val="14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cy-GB" sz="1600" kern="1200" noProof="0" dirty="0"/>
            <a:t>Pryd bynnag y bo'n bosibl, caiff anghenion addysgol arbennig plant eu diwallu yn y brif ffrwd</a:t>
          </a:r>
        </a:p>
      </dsp:txBody>
      <dsp:txXfrm>
        <a:off x="2974584" y="1178"/>
        <a:ext cx="2174490" cy="1304694"/>
      </dsp:txXfrm>
    </dsp:sp>
    <dsp:sp modelId="{3D24E215-E33D-480E-925D-090782BD332F}">
      <dsp:nvSpPr>
        <dsp:cNvPr id="0" name=""/>
        <dsp:cNvSpPr/>
      </dsp:nvSpPr>
      <dsp:spPr>
        <a:xfrm>
          <a:off x="5366524" y="1178"/>
          <a:ext cx="2174490" cy="1304694"/>
        </a:xfrm>
        <a:prstGeom prst="rect">
          <a:avLst/>
        </a:prstGeom>
        <a:solidFill>
          <a:schemeClr val="accent5">
            <a:hueOff val="276562"/>
            <a:satOff val="3140"/>
            <a:lumOff val="2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cy-GB" sz="1600" kern="1200" noProof="0" dirty="0"/>
            <a:t>Dylid gofyn am farn y plentyn</a:t>
          </a:r>
        </a:p>
      </dsp:txBody>
      <dsp:txXfrm>
        <a:off x="5366524" y="1178"/>
        <a:ext cx="2174490" cy="1304694"/>
      </dsp:txXfrm>
    </dsp:sp>
    <dsp:sp modelId="{64440500-1DD8-4B7F-85F9-C04F890CF58A}">
      <dsp:nvSpPr>
        <dsp:cNvPr id="0" name=""/>
        <dsp:cNvSpPr/>
      </dsp:nvSpPr>
      <dsp:spPr>
        <a:xfrm>
          <a:off x="7758464" y="1178"/>
          <a:ext cx="2174490" cy="1304694"/>
        </a:xfrm>
        <a:prstGeom prst="rect">
          <a:avLst/>
        </a:prstGeom>
        <a:solidFill>
          <a:schemeClr val="accent5">
            <a:hueOff val="414843"/>
            <a:satOff val="4710"/>
            <a:lumOff val="42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cy-GB" sz="1600" kern="1200" noProof="0" dirty="0"/>
            <a:t>Mae rhieni'n chwarae rhan hanfodol wrth gefnogi addysg eu plentyn</a:t>
          </a:r>
        </a:p>
      </dsp:txBody>
      <dsp:txXfrm>
        <a:off x="7758464" y="1178"/>
        <a:ext cx="2174490" cy="1304694"/>
      </dsp:txXfrm>
    </dsp:sp>
    <dsp:sp modelId="{85A263A0-749C-4110-8A48-D4FADFE8F8B6}">
      <dsp:nvSpPr>
        <dsp:cNvPr id="0" name=""/>
        <dsp:cNvSpPr/>
      </dsp:nvSpPr>
      <dsp:spPr>
        <a:xfrm>
          <a:off x="582645" y="1523321"/>
          <a:ext cx="2174490" cy="1304694"/>
        </a:xfrm>
        <a:prstGeom prst="rect">
          <a:avLst/>
        </a:prstGeom>
        <a:solidFill>
          <a:schemeClr val="accent5">
            <a:hueOff val="553124"/>
            <a:satOff val="6280"/>
            <a:lumOff val="56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cy-GB" sz="1600" kern="1200" noProof="0" dirty="0"/>
            <a:t>Dylai plant sydd ag AAA gael mynediad at gwricwlwm cytbwys eang</a:t>
          </a:r>
        </a:p>
      </dsp:txBody>
      <dsp:txXfrm>
        <a:off x="582645" y="1523321"/>
        <a:ext cx="2174490" cy="1304694"/>
      </dsp:txXfrm>
    </dsp:sp>
    <dsp:sp modelId="{2FB3BDA6-03E9-4F09-83D5-E43ADA877FCC}">
      <dsp:nvSpPr>
        <dsp:cNvPr id="0" name=""/>
        <dsp:cNvSpPr/>
      </dsp:nvSpPr>
      <dsp:spPr>
        <a:xfrm>
          <a:off x="2974584" y="1523321"/>
          <a:ext cx="2174490" cy="1304694"/>
        </a:xfrm>
        <a:prstGeom prst="rect">
          <a:avLst/>
        </a:prstGeom>
        <a:solidFill>
          <a:schemeClr val="accent5">
            <a:hueOff val="691405"/>
            <a:satOff val="7851"/>
            <a:lumOff val="71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cy-GB" sz="1600" kern="1200" noProof="0" dirty="0"/>
            <a:t>Yn defnyddio'r term ymateb graddedig wrth nodi, asesu a darparu ar gyfer plant ifanc</a:t>
          </a:r>
        </a:p>
      </dsp:txBody>
      <dsp:txXfrm>
        <a:off x="2974584" y="1523321"/>
        <a:ext cx="2174490" cy="1304694"/>
      </dsp:txXfrm>
    </dsp:sp>
    <dsp:sp modelId="{C783E2F2-B900-4F9F-9F9A-6A8F9BF54469}">
      <dsp:nvSpPr>
        <dsp:cNvPr id="0" name=""/>
        <dsp:cNvSpPr/>
      </dsp:nvSpPr>
      <dsp:spPr>
        <a:xfrm>
          <a:off x="5366524" y="1523321"/>
          <a:ext cx="2174490" cy="1304694"/>
        </a:xfrm>
        <a:prstGeom prst="rect">
          <a:avLst/>
        </a:prstGeom>
        <a:solidFill>
          <a:schemeClr val="accent5">
            <a:hueOff val="829686"/>
            <a:satOff val="9421"/>
            <a:lumOff val="8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cy-GB" sz="1600" kern="1200" noProof="0" dirty="0"/>
            <a:t>Lefel Gweithredu yn y Blynyddoedd Cynnar/Gweithredu gan yr Ysgol </a:t>
          </a:r>
        </a:p>
      </dsp:txBody>
      <dsp:txXfrm>
        <a:off x="5366524" y="1523321"/>
        <a:ext cx="2174490" cy="1304694"/>
      </dsp:txXfrm>
    </dsp:sp>
    <dsp:sp modelId="{B62E3B3E-3467-4AC2-958F-D03593DB6032}">
      <dsp:nvSpPr>
        <dsp:cNvPr id="0" name=""/>
        <dsp:cNvSpPr/>
      </dsp:nvSpPr>
      <dsp:spPr>
        <a:xfrm>
          <a:off x="7758464" y="1523321"/>
          <a:ext cx="2174490" cy="1304694"/>
        </a:xfrm>
        <a:prstGeom prst="rect">
          <a:avLst/>
        </a:prstGeom>
        <a:solidFill>
          <a:schemeClr val="accent5">
            <a:hueOff val="967967"/>
            <a:satOff val="10991"/>
            <a:lumOff val="99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cy-GB" sz="1600" kern="1200" noProof="0" dirty="0"/>
            <a:t>Lefel Gweithredu yn y Blynyddoedd Cynnar a Mwy / Gweithredu gan yr Ysgol a Mwy</a:t>
          </a:r>
        </a:p>
      </dsp:txBody>
      <dsp:txXfrm>
        <a:off x="7758464" y="1523321"/>
        <a:ext cx="2174490" cy="1304694"/>
      </dsp:txXfrm>
    </dsp:sp>
    <dsp:sp modelId="{082BE7BE-57B9-4990-8BF7-36939933B352}">
      <dsp:nvSpPr>
        <dsp:cNvPr id="0" name=""/>
        <dsp:cNvSpPr/>
      </dsp:nvSpPr>
      <dsp:spPr>
        <a:xfrm>
          <a:off x="4170554" y="3045465"/>
          <a:ext cx="2174490" cy="1304694"/>
        </a:xfrm>
        <a:prstGeom prst="rect">
          <a:avLst/>
        </a:prstGeom>
        <a:solidFill>
          <a:schemeClr val="accent5">
            <a:hueOff val="1106248"/>
            <a:satOff val="12561"/>
            <a:lumOff val="11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cy-GB" sz="1600" kern="1200" noProof="0" dirty="0"/>
            <a:t>Asesiad Statudol</a:t>
          </a:r>
        </a:p>
      </dsp:txBody>
      <dsp:txXfrm>
        <a:off x="4170554" y="3045465"/>
        <a:ext cx="2174490" cy="13046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C7A7D4-325C-44D9-9ACF-30A915B7A61F}">
      <dsp:nvSpPr>
        <dsp:cNvPr id="0" name=""/>
        <dsp:cNvSpPr/>
      </dsp:nvSpPr>
      <dsp:spPr>
        <a:xfrm>
          <a:off x="582645" y="1178"/>
          <a:ext cx="2174490" cy="130469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cy-GB" sz="1400" kern="1200" noProof="0" dirty="0"/>
            <a:t>Mae'r Ddeddf DGA hon yn ei gwneud yn ofynnol i leoliadau/ysgolion beidio â thrin plentyn anabl yn 'llai ffafriol' a gwneud 'addasiadau rhesymol’</a:t>
          </a:r>
        </a:p>
      </dsp:txBody>
      <dsp:txXfrm>
        <a:off x="582645" y="1178"/>
        <a:ext cx="2174490" cy="1304694"/>
      </dsp:txXfrm>
    </dsp:sp>
    <dsp:sp modelId="{D909D3FC-792C-4020-B7C7-39A927D15461}">
      <dsp:nvSpPr>
        <dsp:cNvPr id="0" name=""/>
        <dsp:cNvSpPr/>
      </dsp:nvSpPr>
      <dsp:spPr>
        <a:xfrm>
          <a:off x="2974584" y="1178"/>
          <a:ext cx="2174490" cy="1304694"/>
        </a:xfrm>
        <a:prstGeom prst="rect">
          <a:avLst/>
        </a:prstGeom>
        <a:solidFill>
          <a:schemeClr val="accent2">
            <a:hueOff val="795808"/>
            <a:satOff val="1350"/>
            <a:lumOff val="-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cy-GB" sz="1400" kern="1200" noProof="0" dirty="0"/>
            <a:t>Yn ymarferol, mae hyn yn golygu:</a:t>
          </a:r>
        </a:p>
      </dsp:txBody>
      <dsp:txXfrm>
        <a:off x="2974584" y="1178"/>
        <a:ext cx="2174490" cy="1304694"/>
      </dsp:txXfrm>
    </dsp:sp>
    <dsp:sp modelId="{96EBD8E0-8281-479B-8150-D968621AE826}">
      <dsp:nvSpPr>
        <dsp:cNvPr id="0" name=""/>
        <dsp:cNvSpPr/>
      </dsp:nvSpPr>
      <dsp:spPr>
        <a:xfrm>
          <a:off x="5366524" y="1178"/>
          <a:ext cx="2174490" cy="1304694"/>
        </a:xfrm>
        <a:prstGeom prst="rect">
          <a:avLst/>
        </a:prstGeom>
        <a:solidFill>
          <a:schemeClr val="accent2">
            <a:hueOff val="1591615"/>
            <a:satOff val="2700"/>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cy-GB" sz="1400" b="1" kern="1200" noProof="0" dirty="0"/>
            <a:t>Dileu gwahaniaethu ac aflonyddu a hyrwyddo agweddau cadarnhaol</a:t>
          </a:r>
          <a:endParaRPr lang="cy-GB" sz="1400" kern="1200" noProof="0" dirty="0"/>
        </a:p>
      </dsp:txBody>
      <dsp:txXfrm>
        <a:off x="5366524" y="1178"/>
        <a:ext cx="2174490" cy="1304694"/>
      </dsp:txXfrm>
    </dsp:sp>
    <dsp:sp modelId="{65CC39DA-ECE4-484C-8F15-953B0D835D5F}">
      <dsp:nvSpPr>
        <dsp:cNvPr id="0" name=""/>
        <dsp:cNvSpPr/>
      </dsp:nvSpPr>
      <dsp:spPr>
        <a:xfrm>
          <a:off x="7802323" y="0"/>
          <a:ext cx="2174490" cy="1304694"/>
        </a:xfrm>
        <a:prstGeom prst="rect">
          <a:avLst/>
        </a:prstGeom>
        <a:solidFill>
          <a:schemeClr val="accent2">
            <a:hueOff val="2387423"/>
            <a:satOff val="4050"/>
            <a:lumOff val="-1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cy-GB" sz="1400" b="1" kern="1200" noProof="0" dirty="0"/>
            <a:t>Hyrwyddo cyfleoedd cyfartal</a:t>
          </a:r>
          <a:endParaRPr lang="cy-GB" sz="1400" kern="1200" noProof="0" dirty="0"/>
        </a:p>
      </dsp:txBody>
      <dsp:txXfrm>
        <a:off x="7802323" y="0"/>
        <a:ext cx="2174490" cy="1304694"/>
      </dsp:txXfrm>
    </dsp:sp>
    <dsp:sp modelId="{A4A80295-6DBE-4EF0-A286-37AF05103506}">
      <dsp:nvSpPr>
        <dsp:cNvPr id="0" name=""/>
        <dsp:cNvSpPr/>
      </dsp:nvSpPr>
      <dsp:spPr>
        <a:xfrm>
          <a:off x="582645" y="1523321"/>
          <a:ext cx="2174490" cy="1304694"/>
        </a:xfrm>
        <a:prstGeom prst="rect">
          <a:avLst/>
        </a:prstGeom>
        <a:solidFill>
          <a:schemeClr val="accent2">
            <a:hueOff val="3183231"/>
            <a:satOff val="5400"/>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cy-GB" sz="1400" b="1" kern="1200" noProof="0" dirty="0"/>
            <a:t>Gwella mynediad i'r cwricwlwm</a:t>
          </a:r>
          <a:endParaRPr lang="cy-GB" sz="1400" kern="1200" noProof="0" dirty="0"/>
        </a:p>
      </dsp:txBody>
      <dsp:txXfrm>
        <a:off x="582645" y="1523321"/>
        <a:ext cx="2174490" cy="1304694"/>
      </dsp:txXfrm>
    </dsp:sp>
    <dsp:sp modelId="{1F4EE421-9C4D-4D53-B27E-34E1752E2D1E}">
      <dsp:nvSpPr>
        <dsp:cNvPr id="0" name=""/>
        <dsp:cNvSpPr/>
      </dsp:nvSpPr>
      <dsp:spPr>
        <a:xfrm>
          <a:off x="2974584" y="1518898"/>
          <a:ext cx="2174490" cy="1304694"/>
        </a:xfrm>
        <a:prstGeom prst="rect">
          <a:avLst/>
        </a:prstGeom>
        <a:solidFill>
          <a:schemeClr val="accent2">
            <a:hueOff val="3979038"/>
            <a:satOff val="6750"/>
            <a:lumOff val="-2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cy-GB" sz="1400" b="1" kern="1200" noProof="0" dirty="0"/>
            <a:t>Gwneud gwelliannau ffisegol</a:t>
          </a:r>
          <a:endParaRPr lang="cy-GB" sz="1400" kern="1200" noProof="0" dirty="0"/>
        </a:p>
      </dsp:txBody>
      <dsp:txXfrm>
        <a:off x="2974584" y="1518898"/>
        <a:ext cx="2174490" cy="1304694"/>
      </dsp:txXfrm>
    </dsp:sp>
    <dsp:sp modelId="{4456E28D-50E5-4145-BBB8-FED2D9672FE1}">
      <dsp:nvSpPr>
        <dsp:cNvPr id="0" name=""/>
        <dsp:cNvSpPr/>
      </dsp:nvSpPr>
      <dsp:spPr>
        <a:xfrm>
          <a:off x="5366524" y="1523321"/>
          <a:ext cx="2174490" cy="1304694"/>
        </a:xfrm>
        <a:prstGeom prst="rect">
          <a:avLst/>
        </a:prstGeom>
        <a:solidFill>
          <a:schemeClr val="accent2">
            <a:hueOff val="4774846"/>
            <a:satOff val="8100"/>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cy-GB" sz="1400" b="1" kern="1200" noProof="0" dirty="0"/>
            <a:t>Darparu gwybodaeth ar amrywiaeth o fformatau</a:t>
          </a:r>
          <a:endParaRPr lang="cy-GB" sz="1400" kern="1200" noProof="0" dirty="0"/>
        </a:p>
      </dsp:txBody>
      <dsp:txXfrm>
        <a:off x="5366524" y="1523321"/>
        <a:ext cx="2174490" cy="1304694"/>
      </dsp:txXfrm>
    </dsp:sp>
    <dsp:sp modelId="{D708ACDC-74B4-4FAA-90D5-C2B64C007A4D}">
      <dsp:nvSpPr>
        <dsp:cNvPr id="0" name=""/>
        <dsp:cNvSpPr/>
      </dsp:nvSpPr>
      <dsp:spPr>
        <a:xfrm>
          <a:off x="7802323" y="1518898"/>
          <a:ext cx="2174490" cy="1304694"/>
        </a:xfrm>
        <a:prstGeom prst="rect">
          <a:avLst/>
        </a:prstGeom>
        <a:solidFill>
          <a:schemeClr val="accent2">
            <a:hueOff val="5570654"/>
            <a:satOff val="9450"/>
            <a:lumOff val="-3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cy-GB" sz="1400" b="1" kern="1200" noProof="0" dirty="0"/>
            <a:t>Cymryd camau penodol ar gyfer plant nad Saesneg na Chymraeg yw eu hiaith gyntaf</a:t>
          </a:r>
          <a:endParaRPr lang="cy-GB" sz="1400" kern="1200" noProof="0" dirty="0"/>
        </a:p>
      </dsp:txBody>
      <dsp:txXfrm>
        <a:off x="7802323" y="1518898"/>
        <a:ext cx="2174490" cy="1304694"/>
      </dsp:txXfrm>
    </dsp:sp>
    <dsp:sp modelId="{AA00F73C-5B0E-4DBF-965F-640992217790}">
      <dsp:nvSpPr>
        <dsp:cNvPr id="0" name=""/>
        <dsp:cNvSpPr/>
      </dsp:nvSpPr>
      <dsp:spPr>
        <a:xfrm>
          <a:off x="4170554" y="3045465"/>
          <a:ext cx="2174490" cy="1304694"/>
        </a:xfrm>
        <a:prstGeom prst="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cy-GB" sz="1400" b="1" kern="1200" noProof="0" dirty="0"/>
            <a:t>Sicrhau bod plant yn cael deunydd sy'n briodol i'w gallu</a:t>
          </a:r>
          <a:endParaRPr lang="cy-GB" sz="1400" kern="1200" noProof="0" dirty="0"/>
        </a:p>
      </dsp:txBody>
      <dsp:txXfrm>
        <a:off x="4170554" y="3045465"/>
        <a:ext cx="2174490" cy="13046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9F459B-2841-4D35-8691-71E43F84D95A}">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D207F3-D63F-4E2C-8272-C0C6AE3A6EEF}">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cy-GB" sz="2400" kern="1200" noProof="0" dirty="0"/>
            <a:t>Y system ADY yw'r system gymorth statudol newydd ar gyfer plant a phobl ifanc 0 i 25 oed yng Nghymru sydd ag ADY a ddaeth i rym ym mis Medi 2021</a:t>
          </a:r>
          <a:r>
            <a:rPr lang="en-GB" sz="2400" kern="1200" dirty="0"/>
            <a:t>.</a:t>
          </a:r>
          <a:endParaRPr lang="en-US" sz="2400" kern="1200" dirty="0"/>
        </a:p>
      </dsp:txBody>
      <dsp:txXfrm>
        <a:off x="696297" y="538547"/>
        <a:ext cx="4171627" cy="2590157"/>
      </dsp:txXfrm>
    </dsp:sp>
    <dsp:sp modelId="{BD936676-F3FC-4157-9836-EEBA9C4EAB21}">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7D085E-495E-4D7E-BC62-F5561C736196}">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cy-GB" sz="2400" kern="1200" noProof="0" dirty="0"/>
            <a:t>Mae'r Ddeddf yn disodli'r termau 'anghenion addysgol arbennig (AAA)' ac 'anawsterau a/neu anableddau dysgu (AAD)’ â'r term newydd 'anghenion dysgu ychwanegol (ADY)’.</a:t>
          </a:r>
        </a:p>
      </dsp:txBody>
      <dsp:txXfrm>
        <a:off x="5991936" y="538547"/>
        <a:ext cx="4171627" cy="25901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FC2EC5-AB48-4DCF-9C99-C6B6682C1DB2}">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FC360D-7A09-492F-87AB-7C9AF5070755}">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A4A180-0E7B-46D7-A55A-ABDCF104A737}">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cy-GB" sz="1400" kern="1200" noProof="0" dirty="0"/>
            <a:t>Fframwaith deddfwriaethol unedig i gefnogi pob plentyn o oedran ysgol gorfodol neu iau sydd ag anghenion dysgu ychwanegol (ADY) ac i gefnogi pobl ifanc sydd ag ADY ac sydd yn yr ysgol neu addysg bellach (AB);</a:t>
          </a:r>
        </a:p>
      </dsp:txBody>
      <dsp:txXfrm>
        <a:off x="1834517" y="469890"/>
        <a:ext cx="3148942" cy="1335915"/>
      </dsp:txXfrm>
    </dsp:sp>
    <dsp:sp modelId="{0987EF43-DD83-4EAA-9778-01DC81977436}">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7CC6A1-9697-495C-87BE-E91F78BC4B0E}">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5EFC31-D5C5-4441-BD74-D1C3F7795DC8}">
      <dsp:nvSpPr>
        <dsp:cNvPr id="0" name=""/>
        <dsp:cNvSpPr/>
      </dsp:nvSpPr>
      <dsp:spPr>
        <a:xfrm>
          <a:off x="7154322" y="547961"/>
          <a:ext cx="3148942" cy="1179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cy-GB" sz="1400" kern="1200" noProof="0" dirty="0"/>
            <a:t>proses integredig, gydweithredol o asesu, cynllunio a monitro'r cymorth a ddarperir i ddysgwyr  sydd ag ADY ac sy'n hwyluso ymyriadau cynnar, amserol ac effeithiol; a</a:t>
          </a:r>
        </a:p>
      </dsp:txBody>
      <dsp:txXfrm>
        <a:off x="7154322" y="547961"/>
        <a:ext cx="3148942" cy="1179773"/>
      </dsp:txXfrm>
    </dsp:sp>
    <dsp:sp modelId="{5462595A-926E-4C04-9EF0-839260F4136B}">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DC1801-E553-4B37-A457-2EE7BCCA12C2}">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75E9B3-DBCB-4BE8-89A2-DF0BC8B9EAE3}">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cy-GB" sz="1400" kern="1200" noProof="0" dirty="0"/>
            <a:t>system deg a thryloyw ar gyfer darparu gwybodaeth a chyngor, ac ar gyfer datrys pryderon ac apeliadau.</a:t>
          </a:r>
        </a:p>
      </dsp:txBody>
      <dsp:txXfrm>
        <a:off x="1834517" y="2545532"/>
        <a:ext cx="3148942" cy="1335915"/>
      </dsp:txXfrm>
    </dsp:sp>
    <dsp:sp modelId="{D5B3F89E-BCB6-4793-8187-BECC599103F6}">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9A570C-123B-4D8D-853D-D8B18EB37659}">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A8732E-0B7B-49E9-8D6E-02BC8BA6C28D}">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cy-GB" sz="1400" kern="1200" noProof="0" dirty="0"/>
            <a:t>Bydd Cod Ymarfer newydd i gefnogi'r gwaith o weithredu'r Bil.</a:t>
          </a:r>
        </a:p>
      </dsp:txBody>
      <dsp:txXfrm>
        <a:off x="7154322" y="2545532"/>
        <a:ext cx="3148942" cy="133591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576560-9C4C-4029-96BC-878E1DE15EA4}">
      <dsp:nvSpPr>
        <dsp:cNvPr id="0" name=""/>
        <dsp:cNvSpPr/>
      </dsp:nvSpPr>
      <dsp:spPr>
        <a:xfrm>
          <a:off x="1654835" y="760896"/>
          <a:ext cx="348775" cy="91440"/>
        </a:xfrm>
        <a:custGeom>
          <a:avLst/>
          <a:gdLst/>
          <a:ahLst/>
          <a:cxnLst/>
          <a:rect l="0" t="0" r="0" b="0"/>
          <a:pathLst>
            <a:path>
              <a:moveTo>
                <a:pt x="0" y="45720"/>
              </a:moveTo>
              <a:lnTo>
                <a:pt x="34877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19739" y="804718"/>
        <a:ext cx="18968" cy="3797"/>
      </dsp:txXfrm>
    </dsp:sp>
    <dsp:sp modelId="{1E61F53A-B3F5-46C2-9DCE-718996DD857F}">
      <dsp:nvSpPr>
        <dsp:cNvPr id="0" name=""/>
        <dsp:cNvSpPr/>
      </dsp:nvSpPr>
      <dsp:spPr>
        <a:xfrm>
          <a:off x="7175" y="311778"/>
          <a:ext cx="1649460" cy="98967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25" tIns="84840" rIns="80825" bIns="84840" numCol="1" spcCol="1270" anchor="ctr" anchorCtr="0">
          <a:noAutofit/>
        </a:bodyPr>
        <a:lstStyle/>
        <a:p>
          <a:pPr marL="0" lvl="0" indent="0" algn="ctr" defTabSz="533400">
            <a:lnSpc>
              <a:spcPct val="90000"/>
            </a:lnSpc>
            <a:spcBef>
              <a:spcPct val="0"/>
            </a:spcBef>
            <a:spcAft>
              <a:spcPct val="35000"/>
            </a:spcAft>
            <a:buNone/>
          </a:pPr>
          <a:r>
            <a:rPr lang="cy-GB" sz="1200" kern="1200" noProof="0" dirty="0"/>
            <a:t>Casglu gwybodaeth oddi wrth</a:t>
          </a:r>
          <a:r>
            <a:rPr lang="en-GB" sz="1200" kern="1200" dirty="0"/>
            <a:t>:</a:t>
          </a:r>
          <a:endParaRPr lang="en-US" sz="1200" kern="1200" dirty="0"/>
        </a:p>
      </dsp:txBody>
      <dsp:txXfrm>
        <a:off x="7175" y="311778"/>
        <a:ext cx="1649460" cy="989676"/>
      </dsp:txXfrm>
    </dsp:sp>
    <dsp:sp modelId="{B04D3B05-EC6F-488F-B31D-F2CE57E63F95}">
      <dsp:nvSpPr>
        <dsp:cNvPr id="0" name=""/>
        <dsp:cNvSpPr/>
      </dsp:nvSpPr>
      <dsp:spPr>
        <a:xfrm>
          <a:off x="3683672" y="760896"/>
          <a:ext cx="348775" cy="91440"/>
        </a:xfrm>
        <a:custGeom>
          <a:avLst/>
          <a:gdLst/>
          <a:ahLst/>
          <a:cxnLst/>
          <a:rect l="0" t="0" r="0" b="0"/>
          <a:pathLst>
            <a:path>
              <a:moveTo>
                <a:pt x="0" y="45720"/>
              </a:moveTo>
              <a:lnTo>
                <a:pt x="348775" y="45720"/>
              </a:lnTo>
            </a:path>
          </a:pathLst>
        </a:custGeom>
        <a:noFill/>
        <a:ln w="6350" cap="flat" cmpd="sng" algn="ctr">
          <a:solidFill>
            <a:schemeClr val="accent2">
              <a:hueOff val="1061077"/>
              <a:satOff val="1800"/>
              <a:lumOff val="-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8575" y="804718"/>
        <a:ext cx="18968" cy="3797"/>
      </dsp:txXfrm>
    </dsp:sp>
    <dsp:sp modelId="{23A16C84-9A06-49C0-AC75-4145447695B3}">
      <dsp:nvSpPr>
        <dsp:cNvPr id="0" name=""/>
        <dsp:cNvSpPr/>
      </dsp:nvSpPr>
      <dsp:spPr>
        <a:xfrm>
          <a:off x="2036011" y="311778"/>
          <a:ext cx="1649460" cy="989676"/>
        </a:xfrm>
        <a:prstGeom prst="rect">
          <a:avLst/>
        </a:prstGeom>
        <a:solidFill>
          <a:schemeClr val="accent2">
            <a:hueOff val="909495"/>
            <a:satOff val="1543"/>
            <a:lumOff val="-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25" tIns="84840" rIns="80825" bIns="84840" numCol="1" spcCol="1270" anchor="ctr" anchorCtr="0">
          <a:noAutofit/>
        </a:bodyPr>
        <a:lstStyle/>
        <a:p>
          <a:pPr marL="0" lvl="0" indent="0" algn="ctr" defTabSz="533400">
            <a:lnSpc>
              <a:spcPct val="90000"/>
            </a:lnSpc>
            <a:spcBef>
              <a:spcPct val="0"/>
            </a:spcBef>
            <a:spcAft>
              <a:spcPct val="35000"/>
            </a:spcAft>
            <a:buNone/>
          </a:pPr>
          <a:r>
            <a:rPr lang="cy-GB" sz="1200" kern="1200" noProof="0" dirty="0"/>
            <a:t>Asesiad gwaelodlin</a:t>
          </a:r>
        </a:p>
      </dsp:txBody>
      <dsp:txXfrm>
        <a:off x="2036011" y="311778"/>
        <a:ext cx="1649460" cy="989676"/>
      </dsp:txXfrm>
    </dsp:sp>
    <dsp:sp modelId="{D847F9C0-87F4-4CBA-BC78-6959CC36A94A}">
      <dsp:nvSpPr>
        <dsp:cNvPr id="0" name=""/>
        <dsp:cNvSpPr/>
      </dsp:nvSpPr>
      <dsp:spPr>
        <a:xfrm>
          <a:off x="831905" y="1299654"/>
          <a:ext cx="4057672" cy="348775"/>
        </a:xfrm>
        <a:custGeom>
          <a:avLst/>
          <a:gdLst/>
          <a:ahLst/>
          <a:cxnLst/>
          <a:rect l="0" t="0" r="0" b="0"/>
          <a:pathLst>
            <a:path>
              <a:moveTo>
                <a:pt x="4057672" y="0"/>
              </a:moveTo>
              <a:lnTo>
                <a:pt x="4057672" y="191487"/>
              </a:lnTo>
              <a:lnTo>
                <a:pt x="0" y="191487"/>
              </a:lnTo>
              <a:lnTo>
                <a:pt x="0" y="348775"/>
              </a:lnTo>
            </a:path>
          </a:pathLst>
        </a:custGeom>
        <a:noFill/>
        <a:ln w="6350" cap="flat" cmpd="sng" algn="ctr">
          <a:solidFill>
            <a:schemeClr val="accent2">
              <a:hueOff val="2122154"/>
              <a:satOff val="3600"/>
              <a:lumOff val="-13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58857" y="1472144"/>
        <a:ext cx="203768" cy="3797"/>
      </dsp:txXfrm>
    </dsp:sp>
    <dsp:sp modelId="{E264107B-2D63-4E62-945C-FCAE74264E4B}">
      <dsp:nvSpPr>
        <dsp:cNvPr id="0" name=""/>
        <dsp:cNvSpPr/>
      </dsp:nvSpPr>
      <dsp:spPr>
        <a:xfrm>
          <a:off x="4064848" y="311778"/>
          <a:ext cx="1649460" cy="989676"/>
        </a:xfrm>
        <a:prstGeom prst="rect">
          <a:avLst/>
        </a:prstGeom>
        <a:solidFill>
          <a:schemeClr val="accent2">
            <a:hueOff val="1818989"/>
            <a:satOff val="3086"/>
            <a:lumOff val="-1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25" tIns="84840" rIns="80825" bIns="84840" numCol="1" spcCol="1270" anchor="ctr" anchorCtr="0">
          <a:noAutofit/>
        </a:bodyPr>
        <a:lstStyle/>
        <a:p>
          <a:pPr marL="0" lvl="0" indent="0" algn="ctr" defTabSz="533400">
            <a:lnSpc>
              <a:spcPct val="90000"/>
            </a:lnSpc>
            <a:spcBef>
              <a:spcPct val="0"/>
            </a:spcBef>
            <a:spcAft>
              <a:spcPct val="35000"/>
            </a:spcAft>
            <a:buNone/>
          </a:pPr>
          <a:r>
            <a:rPr lang="cy-GB" sz="1200" kern="1200" noProof="0" dirty="0"/>
            <a:t>Cofnodion/Proffiliau</a:t>
          </a:r>
        </a:p>
      </dsp:txBody>
      <dsp:txXfrm>
        <a:off x="4064848" y="311778"/>
        <a:ext cx="1649460" cy="989676"/>
      </dsp:txXfrm>
    </dsp:sp>
    <dsp:sp modelId="{24B65436-7A48-4DF3-801C-5632C98EEBD1}">
      <dsp:nvSpPr>
        <dsp:cNvPr id="0" name=""/>
        <dsp:cNvSpPr/>
      </dsp:nvSpPr>
      <dsp:spPr>
        <a:xfrm>
          <a:off x="1654835" y="2175669"/>
          <a:ext cx="334524" cy="93108"/>
        </a:xfrm>
        <a:custGeom>
          <a:avLst/>
          <a:gdLst/>
          <a:ahLst/>
          <a:cxnLst/>
          <a:rect l="0" t="0" r="0" b="0"/>
          <a:pathLst>
            <a:path>
              <a:moveTo>
                <a:pt x="0" y="0"/>
              </a:moveTo>
              <a:lnTo>
                <a:pt x="184362" y="0"/>
              </a:lnTo>
              <a:lnTo>
                <a:pt x="184362" y="93108"/>
              </a:lnTo>
              <a:lnTo>
                <a:pt x="334524" y="93108"/>
              </a:lnTo>
            </a:path>
          </a:pathLst>
        </a:custGeom>
        <a:noFill/>
        <a:ln w="6350" cap="flat" cmpd="sng" algn="ctr">
          <a:solidFill>
            <a:schemeClr val="accent2">
              <a:hueOff val="3183231"/>
              <a:satOff val="5400"/>
              <a:lumOff val="-19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12677" y="2220324"/>
        <a:ext cx="18840" cy="3797"/>
      </dsp:txXfrm>
    </dsp:sp>
    <dsp:sp modelId="{326A9C6C-09E3-4CF1-86FB-52916B6089A6}">
      <dsp:nvSpPr>
        <dsp:cNvPr id="0" name=""/>
        <dsp:cNvSpPr/>
      </dsp:nvSpPr>
      <dsp:spPr>
        <a:xfrm>
          <a:off x="7175" y="1680830"/>
          <a:ext cx="1649460" cy="989676"/>
        </a:xfrm>
        <a:prstGeom prst="rect">
          <a:avLst/>
        </a:prstGeom>
        <a:solidFill>
          <a:schemeClr val="accent2">
            <a:hueOff val="2728483"/>
            <a:satOff val="4629"/>
            <a:lumOff val="-1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25" tIns="84840" rIns="80825" bIns="84840" numCol="1" spcCol="1270" anchor="ctr" anchorCtr="0">
          <a:noAutofit/>
        </a:bodyPr>
        <a:lstStyle/>
        <a:p>
          <a:pPr marL="0" lvl="0" indent="0" algn="ctr" defTabSz="533400">
            <a:lnSpc>
              <a:spcPct val="90000"/>
            </a:lnSpc>
            <a:spcBef>
              <a:spcPct val="0"/>
            </a:spcBef>
            <a:spcAft>
              <a:spcPct val="35000"/>
            </a:spcAft>
            <a:buNone/>
          </a:pPr>
          <a:r>
            <a:rPr lang="cy-GB" sz="1200" kern="1200" noProof="0" dirty="0"/>
            <a:t>Arsylwi</a:t>
          </a:r>
        </a:p>
      </dsp:txBody>
      <dsp:txXfrm>
        <a:off x="7175" y="1680830"/>
        <a:ext cx="1649460" cy="989676"/>
      </dsp:txXfrm>
    </dsp:sp>
    <dsp:sp modelId="{0F3F0B47-1FB8-44D7-959D-1E6595187CFA}">
      <dsp:nvSpPr>
        <dsp:cNvPr id="0" name=""/>
        <dsp:cNvSpPr/>
      </dsp:nvSpPr>
      <dsp:spPr>
        <a:xfrm>
          <a:off x="3669420" y="2175669"/>
          <a:ext cx="363027" cy="93108"/>
        </a:xfrm>
        <a:custGeom>
          <a:avLst/>
          <a:gdLst/>
          <a:ahLst/>
          <a:cxnLst/>
          <a:rect l="0" t="0" r="0" b="0"/>
          <a:pathLst>
            <a:path>
              <a:moveTo>
                <a:pt x="0" y="93108"/>
              </a:moveTo>
              <a:lnTo>
                <a:pt x="198613" y="93108"/>
              </a:lnTo>
              <a:lnTo>
                <a:pt x="198613" y="0"/>
              </a:lnTo>
              <a:lnTo>
                <a:pt x="363027" y="0"/>
              </a:lnTo>
            </a:path>
          </a:pathLst>
        </a:custGeom>
        <a:noFill/>
        <a:ln w="6350" cap="flat" cmpd="sng" algn="ctr">
          <a:solidFill>
            <a:schemeClr val="accent2">
              <a:hueOff val="4244308"/>
              <a:satOff val="7200"/>
              <a:lumOff val="-2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0822" y="2220324"/>
        <a:ext cx="20224" cy="3797"/>
      </dsp:txXfrm>
    </dsp:sp>
    <dsp:sp modelId="{58F2A6B8-7894-49E7-96B6-7BBBDF162E5F}">
      <dsp:nvSpPr>
        <dsp:cNvPr id="0" name=""/>
        <dsp:cNvSpPr/>
      </dsp:nvSpPr>
      <dsp:spPr>
        <a:xfrm>
          <a:off x="2021760" y="1773939"/>
          <a:ext cx="1649460" cy="989676"/>
        </a:xfrm>
        <a:prstGeom prst="rect">
          <a:avLst/>
        </a:prstGeom>
        <a:solidFill>
          <a:schemeClr val="accent2">
            <a:hueOff val="3637978"/>
            <a:satOff val="6171"/>
            <a:lumOff val="-2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25" tIns="84840" rIns="80825" bIns="84840" numCol="1" spcCol="1270" anchor="ctr" anchorCtr="0">
          <a:noAutofit/>
        </a:bodyPr>
        <a:lstStyle/>
        <a:p>
          <a:pPr marL="0" lvl="0" indent="0" algn="ctr" defTabSz="533400">
            <a:lnSpc>
              <a:spcPct val="90000"/>
            </a:lnSpc>
            <a:spcBef>
              <a:spcPct val="0"/>
            </a:spcBef>
            <a:spcAft>
              <a:spcPct val="35000"/>
            </a:spcAft>
            <a:buNone/>
          </a:pPr>
          <a:r>
            <a:rPr lang="cy-GB" sz="1200" kern="1200" noProof="0" dirty="0"/>
            <a:t>Rhieni / Gofalwyr</a:t>
          </a:r>
        </a:p>
      </dsp:txBody>
      <dsp:txXfrm>
        <a:off x="2021760" y="1773939"/>
        <a:ext cx="1649460" cy="989676"/>
      </dsp:txXfrm>
    </dsp:sp>
    <dsp:sp modelId="{34C96DB1-4812-45DF-BEFF-514F66C63155}">
      <dsp:nvSpPr>
        <dsp:cNvPr id="0" name=""/>
        <dsp:cNvSpPr/>
      </dsp:nvSpPr>
      <dsp:spPr>
        <a:xfrm>
          <a:off x="831905" y="2668707"/>
          <a:ext cx="4057672" cy="348775"/>
        </a:xfrm>
        <a:custGeom>
          <a:avLst/>
          <a:gdLst/>
          <a:ahLst/>
          <a:cxnLst/>
          <a:rect l="0" t="0" r="0" b="0"/>
          <a:pathLst>
            <a:path>
              <a:moveTo>
                <a:pt x="4057672" y="0"/>
              </a:moveTo>
              <a:lnTo>
                <a:pt x="4057672" y="191487"/>
              </a:lnTo>
              <a:lnTo>
                <a:pt x="0" y="191487"/>
              </a:lnTo>
              <a:lnTo>
                <a:pt x="0" y="348775"/>
              </a:lnTo>
            </a:path>
          </a:pathLst>
        </a:custGeom>
        <a:noFill/>
        <a:ln w="6350" cap="flat" cmpd="sng" algn="ctr">
          <a:solidFill>
            <a:schemeClr val="accent2">
              <a:hueOff val="5305384"/>
              <a:satOff val="9000"/>
              <a:lumOff val="-32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58857" y="2841196"/>
        <a:ext cx="203768" cy="3797"/>
      </dsp:txXfrm>
    </dsp:sp>
    <dsp:sp modelId="{6B912703-A361-4195-99E8-3C29C0EDF2F7}">
      <dsp:nvSpPr>
        <dsp:cNvPr id="0" name=""/>
        <dsp:cNvSpPr/>
      </dsp:nvSpPr>
      <dsp:spPr>
        <a:xfrm>
          <a:off x="4064848" y="1680830"/>
          <a:ext cx="1649460" cy="989676"/>
        </a:xfrm>
        <a:prstGeom prst="rect">
          <a:avLst/>
        </a:prstGeom>
        <a:solidFill>
          <a:schemeClr val="accent2">
            <a:hueOff val="4547472"/>
            <a:satOff val="7714"/>
            <a:lumOff val="-2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25" tIns="84840" rIns="80825" bIns="84840" numCol="1" spcCol="1270" anchor="ctr" anchorCtr="0">
          <a:noAutofit/>
        </a:bodyPr>
        <a:lstStyle/>
        <a:p>
          <a:pPr marL="0" lvl="0" indent="0" algn="ctr" defTabSz="533400">
            <a:lnSpc>
              <a:spcPct val="90000"/>
            </a:lnSpc>
            <a:spcBef>
              <a:spcPct val="0"/>
            </a:spcBef>
            <a:spcAft>
              <a:spcPct val="35000"/>
            </a:spcAft>
            <a:buNone/>
          </a:pPr>
          <a:r>
            <a:rPr lang="cy-GB" sz="1200" kern="1200" noProof="0" dirty="0"/>
            <a:t>Cofnod o gryfderau ac anawsterau</a:t>
          </a:r>
        </a:p>
      </dsp:txBody>
      <dsp:txXfrm>
        <a:off x="4064848" y="1680830"/>
        <a:ext cx="1649460" cy="989676"/>
      </dsp:txXfrm>
    </dsp:sp>
    <dsp:sp modelId="{B6533BFF-7636-4C84-9D9E-2C95C9A566B2}">
      <dsp:nvSpPr>
        <dsp:cNvPr id="0" name=""/>
        <dsp:cNvSpPr/>
      </dsp:nvSpPr>
      <dsp:spPr>
        <a:xfrm>
          <a:off x="1654835" y="3499001"/>
          <a:ext cx="348775" cy="91440"/>
        </a:xfrm>
        <a:custGeom>
          <a:avLst/>
          <a:gdLst/>
          <a:ahLst/>
          <a:cxnLst/>
          <a:rect l="0" t="0" r="0" b="0"/>
          <a:pathLst>
            <a:path>
              <a:moveTo>
                <a:pt x="0" y="45720"/>
              </a:moveTo>
              <a:lnTo>
                <a:pt x="348775" y="45720"/>
              </a:lnTo>
            </a:path>
          </a:pathLst>
        </a:custGeom>
        <a:noFill/>
        <a:ln w="6350" cap="flat" cmpd="sng" algn="ctr">
          <a:solidFill>
            <a:schemeClr val="accent2">
              <a:hueOff val="6366461"/>
              <a:satOff val="10800"/>
              <a:lumOff val="-39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19739" y="3542822"/>
        <a:ext cx="18968" cy="3797"/>
      </dsp:txXfrm>
    </dsp:sp>
    <dsp:sp modelId="{D52E5B22-2767-4044-A2C2-4A4AE426FC98}">
      <dsp:nvSpPr>
        <dsp:cNvPr id="0" name=""/>
        <dsp:cNvSpPr/>
      </dsp:nvSpPr>
      <dsp:spPr>
        <a:xfrm>
          <a:off x="7175" y="3049883"/>
          <a:ext cx="1649460" cy="989676"/>
        </a:xfrm>
        <a:prstGeom prst="rect">
          <a:avLst/>
        </a:prstGeom>
        <a:solidFill>
          <a:schemeClr val="accent2">
            <a:hueOff val="5456967"/>
            <a:satOff val="9257"/>
            <a:lumOff val="-3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25" tIns="84840" rIns="80825" bIns="84840" numCol="1" spcCol="1270" anchor="ctr" anchorCtr="0">
          <a:noAutofit/>
        </a:bodyPr>
        <a:lstStyle/>
        <a:p>
          <a:pPr marL="0" lvl="0" indent="0" algn="ctr" defTabSz="533400">
            <a:lnSpc>
              <a:spcPct val="90000"/>
            </a:lnSpc>
            <a:spcBef>
              <a:spcPct val="0"/>
            </a:spcBef>
            <a:spcAft>
              <a:spcPct val="35000"/>
            </a:spcAft>
            <a:buNone/>
          </a:pPr>
          <a:r>
            <a:rPr lang="cy-GB" sz="1200" kern="1200" noProof="0" dirty="0"/>
            <a:t>Nodi strategaethau a 'phethau sy'n gweithio' yn yr ysgol a gartref, gan fod yn glir sut mae llwyddiant yn edrych</a:t>
          </a:r>
        </a:p>
      </dsp:txBody>
      <dsp:txXfrm>
        <a:off x="7175" y="3049883"/>
        <a:ext cx="1649460" cy="989676"/>
      </dsp:txXfrm>
    </dsp:sp>
    <dsp:sp modelId="{9FF0F177-B639-4097-9061-7FFE037F7F1C}">
      <dsp:nvSpPr>
        <dsp:cNvPr id="0" name=""/>
        <dsp:cNvSpPr/>
      </dsp:nvSpPr>
      <dsp:spPr>
        <a:xfrm>
          <a:off x="2036011" y="3049883"/>
          <a:ext cx="1649460" cy="989676"/>
        </a:xfrm>
        <a:prstGeom prst="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25" tIns="84840" rIns="80825" bIns="84840" numCol="1" spcCol="1270" anchor="ctr" anchorCtr="0">
          <a:noAutofit/>
        </a:bodyPr>
        <a:lstStyle/>
        <a:p>
          <a:pPr marL="0" lvl="0" indent="0" algn="ctr" defTabSz="533400">
            <a:lnSpc>
              <a:spcPct val="90000"/>
            </a:lnSpc>
            <a:spcBef>
              <a:spcPct val="0"/>
            </a:spcBef>
            <a:spcAft>
              <a:spcPct val="35000"/>
            </a:spcAft>
            <a:buNone/>
          </a:pPr>
          <a:r>
            <a:rPr lang="cy-GB" sz="1200" kern="1200" noProof="0" dirty="0"/>
            <a:t>Llunio Cynllun Ymddygiad Unigol (IBP) gan gynnwys barn y plentyn</a:t>
          </a:r>
        </a:p>
      </dsp:txBody>
      <dsp:txXfrm>
        <a:off x="2036011" y="3049883"/>
        <a:ext cx="1649460" cy="98967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C3991D-6548-45F5-9A22-9EFAFFB14825}" type="datetimeFigureOut">
              <a:rPr lang="en-GB" smtClean="0"/>
              <a:t>15/04/2024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1CDF55-32B8-4471-99A6-F2BB7147FC63}" type="slidenum">
              <a:rPr lang="en-GB" smtClean="0"/>
              <a:t>‹#›</a:t>
            </a:fld>
            <a:endParaRPr lang="en-GB"/>
          </a:p>
        </p:txBody>
      </p:sp>
    </p:spTree>
    <p:extLst>
      <p:ext uri="{BB962C8B-B14F-4D97-AF65-F5344CB8AC3E}">
        <p14:creationId xmlns:p14="http://schemas.microsoft.com/office/powerpoint/2010/main" val="31660153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www.youtube.com/watch?v=g0gxRyDmBxI"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does this need expanding?</a:t>
            </a:r>
          </a:p>
        </p:txBody>
      </p:sp>
      <p:sp>
        <p:nvSpPr>
          <p:cNvPr id="4" name="Slide Number Placeholder 3"/>
          <p:cNvSpPr>
            <a:spLocks noGrp="1"/>
          </p:cNvSpPr>
          <p:nvPr>
            <p:ph type="sldNum" sz="quarter" idx="5"/>
          </p:nvPr>
        </p:nvSpPr>
        <p:spPr/>
        <p:txBody>
          <a:bodyPr/>
          <a:lstStyle/>
          <a:p>
            <a:fld id="{181CDF55-32B8-4471-99A6-F2BB7147FC63}" type="slidenum">
              <a:rPr lang="en-GB" smtClean="0"/>
              <a:t>4</a:t>
            </a:fld>
            <a:endParaRPr lang="en-GB"/>
          </a:p>
        </p:txBody>
      </p:sp>
    </p:spTree>
    <p:extLst>
      <p:ext uri="{BB962C8B-B14F-4D97-AF65-F5344CB8AC3E}">
        <p14:creationId xmlns:p14="http://schemas.microsoft.com/office/powerpoint/2010/main" val="26263953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groups large piece of paper and pens race to define.</a:t>
            </a:r>
          </a:p>
          <a:p>
            <a:r>
              <a:rPr lang="en-GB" dirty="0"/>
              <a:t>Ensure to discuss how terms relate to inclusion or exclusion.</a:t>
            </a:r>
          </a:p>
          <a:p>
            <a:endParaRPr lang="en-GB" dirty="0"/>
          </a:p>
          <a:p>
            <a:endParaRPr lang="en-GB" dirty="0"/>
          </a:p>
          <a:p>
            <a:r>
              <a:rPr lang="en-GB" dirty="0"/>
              <a:t>Attention Deficit</a:t>
            </a:r>
            <a:r>
              <a:rPr lang="en-GB" baseline="0" dirty="0"/>
              <a:t> Hyperactivity Disorder</a:t>
            </a:r>
          </a:p>
          <a:p>
            <a:r>
              <a:rPr lang="en-GB" baseline="0" dirty="0"/>
              <a:t>Additional learning needs coordinator</a:t>
            </a:r>
          </a:p>
          <a:p>
            <a:r>
              <a:rPr lang="en-GB" baseline="0" dirty="0"/>
              <a:t>British sign Language</a:t>
            </a:r>
          </a:p>
          <a:p>
            <a:r>
              <a:rPr lang="en-GB" dirty="0"/>
              <a:t>Charities Aid foundation</a:t>
            </a:r>
          </a:p>
          <a:p>
            <a:r>
              <a:rPr lang="en-GB" dirty="0"/>
              <a:t>Child and Adolescent</a:t>
            </a:r>
            <a:r>
              <a:rPr lang="en-GB" baseline="0" dirty="0"/>
              <a:t> Mental Health Services</a:t>
            </a:r>
          </a:p>
          <a:p>
            <a:r>
              <a:rPr lang="en-GB" baseline="0" dirty="0"/>
              <a:t>English as an Additional Language</a:t>
            </a:r>
          </a:p>
          <a:p>
            <a:r>
              <a:rPr lang="en-GB" dirty="0"/>
              <a:t>Emotional Behaviour and Social Difficulty</a:t>
            </a:r>
          </a:p>
          <a:p>
            <a:r>
              <a:rPr lang="en-GB" dirty="0"/>
              <a:t>Equity Perception</a:t>
            </a:r>
            <a:r>
              <a:rPr lang="en-GB" baseline="0" dirty="0"/>
              <a:t> Scale</a:t>
            </a:r>
          </a:p>
          <a:p>
            <a:r>
              <a:rPr lang="en-GB" baseline="0" dirty="0"/>
              <a:t>Education Welfare Officer</a:t>
            </a:r>
          </a:p>
          <a:p>
            <a:r>
              <a:rPr lang="en-GB" baseline="0" dirty="0"/>
              <a:t>Local Education Authority</a:t>
            </a:r>
          </a:p>
          <a:p>
            <a:r>
              <a:rPr lang="en-GB" baseline="0" dirty="0"/>
              <a:t>Moderate Learning Difficulties</a:t>
            </a:r>
          </a:p>
          <a:p>
            <a:r>
              <a:rPr lang="en-GB" baseline="0" dirty="0"/>
              <a:t>Profound and Multiple Learning Disability</a:t>
            </a:r>
            <a:endParaRPr lang="en-GB" dirty="0"/>
          </a:p>
        </p:txBody>
      </p:sp>
      <p:sp>
        <p:nvSpPr>
          <p:cNvPr id="4" name="Slide Number Placeholder 3"/>
          <p:cNvSpPr>
            <a:spLocks noGrp="1"/>
          </p:cNvSpPr>
          <p:nvPr>
            <p:ph type="sldNum" sz="quarter" idx="10"/>
          </p:nvPr>
        </p:nvSpPr>
        <p:spPr/>
        <p:txBody>
          <a:bodyPr/>
          <a:lstStyle/>
          <a:p>
            <a:pPr>
              <a:defRPr/>
            </a:pPr>
            <a:fld id="{A079D2C1-B38C-40C6-847D-FAD1AFE56E2C}" type="slidenum">
              <a:rPr lang="en-GB" smtClean="0"/>
              <a:pPr>
                <a:defRPr/>
              </a:pPr>
              <a:t>5</a:t>
            </a:fld>
            <a:endParaRPr lang="en-GB"/>
          </a:p>
        </p:txBody>
      </p:sp>
    </p:spTree>
    <p:extLst>
      <p:ext uri="{BB962C8B-B14F-4D97-AF65-F5344CB8AC3E}">
        <p14:creationId xmlns:p14="http://schemas.microsoft.com/office/powerpoint/2010/main" val="935769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https://www.scope.org.uk/media/disability-facts-figures/</a:t>
            </a:r>
          </a:p>
          <a:p>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6</a:t>
            </a:fld>
            <a:endParaRPr lang="en-GB"/>
          </a:p>
        </p:txBody>
      </p:sp>
    </p:spTree>
    <p:extLst>
      <p:ext uri="{BB962C8B-B14F-4D97-AF65-F5344CB8AC3E}">
        <p14:creationId xmlns:p14="http://schemas.microsoft.com/office/powerpoint/2010/main" val="6419394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What’s in a term?</a:t>
            </a:r>
            <a:r>
              <a:rPr lang="en-GB" baseline="0" dirty="0"/>
              <a:t> </a:t>
            </a:r>
          </a:p>
          <a:p>
            <a:endParaRPr lang="en-GB" baseline="0" dirty="0"/>
          </a:p>
          <a:p>
            <a:r>
              <a:rPr lang="en-GB" baseline="0" dirty="0"/>
              <a:t>Internationally, </a:t>
            </a:r>
            <a:r>
              <a:rPr lang="en-GB" baseline="0" dirty="0" err="1"/>
              <a:t>disablism</a:t>
            </a:r>
            <a:r>
              <a:rPr lang="en-GB" baseline="0" dirty="0"/>
              <a:t> more commonly used term. Disablism generally used in the UK.  </a:t>
            </a:r>
            <a:r>
              <a:rPr lang="en-GB" dirty="0"/>
              <a:t>Ableism</a:t>
            </a:r>
            <a:r>
              <a:rPr lang="en-GB" baseline="0" dirty="0"/>
              <a:t> used predominantly in N America, Canada and Australia.</a:t>
            </a:r>
            <a:endParaRPr lang="en-GB" dirty="0"/>
          </a:p>
          <a:p>
            <a:endParaRPr lang="en-GB" dirty="0"/>
          </a:p>
        </p:txBody>
      </p:sp>
      <p:sp>
        <p:nvSpPr>
          <p:cNvPr id="4" name="Slide Number Placeholder 3"/>
          <p:cNvSpPr>
            <a:spLocks noGrp="1"/>
          </p:cNvSpPr>
          <p:nvPr>
            <p:ph type="sldNum" sz="quarter" idx="10"/>
          </p:nvPr>
        </p:nvSpPr>
        <p:spPr/>
        <p:txBody>
          <a:bodyPr/>
          <a:lstStyle/>
          <a:p>
            <a:fld id="{99DAA370-FA1C-4CFC-99BB-7AEED203793B}" type="slidenum">
              <a:rPr lang="en-GB" smtClean="0"/>
              <a:t>7</a:t>
            </a:fld>
            <a:endParaRPr lang="en-GB"/>
          </a:p>
        </p:txBody>
      </p:sp>
    </p:spTree>
    <p:extLst>
      <p:ext uri="{BB962C8B-B14F-4D97-AF65-F5344CB8AC3E}">
        <p14:creationId xmlns:p14="http://schemas.microsoft.com/office/powerpoint/2010/main" val="14848054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and Update</a:t>
            </a:r>
          </a:p>
        </p:txBody>
      </p:sp>
      <p:sp>
        <p:nvSpPr>
          <p:cNvPr id="4" name="Slide Number Placeholder 3"/>
          <p:cNvSpPr>
            <a:spLocks noGrp="1"/>
          </p:cNvSpPr>
          <p:nvPr>
            <p:ph type="sldNum" sz="quarter" idx="5"/>
          </p:nvPr>
        </p:nvSpPr>
        <p:spPr/>
        <p:txBody>
          <a:bodyPr/>
          <a:lstStyle/>
          <a:p>
            <a:fld id="{181CDF55-32B8-4471-99A6-F2BB7147FC63}" type="slidenum">
              <a:rPr lang="en-GB" smtClean="0"/>
              <a:t>8</a:t>
            </a:fld>
            <a:endParaRPr lang="en-GB"/>
          </a:p>
        </p:txBody>
      </p:sp>
    </p:spTree>
    <p:extLst>
      <p:ext uri="{BB962C8B-B14F-4D97-AF65-F5344CB8AC3E}">
        <p14:creationId xmlns:p14="http://schemas.microsoft.com/office/powerpoint/2010/main" val="1912246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1247 – Bedlam – lunacy, epilepsy and learning difficulties</a:t>
            </a:r>
          </a:p>
          <a:p>
            <a:r>
              <a:rPr lang="en-GB" dirty="0"/>
              <a:t>therapies</a:t>
            </a:r>
          </a:p>
        </p:txBody>
      </p:sp>
      <p:sp>
        <p:nvSpPr>
          <p:cNvPr id="4" name="Slide Number Placeholder 3"/>
          <p:cNvSpPr>
            <a:spLocks noGrp="1"/>
          </p:cNvSpPr>
          <p:nvPr>
            <p:ph type="sldNum" sz="quarter" idx="10"/>
          </p:nvPr>
        </p:nvSpPr>
        <p:spPr/>
        <p:txBody>
          <a:bodyPr/>
          <a:lstStyle/>
          <a:p>
            <a:fld id="{99DAA370-FA1C-4CFC-99BB-7AEED203793B}" type="slidenum">
              <a:rPr lang="en-GB" smtClean="0"/>
              <a:t>12</a:t>
            </a:fld>
            <a:endParaRPr lang="en-GB"/>
          </a:p>
        </p:txBody>
      </p:sp>
    </p:spTree>
    <p:extLst>
      <p:ext uri="{BB962C8B-B14F-4D97-AF65-F5344CB8AC3E}">
        <p14:creationId xmlns:p14="http://schemas.microsoft.com/office/powerpoint/2010/main" val="31752372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14</a:t>
            </a:fld>
            <a:endParaRPr lang="en-GB"/>
          </a:p>
        </p:txBody>
      </p:sp>
    </p:spTree>
    <p:extLst>
      <p:ext uri="{BB962C8B-B14F-4D97-AF65-F5344CB8AC3E}">
        <p14:creationId xmlns:p14="http://schemas.microsoft.com/office/powerpoint/2010/main" val="3409731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older term (SEN) used</a:t>
            </a:r>
          </a:p>
        </p:txBody>
      </p:sp>
      <p:sp>
        <p:nvSpPr>
          <p:cNvPr id="4" name="Slide Number Placeholder 3"/>
          <p:cNvSpPr>
            <a:spLocks noGrp="1"/>
          </p:cNvSpPr>
          <p:nvPr>
            <p:ph type="sldNum" sz="quarter" idx="5"/>
          </p:nvPr>
        </p:nvSpPr>
        <p:spPr/>
        <p:txBody>
          <a:bodyPr/>
          <a:lstStyle/>
          <a:p>
            <a:fld id="{181CDF55-32B8-4471-99A6-F2BB7147FC63}" type="slidenum">
              <a:rPr lang="en-GB" smtClean="0"/>
              <a:t>21</a:t>
            </a:fld>
            <a:endParaRPr lang="en-GB"/>
          </a:p>
        </p:txBody>
      </p:sp>
    </p:spTree>
    <p:extLst>
      <p:ext uri="{BB962C8B-B14F-4D97-AF65-F5344CB8AC3E}">
        <p14:creationId xmlns:p14="http://schemas.microsoft.com/office/powerpoint/2010/main" val="25171971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as looked at in week 1 </a:t>
            </a:r>
            <a:r>
              <a:rPr lang="en-GB" dirty="0" err="1"/>
              <a:t>asynch</a:t>
            </a:r>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23</a:t>
            </a:fld>
            <a:endParaRPr lang="en-GB"/>
          </a:p>
        </p:txBody>
      </p:sp>
    </p:spTree>
    <p:extLst>
      <p:ext uri="{BB962C8B-B14F-4D97-AF65-F5344CB8AC3E}">
        <p14:creationId xmlns:p14="http://schemas.microsoft.com/office/powerpoint/2010/main" val="32775446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as looked at in </a:t>
            </a:r>
            <a:r>
              <a:rPr lang="en-GB" dirty="0" err="1"/>
              <a:t>Asynch</a:t>
            </a:r>
            <a:r>
              <a:rPr lang="en-GB" dirty="0"/>
              <a:t> week 1</a:t>
            </a:r>
          </a:p>
        </p:txBody>
      </p:sp>
      <p:sp>
        <p:nvSpPr>
          <p:cNvPr id="4" name="Slide Number Placeholder 3"/>
          <p:cNvSpPr>
            <a:spLocks noGrp="1"/>
          </p:cNvSpPr>
          <p:nvPr>
            <p:ph type="sldNum" sz="quarter" idx="5"/>
          </p:nvPr>
        </p:nvSpPr>
        <p:spPr/>
        <p:txBody>
          <a:bodyPr/>
          <a:lstStyle/>
          <a:p>
            <a:fld id="{181CDF55-32B8-4471-99A6-F2BB7147FC63}" type="slidenum">
              <a:rPr lang="en-GB" smtClean="0"/>
              <a:t>24</a:t>
            </a:fld>
            <a:endParaRPr lang="en-GB"/>
          </a:p>
        </p:txBody>
      </p:sp>
    </p:spTree>
    <p:extLst>
      <p:ext uri="{BB962C8B-B14F-4D97-AF65-F5344CB8AC3E}">
        <p14:creationId xmlns:p14="http://schemas.microsoft.com/office/powerpoint/2010/main" val="34674639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https://youtu.be/0e24rfTZ2CQ?si=Zux8hAHjPQLW-OW2 – Scope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http://www.youtube.com/watch?v=g0gxRyDmBxI</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https://youtu.be/S2rDttdXozA?si=5exAYW6CAp7npmf2 – Misfits theatre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26</a:t>
            </a:fld>
            <a:endParaRPr lang="en-GB"/>
          </a:p>
        </p:txBody>
      </p:sp>
    </p:spTree>
    <p:extLst>
      <p:ext uri="{BB962C8B-B14F-4D97-AF65-F5344CB8AC3E}">
        <p14:creationId xmlns:p14="http://schemas.microsoft.com/office/powerpoint/2010/main" val="8051798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back to race session with concept of “improving” minorities</a:t>
            </a:r>
          </a:p>
          <a:p>
            <a:endParaRPr lang="en-GB" dirty="0"/>
          </a:p>
          <a:p>
            <a:r>
              <a:rPr lang="en-GB" dirty="0"/>
              <a:t>Disability Studies begins with an assumption that disability is created by society and constitutes a form of social oppression which results in the exclusion of people who have impairments. The approach is often referred to as the "Social Model of Disability". It, essentially, rejects a medical model of impairment, which understands disability as residing within the individual as a "limitation" or fault to be cured or contained by professionals or institutions. </a:t>
            </a:r>
            <a:r>
              <a:rPr lang="en-GB" b="1" dirty="0"/>
              <a:t>The basic question posed in a medical model approach is "what is wrong with you and how will this prevent you from being included in society?"</a:t>
            </a:r>
            <a:br>
              <a:rPr lang="en-GB" dirty="0"/>
            </a:br>
            <a:br>
              <a:rPr lang="en-GB" dirty="0"/>
            </a:br>
            <a:r>
              <a:rPr lang="en-GB" dirty="0"/>
              <a:t>The Social Model locates disability within society and shifts the responsibility for inclusion to society as a whole. </a:t>
            </a:r>
            <a:r>
              <a:rPr lang="en-GB" b="1" dirty="0"/>
              <a:t>The question posed becomes "What do we need to do to ensure you can be included in your chosen activity?" </a:t>
            </a:r>
            <a:r>
              <a:rPr lang="en-GB" dirty="0"/>
              <a:t>Inclusion and the removal of barriers to participation in society is therefore the responsibility of society rather than being vested in the personal attributes of a particular individual. In Québec we adhere to a modified World Health Organization model of the construction of disability by society. This is termed the "</a:t>
            </a:r>
            <a:r>
              <a:rPr lang="en-GB" dirty="0" err="1"/>
              <a:t>Processus</a:t>
            </a:r>
            <a:r>
              <a:rPr lang="en-GB" dirty="0"/>
              <a:t> de Production du Handicap" (PPH) model. Disability is understood through the analysis of barriers and facilitators which confront a person who has an impairment.</a:t>
            </a:r>
          </a:p>
          <a:p>
            <a:endParaRPr lang="en-GB" dirty="0"/>
          </a:p>
        </p:txBody>
      </p:sp>
      <p:sp>
        <p:nvSpPr>
          <p:cNvPr id="4" name="Slide Number Placeholder 3"/>
          <p:cNvSpPr>
            <a:spLocks noGrp="1"/>
          </p:cNvSpPr>
          <p:nvPr>
            <p:ph type="sldNum" sz="quarter" idx="10"/>
          </p:nvPr>
        </p:nvSpPr>
        <p:spPr/>
        <p:txBody>
          <a:bodyPr/>
          <a:lstStyle/>
          <a:p>
            <a:fld id="{99DAA370-FA1C-4CFC-99BB-7AEED203793B}" type="slidenum">
              <a:rPr lang="en-GB" smtClean="0"/>
              <a:t>27</a:t>
            </a:fld>
            <a:endParaRPr lang="en-GB"/>
          </a:p>
        </p:txBody>
      </p:sp>
    </p:spTree>
    <p:extLst>
      <p:ext uri="{BB962C8B-B14F-4D97-AF65-F5344CB8AC3E}">
        <p14:creationId xmlns:p14="http://schemas.microsoft.com/office/powerpoint/2010/main" val="30965800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31</a:t>
            </a:fld>
            <a:endParaRPr lang="en-GB"/>
          </a:p>
        </p:txBody>
      </p:sp>
    </p:spTree>
    <p:extLst>
      <p:ext uri="{BB962C8B-B14F-4D97-AF65-F5344CB8AC3E}">
        <p14:creationId xmlns:p14="http://schemas.microsoft.com/office/powerpoint/2010/main" val="31942232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32</a:t>
            </a:fld>
            <a:endParaRPr lang="en-GB"/>
          </a:p>
        </p:txBody>
      </p:sp>
    </p:spTree>
    <p:extLst>
      <p:ext uri="{BB962C8B-B14F-4D97-AF65-F5344CB8AC3E}">
        <p14:creationId xmlns:p14="http://schemas.microsoft.com/office/powerpoint/2010/main" val="12741100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Ensure to link to inclusion/exclusion</a:t>
            </a:r>
          </a:p>
        </p:txBody>
      </p:sp>
      <p:sp>
        <p:nvSpPr>
          <p:cNvPr id="4" name="Slide Number Placeholder 3"/>
          <p:cNvSpPr>
            <a:spLocks noGrp="1"/>
          </p:cNvSpPr>
          <p:nvPr>
            <p:ph type="sldNum" sz="quarter" idx="5"/>
          </p:nvPr>
        </p:nvSpPr>
        <p:spPr/>
        <p:txBody>
          <a:bodyPr/>
          <a:lstStyle/>
          <a:p>
            <a:fld id="{181CDF55-32B8-4471-99A6-F2BB7147FC63}" type="slidenum">
              <a:rPr lang="en-GB" smtClean="0"/>
              <a:t>35</a:t>
            </a:fld>
            <a:endParaRPr lang="en-GB"/>
          </a:p>
        </p:txBody>
      </p:sp>
    </p:spTree>
    <p:extLst>
      <p:ext uri="{BB962C8B-B14F-4D97-AF65-F5344CB8AC3E}">
        <p14:creationId xmlns:p14="http://schemas.microsoft.com/office/powerpoint/2010/main" val="27930680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36</a:t>
            </a:fld>
            <a:endParaRPr lang="en-GB"/>
          </a:p>
        </p:txBody>
      </p:sp>
    </p:spTree>
    <p:extLst>
      <p:ext uri="{BB962C8B-B14F-4D97-AF65-F5344CB8AC3E}">
        <p14:creationId xmlns:p14="http://schemas.microsoft.com/office/powerpoint/2010/main" val="26163202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spcBef>
                <a:spcPct val="0"/>
              </a:spcBef>
            </a:pPr>
            <a:r>
              <a:rPr lang="en-GB" altLang="en-US" dirty="0"/>
              <a:t>In this case Kira is being treated ‘less favourably’ as she is being left    behind because of her difficult behaviour and her actions are as a result of her condition.</a:t>
            </a:r>
          </a:p>
          <a:p>
            <a:pPr eaLnBrk="1" hangingPunct="1">
              <a:lnSpc>
                <a:spcPct val="80000"/>
              </a:lnSpc>
              <a:spcBef>
                <a:spcPct val="0"/>
              </a:spcBef>
            </a:pPr>
            <a:endParaRPr lang="en-GB" altLang="en-US" dirty="0"/>
          </a:p>
          <a:p>
            <a:pPr eaLnBrk="1" hangingPunct="1">
              <a:lnSpc>
                <a:spcPct val="80000"/>
              </a:lnSpc>
              <a:spcBef>
                <a:spcPct val="0"/>
              </a:spcBef>
            </a:pPr>
            <a:r>
              <a:rPr lang="en-GB" altLang="en-US" dirty="0"/>
              <a:t>Practitioners do have genuine concerns that need to be addressed but they</a:t>
            </a:r>
          </a:p>
          <a:p>
            <a:pPr eaLnBrk="1" hangingPunct="1">
              <a:lnSpc>
                <a:spcPct val="80000"/>
              </a:lnSpc>
              <a:spcBef>
                <a:spcPct val="0"/>
              </a:spcBef>
            </a:pPr>
            <a:r>
              <a:rPr lang="en-GB" altLang="en-US" dirty="0"/>
              <a:t>also have a responsibility to make efforts to include Kira.  In this case</a:t>
            </a:r>
          </a:p>
          <a:p>
            <a:pPr eaLnBrk="1" hangingPunct="1">
              <a:lnSpc>
                <a:spcPct val="80000"/>
              </a:lnSpc>
              <a:spcBef>
                <a:spcPct val="0"/>
              </a:spcBef>
            </a:pPr>
            <a:r>
              <a:rPr lang="en-GB" altLang="en-US" dirty="0"/>
              <a:t>practitioners could have:</a:t>
            </a:r>
          </a:p>
          <a:p>
            <a:pPr eaLnBrk="1" hangingPunct="1">
              <a:lnSpc>
                <a:spcPct val="80000"/>
              </a:lnSpc>
              <a:spcBef>
                <a:spcPct val="0"/>
              </a:spcBef>
            </a:pPr>
            <a:endParaRPr lang="en-GB" altLang="en-US" dirty="0"/>
          </a:p>
          <a:p>
            <a:pPr eaLnBrk="1" hangingPunct="1">
              <a:lnSpc>
                <a:spcPct val="80000"/>
              </a:lnSpc>
              <a:spcBef>
                <a:spcPct val="0"/>
              </a:spcBef>
            </a:pPr>
            <a:r>
              <a:rPr lang="en-GB" altLang="en-US" dirty="0"/>
              <a:t>Arranged for an extra member of staff to accompany the group</a:t>
            </a:r>
          </a:p>
          <a:p>
            <a:pPr eaLnBrk="1" hangingPunct="1">
              <a:lnSpc>
                <a:spcPct val="80000"/>
              </a:lnSpc>
              <a:spcBef>
                <a:spcPct val="0"/>
              </a:spcBef>
            </a:pPr>
            <a:r>
              <a:rPr lang="en-GB" altLang="en-US" dirty="0"/>
              <a:t>Asked Kira’s parents if they want to join the trip – her parents are not obliged to do this, however.</a:t>
            </a:r>
          </a:p>
          <a:p>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37</a:t>
            </a:fld>
            <a:endParaRPr lang="en-GB"/>
          </a:p>
        </p:txBody>
      </p:sp>
    </p:spTree>
    <p:extLst>
      <p:ext uri="{BB962C8B-B14F-4D97-AF65-F5344CB8AC3E}">
        <p14:creationId xmlns:p14="http://schemas.microsoft.com/office/powerpoint/2010/main" val="8648091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and update if needed.</a:t>
            </a:r>
          </a:p>
        </p:txBody>
      </p:sp>
      <p:sp>
        <p:nvSpPr>
          <p:cNvPr id="4" name="Slide Number Placeholder 3"/>
          <p:cNvSpPr>
            <a:spLocks noGrp="1"/>
          </p:cNvSpPr>
          <p:nvPr>
            <p:ph type="sldNum" sz="quarter" idx="5"/>
          </p:nvPr>
        </p:nvSpPr>
        <p:spPr/>
        <p:txBody>
          <a:bodyPr/>
          <a:lstStyle/>
          <a:p>
            <a:fld id="{181CDF55-32B8-4471-99A6-F2BB7147FC63}" type="slidenum">
              <a:rPr lang="en-GB" smtClean="0"/>
              <a:t>42</a:t>
            </a:fld>
            <a:endParaRPr lang="en-GB"/>
          </a:p>
        </p:txBody>
      </p:sp>
    </p:spTree>
    <p:extLst>
      <p:ext uri="{BB962C8B-B14F-4D97-AF65-F5344CB8AC3E}">
        <p14:creationId xmlns:p14="http://schemas.microsoft.com/office/powerpoint/2010/main" val="4590669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GB" altLang="en-US" sz="1200" dirty="0"/>
              <a:t>Danielle, aged 6, was under assessment for ADHD prior to taking up her placement in the reception class of the primary school.  At this time Danielle and her mother were supported by the Child and Adolescent Mental Health Service (CAMHS) for behaviour management. The primary school were informed of her diagnosis of ADHD soon after entry to school. Medication was not prescribed due to her young age.</a:t>
            </a:r>
          </a:p>
          <a:p>
            <a:pPr>
              <a:lnSpc>
                <a:spcPct val="80000"/>
              </a:lnSpc>
            </a:pPr>
            <a:endParaRPr lang="en-GB" altLang="en-US" sz="1200" dirty="0"/>
          </a:p>
          <a:p>
            <a:pPr>
              <a:lnSpc>
                <a:spcPct val="80000"/>
              </a:lnSpc>
            </a:pPr>
            <a:r>
              <a:rPr lang="en-GB" altLang="en-US" sz="1200" dirty="0"/>
              <a:t>Danielle has poor concentration and pushes boundaries at every opportunity.  Unstructured time, such as free play and lunchtime are particularly difficult for Danielle.  Danielle finds it hard to accept ‘no’ and will often tantrum.</a:t>
            </a:r>
          </a:p>
          <a:p>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43</a:t>
            </a:fld>
            <a:endParaRPr lang="en-GB"/>
          </a:p>
        </p:txBody>
      </p:sp>
    </p:spTree>
    <p:extLst>
      <p:ext uri="{BB962C8B-B14F-4D97-AF65-F5344CB8AC3E}">
        <p14:creationId xmlns:p14="http://schemas.microsoft.com/office/powerpoint/2010/main" val="8846281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63692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449088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23797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15/04/2024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519815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15/04/2024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433582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15/04/2024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03798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301838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11413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464159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898564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83550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15/04/2024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76256087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bbc.co.uk/news/uk-wales-33107078"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inclusion.uwe.ac.uk/csie/slmca.htm" TargetMode="External"/><Relationship Id="rId2" Type="http://schemas.openxmlformats.org/officeDocument/2006/relationships/hyperlink" Target="http://www.unesco.org/education/educprog/sne/salamanc/index.htm" TargetMode="External"/><Relationship Id="rId1" Type="http://schemas.openxmlformats.org/officeDocument/2006/relationships/slideLayout" Target="../slideLayouts/slideLayout2.xml"/><Relationship Id="rId4" Type="http://schemas.openxmlformats.org/officeDocument/2006/relationships/hyperlink" Target="http://www.eenet.org.uk/newsletters/news8/news8.shtml"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S2rDttdXozA?feature=oembed"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3.xml"/><Relationship Id="rId4" Type="http://schemas.openxmlformats.org/officeDocument/2006/relationships/image" Target="../media/image16.svg"/></Relationships>
</file>

<file path=ppt/slides/_rels/slide3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jOEKaN_FZ5I?feature=oembed"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1.jpeg"/><Relationship Id="rId7" Type="http://schemas.openxmlformats.org/officeDocument/2006/relationships/diagramColors" Target="../diagrams/colors8.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4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8" y="643467"/>
            <a:ext cx="4620584" cy="4567137"/>
          </a:xfrm>
        </p:spPr>
        <p:txBody>
          <a:bodyPr>
            <a:normAutofit/>
          </a:bodyPr>
          <a:lstStyle/>
          <a:p>
            <a:pPr algn="l"/>
            <a:r>
              <a:rPr lang="cy-GB" sz="4400" dirty="0"/>
              <a:t>Cydraddoldeb i Bawb?</a:t>
            </a:r>
            <a:br>
              <a:rPr lang="cy-GB" sz="4400" dirty="0"/>
            </a:br>
            <a:r>
              <a:rPr lang="cy-GB" sz="4400" dirty="0"/>
              <a:t>ECES4013C</a:t>
            </a:r>
          </a:p>
        </p:txBody>
      </p:sp>
      <p:sp>
        <p:nvSpPr>
          <p:cNvPr id="3" name="Subtitle 2"/>
          <p:cNvSpPr>
            <a:spLocks noGrp="1"/>
          </p:cNvSpPr>
          <p:nvPr>
            <p:ph type="subTitle" idx="1"/>
          </p:nvPr>
        </p:nvSpPr>
        <p:spPr>
          <a:xfrm>
            <a:off x="643467" y="5277684"/>
            <a:ext cx="4620584" cy="775494"/>
          </a:xfrm>
        </p:spPr>
        <p:txBody>
          <a:bodyPr>
            <a:normAutofit/>
          </a:bodyPr>
          <a:lstStyle/>
          <a:p>
            <a:pPr algn="l"/>
            <a:r>
              <a:rPr lang="cy-GB" dirty="0"/>
              <a:t>Anabledd</a:t>
            </a:r>
          </a:p>
        </p:txBody>
      </p:sp>
      <p:pic>
        <p:nvPicPr>
          <p:cNvPr id="4" name="Picture 3" descr="A close-up of a network&#10;&#10;Description automatically generated">
            <a:extLst>
              <a:ext uri="{FF2B5EF4-FFF2-40B4-BE49-F238E27FC236}">
                <a16:creationId xmlns:a16="http://schemas.microsoft.com/office/drawing/2014/main" id="{F47B0B66-870C-AFB7-9E6C-718CF80B2C8C}"/>
              </a:ext>
            </a:extLst>
          </p:cNvPr>
          <p:cNvPicPr>
            <a:picLocks noChangeAspect="1"/>
          </p:cNvPicPr>
          <p:nvPr/>
        </p:nvPicPr>
        <p:blipFill rotWithShape="1">
          <a:blip r:embed="rId2"/>
          <a:srcRect l="1473" r="1158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254881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6089AB-7D70-B8F4-9B4C-61AF726753A4}"/>
              </a:ext>
            </a:extLst>
          </p:cNvPr>
          <p:cNvSpPr>
            <a:spLocks noGrp="1"/>
          </p:cNvSpPr>
          <p:nvPr>
            <p:ph type="title"/>
          </p:nvPr>
        </p:nvSpPr>
        <p:spPr>
          <a:xfrm>
            <a:off x="635000" y="640823"/>
            <a:ext cx="3418659" cy="5583148"/>
          </a:xfrm>
        </p:spPr>
        <p:txBody>
          <a:bodyPr anchor="ctr">
            <a:normAutofit/>
          </a:bodyPr>
          <a:lstStyle/>
          <a:p>
            <a:r>
              <a:rPr lang="cy-GB" sz="5400" dirty="0"/>
              <a:t>Ailadrodd</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D0DDB48-1696-2C36-CE1B-EEA1C8DCF4C4}"/>
              </a:ext>
            </a:extLst>
          </p:cNvPr>
          <p:cNvGraphicFramePr>
            <a:graphicFrameLocks noGrp="1"/>
          </p:cNvGraphicFramePr>
          <p:nvPr>
            <p:ph idx="1"/>
            <p:extLst>
              <p:ext uri="{D42A27DB-BD31-4B8C-83A1-F6EECF244321}">
                <p14:modId xmlns:p14="http://schemas.microsoft.com/office/powerpoint/2010/main" val="211256112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8726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78292B-F307-FACC-5D49-15784582A5C3}"/>
              </a:ext>
            </a:extLst>
          </p:cNvPr>
          <p:cNvSpPr>
            <a:spLocks noGrp="1"/>
          </p:cNvSpPr>
          <p:nvPr>
            <p:ph type="title"/>
          </p:nvPr>
        </p:nvSpPr>
        <p:spPr>
          <a:xfrm>
            <a:off x="5297762" y="329184"/>
            <a:ext cx="6251110" cy="1783080"/>
          </a:xfrm>
        </p:spPr>
        <p:txBody>
          <a:bodyPr anchor="b">
            <a:normAutofit/>
          </a:bodyPr>
          <a:lstStyle/>
          <a:p>
            <a:r>
              <a:rPr lang="cy-GB" sz="5400" dirty="0"/>
              <a:t>Amcanion y Sesiwn</a:t>
            </a:r>
            <a:r>
              <a:rPr lang="en-GB" sz="5400" dirty="0"/>
              <a:t>.</a:t>
            </a:r>
          </a:p>
        </p:txBody>
      </p:sp>
      <p:pic>
        <p:nvPicPr>
          <p:cNvPr id="5" name="Picture 4" descr="Large skydiving group mid-air">
            <a:extLst>
              <a:ext uri="{FF2B5EF4-FFF2-40B4-BE49-F238E27FC236}">
                <a16:creationId xmlns:a16="http://schemas.microsoft.com/office/drawing/2014/main" id="{67D29D1C-4D0B-3E7F-F845-F83884F6132A}"/>
              </a:ext>
            </a:extLst>
          </p:cNvPr>
          <p:cNvPicPr>
            <a:picLocks noChangeAspect="1"/>
          </p:cNvPicPr>
          <p:nvPr/>
        </p:nvPicPr>
        <p:blipFill rotWithShape="1">
          <a:blip r:embed="rId2"/>
          <a:srcRect l="28003" r="2683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5DAA62F-C579-684C-CD32-7B70B965DC32}"/>
              </a:ext>
            </a:extLst>
          </p:cNvPr>
          <p:cNvSpPr>
            <a:spLocks noGrp="1"/>
          </p:cNvSpPr>
          <p:nvPr>
            <p:ph idx="1"/>
          </p:nvPr>
        </p:nvSpPr>
        <p:spPr>
          <a:xfrm>
            <a:off x="5297762" y="2706624"/>
            <a:ext cx="6251110" cy="3483864"/>
          </a:xfrm>
        </p:spPr>
        <p:txBody>
          <a:bodyPr vert="horz" lIns="91440" tIns="45720" rIns="91440" bIns="45720" rtlCol="0" anchor="t">
            <a:normAutofit/>
          </a:bodyPr>
          <a:lstStyle/>
          <a:p>
            <a:r>
              <a:rPr lang="cy-GB" sz="2200" dirty="0"/>
              <a:t>Erbyn diwedd y sesiwn hon, byddwch yn gallu</a:t>
            </a:r>
          </a:p>
          <a:p>
            <a:r>
              <a:rPr lang="cy-GB" sz="2000" dirty="0">
                <a:latin typeface="Arial"/>
                <a:cs typeface="Arial"/>
              </a:rPr>
              <a:t>Diffinio </a:t>
            </a:r>
            <a:r>
              <a:rPr lang="cy-GB" sz="2000" dirty="0" err="1">
                <a:latin typeface="Arial"/>
                <a:cs typeface="Arial"/>
              </a:rPr>
              <a:t>Ableddiaeth</a:t>
            </a:r>
            <a:r>
              <a:rPr lang="cy-GB" sz="2000" dirty="0">
                <a:latin typeface="Arial"/>
                <a:cs typeface="Arial"/>
              </a:rPr>
              <a:t> ac </a:t>
            </a:r>
            <a:r>
              <a:rPr lang="cy-GB" sz="2000" dirty="0" err="1">
                <a:latin typeface="Arial"/>
                <a:cs typeface="Arial"/>
              </a:rPr>
              <a:t>Anableddiaeth</a:t>
            </a:r>
            <a:r>
              <a:rPr lang="cy-GB" sz="2000" dirty="0">
                <a:latin typeface="Arial"/>
                <a:cs typeface="Arial"/>
              </a:rPr>
              <a:t>?</a:t>
            </a:r>
          </a:p>
          <a:p>
            <a:r>
              <a:rPr lang="cy-GB" sz="2000" dirty="0" err="1">
                <a:latin typeface="Arial" panose="020B0604020202020204" pitchFamily="34" charset="0"/>
                <a:cs typeface="Arial" panose="020B0604020202020204" pitchFamily="34" charset="0"/>
              </a:rPr>
              <a:t>Cofio'r</a:t>
            </a:r>
            <a:r>
              <a:rPr lang="cy-GB" sz="2000" dirty="0">
                <a:latin typeface="Arial" panose="020B0604020202020204" pitchFamily="34" charset="0"/>
                <a:cs typeface="Arial" panose="020B0604020202020204" pitchFamily="34" charset="0"/>
              </a:rPr>
              <a:t> gwahaniaeth rhwng modelau meddygol a chymdeithasol</a:t>
            </a:r>
          </a:p>
          <a:p>
            <a:r>
              <a:rPr lang="cy-GB" sz="2000" dirty="0">
                <a:latin typeface="Arial" panose="020B0604020202020204" pitchFamily="34" charset="0"/>
                <a:cs typeface="Arial" panose="020B0604020202020204" pitchFamily="34" charset="0"/>
              </a:rPr>
              <a:t>Disgrifio llinell amser fer ar gyfer anabledd</a:t>
            </a:r>
          </a:p>
          <a:p>
            <a:r>
              <a:rPr lang="cy-GB" sz="2000" dirty="0">
                <a:latin typeface="Arial" panose="020B0604020202020204" pitchFamily="34" charset="0"/>
                <a:cs typeface="Arial" panose="020B0604020202020204" pitchFamily="34" charset="0"/>
              </a:rPr>
              <a:t>Esbonio'r gwahaniaeth rhwng anabledd a nam</a:t>
            </a:r>
            <a:endParaRPr lang="cy-GB" sz="1800" dirty="0"/>
          </a:p>
        </p:txBody>
      </p:sp>
    </p:spTree>
    <p:extLst>
      <p:ext uri="{BB962C8B-B14F-4D97-AF65-F5344CB8AC3E}">
        <p14:creationId xmlns:p14="http://schemas.microsoft.com/office/powerpoint/2010/main" val="685763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2" name="Rectangle 7181">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Title 1">
            <a:extLst>
              <a:ext uri="{FF2B5EF4-FFF2-40B4-BE49-F238E27FC236}">
                <a16:creationId xmlns:a16="http://schemas.microsoft.com/office/drawing/2014/main" id="{B240DE02-61A2-4EEE-8918-FA1ECB903657}"/>
              </a:ext>
            </a:extLst>
          </p:cNvPr>
          <p:cNvSpPr>
            <a:spLocks noGrp="1" noChangeArrowheads="1"/>
          </p:cNvSpPr>
          <p:nvPr>
            <p:ph type="title"/>
          </p:nvPr>
        </p:nvSpPr>
        <p:spPr>
          <a:xfrm>
            <a:off x="8643193" y="489507"/>
            <a:ext cx="3091607" cy="1655483"/>
          </a:xfrm>
        </p:spPr>
        <p:txBody>
          <a:bodyPr anchor="b">
            <a:normAutofit/>
          </a:bodyPr>
          <a:lstStyle/>
          <a:p>
            <a:r>
              <a:rPr lang="cy-GB" altLang="en-US" sz="4000" dirty="0"/>
              <a:t>Diffiniad</a:t>
            </a:r>
          </a:p>
        </p:txBody>
      </p:sp>
      <p:pic>
        <p:nvPicPr>
          <p:cNvPr id="7183" name="Picture 7182" descr="Exclamation mark on a yellow background">
            <a:extLst>
              <a:ext uri="{FF2B5EF4-FFF2-40B4-BE49-F238E27FC236}">
                <a16:creationId xmlns:a16="http://schemas.microsoft.com/office/drawing/2014/main" id="{93C24868-CCA2-B955-F7E8-DC815B5C2F55}"/>
              </a:ext>
            </a:extLst>
          </p:cNvPr>
          <p:cNvPicPr>
            <a:picLocks noChangeAspect="1"/>
          </p:cNvPicPr>
          <p:nvPr/>
        </p:nvPicPr>
        <p:blipFill rotWithShape="1">
          <a:blip r:embed="rId3"/>
          <a:srcRect l="5022"/>
          <a:stretch/>
        </p:blipFill>
        <p:spPr>
          <a:xfrm>
            <a:off x="20" y="431"/>
            <a:ext cx="8115280" cy="6408311"/>
          </a:xfrm>
          <a:prstGeom prst="rect">
            <a:avLst/>
          </a:prstGeom>
        </p:spPr>
      </p:pic>
      <p:sp>
        <p:nvSpPr>
          <p:cNvPr id="7171" name="Content Placeholder 2">
            <a:extLst>
              <a:ext uri="{FF2B5EF4-FFF2-40B4-BE49-F238E27FC236}">
                <a16:creationId xmlns:a16="http://schemas.microsoft.com/office/drawing/2014/main" id="{A64772C0-0DA9-4998-A92C-43D0D4E805FC}"/>
              </a:ext>
            </a:extLst>
          </p:cNvPr>
          <p:cNvSpPr>
            <a:spLocks noGrp="1" noChangeArrowheads="1"/>
          </p:cNvSpPr>
          <p:nvPr>
            <p:ph idx="1"/>
          </p:nvPr>
        </p:nvSpPr>
        <p:spPr>
          <a:xfrm>
            <a:off x="8643193" y="2418408"/>
            <a:ext cx="2942813" cy="3540265"/>
          </a:xfrm>
        </p:spPr>
        <p:txBody>
          <a:bodyPr>
            <a:normAutofit/>
          </a:bodyPr>
          <a:lstStyle/>
          <a:p>
            <a:r>
              <a:rPr lang="cy-GB" altLang="en-US" sz="2000" dirty="0"/>
              <a:t>Mae plentyn yn anabl os oes ganddo nam corfforol neu feddyliol hirdymor sy'n cael effaith andwyol ar ei allu i gyflawni gweithgareddau o ddydd i ddydd (hwn yw'r diffiniad yn Neddf Cydraddoldeb 2010</a:t>
            </a:r>
            <a:r>
              <a:rPr lang="en-GB" altLang="en-US" sz="2000" dirty="0"/>
              <a:t>).</a:t>
            </a:r>
          </a:p>
        </p:txBody>
      </p:sp>
      <p:sp>
        <p:nvSpPr>
          <p:cNvPr id="7184" name="Rectangle 7183">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71" name="Rectangle 2357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72" name="Freeform: Shape 23571">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573" name="Freeform: Shape 2357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554" name="Title 6">
            <a:extLst>
              <a:ext uri="{FF2B5EF4-FFF2-40B4-BE49-F238E27FC236}">
                <a16:creationId xmlns:a16="http://schemas.microsoft.com/office/drawing/2014/main" id="{FCCA416A-0FE6-4650-834F-7E1054395A40}"/>
              </a:ext>
            </a:extLst>
          </p:cNvPr>
          <p:cNvSpPr>
            <a:spLocks noGrp="1" noChangeArrowheads="1"/>
          </p:cNvSpPr>
          <p:nvPr>
            <p:ph type="title"/>
          </p:nvPr>
        </p:nvSpPr>
        <p:spPr>
          <a:xfrm>
            <a:off x="804672" y="1412489"/>
            <a:ext cx="2871095" cy="2156621"/>
          </a:xfrm>
        </p:spPr>
        <p:txBody>
          <a:bodyPr anchor="t">
            <a:normAutofit/>
          </a:bodyPr>
          <a:lstStyle/>
          <a:p>
            <a:r>
              <a:rPr lang="cy-GB" altLang="en-US" sz="3600" dirty="0">
                <a:solidFill>
                  <a:srgbClr val="FFFFFF"/>
                </a:solidFill>
              </a:rPr>
              <a:t>Ydych chi’n deall yr iaith</a:t>
            </a:r>
            <a:r>
              <a:rPr lang="en-GB" altLang="en-US" sz="3600" dirty="0">
                <a:solidFill>
                  <a:srgbClr val="FFFFFF"/>
                </a:solidFill>
              </a:rPr>
              <a:t>?</a:t>
            </a:r>
          </a:p>
        </p:txBody>
      </p:sp>
      <p:sp>
        <p:nvSpPr>
          <p:cNvPr id="23555" name="Content Placeholder 2">
            <a:extLst>
              <a:ext uri="{FF2B5EF4-FFF2-40B4-BE49-F238E27FC236}">
                <a16:creationId xmlns:a16="http://schemas.microsoft.com/office/drawing/2014/main" id="{E332FF2F-5370-4573-AD40-4AED4F1AA304}"/>
              </a:ext>
            </a:extLst>
          </p:cNvPr>
          <p:cNvSpPr>
            <a:spLocks noGrp="1" noChangeArrowheads="1"/>
          </p:cNvSpPr>
          <p:nvPr>
            <p:ph sz="half" idx="1"/>
          </p:nvPr>
        </p:nvSpPr>
        <p:spPr>
          <a:xfrm>
            <a:off x="5198993" y="1412489"/>
            <a:ext cx="2926080" cy="4363844"/>
          </a:xfrm>
        </p:spPr>
        <p:txBody>
          <a:bodyPr>
            <a:normAutofit/>
          </a:bodyPr>
          <a:lstStyle/>
          <a:p>
            <a:pPr>
              <a:buClr>
                <a:srgbClr val="FF9933"/>
              </a:buClr>
            </a:pPr>
            <a:r>
              <a:rPr lang="en-GB" altLang="en-US" sz="3200" dirty="0"/>
              <a:t>ADHD</a:t>
            </a:r>
          </a:p>
          <a:p>
            <a:pPr>
              <a:buClr>
                <a:srgbClr val="FF9933"/>
              </a:buClr>
            </a:pPr>
            <a:r>
              <a:rPr lang="en-GB" altLang="en-US" sz="3200" dirty="0"/>
              <a:t>ALNCO</a:t>
            </a:r>
          </a:p>
          <a:p>
            <a:pPr>
              <a:buClr>
                <a:srgbClr val="FF9933"/>
              </a:buClr>
            </a:pPr>
            <a:r>
              <a:rPr lang="en-GB" altLang="en-US" sz="3200" dirty="0"/>
              <a:t>BSL</a:t>
            </a:r>
          </a:p>
          <a:p>
            <a:pPr>
              <a:buClr>
                <a:srgbClr val="FF9933"/>
              </a:buClr>
            </a:pPr>
            <a:r>
              <a:rPr lang="en-GB" altLang="en-US" sz="3200" dirty="0"/>
              <a:t>CAF</a:t>
            </a:r>
          </a:p>
          <a:p>
            <a:pPr>
              <a:buClr>
                <a:srgbClr val="FF9933"/>
              </a:buClr>
            </a:pPr>
            <a:r>
              <a:rPr lang="en-GB" altLang="en-US" sz="3200" dirty="0"/>
              <a:t>CAMHS</a:t>
            </a:r>
          </a:p>
          <a:p>
            <a:pPr>
              <a:buClr>
                <a:srgbClr val="FF9933"/>
              </a:buClr>
            </a:pPr>
            <a:r>
              <a:rPr lang="en-GB" altLang="en-US" sz="3200" dirty="0"/>
              <a:t>EAL</a:t>
            </a:r>
          </a:p>
          <a:p>
            <a:endParaRPr lang="en-GB" altLang="en-US" sz="2000" dirty="0"/>
          </a:p>
        </p:txBody>
      </p:sp>
      <p:sp>
        <p:nvSpPr>
          <p:cNvPr id="23556" name="Content Placeholder 5">
            <a:extLst>
              <a:ext uri="{FF2B5EF4-FFF2-40B4-BE49-F238E27FC236}">
                <a16:creationId xmlns:a16="http://schemas.microsoft.com/office/drawing/2014/main" id="{E49D6737-1717-43D1-9217-7B9C43C01BCD}"/>
              </a:ext>
            </a:extLst>
          </p:cNvPr>
          <p:cNvSpPr>
            <a:spLocks noGrp="1" noChangeArrowheads="1"/>
          </p:cNvSpPr>
          <p:nvPr>
            <p:ph sz="half" idx="2"/>
          </p:nvPr>
        </p:nvSpPr>
        <p:spPr>
          <a:xfrm>
            <a:off x="8451604" y="1412489"/>
            <a:ext cx="2926080" cy="4363844"/>
          </a:xfrm>
        </p:spPr>
        <p:txBody>
          <a:bodyPr>
            <a:normAutofit/>
          </a:bodyPr>
          <a:lstStyle/>
          <a:p>
            <a:pPr>
              <a:buClr>
                <a:srgbClr val="FF9933"/>
              </a:buClr>
            </a:pPr>
            <a:r>
              <a:rPr lang="en-GB" altLang="en-US" sz="3200" dirty="0"/>
              <a:t>EBSD</a:t>
            </a:r>
          </a:p>
          <a:p>
            <a:pPr>
              <a:buClr>
                <a:srgbClr val="FF9933"/>
              </a:buClr>
            </a:pPr>
            <a:r>
              <a:rPr lang="en-GB" altLang="en-US" sz="3200" dirty="0"/>
              <a:t>EPS</a:t>
            </a:r>
          </a:p>
          <a:p>
            <a:pPr>
              <a:buClr>
                <a:srgbClr val="FF9933"/>
              </a:buClr>
            </a:pPr>
            <a:r>
              <a:rPr lang="en-GB" altLang="en-US" sz="3200" dirty="0"/>
              <a:t>EWO</a:t>
            </a:r>
          </a:p>
          <a:p>
            <a:pPr>
              <a:buClr>
                <a:srgbClr val="FF9933"/>
              </a:buClr>
            </a:pPr>
            <a:r>
              <a:rPr lang="en-GB" altLang="en-US" sz="3200" dirty="0"/>
              <a:t>LEA</a:t>
            </a:r>
          </a:p>
          <a:p>
            <a:pPr>
              <a:buClr>
                <a:srgbClr val="FF9933"/>
              </a:buClr>
            </a:pPr>
            <a:r>
              <a:rPr lang="en-GB" altLang="en-US" sz="3200" dirty="0"/>
              <a:t>MLD</a:t>
            </a:r>
          </a:p>
          <a:p>
            <a:pPr>
              <a:buClr>
                <a:srgbClr val="FF9933"/>
              </a:buClr>
            </a:pPr>
            <a:r>
              <a:rPr lang="en-GB" altLang="en-US" sz="3200" dirty="0"/>
              <a:t>PMLD</a:t>
            </a:r>
          </a:p>
          <a:p>
            <a:pPr>
              <a:buClr>
                <a:srgbClr val="FF9933"/>
              </a:buClr>
            </a:pPr>
            <a:endParaRPr lang="en-GB" altLang="en-US" sz="2000" dirty="0"/>
          </a:p>
          <a:p>
            <a:endParaRPr lang="en-GB" altLang="en-US"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0" name="Rectangle 819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Title 1">
            <a:extLst>
              <a:ext uri="{FF2B5EF4-FFF2-40B4-BE49-F238E27FC236}">
                <a16:creationId xmlns:a16="http://schemas.microsoft.com/office/drawing/2014/main" id="{69FD8B43-7C38-43D4-B078-8E182BAADD4D}"/>
              </a:ext>
            </a:extLst>
          </p:cNvPr>
          <p:cNvSpPr>
            <a:spLocks noGrp="1" noChangeArrowheads="1"/>
          </p:cNvSpPr>
          <p:nvPr>
            <p:ph type="title"/>
          </p:nvPr>
        </p:nvSpPr>
        <p:spPr>
          <a:xfrm>
            <a:off x="841248" y="548640"/>
            <a:ext cx="3600860" cy="5431536"/>
          </a:xfrm>
        </p:spPr>
        <p:txBody>
          <a:bodyPr>
            <a:normAutofit/>
          </a:bodyPr>
          <a:lstStyle/>
          <a:p>
            <a:r>
              <a:rPr lang="cy-GB" altLang="en-US" sz="3000" dirty="0"/>
              <a:t>Ystadegau </a:t>
            </a:r>
            <a:br>
              <a:rPr lang="en-GB" altLang="en-US" sz="3000" dirty="0"/>
            </a:br>
            <a:r>
              <a:rPr lang="en-GB" altLang="en-US" sz="3000" dirty="0"/>
              <a:t>(www.scope.org.uk)</a:t>
            </a:r>
          </a:p>
        </p:txBody>
      </p:sp>
      <p:sp>
        <p:nvSpPr>
          <p:cNvPr id="820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5" name="Content Placeholder 2">
            <a:extLst>
              <a:ext uri="{FF2B5EF4-FFF2-40B4-BE49-F238E27FC236}">
                <a16:creationId xmlns:a16="http://schemas.microsoft.com/office/drawing/2014/main" id="{C444D467-36EE-436F-8ADE-15587AB6526F}"/>
              </a:ext>
            </a:extLst>
          </p:cNvPr>
          <p:cNvSpPr>
            <a:spLocks noGrp="1" noChangeArrowheads="1"/>
          </p:cNvSpPr>
          <p:nvPr>
            <p:ph idx="1"/>
          </p:nvPr>
        </p:nvSpPr>
        <p:spPr>
          <a:xfrm>
            <a:off x="5126418" y="552091"/>
            <a:ext cx="6224335" cy="5431536"/>
          </a:xfrm>
        </p:spPr>
        <p:txBody>
          <a:bodyPr anchor="ctr">
            <a:normAutofit/>
          </a:bodyPr>
          <a:lstStyle/>
          <a:p>
            <a:r>
              <a:rPr lang="cy-GB" altLang="en-US" sz="2200" dirty="0"/>
              <a:t>Yn 21-22, roedd 16 miliwn o bobl anabl yn y DU.</a:t>
            </a:r>
          </a:p>
          <a:p>
            <a:r>
              <a:rPr lang="cy-GB" altLang="en-US" sz="2200" dirty="0"/>
              <a:t>Roedd 11% o blant yn anabl</a:t>
            </a:r>
          </a:p>
          <a:p>
            <a:r>
              <a:rPr lang="cy-GB" altLang="en-US" sz="2200" dirty="0"/>
              <a:t>Roedd 23% o oedolion o oedran gweithio yn anabl</a:t>
            </a:r>
          </a:p>
          <a:p>
            <a:r>
              <a:rPr lang="cy-GB" altLang="en-US" sz="2200" dirty="0"/>
              <a:t>Roedd 45% o oedolion oedran pensiwn yn anabl</a:t>
            </a:r>
          </a:p>
          <a:p>
            <a:r>
              <a:rPr lang="cy-GB" altLang="en-US" sz="2200" dirty="0"/>
              <a:t>Cyfradd cyflogaeth pobl anabl yw 53%. O'i gymharu â 82% o bobl nad ydynt yn anabl.</a:t>
            </a:r>
          </a:p>
          <a:p>
            <a:r>
              <a:rPr lang="cy-GB" altLang="en-US" sz="2200" dirty="0"/>
              <a:t>Mae 3 o bob 4 person anabl (72%) wedi dioddef agweddau neu ymddygiad negyddol yn ystod y 5 mlynedd ddiwethaf</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0" y="640823"/>
            <a:ext cx="4648018" cy="5583148"/>
          </a:xfrm>
        </p:spPr>
        <p:txBody>
          <a:bodyPr anchor="ctr">
            <a:normAutofit/>
          </a:bodyPr>
          <a:lstStyle/>
          <a:p>
            <a:r>
              <a:rPr lang="cy-GB" sz="5400" dirty="0" err="1"/>
              <a:t>Ableddiaeth</a:t>
            </a:r>
            <a:r>
              <a:rPr lang="cy-GB" sz="5400" dirty="0"/>
              <a:t> neu </a:t>
            </a:r>
            <a:r>
              <a:rPr lang="cy-GB" sz="5400" dirty="0" err="1"/>
              <a:t>Anableddiaeth</a:t>
            </a:r>
            <a:r>
              <a:rPr lang="en-GB" sz="5400" dirty="0"/>
              <a: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EE5A534-C835-0147-57C8-FEAF7CAFD592}"/>
              </a:ext>
            </a:extLst>
          </p:cNvPr>
          <p:cNvGraphicFramePr>
            <a:graphicFrameLocks noGrp="1"/>
          </p:cNvGraphicFramePr>
          <p:nvPr>
            <p:ph idx="1"/>
            <p:extLst>
              <p:ext uri="{D42A27DB-BD31-4B8C-83A1-F6EECF244321}">
                <p14:modId xmlns:p14="http://schemas.microsoft.com/office/powerpoint/2010/main" val="297916394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6464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71074" y="1396686"/>
            <a:ext cx="3482206" cy="4064628"/>
          </a:xfrm>
        </p:spPr>
        <p:txBody>
          <a:bodyPr>
            <a:normAutofit/>
          </a:bodyPr>
          <a:lstStyle/>
          <a:p>
            <a:r>
              <a:rPr lang="cy-GB" dirty="0" err="1">
                <a:solidFill>
                  <a:srgbClr val="FFFFFF"/>
                </a:solidFill>
              </a:rPr>
              <a:t>Anableddiaeth</a:t>
            </a:r>
            <a:endParaRPr lang="cy-GB" dirty="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370153" y="1526033"/>
            <a:ext cx="5536397" cy="3935281"/>
          </a:xfrm>
        </p:spPr>
        <p:txBody>
          <a:bodyPr>
            <a:normAutofit/>
          </a:bodyPr>
          <a:lstStyle/>
          <a:p>
            <a:r>
              <a:rPr lang="en-GB" sz="2200" dirty="0">
                <a:latin typeface="Arial" charset="0"/>
                <a:cs typeface="Arial" charset="0"/>
              </a:rPr>
              <a:t>‘</a:t>
            </a:r>
            <a:r>
              <a:rPr lang="en-GB" sz="2200" i="1" dirty="0">
                <a:latin typeface="Arial" charset="0"/>
                <a:cs typeface="Arial" charset="0"/>
              </a:rPr>
              <a:t>systematic discrimination and prejudice against people with disabilities which produce a milieu of oppression and degradation</a:t>
            </a:r>
            <a:r>
              <a:rPr lang="en-GB" sz="2200" dirty="0">
                <a:latin typeface="Arial" charset="0"/>
                <a:cs typeface="Arial" charset="0"/>
              </a:rPr>
              <a:t>’.  (Thompson, 2006, t.122)</a:t>
            </a:r>
          </a:p>
          <a:p>
            <a:pPr>
              <a:buNone/>
            </a:pPr>
            <a:endParaRPr lang="en-GB" sz="2200" dirty="0">
              <a:latin typeface="Arial" charset="0"/>
              <a:cs typeface="Arial" charset="0"/>
            </a:endParaRPr>
          </a:p>
          <a:p>
            <a:r>
              <a:rPr lang="en-GB" sz="2200" dirty="0">
                <a:latin typeface="Arial" charset="0"/>
                <a:cs typeface="Arial" charset="0"/>
              </a:rPr>
              <a:t>Mae 10% o </a:t>
            </a:r>
            <a:r>
              <a:rPr lang="cy-GB" sz="2200" dirty="0">
                <a:latin typeface="Arial" charset="0"/>
                <a:cs typeface="Arial" charset="0"/>
              </a:rPr>
              <a:t>boblogaeth y byd yn anabl</a:t>
            </a:r>
          </a:p>
          <a:p>
            <a:r>
              <a:rPr lang="cy-GB" sz="2200" dirty="0">
                <a:latin typeface="Arial" charset="0"/>
                <a:cs typeface="Arial" charset="0"/>
              </a:rPr>
              <a:t>Mae hyn yn 700 miliwn o bobl.</a:t>
            </a:r>
          </a:p>
          <a:p>
            <a:endParaRPr lang="en-GB" sz="2200" dirty="0"/>
          </a:p>
        </p:txBody>
      </p:sp>
    </p:spTree>
    <p:extLst>
      <p:ext uri="{BB962C8B-B14F-4D97-AF65-F5344CB8AC3E}">
        <p14:creationId xmlns:p14="http://schemas.microsoft.com/office/powerpoint/2010/main" val="3304014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71074" y="1396686"/>
            <a:ext cx="3240506" cy="4064628"/>
          </a:xfrm>
        </p:spPr>
        <p:txBody>
          <a:bodyPr>
            <a:normAutofit/>
          </a:bodyPr>
          <a:lstStyle/>
          <a:p>
            <a:r>
              <a:rPr lang="en-GB" dirty="0">
                <a:solidFill>
                  <a:srgbClr val="FFFFFF"/>
                </a:solidFill>
              </a:rPr>
              <a:t>Peth </a:t>
            </a:r>
            <a:r>
              <a:rPr lang="cy-GB" dirty="0">
                <a:solidFill>
                  <a:srgbClr val="FFFFFF"/>
                </a:solidFill>
              </a:rPr>
              <a:t>'drwg'</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370153" y="1526033"/>
            <a:ext cx="5536397" cy="3935281"/>
          </a:xfrm>
        </p:spPr>
        <p:txBody>
          <a:bodyPr>
            <a:normAutofit lnSpcReduction="10000"/>
          </a:bodyPr>
          <a:lstStyle/>
          <a:p>
            <a:r>
              <a:rPr lang="cy-GB" sz="1800" dirty="0">
                <a:latin typeface="Arial" charset="0"/>
                <a:cs typeface="Arial" charset="0"/>
              </a:rPr>
              <a:t>Yn ôl barn y </a:t>
            </a:r>
            <a:r>
              <a:rPr lang="cy-GB" sz="1800" dirty="0" err="1">
                <a:latin typeface="Arial" charset="0"/>
                <a:cs typeface="Arial" charset="0"/>
              </a:rPr>
              <a:t>bydolwg</a:t>
            </a:r>
            <a:r>
              <a:rPr lang="cy-GB" sz="1800" dirty="0">
                <a:latin typeface="Arial" charset="0"/>
                <a:cs typeface="Arial" charset="0"/>
              </a:rPr>
              <a:t> cymdeithasol "</a:t>
            </a:r>
            <a:r>
              <a:rPr lang="cy-GB" sz="1800" dirty="0" err="1">
                <a:latin typeface="Arial" charset="0"/>
                <a:cs typeface="Arial" charset="0"/>
              </a:rPr>
              <a:t>anableddol</a:t>
            </a:r>
            <a:r>
              <a:rPr lang="cy-GB" sz="1800" dirty="0">
                <a:latin typeface="Arial" charset="0"/>
                <a:cs typeface="Arial" charset="0"/>
              </a:rPr>
              <a:t>“, y corff abl yw'r norm mewn cymdeithas, a rhaid i bobl sydd ag anableddau naill ai ymdrechu i gyrraedd y norm hwnnw neu dylent gadw pellter oddi wrth bobl abl eu cyrff.</a:t>
            </a:r>
          </a:p>
          <a:p>
            <a:pPr>
              <a:buNone/>
            </a:pPr>
            <a:endParaRPr lang="cy-GB" sz="1800" dirty="0">
              <a:latin typeface="Arial" charset="0"/>
              <a:cs typeface="Arial" charset="0"/>
            </a:endParaRPr>
          </a:p>
          <a:p>
            <a:r>
              <a:rPr lang="cy-GB" sz="1800" dirty="0">
                <a:latin typeface="Arial" charset="0"/>
                <a:cs typeface="Arial" charset="0"/>
              </a:rPr>
              <a:t>Mae anabledd felly, yn ei hanfod, yn beth "drwg" y mae'n rhaid ei oresgyn. </a:t>
            </a:r>
          </a:p>
          <a:p>
            <a:pPr>
              <a:buNone/>
            </a:pPr>
            <a:endParaRPr lang="cy-GB" sz="1800" dirty="0">
              <a:latin typeface="Arial" charset="0"/>
              <a:cs typeface="Arial" charset="0"/>
            </a:endParaRPr>
          </a:p>
          <a:p>
            <a:r>
              <a:rPr lang="cy-GB" sz="1800" dirty="0">
                <a:latin typeface="Arial" charset="0"/>
                <a:cs typeface="Arial" charset="0"/>
              </a:rPr>
              <a:t>Mae’r </a:t>
            </a:r>
            <a:r>
              <a:rPr lang="cy-GB" sz="1800" dirty="0" err="1">
                <a:latin typeface="Arial" charset="0"/>
                <a:cs typeface="Arial" charset="0"/>
              </a:rPr>
              <a:t>bydolwg</a:t>
            </a:r>
            <a:r>
              <a:rPr lang="cy-GB" sz="1800" dirty="0">
                <a:latin typeface="Arial" charset="0"/>
                <a:cs typeface="Arial" charset="0"/>
              </a:rPr>
              <a:t> </a:t>
            </a:r>
            <a:r>
              <a:rPr lang="cy-GB" sz="1800" dirty="0" err="1">
                <a:latin typeface="Arial" charset="0"/>
                <a:cs typeface="Arial" charset="0"/>
              </a:rPr>
              <a:t>anableddol</a:t>
            </a:r>
            <a:r>
              <a:rPr lang="cy-GB" sz="1800" dirty="0">
                <a:latin typeface="Arial" charset="0"/>
                <a:cs typeface="Arial" charset="0"/>
              </a:rPr>
              <a:t> yn dweud mai </a:t>
            </a:r>
            <a:r>
              <a:rPr lang="cy-GB" sz="1800" dirty="0" err="1">
                <a:latin typeface="Arial" charset="0"/>
                <a:cs typeface="Arial" charset="0"/>
              </a:rPr>
              <a:t>gwally</a:t>
            </a:r>
            <a:r>
              <a:rPr lang="cy-GB" sz="1800" dirty="0">
                <a:latin typeface="Arial" charset="0"/>
                <a:cs typeface="Arial" charset="0"/>
              </a:rPr>
              <a:t> yw anabledd, camgymeriad neu fethiant, yn hytrach na chanlyniad syml amrywiaeth ddynol, megis hil, ethnigrwydd, cyfeiriadedd rhywiol neu ryw</a:t>
            </a:r>
            <a:r>
              <a:rPr lang="en-GB" sz="1800" dirty="0">
                <a:latin typeface="Arial" charset="0"/>
                <a:cs typeface="Arial" charset="0"/>
              </a:rPr>
              <a:t>.</a:t>
            </a:r>
          </a:p>
        </p:txBody>
      </p:sp>
    </p:spTree>
    <p:extLst>
      <p:ext uri="{BB962C8B-B14F-4D97-AF65-F5344CB8AC3E}">
        <p14:creationId xmlns:p14="http://schemas.microsoft.com/office/powerpoint/2010/main" val="31436503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71074" y="1396686"/>
            <a:ext cx="3693534" cy="4064628"/>
          </a:xfrm>
        </p:spPr>
        <p:txBody>
          <a:bodyPr>
            <a:normAutofit/>
          </a:bodyPr>
          <a:lstStyle/>
          <a:p>
            <a:r>
              <a:rPr lang="cy-GB" dirty="0" err="1">
                <a:solidFill>
                  <a:srgbClr val="FFFFFF"/>
                </a:solidFill>
              </a:rPr>
              <a:t>Anableddiaeth</a:t>
            </a:r>
            <a:r>
              <a:rPr lang="cy-GB" dirty="0">
                <a:solidFill>
                  <a:srgbClr val="FFFFFF"/>
                </a:solidFill>
              </a:rPr>
              <a:t>: term pwysig</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370153" y="1526033"/>
            <a:ext cx="5536397" cy="3935281"/>
          </a:xfrm>
        </p:spPr>
        <p:txBody>
          <a:bodyPr>
            <a:normAutofit/>
          </a:bodyPr>
          <a:lstStyle/>
          <a:p>
            <a:r>
              <a:rPr lang="cy-GB" sz="2000" dirty="0">
                <a:latin typeface="Arial" charset="0"/>
                <a:cs typeface="Arial" charset="0"/>
              </a:rPr>
              <a:t>Mae'n cyfeirio at y cyfuniad o rymoedd cymdeithasol, gwerthoedd diwylliannol a rhagfarnau personol sydd:</a:t>
            </a:r>
          </a:p>
          <a:p>
            <a:pPr lvl="1"/>
            <a:r>
              <a:rPr lang="cy-GB" sz="2000" dirty="0">
                <a:latin typeface="Arial" charset="0"/>
                <a:cs typeface="Arial" charset="0"/>
              </a:rPr>
              <a:t>yn ymylu pobl anabl, </a:t>
            </a:r>
          </a:p>
          <a:p>
            <a:pPr lvl="1"/>
            <a:r>
              <a:rPr lang="cy-GB" sz="2000" dirty="0">
                <a:latin typeface="Arial" charset="0"/>
                <a:cs typeface="Arial" charset="0"/>
              </a:rPr>
              <a:t>yn eu portreadu mewn goleuni negyddol ac felly,</a:t>
            </a:r>
          </a:p>
          <a:p>
            <a:pPr lvl="1"/>
            <a:r>
              <a:rPr lang="cy-GB" sz="2000" dirty="0">
                <a:latin typeface="Arial" charset="0"/>
                <a:cs typeface="Arial" charset="0"/>
              </a:rPr>
              <a:t>yn eu gormesu.</a:t>
            </a:r>
          </a:p>
          <a:p>
            <a:pPr>
              <a:buNone/>
            </a:pPr>
            <a:endParaRPr lang="cy-GB" sz="1800" dirty="0">
              <a:latin typeface="Arial" charset="0"/>
              <a:cs typeface="Arial" charset="0"/>
            </a:endParaRPr>
          </a:p>
          <a:p>
            <a:r>
              <a:rPr lang="cy-GB" sz="2000" dirty="0">
                <a:latin typeface="Arial" charset="0"/>
                <a:cs typeface="Arial" charset="0"/>
              </a:rPr>
              <a:t>Mae'r cyfuniad hwn yn crisialu *ideoleg bwerus sy'n cael yr effaith o wrthod cyfranogiad llawn i bobl anabl mewn bywyd cymdeithasol prif ffrwd.</a:t>
            </a:r>
          </a:p>
          <a:p>
            <a:endParaRPr lang="en-GB" sz="1800" dirty="0"/>
          </a:p>
        </p:txBody>
      </p:sp>
    </p:spTree>
    <p:extLst>
      <p:ext uri="{BB962C8B-B14F-4D97-AF65-F5344CB8AC3E}">
        <p14:creationId xmlns:p14="http://schemas.microsoft.com/office/powerpoint/2010/main" val="3871343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cy-GB" b="1" dirty="0">
                <a:solidFill>
                  <a:srgbClr val="FFFFFF"/>
                </a:solidFill>
              </a:rPr>
              <a:t>Anabledd? Nam? Anfantais?</a:t>
            </a:r>
            <a:endParaRPr lang="cy-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cy-GB" sz="2200" dirty="0">
                <a:latin typeface="Arial" charset="0"/>
                <a:cs typeface="Arial" charset="0"/>
              </a:rPr>
              <a:t>Etifeddiaeth hanesyddol.</a:t>
            </a:r>
          </a:p>
          <a:p>
            <a:r>
              <a:rPr lang="cy-GB" sz="2200" dirty="0">
                <a:latin typeface="Arial" charset="0"/>
                <a:cs typeface="Arial" charset="0"/>
              </a:rPr>
              <a:t>Defnyddiwyd llawer o dermau yn y gorffennol i ddisgrifio gwahanol namau ac mae'r rhain naill ai wedi cael neu wedi datblygu arwyddocâd negyddol iawn bob tro, e.e. sbastig, </a:t>
            </a:r>
            <a:r>
              <a:rPr lang="cy-GB" sz="2200" dirty="0" err="1">
                <a:latin typeface="Arial" charset="0"/>
                <a:cs typeface="Arial" charset="0"/>
              </a:rPr>
              <a:t>idiot</a:t>
            </a:r>
            <a:r>
              <a:rPr lang="cy-GB" sz="2200" dirty="0">
                <a:latin typeface="Arial" charset="0"/>
                <a:cs typeface="Arial" charset="0"/>
              </a:rPr>
              <a:t>, moron, hurtyn, </a:t>
            </a:r>
            <a:r>
              <a:rPr lang="cy-GB" sz="2200" dirty="0" err="1">
                <a:latin typeface="Arial" charset="0"/>
                <a:cs typeface="Arial" charset="0"/>
              </a:rPr>
              <a:t>crupl</a:t>
            </a:r>
            <a:r>
              <a:rPr lang="cy-GB" sz="2200" dirty="0">
                <a:latin typeface="Arial" charset="0"/>
                <a:cs typeface="Arial" charset="0"/>
              </a:rPr>
              <a:t>. </a:t>
            </a:r>
          </a:p>
          <a:p>
            <a:pPr>
              <a:buNone/>
            </a:pPr>
            <a:endParaRPr lang="cy-GB" sz="2200" dirty="0">
              <a:latin typeface="Arial" charset="0"/>
              <a:cs typeface="Arial" charset="0"/>
            </a:endParaRPr>
          </a:p>
          <a:p>
            <a:r>
              <a:rPr lang="cy-GB" sz="2200" dirty="0">
                <a:latin typeface="Arial" charset="0"/>
                <a:cs typeface="Arial" charset="0"/>
              </a:rPr>
              <a:t>Y tri phrif faes nam yw</a:t>
            </a:r>
          </a:p>
          <a:p>
            <a:pPr>
              <a:buFont typeface="Wingdings" pitchFamily="2" charset="2"/>
              <a:buChar char="ü"/>
            </a:pPr>
            <a:r>
              <a:rPr lang="cy-GB" sz="2200" dirty="0">
                <a:latin typeface="Arial" charset="0"/>
                <a:cs typeface="Arial" charset="0"/>
              </a:rPr>
              <a:t>	dysgu, </a:t>
            </a:r>
          </a:p>
          <a:p>
            <a:pPr>
              <a:buFont typeface="Wingdings" pitchFamily="2" charset="2"/>
              <a:buChar char="ü"/>
            </a:pPr>
            <a:r>
              <a:rPr lang="cy-GB" sz="2200" dirty="0">
                <a:latin typeface="Arial" charset="0"/>
                <a:cs typeface="Arial" charset="0"/>
              </a:rPr>
              <a:t>	modur a</a:t>
            </a:r>
          </a:p>
          <a:p>
            <a:pPr>
              <a:buFont typeface="Wingdings" pitchFamily="2" charset="2"/>
              <a:buChar char="ü"/>
            </a:pPr>
            <a:r>
              <a:rPr lang="cy-GB" sz="2200" dirty="0">
                <a:latin typeface="Arial" charset="0"/>
                <a:cs typeface="Arial" charset="0"/>
              </a:rPr>
              <a:t>	synhwyraidd, </a:t>
            </a:r>
          </a:p>
          <a:p>
            <a:pPr>
              <a:buNone/>
            </a:pPr>
            <a:r>
              <a:rPr lang="cy-GB" sz="2200" dirty="0">
                <a:latin typeface="Arial" charset="0"/>
                <a:cs typeface="Arial" charset="0"/>
              </a:rPr>
              <a:t>	er nad yw'r rhain yn homogenaidd. O fewn y categorïau hyn mae gwahaniaethau mawr o hyd.  Enghreifftiau</a:t>
            </a:r>
            <a:r>
              <a:rPr lang="cy-GB" sz="2200" dirty="0">
                <a:latin typeface="Arial" pitchFamily="34" charset="0"/>
                <a:cs typeface="Arial" pitchFamily="34" charset="0"/>
              </a:rPr>
              <a:t>?</a:t>
            </a:r>
          </a:p>
          <a:p>
            <a:endParaRPr lang="en-GB" sz="2200" dirty="0"/>
          </a:p>
        </p:txBody>
      </p:sp>
    </p:spTree>
    <p:extLst>
      <p:ext uri="{BB962C8B-B14F-4D97-AF65-F5344CB8AC3E}">
        <p14:creationId xmlns:p14="http://schemas.microsoft.com/office/powerpoint/2010/main" val="3304505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588" y="1153572"/>
            <a:ext cx="4318720" cy="4461163"/>
          </a:xfrm>
        </p:spPr>
        <p:txBody>
          <a:bodyPr>
            <a:normAutofit/>
          </a:bodyPr>
          <a:lstStyle/>
          <a:p>
            <a:r>
              <a:rPr lang="en-GB" dirty="0">
                <a:solidFill>
                  <a:srgbClr val="FFFFFF"/>
                </a:solidFill>
              </a:rPr>
              <a:t>Hanes </a:t>
            </a:r>
            <a:r>
              <a:rPr lang="en-GB" dirty="0" err="1">
                <a:solidFill>
                  <a:srgbClr val="FFFFFF"/>
                </a:solidFill>
              </a:rPr>
              <a:t>byr</a:t>
            </a:r>
            <a:r>
              <a:rPr lang="en-GB" dirty="0">
                <a:solidFill>
                  <a:srgbClr val="FFFFFF"/>
                </a:solidFill>
              </a:rPr>
              <a:t> o </a:t>
            </a:r>
            <a:r>
              <a:rPr lang="en-GB" dirty="0" err="1">
                <a:solidFill>
                  <a:srgbClr val="FFFFFF"/>
                </a:solidFill>
              </a:rPr>
              <a:t>anableddiaeth</a:t>
            </a:r>
            <a:endParaRPr lang="en-GB" dirty="0">
              <a:solidFill>
                <a:srgbClr val="FFFFFF"/>
              </a:solidFill>
            </a:endParaRP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endParaRPr lang="en-GB" sz="2000" dirty="0"/>
          </a:p>
          <a:p>
            <a:r>
              <a:rPr lang="cy-GB" sz="2000" dirty="0">
                <a:latin typeface="Arial" pitchFamily="34" charset="0"/>
                <a:cs typeface="Arial" pitchFamily="34" charset="0"/>
              </a:rPr>
              <a:t>Yn hanesyddol, roedd pobl anabl yn amrywio o fod yn esgymun i statws cymdeithasol uchel, yn dibynnu ar y diwylliant penodol.</a:t>
            </a:r>
          </a:p>
          <a:p>
            <a:endParaRPr lang="cy-GB" sz="2000" dirty="0">
              <a:latin typeface="Arial" pitchFamily="34" charset="0"/>
              <a:cs typeface="Arial" pitchFamily="34" charset="0"/>
            </a:endParaRPr>
          </a:p>
          <a:p>
            <a:r>
              <a:rPr lang="cy-GB" sz="2000" dirty="0">
                <a:latin typeface="Arial" pitchFamily="34" charset="0"/>
                <a:cs typeface="Arial" pitchFamily="34" charset="0"/>
              </a:rPr>
              <a:t>Roedd hyn yn amrywio o ‘gorrach’ yn geidwad y wardrob brenhinol yn oes yr </a:t>
            </a:r>
            <a:r>
              <a:rPr lang="cy-GB" sz="2000" dirty="0" err="1">
                <a:latin typeface="Arial" pitchFamily="34" charset="0"/>
                <a:cs typeface="Arial" pitchFamily="34" charset="0"/>
              </a:rPr>
              <a:t>Eifftiaid</a:t>
            </a:r>
            <a:r>
              <a:rPr lang="cy-GB" sz="2000" dirty="0">
                <a:latin typeface="Arial" pitchFamily="34" charset="0"/>
                <a:cs typeface="Arial" pitchFamily="34" charset="0"/>
              </a:rPr>
              <a:t> i gael eu galw’n </a:t>
            </a:r>
            <a:r>
              <a:rPr lang="cy-GB" sz="2000" i="1" dirty="0" err="1">
                <a:latin typeface="Arial" pitchFamily="34" charset="0"/>
                <a:cs typeface="Arial" pitchFamily="34" charset="0"/>
              </a:rPr>
              <a:t>freaks</a:t>
            </a:r>
            <a:r>
              <a:rPr lang="cy-GB" sz="2000" dirty="0">
                <a:latin typeface="Arial" pitchFamily="34" charset="0"/>
                <a:cs typeface="Arial" pitchFamily="34" charset="0"/>
              </a:rPr>
              <a:t>, a ddangosir mewn syrcasau ac arddangosfeydd sioe ochr.</a:t>
            </a:r>
          </a:p>
          <a:p>
            <a:pPr>
              <a:buNone/>
            </a:pPr>
            <a:endParaRPr lang="cy-GB" sz="2000" dirty="0">
              <a:latin typeface="Arial" pitchFamily="34" charset="0"/>
              <a:cs typeface="Arial" pitchFamily="34" charset="0"/>
            </a:endParaRPr>
          </a:p>
          <a:p>
            <a:r>
              <a:rPr lang="cy-GB" sz="2000" dirty="0">
                <a:latin typeface="Arial" pitchFamily="34" charset="0"/>
                <a:cs typeface="Arial" pitchFamily="34" charset="0"/>
              </a:rPr>
              <a:t>Yng nghymdeithas yr </a:t>
            </a:r>
            <a:r>
              <a:rPr lang="cy-GB" sz="2000" dirty="0" err="1">
                <a:latin typeface="Arial" pitchFamily="34" charset="0"/>
                <a:cs typeface="Arial" pitchFamily="34" charset="0"/>
              </a:rPr>
              <a:t>Asteciaid</a:t>
            </a:r>
            <a:r>
              <a:rPr lang="cy-GB" sz="2000" dirty="0">
                <a:latin typeface="Arial" pitchFamily="34" charset="0"/>
                <a:cs typeface="Arial" pitchFamily="34" charset="0"/>
              </a:rPr>
              <a:t>, </a:t>
            </a:r>
            <a:r>
              <a:rPr lang="cy-GB" sz="2000" dirty="0" err="1">
                <a:latin typeface="Arial" pitchFamily="34" charset="0"/>
                <a:cs typeface="Arial" pitchFamily="34" charset="0"/>
              </a:rPr>
              <a:t>fe'u</a:t>
            </a:r>
            <a:r>
              <a:rPr lang="cy-GB" sz="2000" dirty="0">
                <a:latin typeface="Arial" pitchFamily="34" charset="0"/>
                <a:cs typeface="Arial" pitchFamily="34" charset="0"/>
              </a:rPr>
              <a:t> cadwyd mewn sŵau, yn byw ar </a:t>
            </a:r>
            <a:r>
              <a:rPr lang="cy-GB" sz="2000" dirty="0" err="1">
                <a:latin typeface="Arial" pitchFamily="34" charset="0"/>
                <a:cs typeface="Arial" pitchFamily="34" charset="0"/>
              </a:rPr>
              <a:t>sborion</a:t>
            </a:r>
            <a:r>
              <a:rPr lang="cy-GB" sz="2000" dirty="0">
                <a:latin typeface="Arial" pitchFamily="34" charset="0"/>
                <a:cs typeface="Arial" pitchFamily="34" charset="0"/>
              </a:rPr>
              <a:t> a daflwyd i'w cewyll.</a:t>
            </a:r>
          </a:p>
          <a:p>
            <a:endParaRPr lang="cy-GB" sz="2000" dirty="0">
              <a:latin typeface="Arial" pitchFamily="34" charset="0"/>
              <a:cs typeface="Arial" pitchFamily="34" charset="0"/>
            </a:endParaRPr>
          </a:p>
          <a:p>
            <a:r>
              <a:rPr lang="cy-GB" sz="2000" dirty="0">
                <a:latin typeface="Arial" pitchFamily="34" charset="0"/>
                <a:cs typeface="Arial" pitchFamily="34" charset="0"/>
              </a:rPr>
              <a:t>Ysbyty Bethlehem </a:t>
            </a:r>
            <a:r>
              <a:rPr lang="cy-GB" sz="2000" dirty="0" err="1">
                <a:latin typeface="Arial" pitchFamily="34" charset="0"/>
                <a:cs typeface="Arial" pitchFamily="34" charset="0"/>
              </a:rPr>
              <a:t>Royal</a:t>
            </a:r>
            <a:r>
              <a:rPr lang="cy-GB" sz="2000" dirty="0">
                <a:latin typeface="Arial" pitchFamily="34" charset="0"/>
                <a:cs typeface="Arial" pitchFamily="34" charset="0"/>
              </a:rPr>
              <a:t> neu 'Bedlam' – sefydliad a oedd yn 'trin' pobl am salwch meddwl – dewch o hyd i un ffaith a’i rhannu â'r dosbarth</a:t>
            </a:r>
            <a:endParaRPr lang="cy-GB" sz="2000" dirty="0"/>
          </a:p>
        </p:txBody>
      </p:sp>
    </p:spTree>
    <p:extLst>
      <p:ext uri="{BB962C8B-B14F-4D97-AF65-F5344CB8AC3E}">
        <p14:creationId xmlns:p14="http://schemas.microsoft.com/office/powerpoint/2010/main" val="7304430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cy-GB" b="1" dirty="0">
                <a:solidFill>
                  <a:srgbClr val="FFFFFF"/>
                </a:solidFill>
              </a:rPr>
              <a:t>Cyn y Chwyldro Diwydiannol</a:t>
            </a:r>
            <a:endParaRPr lang="cy-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cy-GB" dirty="0">
                <a:latin typeface="Arial" pitchFamily="34" charset="0"/>
                <a:cs typeface="Arial" pitchFamily="34" charset="0"/>
              </a:rPr>
              <a:t>Cyn y chwyldro diwydiannol yn Ewrop, byddai pobl anabl wedi cael eu derbyn yn rhan o'u teulu neu grŵp gweithio ac wedi tynnu eu pwysau yn unol â h</a:t>
            </a:r>
            <a:r>
              <a:rPr lang="en-GB" dirty="0" err="1">
                <a:latin typeface="Arial" pitchFamily="34" charset="0"/>
                <a:cs typeface="Arial" pitchFamily="34" charset="0"/>
              </a:rPr>
              <a:t>ynny</a:t>
            </a:r>
            <a:r>
              <a:rPr lang="en-GB" dirty="0">
                <a:latin typeface="Arial" pitchFamily="34" charset="0"/>
                <a:cs typeface="Arial" pitchFamily="34" charset="0"/>
              </a:rPr>
              <a:t>.</a:t>
            </a:r>
          </a:p>
          <a:p>
            <a:pPr>
              <a:buNone/>
            </a:pPr>
            <a:endParaRPr lang="en-GB" dirty="0">
              <a:latin typeface="Arial" pitchFamily="34" charset="0"/>
              <a:cs typeface="Arial" pitchFamily="34" charset="0"/>
            </a:endParaRPr>
          </a:p>
          <a:p>
            <a:r>
              <a:rPr lang="cy-GB" dirty="0">
                <a:latin typeface="Arial" pitchFamily="34" charset="0"/>
                <a:cs typeface="Arial" pitchFamily="34" charset="0"/>
              </a:rPr>
              <a:t>Newidiodd pethau gyda Deddf Tlodion 1601</a:t>
            </a:r>
            <a:r>
              <a:rPr lang="en-GB" dirty="0">
                <a:latin typeface="Arial" pitchFamily="34" charset="0"/>
                <a:cs typeface="Arial" pitchFamily="34" charset="0"/>
              </a:rPr>
              <a:t>.</a:t>
            </a:r>
          </a:p>
          <a:p>
            <a:pPr marL="0" indent="0">
              <a:buNone/>
            </a:pPr>
            <a:endParaRPr lang="en-GB" dirty="0"/>
          </a:p>
        </p:txBody>
      </p:sp>
    </p:spTree>
    <p:extLst>
      <p:ext uri="{BB962C8B-B14F-4D97-AF65-F5344CB8AC3E}">
        <p14:creationId xmlns:p14="http://schemas.microsoft.com/office/powerpoint/2010/main" val="2679478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cy-GB" dirty="0">
                <a:solidFill>
                  <a:srgbClr val="FFFFFF"/>
                </a:solidFill>
              </a:rPr>
              <a:t>Ers hynny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cy-GB" sz="2600" dirty="0">
                <a:latin typeface="Arial" pitchFamily="34" charset="0"/>
                <a:cs typeface="Arial" pitchFamily="34" charset="0"/>
              </a:rPr>
              <a:t>Yn ystod y Chwyldro Diwydiannol, adeiladwyd mwy o ffatrïoedd a chafodd pobl anabl eu gwrthod.</a:t>
            </a:r>
          </a:p>
          <a:p>
            <a:endParaRPr lang="cy-GB" sz="2600" dirty="0">
              <a:latin typeface="Arial" pitchFamily="34" charset="0"/>
              <a:cs typeface="Arial" pitchFamily="34" charset="0"/>
            </a:endParaRPr>
          </a:p>
          <a:p>
            <a:r>
              <a:rPr lang="cy-GB" sz="2600" dirty="0">
                <a:latin typeface="Arial" pitchFamily="34" charset="0"/>
                <a:cs typeface="Arial" pitchFamily="34" charset="0"/>
              </a:rPr>
              <a:t>Cawsant eu rhoi yn fwyfwy ar wahân, eu gosod mewn sefydliadau a’u hystyried yn ddibynnol. Triniaeth arbennig ac elusennau.</a:t>
            </a:r>
          </a:p>
          <a:p>
            <a:pPr>
              <a:buNone/>
            </a:pPr>
            <a:endParaRPr lang="cy-GB" sz="2600" dirty="0">
              <a:latin typeface="Arial" pitchFamily="34" charset="0"/>
              <a:cs typeface="Arial" pitchFamily="34" charset="0"/>
            </a:endParaRPr>
          </a:p>
          <a:p>
            <a:r>
              <a:rPr lang="cy-GB" sz="2600" dirty="0">
                <a:latin typeface="Arial" pitchFamily="34" charset="0"/>
                <a:cs typeface="Arial" pitchFamily="34" charset="0"/>
              </a:rPr>
              <a:t>Tan ganol y 19eg ganrif, mae pobl anabl yn dal i gael eu beio am eu namau neu eu salwch.</a:t>
            </a:r>
            <a:endParaRPr lang="cy-GB" sz="2600" dirty="0"/>
          </a:p>
          <a:p>
            <a:r>
              <a:rPr lang="en-GB" sz="2600" dirty="0">
                <a:hlinkClick r:id="rId3"/>
              </a:rPr>
              <a:t>However……….http://www.bbc.co.uk/news/uk-wales-33107078</a:t>
            </a:r>
            <a:endParaRPr lang="en-GB" sz="2600" dirty="0"/>
          </a:p>
          <a:p>
            <a:endParaRPr lang="en-GB" sz="2600" dirty="0"/>
          </a:p>
        </p:txBody>
      </p:sp>
    </p:spTree>
    <p:extLst>
      <p:ext uri="{BB962C8B-B14F-4D97-AF65-F5344CB8AC3E}">
        <p14:creationId xmlns:p14="http://schemas.microsoft.com/office/powerpoint/2010/main" val="1569357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Freeform: Shape 1332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EB868627-612A-404D-9559-88702D986649}"/>
              </a:ext>
            </a:extLst>
          </p:cNvPr>
          <p:cNvSpPr>
            <a:spLocks noGrp="1" noChangeArrowheads="1"/>
          </p:cNvSpPr>
          <p:nvPr>
            <p:ph type="title"/>
          </p:nvPr>
        </p:nvSpPr>
        <p:spPr>
          <a:xfrm>
            <a:off x="686834" y="1153572"/>
            <a:ext cx="3200400" cy="4461163"/>
          </a:xfrm>
        </p:spPr>
        <p:txBody>
          <a:bodyPr>
            <a:normAutofit/>
          </a:bodyPr>
          <a:lstStyle/>
          <a:p>
            <a:r>
              <a:rPr lang="cy-GB" altLang="en-US" dirty="0">
                <a:solidFill>
                  <a:srgbClr val="FFFFFF"/>
                </a:solidFill>
              </a:rPr>
              <a:t>Datganiad </a:t>
            </a:r>
            <a:r>
              <a:rPr lang="cy-GB" altLang="en-US" dirty="0" err="1">
                <a:solidFill>
                  <a:srgbClr val="FFFFFF"/>
                </a:solidFill>
              </a:rPr>
              <a:t>Salamanca</a:t>
            </a:r>
            <a:r>
              <a:rPr lang="cy-GB" altLang="en-US" dirty="0">
                <a:solidFill>
                  <a:srgbClr val="FFFFFF"/>
                </a:solidFill>
              </a:rPr>
              <a:t> </a:t>
            </a:r>
            <a:r>
              <a:rPr lang="en-GB" altLang="en-US" dirty="0">
                <a:solidFill>
                  <a:srgbClr val="FFFFFF"/>
                </a:solidFill>
              </a:rPr>
              <a:t>UNESCO</a:t>
            </a:r>
          </a:p>
        </p:txBody>
      </p:sp>
      <p:sp>
        <p:nvSpPr>
          <p:cNvPr id="13324" name="Arc 1332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315" name="Rectangle 3">
            <a:extLst>
              <a:ext uri="{FF2B5EF4-FFF2-40B4-BE49-F238E27FC236}">
                <a16:creationId xmlns:a16="http://schemas.microsoft.com/office/drawing/2014/main" id="{86123430-6820-4497-9939-1621F7FC0B4B}"/>
              </a:ext>
            </a:extLst>
          </p:cNvPr>
          <p:cNvSpPr>
            <a:spLocks noGrp="1" noChangeArrowheads="1"/>
          </p:cNvSpPr>
          <p:nvPr>
            <p:ph type="body" idx="1"/>
          </p:nvPr>
        </p:nvSpPr>
        <p:spPr>
          <a:xfrm>
            <a:off x="4447308" y="591344"/>
            <a:ext cx="6906491" cy="5585619"/>
          </a:xfrm>
        </p:spPr>
        <p:txBody>
          <a:bodyPr anchor="ctr">
            <a:normAutofit/>
          </a:bodyPr>
          <a:lstStyle/>
          <a:p>
            <a:r>
              <a:rPr lang="cy-GB" altLang="en-US" dirty="0"/>
              <a:t>UNESCO yw asiantaeth addysg y Cenhedloedd Unedig [Sefydliad Gwyddonol a Diwylliannol Addysgol y Cenhedloedd Unedig].</a:t>
            </a:r>
          </a:p>
          <a:p>
            <a:r>
              <a:rPr lang="cy-GB" altLang="en-US" dirty="0"/>
              <a:t>Ym mis Mehefin 1994, ffurfiodd 92 o lywodraethau a 25 o sefydliadau rhyngwladol Gynhadledd y Byd ar Addysg Anghenion Arbennig, a gynhaliwyd yn </a:t>
            </a:r>
            <a:r>
              <a:rPr lang="cy-GB" altLang="en-US" dirty="0" err="1"/>
              <a:t>Salamanca</a:t>
            </a:r>
            <a:r>
              <a:rPr lang="cy-GB" altLang="en-US" dirty="0"/>
              <a:t>, Sbaen.</a:t>
            </a:r>
          </a:p>
          <a:p>
            <a:r>
              <a:rPr lang="cy-GB" altLang="en-US" dirty="0"/>
              <a:t>Cytuno ar </a:t>
            </a:r>
            <a:r>
              <a:rPr lang="cy-GB" altLang="en-US" u="sng" dirty="0"/>
              <a:t>Ddatganiad</a:t>
            </a:r>
            <a:r>
              <a:rPr lang="cy-GB" altLang="en-US" dirty="0"/>
              <a:t> a </a:t>
            </a:r>
            <a:r>
              <a:rPr lang="cy-GB" altLang="en-US" u="sng" dirty="0"/>
              <a:t>Fframwaith</a:t>
            </a:r>
            <a:r>
              <a:rPr lang="cy-GB" altLang="en-US" dirty="0"/>
              <a:t> </a:t>
            </a:r>
            <a:r>
              <a:rPr lang="cy-GB" altLang="en-US" u="sng" dirty="0"/>
              <a:t>Gweithredu</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4" name="Rectangle 1434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6" name="Freeform: Shape 1434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a:extLst>
              <a:ext uri="{FF2B5EF4-FFF2-40B4-BE49-F238E27FC236}">
                <a16:creationId xmlns:a16="http://schemas.microsoft.com/office/drawing/2014/main" id="{91BC1A0E-09E3-4498-85AD-81AD3F274B21}"/>
              </a:ext>
            </a:extLst>
          </p:cNvPr>
          <p:cNvSpPr>
            <a:spLocks noGrp="1" noChangeArrowheads="1"/>
          </p:cNvSpPr>
          <p:nvPr>
            <p:ph type="title"/>
          </p:nvPr>
        </p:nvSpPr>
        <p:spPr>
          <a:xfrm>
            <a:off x="686834" y="1153572"/>
            <a:ext cx="3200400" cy="4461163"/>
          </a:xfrm>
        </p:spPr>
        <p:txBody>
          <a:bodyPr>
            <a:normAutofit/>
          </a:bodyPr>
          <a:lstStyle/>
          <a:p>
            <a:r>
              <a:rPr lang="cy-GB" altLang="en-US" dirty="0">
                <a:solidFill>
                  <a:srgbClr val="FFFFFF"/>
                </a:solidFill>
              </a:rPr>
              <a:t>Y Datganiad</a:t>
            </a:r>
          </a:p>
        </p:txBody>
      </p:sp>
      <p:sp>
        <p:nvSpPr>
          <p:cNvPr id="14348" name="Arc 1434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339" name="Rectangle 3">
            <a:extLst>
              <a:ext uri="{FF2B5EF4-FFF2-40B4-BE49-F238E27FC236}">
                <a16:creationId xmlns:a16="http://schemas.microsoft.com/office/drawing/2014/main" id="{2AA5EB63-24AA-4490-BB70-E1EF3A5E5A82}"/>
              </a:ext>
            </a:extLst>
          </p:cNvPr>
          <p:cNvSpPr>
            <a:spLocks noGrp="1" noChangeArrowheads="1"/>
          </p:cNvSpPr>
          <p:nvPr>
            <p:ph type="body" idx="1"/>
          </p:nvPr>
        </p:nvSpPr>
        <p:spPr>
          <a:xfrm>
            <a:off x="4447308" y="591344"/>
            <a:ext cx="6906491" cy="5585619"/>
          </a:xfrm>
        </p:spPr>
        <p:txBody>
          <a:bodyPr anchor="ctr">
            <a:normAutofit/>
          </a:bodyPr>
          <a:lstStyle/>
          <a:p>
            <a:pPr>
              <a:buNone/>
            </a:pPr>
            <a:r>
              <a:rPr lang="cy-GB" altLang="en-US" dirty="0"/>
              <a:t>Galwyd am wneud cynhwysiant y norm oherwydd:</a:t>
            </a:r>
          </a:p>
          <a:p>
            <a:pPr eaLnBrk="1" hangingPunct="1">
              <a:buFontTx/>
              <a:buNone/>
            </a:pPr>
            <a:endParaRPr lang="cy-GB" altLang="en-US" dirty="0"/>
          </a:p>
          <a:p>
            <a:r>
              <a:rPr lang="cy-GB" altLang="en-US" dirty="0"/>
              <a:t>Ei fod yn brwydro yn erbyn agweddau gwahaniaethol</a:t>
            </a:r>
          </a:p>
          <a:p>
            <a:r>
              <a:rPr lang="cy-GB" altLang="en-US" dirty="0"/>
              <a:t>Ei fod yn creu cymunedau croesawgar</a:t>
            </a:r>
          </a:p>
          <a:p>
            <a:r>
              <a:rPr lang="cy-GB" altLang="en-US" dirty="0"/>
              <a:t>Ei fod yn darparu addysg i bawb</a:t>
            </a:r>
          </a:p>
          <a:p>
            <a:r>
              <a:rPr lang="cy-GB" altLang="en-US" dirty="0"/>
              <a:t>Ei fod yn gwella effeithlonrwydd a chost effeithlonrwydd y system addysg gyfan</a:t>
            </a:r>
            <a:r>
              <a:rPr lang="en-GB" altLang="en-US" dirty="0"/>
              <a:t>					</a:t>
            </a:r>
            <a:r>
              <a:rPr lang="en-GB" altLang="en-US" b="1" dirty="0"/>
              <a:t>(UNESCO 1994: 44)</a:t>
            </a:r>
          </a:p>
          <a:p>
            <a:pPr eaLnBrk="1" hangingPunct="1"/>
            <a:endParaRPr lang="en-GB" altLang="en-US" b="1"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8" name="Rectangle 1536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0" name="Freeform: Shape 1536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a:extLst>
              <a:ext uri="{FF2B5EF4-FFF2-40B4-BE49-F238E27FC236}">
                <a16:creationId xmlns:a16="http://schemas.microsoft.com/office/drawing/2014/main" id="{3E02EF27-75F2-41FF-B5DB-DC0B77150463}"/>
              </a:ext>
            </a:extLst>
          </p:cNvPr>
          <p:cNvSpPr>
            <a:spLocks noGrp="1" noChangeArrowheads="1"/>
          </p:cNvSpPr>
          <p:nvPr>
            <p:ph type="title"/>
          </p:nvPr>
        </p:nvSpPr>
        <p:spPr>
          <a:xfrm>
            <a:off x="686834" y="1153572"/>
            <a:ext cx="3200400" cy="4461163"/>
          </a:xfrm>
        </p:spPr>
        <p:txBody>
          <a:bodyPr>
            <a:normAutofit/>
          </a:bodyPr>
          <a:lstStyle/>
          <a:p>
            <a:r>
              <a:rPr lang="cy-GB" altLang="en-US" dirty="0">
                <a:solidFill>
                  <a:srgbClr val="FFFFFF"/>
                </a:solidFill>
              </a:rPr>
              <a:t>Y Fframwaith Gweithredu ar Addysg Anghenion Arbennig</a:t>
            </a:r>
          </a:p>
        </p:txBody>
      </p:sp>
      <p:sp>
        <p:nvSpPr>
          <p:cNvPr id="15372" name="Arc 1537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5363" name="Rectangle 3">
            <a:extLst>
              <a:ext uri="{FF2B5EF4-FFF2-40B4-BE49-F238E27FC236}">
                <a16:creationId xmlns:a16="http://schemas.microsoft.com/office/drawing/2014/main" id="{289EC957-2392-42B6-9302-9C4979656D72}"/>
              </a:ext>
            </a:extLst>
          </p:cNvPr>
          <p:cNvSpPr>
            <a:spLocks noGrp="1" noChangeArrowheads="1"/>
          </p:cNvSpPr>
          <p:nvPr>
            <p:ph type="body" idx="1"/>
          </p:nvPr>
        </p:nvSpPr>
        <p:spPr>
          <a:xfrm>
            <a:off x="4447308" y="591344"/>
            <a:ext cx="6906491" cy="5585619"/>
          </a:xfrm>
        </p:spPr>
        <p:txBody>
          <a:bodyPr anchor="ctr">
            <a:normAutofit/>
          </a:bodyPr>
          <a:lstStyle/>
          <a:p>
            <a:r>
              <a:rPr lang="cy-GB" altLang="en-US" dirty="0"/>
              <a:t>Yn datgan bod cynhwysiant a chyfranogiad yn hanfodol i urddas dynol ac er mwyn mwynhau hawliau dynol, Datganiad Byd </a:t>
            </a:r>
            <a:r>
              <a:rPr lang="cy-GB" altLang="en-US" dirty="0" err="1"/>
              <a:t>Salamanca</a:t>
            </a:r>
            <a:r>
              <a:rPr lang="cy-GB" altLang="en-US" dirty="0"/>
              <a:t> (UNESCO 1994:11) </a:t>
            </a:r>
          </a:p>
          <a:p>
            <a:r>
              <a:rPr lang="cy-GB" altLang="en-US" dirty="0"/>
              <a:t>Rhaid addasu'r dysgu i anghenion y plentyn, yn hytrach na gwneud i'r plentyn ffitio i'r broses.</a:t>
            </a:r>
          </a:p>
          <a:p>
            <a:r>
              <a:rPr lang="cy-GB" altLang="en-US" dirty="0"/>
              <a:t>Galwyd am nifer o gamau gan gynnwys cymryd rhan yn y broses o wneud penderfyniadau ar gyfer pobl anabl, rhieni a chyrff cymunedol.</a:t>
            </a:r>
          </a:p>
          <a:p>
            <a:pPr eaLnBrk="1" hangingPunct="1"/>
            <a:endParaRPr lang="en-GB"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0" name="Rectangle 2355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2" name="Freeform: Shape 2356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a:extLst>
              <a:ext uri="{FF2B5EF4-FFF2-40B4-BE49-F238E27FC236}">
                <a16:creationId xmlns:a16="http://schemas.microsoft.com/office/drawing/2014/main" id="{2E44C056-03A9-42C6-88E0-E37B66CF753E}"/>
              </a:ext>
            </a:extLst>
          </p:cNvPr>
          <p:cNvSpPr>
            <a:spLocks noGrp="1" noChangeArrowheads="1"/>
          </p:cNvSpPr>
          <p:nvPr>
            <p:ph type="title"/>
          </p:nvPr>
        </p:nvSpPr>
        <p:spPr>
          <a:xfrm>
            <a:off x="686834" y="1153572"/>
            <a:ext cx="3200400" cy="4461163"/>
          </a:xfrm>
        </p:spPr>
        <p:txBody>
          <a:bodyPr>
            <a:normAutofit/>
          </a:bodyPr>
          <a:lstStyle/>
          <a:p>
            <a:r>
              <a:rPr lang="cy-GB" altLang="en-US" dirty="0">
                <a:solidFill>
                  <a:srgbClr val="FFFFFF"/>
                </a:solidFill>
              </a:rPr>
              <a:t>Datganiad</a:t>
            </a:r>
            <a:r>
              <a:rPr lang="en-GB" altLang="en-US" dirty="0">
                <a:solidFill>
                  <a:srgbClr val="FFFFFF"/>
                </a:solidFill>
              </a:rPr>
              <a:t> Salamanca UNESCO</a:t>
            </a:r>
          </a:p>
        </p:txBody>
      </p:sp>
      <p:sp>
        <p:nvSpPr>
          <p:cNvPr id="23564" name="Arc 2356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555" name="Rectangle 3">
            <a:extLst>
              <a:ext uri="{FF2B5EF4-FFF2-40B4-BE49-F238E27FC236}">
                <a16:creationId xmlns:a16="http://schemas.microsoft.com/office/drawing/2014/main" id="{CB9BE5CE-874A-4FF8-9D27-330ACFBA3227}"/>
              </a:ext>
            </a:extLst>
          </p:cNvPr>
          <p:cNvSpPr>
            <a:spLocks noGrp="1" noChangeArrowheads="1"/>
          </p:cNvSpPr>
          <p:nvPr>
            <p:ph type="body" idx="1"/>
          </p:nvPr>
        </p:nvSpPr>
        <p:spPr>
          <a:xfrm>
            <a:off x="4447308" y="591344"/>
            <a:ext cx="6906491" cy="5585619"/>
          </a:xfrm>
        </p:spPr>
        <p:txBody>
          <a:bodyPr anchor="ctr">
            <a:normAutofit/>
          </a:bodyPr>
          <a:lstStyle/>
          <a:p>
            <a:pPr>
              <a:buNone/>
              <a:defRPr/>
            </a:pPr>
            <a:r>
              <a:rPr lang="cy-GB" sz="1800" dirty="0"/>
              <a:t>Ysgolion rheolaidd gyda'r cyfeiriadedd cynhwysol hwn 
yw'r ffyrdd mwyaf effeithiol o ... gyflawni 
addysg i bawb; ar ben hynny, maen nhw’n darparu 
addysg effeithiol i'r mwyafrif o blant 
ac yn gwella effeithlonrwydd ac yn y pen draw, 
gost-effeithiolrwydd y system addysg gyfan								(UNESCO 1994 para 2)</a:t>
            </a:r>
          </a:p>
          <a:p>
            <a:pPr eaLnBrk="1" hangingPunct="1">
              <a:buFontTx/>
              <a:buNone/>
              <a:defRPr/>
            </a:pPr>
            <a:endParaRPr lang="cy-GB" sz="1800" dirty="0"/>
          </a:p>
          <a:p>
            <a:pPr>
              <a:buClr>
                <a:schemeClr val="tx1"/>
              </a:buClr>
              <a:defRPr/>
            </a:pPr>
            <a:r>
              <a:rPr lang="cy-GB" sz="1800" dirty="0"/>
              <a:t>Testun llawn: </a:t>
            </a:r>
            <a:r>
              <a:rPr lang="cy-GB" sz="1800" dirty="0">
                <a:hlinkClick r:id="rId2"/>
              </a:rPr>
              <a:t>http://www.unesco.org/education/educprog/sne/salamanc/index.htm</a:t>
            </a:r>
            <a:endParaRPr lang="cy-GB" sz="1800" dirty="0"/>
          </a:p>
          <a:p>
            <a:pPr>
              <a:defRPr/>
            </a:pPr>
            <a:r>
              <a:rPr lang="cy-GB" sz="1800" dirty="0"/>
              <a:t>Trosolwg: </a:t>
            </a:r>
            <a:r>
              <a:rPr lang="cy-GB" sz="1800" dirty="0">
                <a:hlinkClick r:id="rId3"/>
              </a:rPr>
              <a:t>http://inclusion.uwe.ac.uk/csie/slmca.htm</a:t>
            </a:r>
            <a:endParaRPr lang="cy-GB" sz="1800" dirty="0"/>
          </a:p>
          <a:p>
            <a:pPr>
              <a:defRPr/>
            </a:pPr>
            <a:r>
              <a:rPr lang="cy-GB" sz="1800" dirty="0"/>
              <a:t>Mae'r cylchlythyr ar-lein hwn yn canolbwyntio ar </a:t>
            </a:r>
            <a:r>
              <a:rPr lang="cy-GB" sz="1800" dirty="0" err="1"/>
              <a:t>Salamanca</a:t>
            </a:r>
            <a:r>
              <a:rPr lang="cy-GB" sz="1800" dirty="0"/>
              <a:t> ddeng mlynedd yn ddiweddarach o safbwynt byd-eang: </a:t>
            </a:r>
            <a:r>
              <a:rPr lang="cy-GB" sz="1800" dirty="0">
                <a:hlinkClick r:id="rId4"/>
              </a:rPr>
              <a:t>http://www.eenet.org.uk/newsletters/news8</a:t>
            </a:r>
            <a:r>
              <a:rPr lang="en-GB" sz="1800" dirty="0">
                <a:hlinkClick r:id="rId4"/>
              </a:rPr>
              <a:t>/news8.shtml</a:t>
            </a:r>
            <a:endParaRPr lang="en-GB" sz="1800" dirty="0"/>
          </a:p>
          <a:p>
            <a:pPr eaLnBrk="1" hangingPunct="1">
              <a:defRPr/>
            </a:pPr>
            <a:endParaRPr lang="en-GB" sz="1800" dirty="0"/>
          </a:p>
          <a:p>
            <a:pPr eaLnBrk="1" hangingPunct="1">
              <a:defRPr/>
            </a:pPr>
            <a:endParaRPr lang="en-GB" sz="1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480438" cy="4461163"/>
          </a:xfrm>
        </p:spPr>
        <p:txBody>
          <a:bodyPr>
            <a:normAutofit/>
          </a:bodyPr>
          <a:lstStyle/>
          <a:p>
            <a:r>
              <a:rPr lang="cy-GB" dirty="0">
                <a:solidFill>
                  <a:srgbClr val="FFFFFF"/>
                </a:solidFill>
              </a:rPr>
              <a:t>Deddfwriaeth</a:t>
            </a: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6" name="Content Placeholder 2"/>
          <p:cNvSpPr>
            <a:spLocks noGrp="1"/>
          </p:cNvSpPr>
          <p:nvPr>
            <p:ph idx="1"/>
          </p:nvPr>
        </p:nvSpPr>
        <p:spPr>
          <a:xfrm>
            <a:off x="4447308" y="591344"/>
            <a:ext cx="6906491" cy="5585619"/>
          </a:xfrm>
        </p:spPr>
        <p:txBody>
          <a:bodyPr anchor="ctr">
            <a:normAutofit/>
          </a:bodyPr>
          <a:lstStyle/>
          <a:p>
            <a:r>
              <a:rPr lang="cy-GB" sz="2600" dirty="0">
                <a:latin typeface="Arial" charset="0"/>
                <a:cs typeface="Arial" charset="0"/>
              </a:rPr>
              <a:t>1995, 2005 – Deddfau Gwahaniaethu ar sail Anabledd</a:t>
            </a:r>
          </a:p>
          <a:p>
            <a:pPr marL="0" indent="0">
              <a:buNone/>
            </a:pPr>
            <a:endParaRPr lang="cy-GB" sz="2600" dirty="0">
              <a:latin typeface="Arial" charset="0"/>
              <a:cs typeface="Arial" charset="0"/>
            </a:endParaRPr>
          </a:p>
          <a:p>
            <a:r>
              <a:rPr lang="cy-GB" sz="2600" dirty="0">
                <a:latin typeface="Arial" charset="0"/>
                <a:cs typeface="Arial" charset="0"/>
              </a:rPr>
              <a:t>Bellach roedd rhaid i gyrff cyhoeddus hyrwyddo cydraddoldeb anabledd drwy Gynlluniau Cydraddoldeb Anabledd</a:t>
            </a:r>
          </a:p>
          <a:p>
            <a:r>
              <a:rPr lang="cy-GB" sz="2600" dirty="0">
                <a:latin typeface="Arial" charset="0"/>
                <a:cs typeface="Arial" charset="0"/>
              </a:rPr>
              <a:t>Nid oedd hyn heb ei broblemau.</a:t>
            </a:r>
          </a:p>
          <a:p>
            <a:endParaRPr lang="cy-GB" sz="2600" dirty="0">
              <a:latin typeface="Arial" charset="0"/>
              <a:cs typeface="Arial" charset="0"/>
            </a:endParaRPr>
          </a:p>
          <a:p>
            <a:r>
              <a:rPr lang="cy-GB" sz="2600" dirty="0">
                <a:latin typeface="Arial" charset="0"/>
                <a:cs typeface="Arial" charset="0"/>
              </a:rPr>
              <a:t>Maes o angen arbennig yw darparu gwasanaethau cymdeithasol i bobl ifanc anabl yng Nghymru, yn enwedig ym maes byw'n annibynnol (Pwyllgor Cyfle Cyfartal </a:t>
            </a:r>
            <a:r>
              <a:rPr lang="cy-GB" sz="2600" dirty="0" err="1">
                <a:latin typeface="Arial" charset="0"/>
                <a:cs typeface="Arial" charset="0"/>
              </a:rPr>
              <a:t>LlC</a:t>
            </a:r>
            <a:r>
              <a:rPr lang="cy-GB" sz="2600" dirty="0">
                <a:latin typeface="Arial" charset="0"/>
                <a:cs typeface="Arial" charset="0"/>
              </a:rPr>
              <a:t> 2007)</a:t>
            </a:r>
            <a:endParaRPr lang="cy-GB" sz="2600" dirty="0"/>
          </a:p>
        </p:txBody>
      </p:sp>
    </p:spTree>
    <p:extLst>
      <p:ext uri="{BB962C8B-B14F-4D97-AF65-F5344CB8AC3E}">
        <p14:creationId xmlns:p14="http://schemas.microsoft.com/office/powerpoint/2010/main" val="12176559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7" name="Rectangle 17416">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69A6B909-FC94-48BB-89F3-F9A5C59D6E36}"/>
              </a:ext>
            </a:extLst>
          </p:cNvPr>
          <p:cNvSpPr>
            <a:spLocks noGrp="1" noChangeArrowheads="1"/>
          </p:cNvSpPr>
          <p:nvPr>
            <p:ph type="title"/>
          </p:nvPr>
        </p:nvSpPr>
        <p:spPr>
          <a:xfrm>
            <a:off x="838200" y="459863"/>
            <a:ext cx="10515600" cy="1004594"/>
          </a:xfrm>
        </p:spPr>
        <p:txBody>
          <a:bodyPr>
            <a:normAutofit/>
          </a:bodyPr>
          <a:lstStyle/>
          <a:p>
            <a:pPr algn="ctr"/>
            <a:r>
              <a:rPr lang="cy-GB" altLang="en-US" dirty="0">
                <a:solidFill>
                  <a:srgbClr val="FFFFFF"/>
                </a:solidFill>
              </a:rPr>
              <a:t>Deddfwriaeth anabledd a chydraddoldeb</a:t>
            </a:r>
          </a:p>
        </p:txBody>
      </p:sp>
      <p:sp>
        <p:nvSpPr>
          <p:cNvPr id="17419" name="Rectangle: Rounded Corners 17418">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413" name="Rectangle 3">
            <a:extLst>
              <a:ext uri="{FF2B5EF4-FFF2-40B4-BE49-F238E27FC236}">
                <a16:creationId xmlns:a16="http://schemas.microsoft.com/office/drawing/2014/main" id="{EF07E753-58B4-5DD0-D3FF-1BDEC98B7E60}"/>
              </a:ext>
            </a:extLst>
          </p:cNvPr>
          <p:cNvGraphicFramePr/>
          <p:nvPr>
            <p:extLst>
              <p:ext uri="{D42A27DB-BD31-4B8C-83A1-F6EECF244321}">
                <p14:modId xmlns:p14="http://schemas.microsoft.com/office/powerpoint/2010/main" val="2821778349"/>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448" name="Rectangle 18447">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Rectangle 2">
            <a:extLst>
              <a:ext uri="{FF2B5EF4-FFF2-40B4-BE49-F238E27FC236}">
                <a16:creationId xmlns:a16="http://schemas.microsoft.com/office/drawing/2014/main" id="{669EEAF1-367A-4425-B4A5-6C13AAB8C946}"/>
              </a:ext>
            </a:extLst>
          </p:cNvPr>
          <p:cNvSpPr>
            <a:spLocks noGrp="1" noChangeArrowheads="1"/>
          </p:cNvSpPr>
          <p:nvPr>
            <p:ph type="title"/>
          </p:nvPr>
        </p:nvSpPr>
        <p:spPr>
          <a:xfrm>
            <a:off x="838200" y="459863"/>
            <a:ext cx="10515600" cy="1004594"/>
          </a:xfrm>
        </p:spPr>
        <p:txBody>
          <a:bodyPr>
            <a:normAutofit/>
          </a:bodyPr>
          <a:lstStyle/>
          <a:p>
            <a:pPr algn="ctr"/>
            <a:r>
              <a:rPr lang="cy-GB" altLang="en-US" sz="3100" dirty="0">
                <a:solidFill>
                  <a:srgbClr val="FFFFFF"/>
                </a:solidFill>
              </a:rPr>
              <a:t>Deddfwriaeth anabledd a chydraddoldeb - Cod Ymarfer 2001, a weithredwyd yn Ionawr 2002</a:t>
            </a:r>
          </a:p>
        </p:txBody>
      </p:sp>
      <p:sp>
        <p:nvSpPr>
          <p:cNvPr id="18450" name="Rectangle: Rounded Corners 18449">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437" name="Rectangle 3">
            <a:extLst>
              <a:ext uri="{FF2B5EF4-FFF2-40B4-BE49-F238E27FC236}">
                <a16:creationId xmlns:a16="http://schemas.microsoft.com/office/drawing/2014/main" id="{F95482BC-46D4-156D-64E3-C7E616DF1DB8}"/>
              </a:ext>
            </a:extLst>
          </p:cNvPr>
          <p:cNvGraphicFramePr/>
          <p:nvPr>
            <p:extLst>
              <p:ext uri="{D42A27DB-BD31-4B8C-83A1-F6EECF244321}">
                <p14:modId xmlns:p14="http://schemas.microsoft.com/office/powerpoint/2010/main" val="2119269311"/>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65" name="Rectangle 19464">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Title 1">
            <a:extLst>
              <a:ext uri="{FF2B5EF4-FFF2-40B4-BE49-F238E27FC236}">
                <a16:creationId xmlns:a16="http://schemas.microsoft.com/office/drawing/2014/main" id="{3001EE86-FB4F-406C-8933-1381FDE0D002}"/>
              </a:ext>
            </a:extLst>
          </p:cNvPr>
          <p:cNvSpPr>
            <a:spLocks noGrp="1" noChangeArrowheads="1"/>
          </p:cNvSpPr>
          <p:nvPr>
            <p:ph type="title"/>
          </p:nvPr>
        </p:nvSpPr>
        <p:spPr>
          <a:xfrm>
            <a:off x="838200" y="459863"/>
            <a:ext cx="10515600" cy="1004594"/>
          </a:xfrm>
        </p:spPr>
        <p:txBody>
          <a:bodyPr>
            <a:normAutofit/>
          </a:bodyPr>
          <a:lstStyle/>
          <a:p>
            <a:pPr algn="ctr"/>
            <a:r>
              <a:rPr lang="cy-GB" altLang="en-US" dirty="0">
                <a:solidFill>
                  <a:srgbClr val="FFFFFF"/>
                </a:solidFill>
              </a:rPr>
              <a:t>Deddf Gwahaniaethu ar sail Anabledd 2002</a:t>
            </a:r>
          </a:p>
        </p:txBody>
      </p:sp>
      <p:sp>
        <p:nvSpPr>
          <p:cNvPr id="19467" name="Rectangle: Rounded Corners 19466">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461" name="Content Placeholder 2">
            <a:extLst>
              <a:ext uri="{FF2B5EF4-FFF2-40B4-BE49-F238E27FC236}">
                <a16:creationId xmlns:a16="http://schemas.microsoft.com/office/drawing/2014/main" id="{F5F0D85F-BAF8-34AF-6250-638FE3ECCA0F}"/>
              </a:ext>
            </a:extLst>
          </p:cNvPr>
          <p:cNvGraphicFramePr>
            <a:graphicFrameLocks noGrp="1"/>
          </p:cNvGraphicFramePr>
          <p:nvPr>
            <p:ph idx="1"/>
            <p:extLst>
              <p:ext uri="{D42A27DB-BD31-4B8C-83A1-F6EECF244321}">
                <p14:modId xmlns:p14="http://schemas.microsoft.com/office/powerpoint/2010/main" val="4114123022"/>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8" name="Rectangle 2048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0" name="Freeform: Shape 2048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itle 1">
            <a:extLst>
              <a:ext uri="{FF2B5EF4-FFF2-40B4-BE49-F238E27FC236}">
                <a16:creationId xmlns:a16="http://schemas.microsoft.com/office/drawing/2014/main" id="{C26FE9E4-E983-4451-9CBC-44A02B05D787}"/>
              </a:ext>
            </a:extLst>
          </p:cNvPr>
          <p:cNvSpPr>
            <a:spLocks noGrp="1" noChangeArrowheads="1"/>
          </p:cNvSpPr>
          <p:nvPr>
            <p:ph type="title"/>
          </p:nvPr>
        </p:nvSpPr>
        <p:spPr>
          <a:xfrm>
            <a:off x="686834" y="1153572"/>
            <a:ext cx="3480438" cy="4461163"/>
          </a:xfrm>
        </p:spPr>
        <p:txBody>
          <a:bodyPr>
            <a:normAutofit/>
          </a:bodyPr>
          <a:lstStyle/>
          <a:p>
            <a:r>
              <a:rPr lang="cy-GB" altLang="en-US" dirty="0">
                <a:solidFill>
                  <a:srgbClr val="FFFFFF"/>
                </a:solidFill>
              </a:rPr>
              <a:t>Deddfwriaeth bellach</a:t>
            </a:r>
          </a:p>
        </p:txBody>
      </p:sp>
      <p:sp>
        <p:nvSpPr>
          <p:cNvPr id="20492" name="Arc 2049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483" name="Content Placeholder 2">
            <a:extLst>
              <a:ext uri="{FF2B5EF4-FFF2-40B4-BE49-F238E27FC236}">
                <a16:creationId xmlns:a16="http://schemas.microsoft.com/office/drawing/2014/main" id="{038D7F9F-BA3A-430A-BFA5-1CC6449AC250}"/>
              </a:ext>
            </a:extLst>
          </p:cNvPr>
          <p:cNvSpPr>
            <a:spLocks noGrp="1" noChangeArrowheads="1"/>
          </p:cNvSpPr>
          <p:nvPr>
            <p:ph idx="1"/>
          </p:nvPr>
        </p:nvSpPr>
        <p:spPr>
          <a:xfrm>
            <a:off x="4447308" y="591344"/>
            <a:ext cx="6906491" cy="5585619"/>
          </a:xfrm>
        </p:spPr>
        <p:txBody>
          <a:bodyPr anchor="ctr">
            <a:normAutofit/>
          </a:bodyPr>
          <a:lstStyle/>
          <a:p>
            <a:r>
              <a:rPr lang="cy-GB" altLang="en-US" dirty="0"/>
              <a:t>Deddf </a:t>
            </a:r>
            <a:r>
              <a:rPr lang="en-GB" altLang="en-US" dirty="0"/>
              <a:t>Cydraddoldeb2010</a:t>
            </a:r>
          </a:p>
          <a:p>
            <a:r>
              <a:rPr lang="cy-GB" altLang="en-US" dirty="0"/>
              <a:t>Pasiwyd Bil Anghenion Dysgu Ychwanegol a'r Tribiwnlys Addysg (Cymru) gan Gynulliad Cenedlaethol Cymru ar 12 Rhagfyr 2017 ac ar ôl derbyn Cydsyniad Brenhinol daeth yn Ddeddf ar 24 Ionawr 2018</a:t>
            </a:r>
            <a:r>
              <a:rPr lang="en-GB" altLang="en-US" dirty="0"/>
              <a:t>.</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3" name="Rectangle 21512">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515" name="Group 21514">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1516" name="Rectangle 2151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7" name="Rectangle 2151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8" name="Rectangle 2151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520" name="Rectangle 2151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1">
            <a:extLst>
              <a:ext uri="{FF2B5EF4-FFF2-40B4-BE49-F238E27FC236}">
                <a16:creationId xmlns:a16="http://schemas.microsoft.com/office/drawing/2014/main" id="{D44720F4-9F08-4F54-A995-11FF8F5EF73D}"/>
              </a:ext>
            </a:extLst>
          </p:cNvPr>
          <p:cNvSpPr>
            <a:spLocks noGrp="1" noChangeArrowheads="1"/>
          </p:cNvSpPr>
          <p:nvPr>
            <p:ph type="title"/>
          </p:nvPr>
        </p:nvSpPr>
        <p:spPr>
          <a:xfrm>
            <a:off x="1043631" y="809898"/>
            <a:ext cx="10173010" cy="1554480"/>
          </a:xfrm>
        </p:spPr>
        <p:txBody>
          <a:bodyPr anchor="ctr">
            <a:normAutofit/>
          </a:bodyPr>
          <a:lstStyle/>
          <a:p>
            <a:r>
              <a:rPr lang="cy-GB" altLang="en-US" sz="4800" dirty="0"/>
              <a:t>Bil Anghenion Dysgu Ychwanegol a'r Tribiwnlys Addysg </a:t>
            </a:r>
            <a:r>
              <a:rPr lang="en-GB" altLang="en-US" sz="4800" dirty="0"/>
              <a:t>(Cymru)(2018)</a:t>
            </a:r>
          </a:p>
        </p:txBody>
      </p:sp>
      <p:cxnSp>
        <p:nvCxnSpPr>
          <p:cNvPr id="21522" name="Straight Connector 2152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1509" name="Content Placeholder 2">
            <a:extLst>
              <a:ext uri="{FF2B5EF4-FFF2-40B4-BE49-F238E27FC236}">
                <a16:creationId xmlns:a16="http://schemas.microsoft.com/office/drawing/2014/main" id="{E1F52C7D-B00B-8161-1707-DE93ADFDD772}"/>
              </a:ext>
            </a:extLst>
          </p:cNvPr>
          <p:cNvGraphicFramePr>
            <a:graphicFrameLocks noGrp="1"/>
          </p:cNvGraphicFramePr>
          <p:nvPr>
            <p:ph idx="1"/>
            <p:extLst>
              <p:ext uri="{D42A27DB-BD31-4B8C-83A1-F6EECF244321}">
                <p14:modId xmlns:p14="http://schemas.microsoft.com/office/powerpoint/2010/main" val="1410446666"/>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7" name="Rectangle 22536">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Title 1">
            <a:extLst>
              <a:ext uri="{FF2B5EF4-FFF2-40B4-BE49-F238E27FC236}">
                <a16:creationId xmlns:a16="http://schemas.microsoft.com/office/drawing/2014/main" id="{011D5703-D692-482A-8D4D-0B97F2CE3618}"/>
              </a:ext>
            </a:extLst>
          </p:cNvPr>
          <p:cNvSpPr>
            <a:spLocks noGrp="1" noChangeArrowheads="1"/>
          </p:cNvSpPr>
          <p:nvPr>
            <p:ph type="title"/>
          </p:nvPr>
        </p:nvSpPr>
        <p:spPr>
          <a:xfrm>
            <a:off x="838200" y="459863"/>
            <a:ext cx="10515600" cy="1004594"/>
          </a:xfrm>
        </p:spPr>
        <p:txBody>
          <a:bodyPr>
            <a:normAutofit/>
          </a:bodyPr>
          <a:lstStyle/>
          <a:p>
            <a:pPr algn="ctr"/>
            <a:r>
              <a:rPr lang="cy-GB" altLang="en-US" dirty="0">
                <a:solidFill>
                  <a:srgbClr val="FFFFFF"/>
                </a:solidFill>
              </a:rPr>
              <a:t>Amcanion y Bil ADY</a:t>
            </a:r>
          </a:p>
        </p:txBody>
      </p:sp>
      <p:sp>
        <p:nvSpPr>
          <p:cNvPr id="22539" name="Rectangle: Rounded Corners 22538">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533" name="Content Placeholder 2">
            <a:extLst>
              <a:ext uri="{FF2B5EF4-FFF2-40B4-BE49-F238E27FC236}">
                <a16:creationId xmlns:a16="http://schemas.microsoft.com/office/drawing/2014/main" id="{16342B0F-46B3-32B3-E2C9-0BDFCC00C368}"/>
              </a:ext>
            </a:extLst>
          </p:cNvPr>
          <p:cNvGraphicFramePr>
            <a:graphicFrameLocks noGrp="1"/>
          </p:cNvGraphicFramePr>
          <p:nvPr>
            <p:ph idx="1"/>
            <p:extLst>
              <p:ext uri="{D42A27DB-BD31-4B8C-83A1-F6EECF244321}">
                <p14:modId xmlns:p14="http://schemas.microsoft.com/office/powerpoint/2010/main" val="2637657379"/>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FC454B-A080-4D23-B177-6D5356C6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427"/>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8029" y="333478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Arc 16">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474479" y="1096414"/>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4038600" y="1939159"/>
            <a:ext cx="7644627" cy="2751086"/>
          </a:xfrm>
        </p:spPr>
        <p:txBody>
          <a:bodyPr vert="horz" lIns="91440" tIns="45720" rIns="91440" bIns="45720" rtlCol="0" anchor="b">
            <a:normAutofit/>
          </a:bodyPr>
          <a:lstStyle/>
          <a:p>
            <a:pPr algn="r"/>
            <a:r>
              <a:rPr lang="cy-GB" b="1" dirty="0"/>
              <a:t>Dwy gysyniadaeth o anabledd</a:t>
            </a:r>
            <a:endParaRPr lang="cy-GB"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DF4B277A-3C49-CB6A-5359-A5C17C1891C7}"/>
              </a:ext>
            </a:extLst>
          </p:cNvPr>
          <p:cNvSpPr>
            <a:spLocks noGrp="1"/>
          </p:cNvSpPr>
          <p:nvPr>
            <p:ph type="body" idx="1"/>
          </p:nvPr>
        </p:nvSpPr>
        <p:spPr>
          <a:xfrm>
            <a:off x="4038600" y="4782320"/>
            <a:ext cx="7644627" cy="1329443"/>
          </a:xfrm>
        </p:spPr>
        <p:txBody>
          <a:bodyPr vert="horz" lIns="91440" tIns="45720" rIns="91440" bIns="45720" rtlCol="0">
            <a:normAutofit/>
          </a:bodyPr>
          <a:lstStyle/>
          <a:p>
            <a:pPr algn="r"/>
            <a:endParaRPr lang="en-US" sz="2400" kern="1200">
              <a:solidFill>
                <a:schemeClr val="tx1"/>
              </a:solidFill>
              <a:latin typeface="+mn-lt"/>
              <a:ea typeface="+mn-ea"/>
              <a:cs typeface="+mn-cs"/>
            </a:endParaRPr>
          </a:p>
        </p:txBody>
      </p:sp>
    </p:spTree>
    <p:extLst>
      <p:ext uri="{BB962C8B-B14F-4D97-AF65-F5344CB8AC3E}">
        <p14:creationId xmlns:p14="http://schemas.microsoft.com/office/powerpoint/2010/main" val="4940900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cy-GB" b="1" dirty="0">
                <a:solidFill>
                  <a:srgbClr val="FFFFFF"/>
                </a:solidFill>
                <a:latin typeface="Arial" charset="0"/>
                <a:cs typeface="Arial" charset="0"/>
              </a:rPr>
              <a:t>Model meddygol (diffygiol) o anabledd</a:t>
            </a:r>
            <a:endParaRPr lang="cy-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cy-GB" dirty="0">
                <a:latin typeface="Arial" charset="0"/>
                <a:cs typeface="Arial" charset="0"/>
              </a:rPr>
              <a:t>Lefel unigol – trasiedi bersonol         Niwed i gorff neu weithrediad meddygol unigolyn sy'n gofyn am ddiagnosis, gofal neu driniaeth broffesiynol</a:t>
            </a:r>
            <a:r>
              <a:rPr lang="en-US" dirty="0">
                <a:latin typeface="Arial" charset="0"/>
                <a:cs typeface="Arial" charset="0"/>
              </a:rPr>
              <a:t>.</a:t>
            </a:r>
          </a:p>
          <a:p>
            <a:pPr>
              <a:buNone/>
            </a:pPr>
            <a:endParaRPr lang="en-US" dirty="0">
              <a:latin typeface="Arial" charset="0"/>
              <a:cs typeface="Arial" charset="0"/>
            </a:endParaRPr>
          </a:p>
          <a:p>
            <a:r>
              <a:rPr lang="cy-GB" dirty="0">
                <a:latin typeface="Arial" charset="0"/>
                <a:cs typeface="Arial" charset="0"/>
              </a:rPr>
              <a:t>Ffitio i mewn i gymdeithas</a:t>
            </a:r>
            <a:r>
              <a:rPr lang="en-US" dirty="0">
                <a:latin typeface="Arial" charset="0"/>
                <a:cs typeface="Arial" charset="0"/>
              </a:rPr>
              <a:t>.</a:t>
            </a:r>
            <a:endParaRPr lang="en-GB" dirty="0"/>
          </a:p>
          <a:p>
            <a:endParaRPr lang="en-GB" dirty="0"/>
          </a:p>
        </p:txBody>
      </p:sp>
    </p:spTree>
    <p:extLst>
      <p:ext uri="{BB962C8B-B14F-4D97-AF65-F5344CB8AC3E}">
        <p14:creationId xmlns:p14="http://schemas.microsoft.com/office/powerpoint/2010/main" val="25705973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46185" y="1153572"/>
            <a:ext cx="3921087" cy="4461163"/>
          </a:xfrm>
        </p:spPr>
        <p:txBody>
          <a:bodyPr>
            <a:normAutofit/>
          </a:bodyPr>
          <a:lstStyle/>
          <a:p>
            <a:r>
              <a:rPr lang="en-GB" b="1" dirty="0">
                <a:solidFill>
                  <a:srgbClr val="FFFFFF"/>
                </a:solidFill>
                <a:latin typeface="Arial" pitchFamily="34" charset="0"/>
                <a:cs typeface="Arial" pitchFamily="34" charset="0"/>
              </a:rPr>
              <a:t>2.	Model </a:t>
            </a:r>
            <a:r>
              <a:rPr lang="cy-GB" b="1" dirty="0">
                <a:solidFill>
                  <a:srgbClr val="FFFFFF"/>
                </a:solidFill>
                <a:latin typeface="Arial" pitchFamily="34" charset="0"/>
                <a:cs typeface="Arial" pitchFamily="34" charset="0"/>
              </a:rPr>
              <a:t>cymdeithasol o anabledd</a:t>
            </a:r>
            <a:endParaRPr lang="cy-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a:defRPr/>
            </a:pPr>
            <a:r>
              <a:rPr lang="en-US"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Nid anabledd sy’n creu rhwystrau, ond yn hytrach ymateb cymdeithas iddo</a:t>
            </a:r>
            <a:r>
              <a:rPr lang="en-US" dirty="0">
                <a:latin typeface="Arial" panose="020B0604020202020204" pitchFamily="34" charset="0"/>
                <a:cs typeface="Arial" panose="020B0604020202020204" pitchFamily="34" charset="0"/>
              </a:rPr>
              <a:t>.</a:t>
            </a:r>
          </a:p>
          <a:p>
            <a:pPr>
              <a:defRPr/>
            </a:pPr>
            <a:endParaRPr lang="en-US" dirty="0">
              <a:latin typeface="Arial" panose="020B0604020202020204" pitchFamily="34" charset="0"/>
              <a:cs typeface="Arial" panose="020B0604020202020204" pitchFamily="34" charset="0"/>
            </a:endParaRPr>
          </a:p>
          <a:p>
            <a:pPr>
              <a:defRPr/>
            </a:pPr>
            <a:r>
              <a:rPr lang="en-US"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Ni ddylid lleoli’r 'broblem’ mewn</a:t>
            </a:r>
          </a:p>
          <a:p>
            <a:pPr marL="633412" indent="-514350">
              <a:buNone/>
              <a:defRPr/>
            </a:pPr>
            <a:r>
              <a:rPr lang="cy-GB" dirty="0">
                <a:latin typeface="Arial" panose="020B0604020202020204" pitchFamily="34" charset="0"/>
                <a:cs typeface="Arial" panose="020B0604020202020204" pitchFamily="34" charset="0"/>
              </a:rPr>
              <a:t>  	  person unigol, ond yn hytrach mewn ‘amgylchedd</a:t>
            </a:r>
          </a:p>
          <a:p>
            <a:pPr marL="633412" indent="-514350">
              <a:buNone/>
              <a:defRPr/>
            </a:pPr>
            <a:r>
              <a:rPr lang="cy-GB" dirty="0">
                <a:latin typeface="Arial" panose="020B0604020202020204" pitchFamily="34" charset="0"/>
                <a:cs typeface="Arial" panose="020B0604020202020204" pitchFamily="34" charset="0"/>
              </a:rPr>
              <a:t>	  anablu' sy'n eithrio ac sy’n bychanu</a:t>
            </a:r>
          </a:p>
          <a:p>
            <a:pPr marL="633412" indent="-514350">
              <a:buNone/>
              <a:defRPr/>
            </a:pPr>
            <a:r>
              <a:rPr lang="cy-GB" dirty="0">
                <a:latin typeface="Arial" panose="020B0604020202020204" pitchFamily="34" charset="0"/>
                <a:cs typeface="Arial" panose="020B0604020202020204" pitchFamily="34" charset="0"/>
              </a:rPr>
              <a:t>	  pobl anabl.</a:t>
            </a:r>
            <a:endParaRPr lang="cy-GB" dirty="0"/>
          </a:p>
        </p:txBody>
      </p:sp>
    </p:spTree>
    <p:extLst>
      <p:ext uri="{BB962C8B-B14F-4D97-AF65-F5344CB8AC3E}">
        <p14:creationId xmlns:p14="http://schemas.microsoft.com/office/powerpoint/2010/main" val="28418953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0A604E4-7307-451C-93BE-F1F7E1BF3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7F3A0AA-35E5-4085-942B-737839030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02F5C38-C747-4173-ABBF-656E39E82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F9641D-8787-B9AE-FED1-78722016E4B4}"/>
              </a:ext>
            </a:extLst>
          </p:cNvPr>
          <p:cNvSpPr>
            <a:spLocks noGrp="1"/>
          </p:cNvSpPr>
          <p:nvPr>
            <p:ph type="title"/>
          </p:nvPr>
        </p:nvSpPr>
        <p:spPr>
          <a:xfrm>
            <a:off x="699714" y="5490971"/>
            <a:ext cx="6962072" cy="1159200"/>
          </a:xfrm>
        </p:spPr>
        <p:txBody>
          <a:bodyPr vert="horz" lIns="91440" tIns="45720" rIns="91440" bIns="45720" rtlCol="0" anchor="ctr">
            <a:normAutofit/>
          </a:bodyPr>
          <a:lstStyle/>
          <a:p>
            <a:r>
              <a:rPr lang="en-US" sz="4000" dirty="0">
                <a:solidFill>
                  <a:srgbClr val="FFFFFF"/>
                </a:solidFill>
              </a:rPr>
              <a:t>Model </a:t>
            </a:r>
            <a:r>
              <a:rPr lang="cy-GB" sz="4000" dirty="0">
                <a:solidFill>
                  <a:srgbClr val="FFFFFF"/>
                </a:solidFill>
              </a:rPr>
              <a:t>Cymdeithasol</a:t>
            </a:r>
            <a:endParaRPr lang="cy-GB" sz="4000" kern="1200" dirty="0">
              <a:solidFill>
                <a:srgbClr val="FFFFFF"/>
              </a:solidFill>
              <a:latin typeface="+mj-lt"/>
              <a:ea typeface="+mj-ea"/>
              <a:cs typeface="+mj-cs"/>
            </a:endParaRPr>
          </a:p>
        </p:txBody>
      </p:sp>
      <p:pic>
        <p:nvPicPr>
          <p:cNvPr id="4" name="Online Media 3" title="The Social Model of Disability - Disability and Society  2021">
            <a:hlinkClick r:id="" action="ppaction://media"/>
            <a:extLst>
              <a:ext uri="{FF2B5EF4-FFF2-40B4-BE49-F238E27FC236}">
                <a16:creationId xmlns:a16="http://schemas.microsoft.com/office/drawing/2014/main" id="{BCFADC64-37FD-6D27-0B12-16E0C5C0C9D0}"/>
              </a:ext>
            </a:extLst>
          </p:cNvPr>
          <p:cNvPicPr>
            <a:picLocks noGrp="1" noRot="1" noChangeAspect="1"/>
          </p:cNvPicPr>
          <p:nvPr>
            <p:ph idx="1"/>
            <a:videoFile r:link="rId1"/>
          </p:nvPr>
        </p:nvPicPr>
        <p:blipFill>
          <a:blip r:embed="rId3"/>
          <a:stretch>
            <a:fillRect/>
          </a:stretch>
        </p:blipFill>
        <p:spPr>
          <a:xfrm>
            <a:off x="1619116" y="94785"/>
            <a:ext cx="9046386" cy="5111208"/>
          </a:xfrm>
          <a:prstGeom prst="rect">
            <a:avLst/>
          </a:prstGeom>
        </p:spPr>
      </p:pic>
    </p:spTree>
    <p:extLst>
      <p:ext uri="{BB962C8B-B14F-4D97-AF65-F5344CB8AC3E}">
        <p14:creationId xmlns:p14="http://schemas.microsoft.com/office/powerpoint/2010/main" val="523097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71074" y="1396686"/>
            <a:ext cx="3240506" cy="4064628"/>
          </a:xfrm>
        </p:spPr>
        <p:txBody>
          <a:bodyPr>
            <a:normAutofit/>
          </a:bodyPr>
          <a:lstStyle/>
          <a:p>
            <a:r>
              <a:rPr lang="cy-GB" sz="3700" dirty="0">
                <a:solidFill>
                  <a:srgbClr val="FFFFFF"/>
                </a:solidFill>
              </a:rPr>
              <a:t>Dealltwriaeth newydd</a:t>
            </a:r>
          </a:p>
        </p:txBody>
      </p:sp>
      <p:sp>
        <p:nvSpPr>
          <p:cNvPr id="17" name="Arc 1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370153" y="1526033"/>
            <a:ext cx="5536397" cy="3935281"/>
          </a:xfrm>
        </p:spPr>
        <p:txBody>
          <a:bodyPr>
            <a:normAutofit/>
          </a:bodyPr>
          <a:lstStyle/>
          <a:p>
            <a:r>
              <a:rPr lang="cy-GB" sz="2200" dirty="0">
                <a:latin typeface="Arial" charset="0"/>
                <a:cs typeface="Arial" charset="0"/>
              </a:rPr>
              <a:t>Mae anabledd yn rhan o'r profiad dynol, yn union fel hil, rhyw, rhywioldeb, oedran.</a:t>
            </a:r>
          </a:p>
          <a:p>
            <a:pPr>
              <a:buNone/>
            </a:pPr>
            <a:endParaRPr lang="cy-GB" sz="2200" dirty="0">
              <a:latin typeface="Arial" charset="0"/>
              <a:cs typeface="Arial" charset="0"/>
            </a:endParaRPr>
          </a:p>
          <a:p>
            <a:r>
              <a:rPr lang="cy-GB" sz="2200" dirty="0">
                <a:latin typeface="Arial" charset="0"/>
                <a:cs typeface="Arial" charset="0"/>
              </a:rPr>
              <a:t>Mae gan bobl sydd ag anableddau yr hawl i gymryd rhan ym mhob agwedd ar fywyd. </a:t>
            </a:r>
          </a:p>
          <a:p>
            <a:pPr>
              <a:buNone/>
            </a:pPr>
            <a:endParaRPr lang="cy-GB" sz="2200" dirty="0">
              <a:latin typeface="Arial" charset="0"/>
              <a:cs typeface="Arial" charset="0"/>
            </a:endParaRPr>
          </a:p>
          <a:p>
            <a:r>
              <a:rPr lang="cy-GB" sz="2200" dirty="0">
                <a:latin typeface="Arial" charset="0"/>
                <a:cs typeface="Arial" charset="0"/>
              </a:rPr>
              <a:t>Os nad anabledd sy’n creu rhwystrau, ond drwy ymateb cymdeithas iddo, mae gan gymdeithas gyfrifoldeb i gael gwared ar y rhwystrau sy'n eu </a:t>
            </a:r>
            <a:r>
              <a:rPr lang="cy-GB" sz="2200" dirty="0" err="1">
                <a:latin typeface="Arial" charset="0"/>
                <a:cs typeface="Arial" charset="0"/>
              </a:rPr>
              <a:t>hallgáu</a:t>
            </a:r>
            <a:r>
              <a:rPr lang="cy-GB" sz="2200" dirty="0">
                <a:latin typeface="Arial" charset="0"/>
                <a:cs typeface="Arial" charset="0"/>
              </a:rPr>
              <a:t>. </a:t>
            </a:r>
          </a:p>
          <a:p>
            <a:endParaRPr lang="en-GB" sz="2200" dirty="0"/>
          </a:p>
        </p:txBody>
      </p:sp>
    </p:spTree>
    <p:extLst>
      <p:ext uri="{BB962C8B-B14F-4D97-AF65-F5344CB8AC3E}">
        <p14:creationId xmlns:p14="http://schemas.microsoft.com/office/powerpoint/2010/main" val="8442733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71074" y="1396686"/>
            <a:ext cx="3240506" cy="4064628"/>
          </a:xfrm>
        </p:spPr>
        <p:txBody>
          <a:bodyPr>
            <a:normAutofit/>
          </a:bodyPr>
          <a:lstStyle/>
          <a:p>
            <a:r>
              <a:rPr lang="cy-GB" dirty="0">
                <a:solidFill>
                  <a:srgbClr val="FFFFFF"/>
                </a:solidFill>
              </a:rPr>
              <a:t>Nam neu anabledd?</a:t>
            </a:r>
          </a:p>
        </p:txBody>
      </p:sp>
      <p:sp>
        <p:nvSpPr>
          <p:cNvPr id="21" name="Arc 20">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370153" y="1526033"/>
            <a:ext cx="5536397" cy="3935281"/>
          </a:xfrm>
        </p:spPr>
        <p:txBody>
          <a:bodyPr>
            <a:normAutofit/>
          </a:bodyPr>
          <a:lstStyle/>
          <a:p>
            <a:r>
              <a:rPr lang="en-GB" sz="2600" dirty="0">
                <a:latin typeface="Arial" pitchFamily="34" charset="0"/>
                <a:cs typeface="Arial" pitchFamily="34" charset="0"/>
              </a:rPr>
              <a:t>Nam </a:t>
            </a:r>
          </a:p>
          <a:p>
            <a:pPr lvl="1"/>
            <a:r>
              <a:rPr lang="cy-GB" sz="2200" dirty="0">
                <a:latin typeface="Arial" pitchFamily="34" charset="0"/>
                <a:cs typeface="Arial" pitchFamily="34" charset="0"/>
              </a:rPr>
              <a:t>yr agwedd gorfforol neu organig bur, e.e. </a:t>
            </a:r>
          </a:p>
          <a:p>
            <a:pPr lvl="2"/>
            <a:r>
              <a:rPr lang="cy-GB" sz="1800" dirty="0">
                <a:latin typeface="Arial" pitchFamily="34" charset="0"/>
                <a:cs typeface="Arial" pitchFamily="34" charset="0"/>
              </a:rPr>
              <a:t>aelod coll, </a:t>
            </a:r>
          </a:p>
          <a:p>
            <a:pPr lvl="2"/>
            <a:r>
              <a:rPr lang="cy-GB" sz="1800" dirty="0">
                <a:latin typeface="Arial" pitchFamily="34" charset="0"/>
                <a:cs typeface="Arial" pitchFamily="34" charset="0"/>
              </a:rPr>
              <a:t>organ synnwyr nad yw'n gweithio.</a:t>
            </a:r>
          </a:p>
          <a:p>
            <a:endParaRPr lang="cy-GB" sz="2600" dirty="0">
              <a:latin typeface="Arial" pitchFamily="34" charset="0"/>
              <a:cs typeface="Arial" pitchFamily="34" charset="0"/>
            </a:endParaRPr>
          </a:p>
          <a:p>
            <a:r>
              <a:rPr lang="cy-GB" sz="2600" dirty="0">
                <a:latin typeface="Arial" pitchFamily="34" charset="0"/>
                <a:cs typeface="Arial" pitchFamily="34" charset="0"/>
              </a:rPr>
              <a:t>Anabledd</a:t>
            </a:r>
          </a:p>
          <a:p>
            <a:pPr lvl="1"/>
            <a:r>
              <a:rPr lang="cy-GB" sz="2200" dirty="0">
                <a:latin typeface="Arial" pitchFamily="34" charset="0"/>
                <a:cs typeface="Arial" pitchFamily="34" charset="0"/>
              </a:rPr>
              <a:t>yr agweddau sy'n deillio o agweddau gweddill cymdeithas.</a:t>
            </a:r>
          </a:p>
          <a:p>
            <a:endParaRPr lang="en-GB" sz="2600" dirty="0"/>
          </a:p>
        </p:txBody>
      </p:sp>
    </p:spTree>
    <p:extLst>
      <p:ext uri="{BB962C8B-B14F-4D97-AF65-F5344CB8AC3E}">
        <p14:creationId xmlns:p14="http://schemas.microsoft.com/office/powerpoint/2010/main" val="15638771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D5F0B54B-FE6D-6C1C-BCAB-AEBEB5C67807}"/>
              </a:ext>
            </a:extLst>
          </p:cNvPr>
          <p:cNvPicPr>
            <a:picLocks noChangeAspect="1"/>
          </p:cNvPicPr>
          <p:nvPr/>
        </p:nvPicPr>
        <p:blipFill rotWithShape="1">
          <a:blip r:embed="rId3"/>
          <a:srcRect l="50357" r="6099"/>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27048" y="407987"/>
            <a:ext cx="5721484" cy="1325563"/>
          </a:xfrm>
        </p:spPr>
        <p:txBody>
          <a:bodyPr>
            <a:normAutofit/>
          </a:bodyPr>
          <a:lstStyle/>
          <a:p>
            <a:r>
              <a:rPr lang="cy-GB" dirty="0"/>
              <a:t>Gwahaniaeth</a:t>
            </a:r>
            <a:r>
              <a:rPr lang="en-GB" dirty="0"/>
              <a:t> </a:t>
            </a:r>
          </a:p>
        </p:txBody>
      </p:sp>
      <p:sp>
        <p:nvSpPr>
          <p:cNvPr id="3" name="Content Placeholder 2"/>
          <p:cNvSpPr>
            <a:spLocks noGrp="1"/>
          </p:cNvSpPr>
          <p:nvPr>
            <p:ph idx="1"/>
          </p:nvPr>
        </p:nvSpPr>
        <p:spPr>
          <a:xfrm>
            <a:off x="5827048" y="1868487"/>
            <a:ext cx="5721484" cy="4351338"/>
          </a:xfrm>
        </p:spPr>
        <p:txBody>
          <a:bodyPr>
            <a:normAutofit/>
          </a:bodyPr>
          <a:lstStyle/>
          <a:p>
            <a:r>
              <a:rPr lang="cy-GB" sz="2000" dirty="0">
                <a:latin typeface="Arial" charset="0"/>
                <a:cs typeface="Arial" charset="0"/>
              </a:rPr>
              <a:t>Gwahaniaeth rhwng nam ac anabledd.</a:t>
            </a:r>
          </a:p>
          <a:p>
            <a:r>
              <a:rPr lang="cy-GB" sz="2000" dirty="0">
                <a:latin typeface="Arial" charset="0"/>
                <a:cs typeface="Arial" charset="0"/>
              </a:rPr>
              <a:t>Hynny yw, mae’r nam yn un corfforol.</a:t>
            </a:r>
          </a:p>
          <a:p>
            <a:endParaRPr lang="cy-GB" sz="2000" dirty="0">
              <a:latin typeface="Arial" charset="0"/>
              <a:cs typeface="Arial" charset="0"/>
            </a:endParaRPr>
          </a:p>
          <a:p>
            <a:r>
              <a:rPr lang="cy-GB" sz="2000" dirty="0">
                <a:latin typeface="Arial" charset="0"/>
                <a:cs typeface="Arial" charset="0"/>
              </a:rPr>
              <a:t>Anabledd yw anfantais neu gyfyngiad gweithgarwch a achosir gan sefydliad cymdeithasol cyfoes nad yw’n cymryd fawr ddim ystyriaeth o bobl sydd â namau corfforol ac felly sy'n eu </a:t>
            </a:r>
            <a:r>
              <a:rPr lang="cy-GB" sz="2000" dirty="0" err="1">
                <a:latin typeface="Arial" charset="0"/>
                <a:cs typeface="Arial" charset="0"/>
              </a:rPr>
              <a:t>hallgáu</a:t>
            </a:r>
            <a:r>
              <a:rPr lang="cy-GB" sz="2000" dirty="0">
                <a:latin typeface="Arial" charset="0"/>
                <a:cs typeface="Arial" charset="0"/>
              </a:rPr>
              <a:t> o brif ffrwd gweithgareddau cymdeithasol.</a:t>
            </a:r>
          </a:p>
          <a:p>
            <a:endParaRPr lang="cy-GB" sz="2000" dirty="0">
              <a:latin typeface="Arial" charset="0"/>
              <a:cs typeface="Arial" charset="0"/>
            </a:endParaRPr>
          </a:p>
          <a:p>
            <a:r>
              <a:rPr lang="cy-GB" sz="2000" dirty="0">
                <a:latin typeface="Arial" charset="0"/>
                <a:cs typeface="Arial" charset="0"/>
              </a:rPr>
              <a:t>Mewn geiriau eraill, mae anabledd yn ymwneud â'r ffordd y mae cymdeithas yn ei threfnu ei hun.</a:t>
            </a:r>
          </a:p>
          <a:p>
            <a:endParaRPr lang="en-GB" sz="2000" dirty="0"/>
          </a:p>
        </p:txBody>
      </p:sp>
    </p:spTree>
    <p:extLst>
      <p:ext uri="{BB962C8B-B14F-4D97-AF65-F5344CB8AC3E}">
        <p14:creationId xmlns:p14="http://schemas.microsoft.com/office/powerpoint/2010/main" val="39620460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Exclamation mark on a yellow background">
            <a:extLst>
              <a:ext uri="{FF2B5EF4-FFF2-40B4-BE49-F238E27FC236}">
                <a16:creationId xmlns:a16="http://schemas.microsoft.com/office/drawing/2014/main" id="{FE243A2B-5A0D-E3A4-8FAC-74F7D75771F3}"/>
              </a:ext>
            </a:extLst>
          </p:cNvPr>
          <p:cNvPicPr>
            <a:picLocks noChangeAspect="1"/>
          </p:cNvPicPr>
          <p:nvPr/>
        </p:nvPicPr>
        <p:blipFill rotWithShape="1">
          <a:blip r:embed="rId2"/>
          <a:srcRect l="29908" r="1699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27048" y="407987"/>
            <a:ext cx="5721484" cy="1325563"/>
          </a:xfrm>
        </p:spPr>
        <p:txBody>
          <a:bodyPr>
            <a:normAutofit/>
          </a:bodyPr>
          <a:lstStyle/>
          <a:p>
            <a:r>
              <a:rPr lang="cy-GB" dirty="0"/>
              <a:t>Llywodraeth Cymru</a:t>
            </a:r>
          </a:p>
        </p:txBody>
      </p:sp>
      <p:sp>
        <p:nvSpPr>
          <p:cNvPr id="3" name="Content Placeholder 2"/>
          <p:cNvSpPr>
            <a:spLocks noGrp="1"/>
          </p:cNvSpPr>
          <p:nvPr>
            <p:ph idx="1"/>
          </p:nvPr>
        </p:nvSpPr>
        <p:spPr>
          <a:xfrm>
            <a:off x="5827048" y="1868487"/>
            <a:ext cx="5721484" cy="4351338"/>
          </a:xfrm>
        </p:spPr>
        <p:txBody>
          <a:bodyPr>
            <a:normAutofit/>
          </a:bodyPr>
          <a:lstStyle/>
          <a:p>
            <a:r>
              <a:rPr lang="cy-GB" sz="1800" dirty="0">
                <a:latin typeface="Arial" charset="0"/>
                <a:cs typeface="Arial" charset="0"/>
              </a:rPr>
              <a:t>Yn 2002, mabwysiadodd Llywodraeth Cymru fodel cymdeithasol ar gyfer anabledd.</a:t>
            </a:r>
          </a:p>
          <a:p>
            <a:pPr>
              <a:buNone/>
            </a:pPr>
            <a:endParaRPr lang="cy-GB" sz="1800" dirty="0">
              <a:latin typeface="Arial" charset="0"/>
              <a:cs typeface="Arial" charset="0"/>
            </a:endParaRPr>
          </a:p>
          <a:p>
            <a:r>
              <a:rPr lang="cy-GB" sz="1800" dirty="0">
                <a:latin typeface="Arial" charset="0"/>
                <a:cs typeface="Arial" charset="0"/>
              </a:rPr>
              <a:t>Roedd hwn yn drobwynt i bobl anabl yng Nghymru.</a:t>
            </a:r>
          </a:p>
          <a:p>
            <a:pPr>
              <a:buNone/>
            </a:pPr>
            <a:endParaRPr lang="cy-GB" sz="1800" dirty="0">
              <a:latin typeface="Arial" charset="0"/>
              <a:cs typeface="Arial" charset="0"/>
            </a:endParaRPr>
          </a:p>
          <a:p>
            <a:r>
              <a:rPr lang="cy-GB" sz="1800" dirty="0">
                <a:latin typeface="Arial" charset="0"/>
                <a:cs typeface="Arial" charset="0"/>
              </a:rPr>
              <a:t>Symudodd ffocws o'r rhagdybiaeth fod anabledd yn drasiedi bersonol i'r gofyniad bod yn rhaid i gymdeithas newid er mwyn caniatáu i bobl anabl gymryd rhan lawn yn ddinasyddion cyfartal.</a:t>
            </a:r>
          </a:p>
          <a:p>
            <a:pPr>
              <a:buNone/>
            </a:pPr>
            <a:endParaRPr lang="cy-GB" sz="1800" dirty="0">
              <a:latin typeface="Arial" charset="0"/>
              <a:cs typeface="Arial" charset="0"/>
            </a:endParaRPr>
          </a:p>
          <a:p>
            <a:r>
              <a:rPr lang="cy-GB" sz="1800" dirty="0">
                <a:latin typeface="Arial" charset="0"/>
                <a:cs typeface="Arial" charset="0"/>
              </a:rPr>
              <a:t>Ystyrir y cyfle hwn i gymryd rhan lawn mewn cymdeithas gynhwysol yn hawl, nid yn fraint</a:t>
            </a:r>
            <a:endParaRPr lang="cy-GB" sz="1800" dirty="0"/>
          </a:p>
        </p:txBody>
      </p:sp>
    </p:spTree>
    <p:extLst>
      <p:ext uri="{BB962C8B-B14F-4D97-AF65-F5344CB8AC3E}">
        <p14:creationId xmlns:p14="http://schemas.microsoft.com/office/powerpoint/2010/main" val="27897418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618082-31E1-2DB3-7A96-A2FEC51203FB}"/>
              </a:ext>
            </a:extLst>
          </p:cNvPr>
          <p:cNvSpPr>
            <a:spLocks noGrp="1"/>
          </p:cNvSpPr>
          <p:nvPr>
            <p:ph type="title"/>
          </p:nvPr>
        </p:nvSpPr>
        <p:spPr>
          <a:xfrm>
            <a:off x="6513788" y="365125"/>
            <a:ext cx="4840010" cy="1807305"/>
          </a:xfrm>
        </p:spPr>
        <p:txBody>
          <a:bodyPr>
            <a:normAutofit/>
          </a:bodyPr>
          <a:lstStyle/>
          <a:p>
            <a:r>
              <a:rPr lang="cy-GB" dirty="0"/>
              <a:t>Tasg</a:t>
            </a:r>
          </a:p>
        </p:txBody>
      </p:sp>
      <p:pic>
        <p:nvPicPr>
          <p:cNvPr id="5" name="Picture 4">
            <a:extLst>
              <a:ext uri="{FF2B5EF4-FFF2-40B4-BE49-F238E27FC236}">
                <a16:creationId xmlns:a16="http://schemas.microsoft.com/office/drawing/2014/main" id="{F1EBB437-792E-C406-E214-7FB224AC39A3}"/>
              </a:ext>
            </a:extLst>
          </p:cNvPr>
          <p:cNvPicPr>
            <a:picLocks noChangeAspect="1"/>
          </p:cNvPicPr>
          <p:nvPr/>
        </p:nvPicPr>
        <p:blipFill rotWithShape="1">
          <a:blip r:embed="rId2"/>
          <a:srcRect l="27216" r="22616"/>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94F0E1B9-8406-DA58-83B8-43CA6A7ACDB5}"/>
              </a:ext>
            </a:extLst>
          </p:cNvPr>
          <p:cNvSpPr>
            <a:spLocks noGrp="1"/>
          </p:cNvSpPr>
          <p:nvPr>
            <p:ph idx="1"/>
          </p:nvPr>
        </p:nvSpPr>
        <p:spPr>
          <a:xfrm>
            <a:off x="6513788" y="2333297"/>
            <a:ext cx="4840010" cy="3843666"/>
          </a:xfrm>
        </p:spPr>
        <p:txBody>
          <a:bodyPr>
            <a:normAutofit fontScale="85000" lnSpcReduction="10000"/>
          </a:bodyPr>
          <a:lstStyle/>
          <a:p>
            <a:r>
              <a:rPr lang="cy-GB" sz="2000" dirty="0"/>
              <a:t>Rydych chi'n rhan o bwyllgor sy'n dylunio adeilad ysgol 4 - 19 newydd mewn tref yng Nghymru.</a:t>
            </a:r>
          </a:p>
          <a:p>
            <a:r>
              <a:rPr lang="cy-GB" sz="2000" dirty="0"/>
              <a:t>Eich tasg chi yw sicrhau bod cymaint o bobl â phosibl yn gallu cael mynediad i'r cyfleusterau yn yr ysgol newydd.</a:t>
            </a:r>
          </a:p>
          <a:p>
            <a:r>
              <a:rPr lang="cy-GB" sz="2000" dirty="0"/>
              <a:t>Mewn grwpiau, crëwch fap meddwl o rwystrau posibl a'u datrysiadau.</a:t>
            </a:r>
          </a:p>
          <a:p>
            <a:r>
              <a:rPr lang="cy-GB" sz="2000" dirty="0"/>
              <a:t>Gwnewch yn siŵr eich bod yn ystyried</a:t>
            </a:r>
          </a:p>
          <a:p>
            <a:pPr lvl="1"/>
            <a:r>
              <a:rPr lang="cy-GB" sz="1600" dirty="0"/>
              <a:t>Namau Dysgu</a:t>
            </a:r>
          </a:p>
          <a:p>
            <a:pPr lvl="1"/>
            <a:r>
              <a:rPr lang="cy-GB" sz="1600" dirty="0"/>
              <a:t>Namau Echddygol</a:t>
            </a:r>
          </a:p>
          <a:p>
            <a:pPr lvl="1"/>
            <a:r>
              <a:rPr lang="cy-GB" sz="1600" dirty="0"/>
              <a:t>Namau Synhwyraidd</a:t>
            </a:r>
          </a:p>
          <a:p>
            <a:pPr marL="457200" lvl="1" indent="0">
              <a:buNone/>
            </a:pPr>
            <a:endParaRPr lang="cy-GB" sz="2000" dirty="0"/>
          </a:p>
          <a:p>
            <a:pPr marL="457200" lvl="1" indent="0">
              <a:buNone/>
            </a:pPr>
            <a:r>
              <a:rPr lang="cy-GB" sz="2000" dirty="0"/>
              <a:t>Mae'r adeilad ar fin cael ei leoli yng nghanol y dref gydag ôl troed bach a fydd yn gofyn am sawl llawr i ddarparu ar gyfer pawb.</a:t>
            </a:r>
          </a:p>
        </p:txBody>
      </p:sp>
    </p:spTree>
    <p:extLst>
      <p:ext uri="{BB962C8B-B14F-4D97-AF65-F5344CB8AC3E}">
        <p14:creationId xmlns:p14="http://schemas.microsoft.com/office/powerpoint/2010/main" val="41650898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591344"/>
            <a:ext cx="3200400" cy="5585619"/>
          </a:xfrm>
        </p:spPr>
        <p:txBody>
          <a:bodyPr>
            <a:normAutofit/>
          </a:bodyPr>
          <a:lstStyle/>
          <a:p>
            <a:r>
              <a:rPr lang="cy-GB" dirty="0">
                <a:solidFill>
                  <a:srgbClr val="FFFFFF"/>
                </a:solidFill>
              </a:rPr>
              <a:t>Adfyfyrio…</a:t>
            </a:r>
            <a:r>
              <a:rPr lang="en-GB" dirty="0">
                <a:solidFill>
                  <a:srgbClr val="FFFFFF"/>
                </a:solidFill>
              </a:rPr>
              <a: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 </a:t>
            </a:r>
            <a:r>
              <a:rPr lang="cy-GB" dirty="0"/>
              <a:t>Pa rwystrau penodol a allai sefyll yn ffordd pobl ifanc sydd ag anableddau ym meysydd:</a:t>
            </a:r>
          </a:p>
          <a:p>
            <a:pPr lvl="1"/>
            <a:r>
              <a:rPr lang="cy-GB" dirty="0"/>
              <a:t>cymryd camau tuag at gynyddu annibyniaeth,</a:t>
            </a:r>
          </a:p>
          <a:p>
            <a:pPr lvl="1"/>
            <a:r>
              <a:rPr lang="cy-GB" dirty="0"/>
              <a:t>dechrau datblygu rhyw ymdeimlad o waith neu hunaniaeth eich gyrfa yn y dyfodol?</a:t>
            </a:r>
          </a:p>
          <a:p>
            <a:endParaRPr lang="cy-GB" dirty="0"/>
          </a:p>
          <a:p>
            <a:r>
              <a:rPr lang="cy-GB" dirty="0"/>
              <a:t> Sut y </a:t>
            </a:r>
            <a:r>
              <a:rPr lang="cy-GB" dirty="0" err="1"/>
              <a:t>gallen</a:t>
            </a:r>
            <a:r>
              <a:rPr lang="cy-GB" dirty="0"/>
              <a:t> nhw brofi rhagfarn, stereoteipio a gwahaniaethu?</a:t>
            </a:r>
          </a:p>
        </p:txBody>
      </p:sp>
    </p:spTree>
    <p:extLst>
      <p:ext uri="{BB962C8B-B14F-4D97-AF65-F5344CB8AC3E}">
        <p14:creationId xmlns:p14="http://schemas.microsoft.com/office/powerpoint/2010/main" val="13377728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C867835-A917-4A2B-8424-3AFAF7436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EED8D03E-F375-4E67-B932-FF9B007BB4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344152" y="387180"/>
            <a:ext cx="3850317" cy="6538623"/>
          </a:xfrm>
          <a:custGeom>
            <a:avLst/>
            <a:gdLst>
              <a:gd name="connsiteX0" fmla="*/ 0 w 3850317"/>
              <a:gd name="connsiteY0" fmla="*/ 0 h 5978116"/>
              <a:gd name="connsiteX1" fmla="*/ 3850317 w 3850317"/>
              <a:gd name="connsiteY1" fmla="*/ 0 h 5978116"/>
              <a:gd name="connsiteX2" fmla="*/ 3840373 w 3850317"/>
              <a:gd name="connsiteY2" fmla="*/ 258313 h 5978116"/>
              <a:gd name="connsiteX3" fmla="*/ 3755448 w 3850317"/>
              <a:gd name="connsiteY3" fmla="*/ 1537847 h 5978116"/>
              <a:gd name="connsiteX4" fmla="*/ 3150490 w 3850317"/>
              <a:gd name="connsiteY4" fmla="*/ 3989537 h 5978116"/>
              <a:gd name="connsiteX5" fmla="*/ 3089544 w 3850317"/>
              <a:gd name="connsiteY5" fmla="*/ 3606200 h 5978116"/>
              <a:gd name="connsiteX6" fmla="*/ 2922635 w 3850317"/>
              <a:gd name="connsiteY6" fmla="*/ 4519351 h 5978116"/>
              <a:gd name="connsiteX7" fmla="*/ 2904628 w 3850317"/>
              <a:gd name="connsiteY7" fmla="*/ 4466023 h 5978116"/>
              <a:gd name="connsiteX8" fmla="*/ 2825329 w 3850317"/>
              <a:gd name="connsiteY8" fmla="*/ 4562983 h 5978116"/>
              <a:gd name="connsiteX9" fmla="*/ 2695127 w 3850317"/>
              <a:gd name="connsiteY9" fmla="*/ 4973329 h 5978116"/>
              <a:gd name="connsiteX10" fmla="*/ 2501208 w 3850317"/>
              <a:gd name="connsiteY10" fmla="*/ 4457366 h 5978116"/>
              <a:gd name="connsiteX11" fmla="*/ 2209291 w 3850317"/>
              <a:gd name="connsiteY11" fmla="*/ 5028388 h 5978116"/>
              <a:gd name="connsiteX12" fmla="*/ 2135532 w 3850317"/>
              <a:gd name="connsiteY12" fmla="*/ 5321344 h 5978116"/>
              <a:gd name="connsiteX13" fmla="*/ 2009139 w 3850317"/>
              <a:gd name="connsiteY13" fmla="*/ 4714655 h 5978116"/>
              <a:gd name="connsiteX14" fmla="*/ 1918759 w 3850317"/>
              <a:gd name="connsiteY14" fmla="*/ 4486454 h 5978116"/>
              <a:gd name="connsiteX15" fmla="*/ 1800676 w 3850317"/>
              <a:gd name="connsiteY15" fmla="*/ 4608346 h 5978116"/>
              <a:gd name="connsiteX16" fmla="*/ 1614721 w 3850317"/>
              <a:gd name="connsiteY16" fmla="*/ 5319612 h 5978116"/>
              <a:gd name="connsiteX17" fmla="*/ 1530921 w 3850317"/>
              <a:gd name="connsiteY17" fmla="*/ 5433540 h 5978116"/>
              <a:gd name="connsiteX18" fmla="*/ 1569705 w 3850317"/>
              <a:gd name="connsiteY18" fmla="*/ 4803650 h 5978116"/>
              <a:gd name="connsiteX19" fmla="*/ 1517416 w 3850317"/>
              <a:gd name="connsiteY19" fmla="*/ 4640204 h 5978116"/>
              <a:gd name="connsiteX20" fmla="*/ 1425997 w 3850317"/>
              <a:gd name="connsiteY20" fmla="*/ 4800187 h 5978116"/>
              <a:gd name="connsiteX21" fmla="*/ 1348083 w 3850317"/>
              <a:gd name="connsiteY21" fmla="*/ 5363245 h 5978116"/>
              <a:gd name="connsiteX22" fmla="*/ 1200566 w 3850317"/>
              <a:gd name="connsiteY22" fmla="*/ 5526691 h 5978116"/>
              <a:gd name="connsiteX23" fmla="*/ 1027770 w 3850317"/>
              <a:gd name="connsiteY23" fmla="*/ 5803718 h 5978116"/>
              <a:gd name="connsiteX24" fmla="*/ 892373 w 3850317"/>
              <a:gd name="connsiteY24" fmla="*/ 5604950 h 5978116"/>
              <a:gd name="connsiteX25" fmla="*/ 681487 w 3850317"/>
              <a:gd name="connsiteY25" fmla="*/ 5914528 h 5978116"/>
              <a:gd name="connsiteX26" fmla="*/ 414155 w 3850317"/>
              <a:gd name="connsiteY26" fmla="*/ 5817569 h 5978116"/>
              <a:gd name="connsiteX27" fmla="*/ 360135 w 3850317"/>
              <a:gd name="connsiteY27" fmla="*/ 5287062 h 5978116"/>
              <a:gd name="connsiteX28" fmla="*/ 281875 w 3850317"/>
              <a:gd name="connsiteY28" fmla="*/ 4677256 h 5978116"/>
              <a:gd name="connsiteX29" fmla="*/ 237897 w 3850317"/>
              <a:gd name="connsiteY29" fmla="*/ 4207696 h 5978116"/>
              <a:gd name="connsiteX30" fmla="*/ 145093 w 3850317"/>
              <a:gd name="connsiteY30" fmla="*/ 3878379 h 5978116"/>
              <a:gd name="connsiteX31" fmla="*/ 72373 w 3850317"/>
              <a:gd name="connsiteY31" fmla="*/ 2447189 h 5978116"/>
              <a:gd name="connsiteX32" fmla="*/ 0 w 3850317"/>
              <a:gd name="connsiteY32" fmla="*/ 0 h 5978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50317" h="5978116">
                <a:moveTo>
                  <a:pt x="0" y="0"/>
                </a:moveTo>
                <a:lnTo>
                  <a:pt x="3850317" y="0"/>
                </a:lnTo>
                <a:lnTo>
                  <a:pt x="3840373" y="258313"/>
                </a:lnTo>
                <a:cubicBezTo>
                  <a:pt x="3816350" y="852957"/>
                  <a:pt x="3786959" y="1372106"/>
                  <a:pt x="3755448" y="1537847"/>
                </a:cubicBezTo>
                <a:cubicBezTo>
                  <a:pt x="3300085" y="3936555"/>
                  <a:pt x="3150490" y="3989537"/>
                  <a:pt x="3150490" y="3989537"/>
                </a:cubicBezTo>
                <a:cubicBezTo>
                  <a:pt x="3150490" y="3989537"/>
                  <a:pt x="3124172" y="3732940"/>
                  <a:pt x="3089544" y="3606200"/>
                </a:cubicBezTo>
                <a:cubicBezTo>
                  <a:pt x="3082618" y="3784537"/>
                  <a:pt x="2946529" y="4491302"/>
                  <a:pt x="2922635" y="4519351"/>
                </a:cubicBezTo>
                <a:cubicBezTo>
                  <a:pt x="2916749" y="4502729"/>
                  <a:pt x="2910515" y="4484030"/>
                  <a:pt x="2904628" y="4466023"/>
                </a:cubicBezTo>
                <a:cubicBezTo>
                  <a:pt x="2884890" y="4501344"/>
                  <a:pt x="2859958" y="4534241"/>
                  <a:pt x="2825329" y="4562983"/>
                </a:cubicBezTo>
                <a:cubicBezTo>
                  <a:pt x="2706208" y="4662020"/>
                  <a:pt x="2743260" y="4833430"/>
                  <a:pt x="2695127" y="4973329"/>
                </a:cubicBezTo>
                <a:cubicBezTo>
                  <a:pt x="2446495" y="4877408"/>
                  <a:pt x="2545186" y="4641589"/>
                  <a:pt x="2501208" y="4457366"/>
                </a:cubicBezTo>
                <a:cubicBezTo>
                  <a:pt x="2341225" y="4936277"/>
                  <a:pt x="2267120" y="4837932"/>
                  <a:pt x="2209291" y="5028388"/>
                </a:cubicBezTo>
                <a:cubicBezTo>
                  <a:pt x="2137610" y="5264900"/>
                  <a:pt x="2135532" y="5321344"/>
                  <a:pt x="2135532" y="5321344"/>
                </a:cubicBezTo>
                <a:cubicBezTo>
                  <a:pt x="2004983" y="5137467"/>
                  <a:pt x="2054502" y="4933506"/>
                  <a:pt x="2009139" y="4714655"/>
                </a:cubicBezTo>
                <a:cubicBezTo>
                  <a:pt x="1956503" y="4642281"/>
                  <a:pt x="1932264" y="4565753"/>
                  <a:pt x="1918759" y="4486454"/>
                </a:cubicBezTo>
                <a:cubicBezTo>
                  <a:pt x="1889671" y="4439359"/>
                  <a:pt x="1848463" y="4656479"/>
                  <a:pt x="1800676" y="4608346"/>
                </a:cubicBezTo>
                <a:cubicBezTo>
                  <a:pt x="1760507" y="4832391"/>
                  <a:pt x="1681208" y="5047087"/>
                  <a:pt x="1614721" y="5319612"/>
                </a:cubicBezTo>
                <a:cubicBezTo>
                  <a:pt x="1580786" y="5457780"/>
                  <a:pt x="1530574" y="5446352"/>
                  <a:pt x="1530921" y="5433540"/>
                </a:cubicBezTo>
                <a:cubicBezTo>
                  <a:pt x="1532998" y="5109418"/>
                  <a:pt x="1600177" y="5128464"/>
                  <a:pt x="1569705" y="4803650"/>
                </a:cubicBezTo>
                <a:cubicBezTo>
                  <a:pt x="1566242" y="4746167"/>
                  <a:pt x="1596022" y="4651631"/>
                  <a:pt x="1517416" y="4640204"/>
                </a:cubicBezTo>
                <a:cubicBezTo>
                  <a:pt x="1415608" y="4628430"/>
                  <a:pt x="1436385" y="4747898"/>
                  <a:pt x="1425997" y="4800187"/>
                </a:cubicBezTo>
                <a:cubicBezTo>
                  <a:pt x="1389291" y="5009342"/>
                  <a:pt x="1370938" y="5149241"/>
                  <a:pt x="1348083" y="5363245"/>
                </a:cubicBezTo>
                <a:cubicBezTo>
                  <a:pt x="1336655" y="5453625"/>
                  <a:pt x="1352931" y="5563743"/>
                  <a:pt x="1200566" y="5526691"/>
                </a:cubicBezTo>
                <a:cubicBezTo>
                  <a:pt x="1051664" y="5551623"/>
                  <a:pt x="1099105" y="5719570"/>
                  <a:pt x="1027770" y="5803718"/>
                </a:cubicBezTo>
                <a:cubicBezTo>
                  <a:pt x="945009" y="5758701"/>
                  <a:pt x="1003184" y="5640964"/>
                  <a:pt x="892373" y="5604950"/>
                </a:cubicBezTo>
                <a:cubicBezTo>
                  <a:pt x="925963" y="5772552"/>
                  <a:pt x="680448" y="5747619"/>
                  <a:pt x="681487" y="5914528"/>
                </a:cubicBezTo>
                <a:cubicBezTo>
                  <a:pt x="534662" y="6049233"/>
                  <a:pt x="467137" y="5947425"/>
                  <a:pt x="414155" y="5817569"/>
                </a:cubicBezTo>
                <a:cubicBezTo>
                  <a:pt x="348015" y="5648929"/>
                  <a:pt x="370177" y="5468515"/>
                  <a:pt x="360135" y="5287062"/>
                </a:cubicBezTo>
                <a:cubicBezTo>
                  <a:pt x="338319" y="5059207"/>
                  <a:pt x="278758" y="4907881"/>
                  <a:pt x="281875" y="4677256"/>
                </a:cubicBezTo>
                <a:cubicBezTo>
                  <a:pt x="237204" y="4527316"/>
                  <a:pt x="250017" y="4367332"/>
                  <a:pt x="237897" y="4207696"/>
                </a:cubicBezTo>
                <a:cubicBezTo>
                  <a:pt x="210194" y="3969452"/>
                  <a:pt x="176258" y="4119047"/>
                  <a:pt x="145093" y="3878379"/>
                </a:cubicBezTo>
                <a:cubicBezTo>
                  <a:pt x="114274" y="3641175"/>
                  <a:pt x="72720" y="2448920"/>
                  <a:pt x="72373" y="2447189"/>
                </a:cubicBezTo>
                <a:cubicBezTo>
                  <a:pt x="72720" y="2447189"/>
                  <a:pt x="12120" y="1233809"/>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1DD84C2-43C1-BA03-8803-384B2730A353}"/>
              </a:ext>
            </a:extLst>
          </p:cNvPr>
          <p:cNvSpPr>
            <a:spLocks noGrp="1"/>
          </p:cNvSpPr>
          <p:nvPr>
            <p:ph type="title"/>
          </p:nvPr>
        </p:nvSpPr>
        <p:spPr>
          <a:xfrm>
            <a:off x="535387" y="2248263"/>
            <a:ext cx="3768917" cy="1606163"/>
          </a:xfrm>
        </p:spPr>
        <p:txBody>
          <a:bodyPr vert="horz" lIns="91440" tIns="45720" rIns="91440" bIns="45720" rtlCol="0" anchor="b">
            <a:normAutofit/>
          </a:bodyPr>
          <a:lstStyle/>
          <a:p>
            <a:r>
              <a:rPr lang="cy-GB" sz="3700" dirty="0"/>
              <a:t>Cynnwys mewn Ymarfer Addysg</a:t>
            </a:r>
            <a:endParaRPr lang="cy-GB" sz="3700" kern="1200" dirty="0">
              <a:solidFill>
                <a:schemeClr val="tx1"/>
              </a:solidFill>
              <a:latin typeface="+mj-lt"/>
              <a:ea typeface="+mj-ea"/>
              <a:cs typeface="+mj-cs"/>
            </a:endParaRPr>
          </a:p>
        </p:txBody>
      </p:sp>
      <p:sp>
        <p:nvSpPr>
          <p:cNvPr id="3" name="Text Placeholder 2">
            <a:extLst>
              <a:ext uri="{FF2B5EF4-FFF2-40B4-BE49-F238E27FC236}">
                <a16:creationId xmlns:a16="http://schemas.microsoft.com/office/drawing/2014/main" id="{F9CF4B4E-B902-6C3E-692E-5830340C14EB}"/>
              </a:ext>
            </a:extLst>
          </p:cNvPr>
          <p:cNvSpPr>
            <a:spLocks noGrp="1"/>
          </p:cNvSpPr>
          <p:nvPr>
            <p:ph type="body" idx="1"/>
          </p:nvPr>
        </p:nvSpPr>
        <p:spPr>
          <a:xfrm>
            <a:off x="535387" y="3915808"/>
            <a:ext cx="3665550" cy="775494"/>
          </a:xfrm>
        </p:spPr>
        <p:txBody>
          <a:bodyPr vert="horz" lIns="91440" tIns="45720" rIns="91440" bIns="45720" rtlCol="0">
            <a:normAutofit/>
          </a:bodyPr>
          <a:lstStyle/>
          <a:p>
            <a:endParaRPr lang="en-US" sz="2400" kern="1200">
              <a:solidFill>
                <a:schemeClr val="tx1"/>
              </a:solidFill>
              <a:latin typeface="+mn-lt"/>
              <a:ea typeface="+mn-ea"/>
              <a:cs typeface="+mn-cs"/>
            </a:endParaRPr>
          </a:p>
        </p:txBody>
      </p:sp>
      <p:pic>
        <p:nvPicPr>
          <p:cNvPr id="7" name="Graphic 6" descr="Education">
            <a:extLst>
              <a:ext uri="{FF2B5EF4-FFF2-40B4-BE49-F238E27FC236}">
                <a16:creationId xmlns:a16="http://schemas.microsoft.com/office/drawing/2014/main" id="{07522E71-8F33-F054-6360-02B414A2631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82091" y="1243422"/>
            <a:ext cx="4371155" cy="4371155"/>
          </a:xfrm>
          <a:prstGeom prst="rect">
            <a:avLst/>
          </a:prstGeom>
        </p:spPr>
      </p:pic>
    </p:spTree>
    <p:extLst>
      <p:ext uri="{BB962C8B-B14F-4D97-AF65-F5344CB8AC3E}">
        <p14:creationId xmlns:p14="http://schemas.microsoft.com/office/powerpoint/2010/main" val="40346864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309D1-3D33-782E-47BE-2A69A03B0F01}"/>
              </a:ext>
            </a:extLst>
          </p:cNvPr>
          <p:cNvSpPr>
            <a:spLocks noGrp="1"/>
          </p:cNvSpPr>
          <p:nvPr>
            <p:ph type="title"/>
          </p:nvPr>
        </p:nvSpPr>
        <p:spPr>
          <a:xfrm>
            <a:off x="838201" y="365125"/>
            <a:ext cx="5251316" cy="1807305"/>
          </a:xfrm>
        </p:spPr>
        <p:txBody>
          <a:bodyPr>
            <a:normAutofit/>
          </a:bodyPr>
          <a:lstStyle/>
          <a:p>
            <a:r>
              <a:rPr lang="cy-GB" dirty="0"/>
              <a:t>Tasg - Astudiaeth Achos1</a:t>
            </a:r>
          </a:p>
        </p:txBody>
      </p:sp>
      <p:sp>
        <p:nvSpPr>
          <p:cNvPr id="3" name="Content Placeholder 2">
            <a:extLst>
              <a:ext uri="{FF2B5EF4-FFF2-40B4-BE49-F238E27FC236}">
                <a16:creationId xmlns:a16="http://schemas.microsoft.com/office/drawing/2014/main" id="{B7AA2F32-AB27-3B8F-6025-363ECC914A4D}"/>
              </a:ext>
            </a:extLst>
          </p:cNvPr>
          <p:cNvSpPr>
            <a:spLocks noGrp="1"/>
          </p:cNvSpPr>
          <p:nvPr>
            <p:ph idx="1"/>
          </p:nvPr>
        </p:nvSpPr>
        <p:spPr>
          <a:xfrm>
            <a:off x="838200" y="2333297"/>
            <a:ext cx="4619621" cy="3843666"/>
          </a:xfrm>
        </p:spPr>
        <p:txBody>
          <a:bodyPr>
            <a:normAutofit/>
          </a:bodyPr>
          <a:lstStyle/>
          <a:p>
            <a:r>
              <a:rPr lang="cy-GB" sz="2000" dirty="0"/>
              <a:t>Yn eich grwpiau trafodwch y Llythyr at riant </a:t>
            </a:r>
            <a:r>
              <a:rPr lang="cy-GB" sz="2000" dirty="0" err="1"/>
              <a:t>Kira</a:t>
            </a:r>
            <a:r>
              <a:rPr lang="cy-GB" sz="2000" dirty="0"/>
              <a:t> (i’w gael ar </a:t>
            </a:r>
            <a:r>
              <a:rPr lang="cy-GB" sz="2000" dirty="0" err="1"/>
              <a:t>Moodle</a:t>
            </a:r>
            <a:r>
              <a:rPr lang="cy-GB" sz="2000" dirty="0"/>
              <a:t>)</a:t>
            </a:r>
          </a:p>
          <a:p>
            <a:endParaRPr lang="cy-GB" sz="2000" dirty="0"/>
          </a:p>
          <a:p>
            <a:r>
              <a:rPr lang="cy-GB" sz="2000" dirty="0"/>
              <a:t>Beth yw goblygiadau'r penderfyniad i eithrio </a:t>
            </a:r>
            <a:r>
              <a:rPr lang="cy-GB" sz="2000" dirty="0" err="1"/>
              <a:t>Kira</a:t>
            </a:r>
            <a:r>
              <a:rPr lang="cy-GB" sz="2000" dirty="0"/>
              <a:t>.</a:t>
            </a:r>
          </a:p>
          <a:p>
            <a:endParaRPr lang="cy-GB" sz="2000" dirty="0"/>
          </a:p>
          <a:p>
            <a:r>
              <a:rPr lang="cy-GB" sz="2000" dirty="0"/>
              <a:t>Datblygwch ateb sy'n caniatáu i </a:t>
            </a:r>
            <a:r>
              <a:rPr lang="cy-GB" sz="2000" dirty="0" err="1"/>
              <a:t>Kira</a:t>
            </a:r>
            <a:r>
              <a:rPr lang="cy-GB" sz="2000" dirty="0"/>
              <a:t> gael ei chynnwys yn y daith.</a:t>
            </a:r>
          </a:p>
          <a:p>
            <a:endParaRPr lang="en-GB" sz="2000" dirty="0"/>
          </a:p>
        </p:txBody>
      </p:sp>
      <p:pic>
        <p:nvPicPr>
          <p:cNvPr id="5" name="Picture 4" descr="School supplies in a box">
            <a:extLst>
              <a:ext uri="{FF2B5EF4-FFF2-40B4-BE49-F238E27FC236}">
                <a16:creationId xmlns:a16="http://schemas.microsoft.com/office/drawing/2014/main" id="{3A34054C-6A1D-3680-188D-FA61DF398675}"/>
              </a:ext>
            </a:extLst>
          </p:cNvPr>
          <p:cNvPicPr>
            <a:picLocks noChangeAspect="1"/>
          </p:cNvPicPr>
          <p:nvPr/>
        </p:nvPicPr>
        <p:blipFill rotWithShape="1">
          <a:blip r:embed="rId3"/>
          <a:srcRect l="18284" r="2389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3137983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15" name="Rectangle 2561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616" name="Freeform: Shape 25615">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5617" name="Graphic 25616" descr="Video camera">
            <a:extLst>
              <a:ext uri="{FF2B5EF4-FFF2-40B4-BE49-F238E27FC236}">
                <a16:creationId xmlns:a16="http://schemas.microsoft.com/office/drawing/2014/main" id="{8F4A63F8-1F00-41DC-3A96-2D9A281F67B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41053" y="953955"/>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25614" name="Arc 2561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5602" name="Title 1">
            <a:extLst>
              <a:ext uri="{FF2B5EF4-FFF2-40B4-BE49-F238E27FC236}">
                <a16:creationId xmlns:a16="http://schemas.microsoft.com/office/drawing/2014/main" id="{446119CF-98E8-4402-803D-0EF3FA3921A5}"/>
              </a:ext>
            </a:extLst>
          </p:cNvPr>
          <p:cNvSpPr>
            <a:spLocks noGrp="1" noChangeArrowheads="1"/>
          </p:cNvSpPr>
          <p:nvPr>
            <p:ph type="title"/>
          </p:nvPr>
        </p:nvSpPr>
        <p:spPr>
          <a:xfrm>
            <a:off x="838201" y="479493"/>
            <a:ext cx="5257800" cy="1325563"/>
          </a:xfrm>
        </p:spPr>
        <p:txBody>
          <a:bodyPr>
            <a:normAutofit/>
          </a:bodyPr>
          <a:lstStyle/>
          <a:p>
            <a:r>
              <a:rPr lang="cy-GB" altLang="en-US" dirty="0"/>
              <a:t>Tasg</a:t>
            </a:r>
          </a:p>
        </p:txBody>
      </p:sp>
      <p:sp>
        <p:nvSpPr>
          <p:cNvPr id="25603" name="Content Placeholder 2">
            <a:extLst>
              <a:ext uri="{FF2B5EF4-FFF2-40B4-BE49-F238E27FC236}">
                <a16:creationId xmlns:a16="http://schemas.microsoft.com/office/drawing/2014/main" id="{BD7E20BC-DE6D-4FAF-9D80-2631C57B564B}"/>
              </a:ext>
            </a:extLst>
          </p:cNvPr>
          <p:cNvSpPr>
            <a:spLocks noGrp="1" noChangeArrowheads="1"/>
          </p:cNvSpPr>
          <p:nvPr>
            <p:ph idx="1"/>
          </p:nvPr>
        </p:nvSpPr>
        <p:spPr>
          <a:xfrm>
            <a:off x="838201" y="1984443"/>
            <a:ext cx="5257800" cy="4192520"/>
          </a:xfrm>
        </p:spPr>
        <p:txBody>
          <a:bodyPr>
            <a:normAutofit/>
          </a:bodyPr>
          <a:lstStyle/>
          <a:p>
            <a:r>
              <a:rPr lang="cy-GB" altLang="en-US" dirty="0"/>
              <a:t>Gwyliwch y fideo a nodi'r strategaethau a ddefnyddir i gefnogi cynhwysiant</a:t>
            </a:r>
            <a:r>
              <a:rPr lang="en-GB" altLang="en-US" dirty="0"/>
              <a:t>.</a:t>
            </a:r>
          </a:p>
          <a:p>
            <a:r>
              <a:rPr lang="cy-GB" altLang="en-US" dirty="0"/>
              <a:t>Gwnewch restr o'r rhain a byddwch yn barod i drafod</a:t>
            </a:r>
            <a:r>
              <a:rPr lang="en-GB" altLang="en-US" dirty="0"/>
              <a:t>.</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3" name="Rectangle 24582">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4">
            <a:extLst>
              <a:ext uri="{FF2B5EF4-FFF2-40B4-BE49-F238E27FC236}">
                <a16:creationId xmlns:a16="http://schemas.microsoft.com/office/drawing/2014/main" id="{A251D37B-8B17-4C61-9A44-95734B66A379}"/>
              </a:ext>
            </a:extLst>
          </p:cNvPr>
          <p:cNvSpPr>
            <a:spLocks noGrp="1" noChangeArrowheads="1"/>
          </p:cNvSpPr>
          <p:nvPr>
            <p:ph type="title"/>
          </p:nvPr>
        </p:nvSpPr>
        <p:spPr>
          <a:xfrm>
            <a:off x="638882" y="4934066"/>
            <a:ext cx="10909640" cy="1687814"/>
          </a:xfrm>
        </p:spPr>
        <p:txBody>
          <a:bodyPr vert="horz" lIns="91440" tIns="45720" rIns="91440" bIns="45720" rtlCol="0" anchor="b">
            <a:normAutofit/>
          </a:bodyPr>
          <a:lstStyle/>
          <a:p>
            <a:pPr algn="ctr"/>
            <a:r>
              <a:rPr lang="cy-GB" altLang="en-US" sz="6600" dirty="0"/>
              <a:t>Gwneud i gynhwysiant weithio</a:t>
            </a:r>
            <a:endParaRPr lang="cy-GB" altLang="en-US" sz="6600" kern="1200" dirty="0">
              <a:solidFill>
                <a:schemeClr val="tx1"/>
              </a:solidFill>
              <a:latin typeface="+mj-lt"/>
              <a:ea typeface="+mj-ea"/>
              <a:cs typeface="+mj-cs"/>
            </a:endParaRPr>
          </a:p>
        </p:txBody>
      </p:sp>
      <p:pic>
        <p:nvPicPr>
          <p:cNvPr id="4" name="Online Media 3" title="Teachers TV: Making Inclusion Work">
            <a:hlinkClick r:id="" action="ppaction://media"/>
            <a:extLst>
              <a:ext uri="{FF2B5EF4-FFF2-40B4-BE49-F238E27FC236}">
                <a16:creationId xmlns:a16="http://schemas.microsoft.com/office/drawing/2014/main" id="{4B06489D-5016-909A-3AB5-BCAB59986271}"/>
              </a:ext>
            </a:extLst>
          </p:cNvPr>
          <p:cNvPicPr>
            <a:picLocks noGrp="1" noRot="1" noChangeAspect="1"/>
          </p:cNvPicPr>
          <p:nvPr>
            <p:ph idx="1"/>
            <a:videoFile r:link="rId1"/>
          </p:nvPr>
        </p:nvPicPr>
        <p:blipFill>
          <a:blip r:embed="rId3"/>
          <a:stretch>
            <a:fillRect/>
          </a:stretch>
        </p:blipFill>
        <p:spPr>
          <a:xfrm>
            <a:off x="1379496" y="131975"/>
            <a:ext cx="9263520" cy="5233890"/>
          </a:xfrm>
          <a:prstGeom prst="rect">
            <a:avLst/>
          </a:prstGeom>
        </p:spPr>
      </p:pic>
      <p:sp>
        <p:nvSpPr>
          <p:cNvPr id="24585"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4" name="Rectangle: Rounded Corners 26633">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itle 1">
            <a:extLst>
              <a:ext uri="{FF2B5EF4-FFF2-40B4-BE49-F238E27FC236}">
                <a16:creationId xmlns:a16="http://schemas.microsoft.com/office/drawing/2014/main" id="{9BC325AE-4AFD-4312-8B8D-E12467CE5BA4}"/>
              </a:ext>
            </a:extLst>
          </p:cNvPr>
          <p:cNvSpPr>
            <a:spLocks noGrp="1" noChangeArrowheads="1"/>
          </p:cNvSpPr>
          <p:nvPr>
            <p:ph type="title"/>
          </p:nvPr>
        </p:nvSpPr>
        <p:spPr>
          <a:xfrm>
            <a:off x="956826" y="1112969"/>
            <a:ext cx="3937298" cy="4166010"/>
          </a:xfrm>
        </p:spPr>
        <p:txBody>
          <a:bodyPr>
            <a:normAutofit/>
          </a:bodyPr>
          <a:lstStyle/>
          <a:p>
            <a:r>
              <a:rPr lang="cy-GB" altLang="en-US" dirty="0">
                <a:solidFill>
                  <a:srgbClr val="FFFFFF"/>
                </a:solidFill>
              </a:rPr>
              <a:t>Hyrwyddo cynhwysiant ar lawr dosbarth</a:t>
            </a:r>
          </a:p>
        </p:txBody>
      </p:sp>
      <p:sp>
        <p:nvSpPr>
          <p:cNvPr id="26636" name="Freeform: Shape 26635">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638" name="Freeform: Shape 26637">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6640" name="Freeform: Shape 26639">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627" name="Content Placeholder 2">
            <a:extLst>
              <a:ext uri="{FF2B5EF4-FFF2-40B4-BE49-F238E27FC236}">
                <a16:creationId xmlns:a16="http://schemas.microsoft.com/office/drawing/2014/main" id="{E64C49EF-6565-4350-BD5C-10EA8C4FE56D}"/>
              </a:ext>
            </a:extLst>
          </p:cNvPr>
          <p:cNvSpPr>
            <a:spLocks noGrp="1" noChangeArrowheads="1"/>
          </p:cNvSpPr>
          <p:nvPr>
            <p:ph idx="1"/>
          </p:nvPr>
        </p:nvSpPr>
        <p:spPr>
          <a:xfrm>
            <a:off x="6096000" y="820880"/>
            <a:ext cx="5257799" cy="4889350"/>
          </a:xfrm>
        </p:spPr>
        <p:txBody>
          <a:bodyPr anchor="t">
            <a:normAutofit lnSpcReduction="10000"/>
          </a:bodyPr>
          <a:lstStyle/>
          <a:p>
            <a:pPr>
              <a:buClr>
                <a:srgbClr val="FF9933"/>
              </a:buClr>
            </a:pPr>
            <a:r>
              <a:rPr lang="cy-GB" altLang="en-US" sz="2200" dirty="0"/>
              <a:t>Diogelu buddiannau pob plentyn</a:t>
            </a:r>
          </a:p>
          <a:p>
            <a:pPr>
              <a:buClr>
                <a:srgbClr val="FF9933"/>
              </a:buClr>
            </a:pPr>
            <a:r>
              <a:rPr lang="cy-GB" altLang="en-US" sz="2200" dirty="0"/>
              <a:t>Adeiladu partneriaeth gadarnhaol â rhieni/gofalwyr</a:t>
            </a:r>
          </a:p>
          <a:p>
            <a:pPr>
              <a:buClr>
                <a:srgbClr val="FF9933"/>
              </a:buClr>
            </a:pPr>
            <a:r>
              <a:rPr lang="cy-GB" altLang="en-US" sz="2200" dirty="0"/>
              <a:t>Dathlu cyflawniadau a galluoedd</a:t>
            </a:r>
          </a:p>
          <a:p>
            <a:pPr>
              <a:buClr>
                <a:srgbClr val="FF9933"/>
              </a:buClr>
            </a:pPr>
            <a:r>
              <a:rPr lang="cy-GB" altLang="en-US" sz="2200" dirty="0"/>
              <a:t>Meithrin agweddau cadarnhaol tuag at gynnwys plant sydd ag anghenion dysgu ychwanegol</a:t>
            </a:r>
          </a:p>
          <a:p>
            <a:pPr>
              <a:buClr>
                <a:srgbClr val="FF9933"/>
              </a:buClr>
            </a:pPr>
            <a:r>
              <a:rPr lang="cy-GB" altLang="en-US" sz="2200" dirty="0"/>
              <a:t>A phartneriaid yn mynd ati i geisio cael gwared ar rwystrau i ddysgu a chyfranogi</a:t>
            </a:r>
          </a:p>
          <a:p>
            <a:pPr>
              <a:buClr>
                <a:srgbClr val="FF9933"/>
              </a:buClr>
            </a:pPr>
            <a:r>
              <a:rPr lang="cy-GB" altLang="en-US" sz="2200" dirty="0"/>
              <a:t>Cofiwch fod hon yn broses sy'n cynnwys pawb yn y lleoliad/ysgol a phan fo'n briodol, asiantaethau allanol.</a:t>
            </a:r>
          </a:p>
          <a:p>
            <a:pPr>
              <a:buClr>
                <a:srgbClr val="FF9933"/>
              </a:buClr>
            </a:pPr>
            <a:r>
              <a:rPr lang="cy-GB" altLang="en-US" sz="2200" dirty="0"/>
              <a:t>Cymryd pethau'n araf - cychwyn o beth mae'r plentyn 'YN GALLU EI WNEUD’</a:t>
            </a:r>
          </a:p>
          <a:p>
            <a:endParaRPr lang="en-GB" altLang="en-US" sz="2200" dirty="0"/>
          </a:p>
        </p:txBody>
      </p:sp>
      <p:sp>
        <p:nvSpPr>
          <p:cNvPr id="26642" name="Freeform: Shape 26641">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6644" name="Freeform: Shape 26643">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6646" name="Freeform: Shape 26645">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6" name="Rectangle 27655">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8" name="Rectangle: Rounded Corners 27657">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Title 1">
            <a:extLst>
              <a:ext uri="{FF2B5EF4-FFF2-40B4-BE49-F238E27FC236}">
                <a16:creationId xmlns:a16="http://schemas.microsoft.com/office/drawing/2014/main" id="{D31881BD-A3AB-4737-B39B-0AB70DC32BE9}"/>
              </a:ext>
            </a:extLst>
          </p:cNvPr>
          <p:cNvSpPr>
            <a:spLocks noGrp="1" noChangeArrowheads="1"/>
          </p:cNvSpPr>
          <p:nvPr>
            <p:ph type="title"/>
          </p:nvPr>
        </p:nvSpPr>
        <p:spPr>
          <a:xfrm>
            <a:off x="956826" y="1112969"/>
            <a:ext cx="3937298" cy="4166010"/>
          </a:xfrm>
        </p:spPr>
        <p:txBody>
          <a:bodyPr>
            <a:normAutofit/>
          </a:bodyPr>
          <a:lstStyle/>
          <a:p>
            <a:r>
              <a:rPr lang="cy-GB" altLang="en-US" dirty="0">
                <a:solidFill>
                  <a:srgbClr val="FFFFFF"/>
                </a:solidFill>
              </a:rPr>
              <a:t>Hyrwyddo cynhwysiant ar lawr dosbarth</a:t>
            </a:r>
          </a:p>
        </p:txBody>
      </p:sp>
      <p:sp>
        <p:nvSpPr>
          <p:cNvPr id="27660" name="Freeform: Shape 27659">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662" name="Freeform: Shape 27661">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7664" name="Freeform: Shape 27663">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651" name="Content Placeholder 2">
            <a:extLst>
              <a:ext uri="{FF2B5EF4-FFF2-40B4-BE49-F238E27FC236}">
                <a16:creationId xmlns:a16="http://schemas.microsoft.com/office/drawing/2014/main" id="{5735A6D1-C491-4166-B0F8-780488400EE0}"/>
              </a:ext>
            </a:extLst>
          </p:cNvPr>
          <p:cNvSpPr>
            <a:spLocks noGrp="1" noChangeArrowheads="1"/>
          </p:cNvSpPr>
          <p:nvPr>
            <p:ph idx="1"/>
          </p:nvPr>
        </p:nvSpPr>
        <p:spPr>
          <a:xfrm>
            <a:off x="6096000" y="820880"/>
            <a:ext cx="5257799" cy="4889350"/>
          </a:xfrm>
        </p:spPr>
        <p:txBody>
          <a:bodyPr anchor="t">
            <a:normAutofit lnSpcReduction="10000"/>
          </a:bodyPr>
          <a:lstStyle/>
          <a:p>
            <a:pPr>
              <a:buClr>
                <a:srgbClr val="FF9933"/>
              </a:buClr>
            </a:pPr>
            <a:r>
              <a:rPr lang="cy-GB" altLang="en-US" sz="2600" dirty="0"/>
              <a:t>Adeiladu ar arferion da presennol</a:t>
            </a:r>
          </a:p>
          <a:p>
            <a:pPr>
              <a:buClr>
                <a:srgbClr val="FF9933"/>
              </a:buClr>
            </a:pPr>
            <a:r>
              <a:rPr lang="cy-GB" altLang="en-US" sz="2600" dirty="0"/>
              <a:t>Cynyddu strategaethau yn raddol</a:t>
            </a:r>
          </a:p>
          <a:p>
            <a:pPr>
              <a:buClr>
                <a:srgbClr val="FF9933"/>
              </a:buClr>
            </a:pPr>
            <a:r>
              <a:rPr lang="cy-GB" altLang="en-US" sz="2600" dirty="0"/>
              <a:t>Addasu gweithgareddau, dulliau ac adnoddau'r amgylchedd i sicrhau mynediad i'r cwricwlwm</a:t>
            </a:r>
          </a:p>
          <a:p>
            <a:pPr>
              <a:buClr>
                <a:srgbClr val="FF9933"/>
              </a:buClr>
            </a:pPr>
            <a:r>
              <a:rPr lang="cy-GB" altLang="en-US" sz="2600" dirty="0"/>
              <a:t>Gwerthfawrogi a pharchu cyfraniadau pawb</a:t>
            </a:r>
          </a:p>
          <a:p>
            <a:pPr>
              <a:buClr>
                <a:srgbClr val="FF9933"/>
              </a:buClr>
            </a:pPr>
            <a:r>
              <a:rPr lang="cy-GB" altLang="en-US" sz="2600" dirty="0"/>
              <a:t>Gwneud yn fawr o gyfranogiad disgyblion ag ystod o brofiadau a phobl</a:t>
            </a:r>
          </a:p>
          <a:p>
            <a:pPr>
              <a:buClr>
                <a:srgbClr val="FF9933"/>
              </a:buClr>
            </a:pPr>
            <a:r>
              <a:rPr lang="cy-GB" altLang="en-US" sz="2600" dirty="0"/>
              <a:t>Gwerthuso'r sefyllfa'n aml – adfyfyrio a thrafod</a:t>
            </a:r>
          </a:p>
        </p:txBody>
      </p:sp>
      <p:sp>
        <p:nvSpPr>
          <p:cNvPr id="27666" name="Freeform: Shape 27665">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7668" name="Freeform: Shape 27667">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7670" name="Freeform: Shape 27669">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5" name="Rectangle 29704">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9701" name="Picture 29700" descr="A green lines in a dark room&#10;&#10;Description automatically generated">
            <a:extLst>
              <a:ext uri="{FF2B5EF4-FFF2-40B4-BE49-F238E27FC236}">
                <a16:creationId xmlns:a16="http://schemas.microsoft.com/office/drawing/2014/main" id="{4FA275CB-DCAC-8795-8813-46B2FEEA3408}"/>
              </a:ext>
            </a:extLst>
          </p:cNvPr>
          <p:cNvPicPr>
            <a:picLocks noChangeAspect="1"/>
          </p:cNvPicPr>
          <p:nvPr/>
        </p:nvPicPr>
        <p:blipFill rotWithShape="1">
          <a:blip r:embed="rId3"/>
          <a:srcRect l="27252" r="25487"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9707"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9698" name="Title 1">
            <a:extLst>
              <a:ext uri="{FF2B5EF4-FFF2-40B4-BE49-F238E27FC236}">
                <a16:creationId xmlns:a16="http://schemas.microsoft.com/office/drawing/2014/main" id="{11B46347-F43B-4F9A-B82C-44F02D36A379}"/>
              </a:ext>
            </a:extLst>
          </p:cNvPr>
          <p:cNvSpPr>
            <a:spLocks noGrp="1" noChangeArrowheads="1"/>
          </p:cNvSpPr>
          <p:nvPr>
            <p:ph type="title"/>
          </p:nvPr>
        </p:nvSpPr>
        <p:spPr>
          <a:xfrm>
            <a:off x="5827048" y="407987"/>
            <a:ext cx="5721484" cy="1325563"/>
          </a:xfrm>
        </p:spPr>
        <p:txBody>
          <a:bodyPr>
            <a:normAutofit/>
          </a:bodyPr>
          <a:lstStyle/>
          <a:p>
            <a:r>
              <a:rPr lang="cy-GB" altLang="en-US" dirty="0"/>
              <a:t>Y camau cyntaf</a:t>
            </a:r>
          </a:p>
        </p:txBody>
      </p:sp>
      <p:graphicFrame>
        <p:nvGraphicFramePr>
          <p:cNvPr id="29700" name="Content Placeholder 2">
            <a:extLst>
              <a:ext uri="{FF2B5EF4-FFF2-40B4-BE49-F238E27FC236}">
                <a16:creationId xmlns:a16="http://schemas.microsoft.com/office/drawing/2014/main" id="{B88CAB23-0F51-790A-11A9-2DAA246A1D41}"/>
              </a:ext>
            </a:extLst>
          </p:cNvPr>
          <p:cNvGraphicFramePr>
            <a:graphicFrameLocks noGrp="1"/>
          </p:cNvGraphicFramePr>
          <p:nvPr>
            <p:ph idx="1"/>
            <p:extLst>
              <p:ext uri="{D42A27DB-BD31-4B8C-83A1-F6EECF244321}">
                <p14:modId xmlns:p14="http://schemas.microsoft.com/office/powerpoint/2010/main" val="2344996262"/>
              </p:ext>
            </p:extLst>
          </p:nvPr>
        </p:nvGraphicFramePr>
        <p:xfrm>
          <a:off x="5827048" y="1868487"/>
          <a:ext cx="5721484"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1" name="Rectangle 2868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Title 1">
            <a:extLst>
              <a:ext uri="{FF2B5EF4-FFF2-40B4-BE49-F238E27FC236}">
                <a16:creationId xmlns:a16="http://schemas.microsoft.com/office/drawing/2014/main" id="{4FF17A8B-6F41-4D28-951F-0BACA82AF96D}"/>
              </a:ext>
            </a:extLst>
          </p:cNvPr>
          <p:cNvSpPr>
            <a:spLocks noGrp="1" noChangeArrowheads="1"/>
          </p:cNvSpPr>
          <p:nvPr>
            <p:ph type="title"/>
          </p:nvPr>
        </p:nvSpPr>
        <p:spPr>
          <a:xfrm>
            <a:off x="6513788" y="365125"/>
            <a:ext cx="4840010" cy="1807305"/>
          </a:xfrm>
        </p:spPr>
        <p:txBody>
          <a:bodyPr>
            <a:normAutofit/>
          </a:bodyPr>
          <a:lstStyle/>
          <a:p>
            <a:r>
              <a:rPr lang="cy-GB" altLang="en-US" sz="4100" dirty="0"/>
              <a:t>Astudiaeth Achos 2 – Sut gall yr ysgol gefnogi </a:t>
            </a:r>
            <a:r>
              <a:rPr lang="cy-GB" altLang="en-US" sz="4100" dirty="0" err="1"/>
              <a:t>Danielle</a:t>
            </a:r>
            <a:r>
              <a:rPr lang="cy-GB" altLang="en-US" sz="4100" dirty="0"/>
              <a:t>?</a:t>
            </a:r>
          </a:p>
        </p:txBody>
      </p:sp>
      <p:pic>
        <p:nvPicPr>
          <p:cNvPr id="28677" name="Picture 28676" descr="Glasses on top of a book">
            <a:extLst>
              <a:ext uri="{FF2B5EF4-FFF2-40B4-BE49-F238E27FC236}">
                <a16:creationId xmlns:a16="http://schemas.microsoft.com/office/drawing/2014/main" id="{3CBCA86E-9661-06E4-7B64-2CE8B2CBBC00}"/>
              </a:ext>
            </a:extLst>
          </p:cNvPr>
          <p:cNvPicPr>
            <a:picLocks noChangeAspect="1"/>
          </p:cNvPicPr>
          <p:nvPr/>
        </p:nvPicPr>
        <p:blipFill rotWithShape="1">
          <a:blip r:embed="rId3"/>
          <a:srcRect l="7790" r="33122"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8675" name="Content Placeholder 2">
            <a:extLst>
              <a:ext uri="{FF2B5EF4-FFF2-40B4-BE49-F238E27FC236}">
                <a16:creationId xmlns:a16="http://schemas.microsoft.com/office/drawing/2014/main" id="{E8BF7312-AA18-4211-B7F7-6B91DFB29750}"/>
              </a:ext>
            </a:extLst>
          </p:cNvPr>
          <p:cNvSpPr>
            <a:spLocks noGrp="1" noChangeArrowheads="1"/>
          </p:cNvSpPr>
          <p:nvPr>
            <p:ph idx="1"/>
          </p:nvPr>
        </p:nvSpPr>
        <p:spPr>
          <a:xfrm>
            <a:off x="6513788" y="2333297"/>
            <a:ext cx="4840010" cy="3843666"/>
          </a:xfrm>
        </p:spPr>
        <p:txBody>
          <a:bodyPr>
            <a:normAutofit/>
          </a:bodyPr>
          <a:lstStyle/>
          <a:p>
            <a:r>
              <a:rPr lang="cy-GB" altLang="en-US" sz="2000" dirty="0"/>
              <a:t>Mewn grwpiau darllenwch y proffil un dudalen (Astudiaeth Achos 2) ar </a:t>
            </a:r>
            <a:r>
              <a:rPr lang="cy-GB" altLang="en-US" sz="2000" dirty="0" err="1"/>
              <a:t>Moodle</a:t>
            </a:r>
            <a:endParaRPr lang="cy-GB" altLang="en-US" sz="2000" dirty="0"/>
          </a:p>
          <a:p>
            <a:r>
              <a:rPr lang="cy-GB" altLang="en-US" sz="2000" dirty="0"/>
              <a:t>Sut byddech chi'n cefnogi </a:t>
            </a:r>
            <a:r>
              <a:rPr lang="cy-GB" altLang="en-US" sz="2000" dirty="0" err="1"/>
              <a:t>Danielle</a:t>
            </a:r>
            <a:r>
              <a:rPr lang="cy-GB" altLang="en-US" sz="2000" dirty="0"/>
              <a:t> i sicrhau ei bod hi’n cael ei chynnwys mewn cymaint o weithgareddau â phosibl?</a:t>
            </a:r>
          </a:p>
          <a:p>
            <a:endParaRPr lang="en-GB" altLang="en-US" sz="2000" dirty="0"/>
          </a:p>
          <a:p>
            <a:r>
              <a:rPr lang="cy-GB" altLang="en-US" sz="2000" dirty="0"/>
              <a:t>Cyflwynwch hyn ar ffurf CDU</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9" name="Rectangle 3072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Rectangle 2">
            <a:extLst>
              <a:ext uri="{FF2B5EF4-FFF2-40B4-BE49-F238E27FC236}">
                <a16:creationId xmlns:a16="http://schemas.microsoft.com/office/drawing/2014/main" id="{ECA22AC7-28A6-4B59-A8DD-4EC287253B03}"/>
              </a:ext>
            </a:extLst>
          </p:cNvPr>
          <p:cNvSpPr>
            <a:spLocks noGrp="1" noChangeArrowheads="1"/>
          </p:cNvSpPr>
          <p:nvPr>
            <p:ph type="title"/>
          </p:nvPr>
        </p:nvSpPr>
        <p:spPr>
          <a:xfrm>
            <a:off x="838201" y="365125"/>
            <a:ext cx="5251316" cy="1807305"/>
          </a:xfrm>
        </p:spPr>
        <p:txBody>
          <a:bodyPr>
            <a:normAutofit/>
          </a:bodyPr>
          <a:lstStyle/>
          <a:p>
            <a:r>
              <a:rPr lang="cy-GB" altLang="en-US" sz="4100" dirty="0"/>
              <a:t>Pwyntiau pellach ar gyfer eich ystyriaeth EAL neu ADY</a:t>
            </a:r>
            <a:r>
              <a:rPr lang="en-GB" altLang="en-US" sz="4100" dirty="0"/>
              <a:t>?</a:t>
            </a:r>
          </a:p>
        </p:txBody>
      </p:sp>
      <p:sp>
        <p:nvSpPr>
          <p:cNvPr id="30723" name="Rectangle 3">
            <a:extLst>
              <a:ext uri="{FF2B5EF4-FFF2-40B4-BE49-F238E27FC236}">
                <a16:creationId xmlns:a16="http://schemas.microsoft.com/office/drawing/2014/main" id="{11D3B957-3CF1-4F6B-A919-E3E9EB5E465B}"/>
              </a:ext>
            </a:extLst>
          </p:cNvPr>
          <p:cNvSpPr>
            <a:spLocks noGrp="1" noChangeArrowheads="1"/>
          </p:cNvSpPr>
          <p:nvPr>
            <p:ph type="body" idx="1"/>
          </p:nvPr>
        </p:nvSpPr>
        <p:spPr>
          <a:xfrm>
            <a:off x="838200" y="2333297"/>
            <a:ext cx="4619621" cy="3843666"/>
          </a:xfrm>
        </p:spPr>
        <p:txBody>
          <a:bodyPr>
            <a:normAutofit/>
          </a:bodyPr>
          <a:lstStyle/>
          <a:p>
            <a:r>
              <a:rPr lang="cy-GB" altLang="en-US" sz="1700" dirty="0"/>
              <a:t>Mae gan blant sy'n dysgu Saesneg yn iaith ychwanegol anghenion a galluoedd dysgu iaith penodol. Nid yw hyn yr un fath â chael anghenion dysgu ychwanegol (ADY).</a:t>
            </a:r>
          </a:p>
          <a:p>
            <a:pPr eaLnBrk="1" hangingPunct="1"/>
            <a:endParaRPr lang="en-GB" altLang="en-US" sz="1700" i="1" dirty="0"/>
          </a:p>
          <a:p>
            <a:r>
              <a:rPr lang="en-GB" altLang="en-US" sz="1700" dirty="0"/>
              <a:t>“The identification and assessment of the special education needs of children whose first language is not English requires particular care. It is necessary to consider the child within the context of their home, culture and community.” </a:t>
            </a:r>
          </a:p>
          <a:p>
            <a:r>
              <a:rPr lang="en-GB" altLang="en-US" sz="1700" dirty="0"/>
              <a:t>(SEN Code of Practice 2001 5.15)</a:t>
            </a:r>
            <a:endParaRPr lang="en-GB" altLang="en-US" sz="1700" i="1" dirty="0"/>
          </a:p>
        </p:txBody>
      </p:sp>
      <p:pic>
        <p:nvPicPr>
          <p:cNvPr id="30725" name="Picture 30724" descr="Toy plastic numbers">
            <a:extLst>
              <a:ext uri="{FF2B5EF4-FFF2-40B4-BE49-F238E27FC236}">
                <a16:creationId xmlns:a16="http://schemas.microsoft.com/office/drawing/2014/main" id="{357B7943-D44D-9E18-8869-035D369E9C75}"/>
              </a:ext>
            </a:extLst>
          </p:cNvPr>
          <p:cNvPicPr>
            <a:picLocks noChangeAspect="1"/>
          </p:cNvPicPr>
          <p:nvPr/>
        </p:nvPicPr>
        <p:blipFill rotWithShape="1">
          <a:blip r:embed="rId2"/>
          <a:srcRect l="17902" r="2406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968BA9F9-A66A-4901-9DEF-3B3C4EE8257F}"/>
              </a:ext>
            </a:extLst>
          </p:cNvPr>
          <p:cNvSpPr>
            <a:spLocks noGrp="1" noChangeArrowheads="1"/>
          </p:cNvSpPr>
          <p:nvPr>
            <p:ph type="title"/>
          </p:nvPr>
        </p:nvSpPr>
        <p:spPr/>
        <p:txBody>
          <a:bodyPr/>
          <a:lstStyle/>
          <a:p>
            <a:pPr eaLnBrk="1" hangingPunct="1"/>
            <a:r>
              <a:rPr lang="cy-GB" altLang="en-US" dirty="0"/>
              <a:t>Cyfeiriadau</a:t>
            </a:r>
          </a:p>
        </p:txBody>
      </p:sp>
      <p:sp>
        <p:nvSpPr>
          <p:cNvPr id="41987" name="Rectangle 3">
            <a:extLst>
              <a:ext uri="{FF2B5EF4-FFF2-40B4-BE49-F238E27FC236}">
                <a16:creationId xmlns:a16="http://schemas.microsoft.com/office/drawing/2014/main" id="{CE71D6AE-B9EA-42B8-B633-285A7A2F9DF6}"/>
              </a:ext>
            </a:extLst>
          </p:cNvPr>
          <p:cNvSpPr>
            <a:spLocks noGrp="1" noChangeArrowheads="1"/>
          </p:cNvSpPr>
          <p:nvPr>
            <p:ph type="body" idx="1"/>
          </p:nvPr>
        </p:nvSpPr>
        <p:spPr/>
        <p:txBody>
          <a:bodyPr/>
          <a:lstStyle/>
          <a:p>
            <a:pPr eaLnBrk="1" hangingPunct="1">
              <a:lnSpc>
                <a:spcPct val="80000"/>
              </a:lnSpc>
            </a:pPr>
            <a:r>
              <a:rPr lang="en-GB" altLang="en-US"/>
              <a:t>Baker, C (2001) </a:t>
            </a:r>
            <a:r>
              <a:rPr lang="en-GB" altLang="en-US" i="1"/>
              <a:t>Foundations of Bilingual Education and Bilingualism</a:t>
            </a:r>
            <a:r>
              <a:rPr lang="en-GB" altLang="en-US"/>
              <a:t>, 3rd ed. Multilingual Matters, Clevedon.</a:t>
            </a:r>
          </a:p>
          <a:p>
            <a:pPr eaLnBrk="1" hangingPunct="1">
              <a:lnSpc>
                <a:spcPct val="80000"/>
              </a:lnSpc>
            </a:pPr>
            <a:r>
              <a:rPr lang="en-GB" altLang="en-US"/>
              <a:t>Department of Education and Skills, (2001) </a:t>
            </a:r>
            <a:r>
              <a:rPr lang="en-GB" altLang="en-US" i="1"/>
              <a:t>Special Educational Needs Code of Practice</a:t>
            </a:r>
            <a:r>
              <a:rPr lang="en-GB" altLang="en-US"/>
              <a:t>. Annesley: DfES Publications.</a:t>
            </a:r>
          </a:p>
          <a:p>
            <a:pPr eaLnBrk="1" hangingPunct="1">
              <a:lnSpc>
                <a:spcPct val="80000"/>
              </a:lnSpc>
            </a:pPr>
            <a:r>
              <a:rPr lang="en-GB" altLang="en-US"/>
              <a:t>UNESCO (1994) </a:t>
            </a:r>
            <a:r>
              <a:rPr lang="en-GB" altLang="en-US" i="1"/>
              <a:t>The Salamanca Statement and Framework for Action on Special Needs Education</a:t>
            </a:r>
            <a:r>
              <a:rPr lang="en-GB" altLang="en-US"/>
              <a:t>. Paris: UNESCO.</a:t>
            </a:r>
            <a:endParaRPr lang="en-GB" altLang="en-US" sz="16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Cyfeiriadau</a:t>
            </a:r>
            <a:endParaRPr lang="en-GB" dirty="0"/>
          </a:p>
        </p:txBody>
      </p:sp>
      <p:sp>
        <p:nvSpPr>
          <p:cNvPr id="3" name="Content Placeholder 2"/>
          <p:cNvSpPr>
            <a:spLocks noGrp="1"/>
          </p:cNvSpPr>
          <p:nvPr>
            <p:ph idx="1"/>
          </p:nvPr>
        </p:nvSpPr>
        <p:spPr/>
        <p:txBody>
          <a:bodyPr/>
          <a:lstStyle/>
          <a:p>
            <a:r>
              <a:rPr lang="en-GB" dirty="0"/>
              <a:t>Beckett, C. (2002) </a:t>
            </a:r>
            <a:r>
              <a:rPr lang="en-GB" i="1" dirty="0"/>
              <a:t>Human Growth and Develo</a:t>
            </a:r>
            <a:r>
              <a:rPr lang="en-GB" dirty="0"/>
              <a:t>pment, Sage</a:t>
            </a:r>
          </a:p>
          <a:p>
            <a:r>
              <a:rPr lang="en-GB" dirty="0"/>
              <a:t>Knowles, G and Lander, V. (2011) </a:t>
            </a:r>
            <a:r>
              <a:rPr lang="en-GB" i="1" dirty="0"/>
              <a:t>Diversity, Equality and Achievement</a:t>
            </a:r>
            <a:r>
              <a:rPr lang="en-GB" dirty="0"/>
              <a:t>, Sage.</a:t>
            </a:r>
          </a:p>
          <a:p>
            <a:r>
              <a:rPr lang="en-GB" dirty="0">
                <a:cs typeface="Arial" charset="0"/>
              </a:rPr>
              <a:t>Smith, E. (2012) </a:t>
            </a:r>
            <a:r>
              <a:rPr lang="en-GB" i="1" dirty="0">
                <a:cs typeface="Arial" charset="0"/>
              </a:rPr>
              <a:t>Key Issues in Education and Social Justice</a:t>
            </a:r>
            <a:r>
              <a:rPr lang="en-GB" dirty="0">
                <a:cs typeface="Arial" charset="0"/>
              </a:rPr>
              <a:t>, Sage.</a:t>
            </a:r>
            <a:endParaRPr lang="en-GB" dirty="0"/>
          </a:p>
          <a:p>
            <a:r>
              <a:rPr lang="en-GB" dirty="0"/>
              <a:t>Thompson, N. (2006) </a:t>
            </a:r>
            <a:r>
              <a:rPr lang="en-GB" i="1" dirty="0"/>
              <a:t>Anti-discriminatory practice, 4</a:t>
            </a:r>
            <a:r>
              <a:rPr lang="en-GB" i="1" baseline="30000" dirty="0"/>
              <a:t>th</a:t>
            </a:r>
            <a:r>
              <a:rPr lang="en-GB" i="1" dirty="0"/>
              <a:t> ed</a:t>
            </a:r>
            <a:r>
              <a:rPr lang="en-GB" dirty="0"/>
              <a:t>., Palgrave.</a:t>
            </a:r>
          </a:p>
          <a:p>
            <a:r>
              <a:rPr lang="en-GB" dirty="0">
                <a:cs typeface="Arial" charset="0"/>
              </a:rPr>
              <a:t>Williams, C. (</a:t>
            </a:r>
            <a:r>
              <a:rPr lang="en-GB" dirty="0" err="1">
                <a:cs typeface="Arial" charset="0"/>
              </a:rPr>
              <a:t>ed</a:t>
            </a:r>
            <a:r>
              <a:rPr lang="en-GB" dirty="0">
                <a:cs typeface="Arial" charset="0"/>
              </a:rPr>
              <a:t>) (2007) </a:t>
            </a:r>
            <a:r>
              <a:rPr lang="en-GB" i="1" dirty="0">
                <a:cs typeface="Arial" charset="0"/>
              </a:rPr>
              <a:t>Social Policy for Social Welfare Practice in a Devolved Wales</a:t>
            </a:r>
            <a:r>
              <a:rPr lang="en-GB" dirty="0">
                <a:cs typeface="Arial" charset="0"/>
              </a:rPr>
              <a:t>, Venture Press.</a:t>
            </a:r>
          </a:p>
          <a:p>
            <a:endParaRPr lang="en-GB" dirty="0"/>
          </a:p>
        </p:txBody>
      </p:sp>
    </p:spTree>
    <p:extLst>
      <p:ext uri="{BB962C8B-B14F-4D97-AF65-F5344CB8AC3E}">
        <p14:creationId xmlns:p14="http://schemas.microsoft.com/office/powerpoint/2010/main" val="476608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435298AD9F9D243899E994CCB1A3FF7" ma:contentTypeVersion="10" ma:contentTypeDescription="Create a new document." ma:contentTypeScope="" ma:versionID="56e009322de72ea062fcc054287d7210">
  <xsd:schema xmlns:xsd="http://www.w3.org/2001/XMLSchema" xmlns:xs="http://www.w3.org/2001/XMLSchema" xmlns:p="http://schemas.microsoft.com/office/2006/metadata/properties" xmlns:ns3="26599eb2-cc7f-47dc-99f1-d58e85d089ed" xmlns:ns4="95d0673b-7393-4c63-90d0-f8e29adc0326" targetNamespace="http://schemas.microsoft.com/office/2006/metadata/properties" ma:root="true" ma:fieldsID="67a809d46337925bf4286d96fcd089f9" ns3:_="" ns4:_="">
    <xsd:import namespace="26599eb2-cc7f-47dc-99f1-d58e85d089ed"/>
    <xsd:import namespace="95d0673b-7393-4c63-90d0-f8e29adc032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599eb2-cc7f-47dc-99f1-d58e85d089ed"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5d0673b-7393-4c63-90d0-f8e29adc032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6599eb2-cc7f-47dc-99f1-d58e85d089ed" xsi:nil="true"/>
  </documentManagement>
</p:properties>
</file>

<file path=customXml/itemProps1.xml><?xml version="1.0" encoding="utf-8"?>
<ds:datastoreItem xmlns:ds="http://schemas.openxmlformats.org/officeDocument/2006/customXml" ds:itemID="{559977C2-C199-415A-A1D2-75DB0C3B6C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599eb2-cc7f-47dc-99f1-d58e85d089ed"/>
    <ds:schemaRef ds:uri="95d0673b-7393-4c63-90d0-f8e29adc03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3AAB184-0519-4712-8427-0CAC5D2AF161}">
  <ds:schemaRefs>
    <ds:schemaRef ds:uri="http://schemas.microsoft.com/sharepoint/v3/contenttype/forms"/>
  </ds:schemaRefs>
</ds:datastoreItem>
</file>

<file path=customXml/itemProps3.xml><?xml version="1.0" encoding="utf-8"?>
<ds:datastoreItem xmlns:ds="http://schemas.openxmlformats.org/officeDocument/2006/customXml" ds:itemID="{C4D2DE12-8A05-4E2A-B041-8E7C299B14FC}">
  <ds:schemaRefs>
    <ds:schemaRef ds:uri="http://schemas.microsoft.com/office/2006/documentManagement/types"/>
    <ds:schemaRef ds:uri="http://purl.org/dc/elements/1.1/"/>
    <ds:schemaRef ds:uri="http://purl.org/dc/dcmitype/"/>
    <ds:schemaRef ds:uri="http://schemas.microsoft.com/office/2006/metadata/properties"/>
    <ds:schemaRef ds:uri="http://schemas.microsoft.com/office/infopath/2007/PartnerControls"/>
    <ds:schemaRef ds:uri="95d0673b-7393-4c63-90d0-f8e29adc0326"/>
    <ds:schemaRef ds:uri="http://www.w3.org/XML/1998/namespace"/>
    <ds:schemaRef ds:uri="26599eb2-cc7f-47dc-99f1-d58e85d089ed"/>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1266</TotalTime>
  <Words>3348</Words>
  <Application>Microsoft Office PowerPoint</Application>
  <PresentationFormat>Widescreen</PresentationFormat>
  <Paragraphs>331</Paragraphs>
  <Slides>46</Slides>
  <Notes>19</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Arial</vt:lpstr>
      <vt:lpstr>Calibri</vt:lpstr>
      <vt:lpstr>Calibri Light</vt:lpstr>
      <vt:lpstr>Wingdings</vt:lpstr>
      <vt:lpstr>Office Theme</vt:lpstr>
      <vt:lpstr>Cydraddoldeb i Bawb? ECES4013C</vt:lpstr>
      <vt:lpstr>Ailadrodd</vt:lpstr>
      <vt:lpstr>Amcanion y Sesiwn.</vt:lpstr>
      <vt:lpstr>Diffiniad</vt:lpstr>
      <vt:lpstr>Ydych chi’n deall yr iaith?</vt:lpstr>
      <vt:lpstr>Ystadegau  (www.scope.org.uk)</vt:lpstr>
      <vt:lpstr>Ableddiaeth neu Anableddiaeth?</vt:lpstr>
      <vt:lpstr>Anableddiaeth</vt:lpstr>
      <vt:lpstr>Peth 'drwg'</vt:lpstr>
      <vt:lpstr>Anableddiaeth: term pwysig</vt:lpstr>
      <vt:lpstr>Anabledd? Nam? Anfantais?</vt:lpstr>
      <vt:lpstr>Hanes byr o anableddiaeth</vt:lpstr>
      <vt:lpstr>Cyn y Chwyldro Diwydiannol</vt:lpstr>
      <vt:lpstr>Ers hynny</vt:lpstr>
      <vt:lpstr>Datganiad Salamanca UNESCO</vt:lpstr>
      <vt:lpstr>Y Datganiad</vt:lpstr>
      <vt:lpstr>Y Fframwaith Gweithredu ar Addysg Anghenion Arbennig</vt:lpstr>
      <vt:lpstr>Datganiad Salamanca UNESCO</vt:lpstr>
      <vt:lpstr>Deddfwriaeth</vt:lpstr>
      <vt:lpstr>Deddfwriaeth anabledd a chydraddoldeb</vt:lpstr>
      <vt:lpstr>Deddfwriaeth anabledd a chydraddoldeb - Cod Ymarfer 2001, a weithredwyd yn Ionawr 2002</vt:lpstr>
      <vt:lpstr>Deddf Gwahaniaethu ar sail Anabledd 2002</vt:lpstr>
      <vt:lpstr>Deddfwriaeth bellach</vt:lpstr>
      <vt:lpstr>Bil Anghenion Dysgu Ychwanegol a'r Tribiwnlys Addysg (Cymru)(2018)</vt:lpstr>
      <vt:lpstr>Amcanion y Bil ADY</vt:lpstr>
      <vt:lpstr>Dwy gysyniadaeth o anabledd</vt:lpstr>
      <vt:lpstr>Model meddygol (diffygiol) o anabledd</vt:lpstr>
      <vt:lpstr>2. Model cymdeithasol o anabledd</vt:lpstr>
      <vt:lpstr>Model Cymdeithasol</vt:lpstr>
      <vt:lpstr>Dealltwriaeth newydd</vt:lpstr>
      <vt:lpstr>Nam neu anabledd?</vt:lpstr>
      <vt:lpstr>Gwahaniaeth </vt:lpstr>
      <vt:lpstr>Llywodraeth Cymru</vt:lpstr>
      <vt:lpstr>Tasg</vt:lpstr>
      <vt:lpstr>Adfyfyrio….</vt:lpstr>
      <vt:lpstr>Cynnwys mewn Ymarfer Addysg</vt:lpstr>
      <vt:lpstr>Tasg - Astudiaeth Achos1</vt:lpstr>
      <vt:lpstr>Tasg</vt:lpstr>
      <vt:lpstr>Gwneud i gynhwysiant weithio</vt:lpstr>
      <vt:lpstr>Hyrwyddo cynhwysiant ar lawr dosbarth</vt:lpstr>
      <vt:lpstr>Hyrwyddo cynhwysiant ar lawr dosbarth</vt:lpstr>
      <vt:lpstr>Y camau cyntaf</vt:lpstr>
      <vt:lpstr>Astudiaeth Achos 2 – Sut gall yr ysgol gefnogi Danielle?</vt:lpstr>
      <vt:lpstr>Pwyntiau pellach ar gyfer eich ystyriaeth EAL neu ADY?</vt:lpstr>
      <vt:lpstr>Cyfeiriadau</vt:lpstr>
      <vt:lpstr>Cyfeiriadau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Geraint Lloyd</dc:creator>
  <cp:lastModifiedBy>Geraint Lloyd</cp:lastModifiedBy>
  <cp:revision>12</cp:revision>
  <dcterms:created xsi:type="dcterms:W3CDTF">2024-02-26T16:42:54Z</dcterms:created>
  <dcterms:modified xsi:type="dcterms:W3CDTF">2024-04-15T20:47:09Z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0x0101000435298AD9F9D243899E994CCB1A3FF7</vt:lpwstr>
  </property>
</Properties>
</file>