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6" d="100"/>
          <a:sy n="86" d="100"/>
        </p:scale>
        <p:origin x="114"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F4EE4BB-3B4D-4CB5-85DD-0C5CEF3B11FB}"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190367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4EE4BB-3B4D-4CB5-85DD-0C5CEF3B11FB}"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3920417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F4EE4BB-3B4D-4CB5-85DD-0C5CEF3B11FB}"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3819977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F4EE4BB-3B4D-4CB5-85DD-0C5CEF3B11FB}"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692994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F4EE4BB-3B4D-4CB5-85DD-0C5CEF3B11FB}"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4064651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F4EE4BB-3B4D-4CB5-85DD-0C5CEF3B11FB}"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289356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4EE4BB-3B4D-4CB5-85DD-0C5CEF3B11FB}"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4195539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F4EE4BB-3B4D-4CB5-85DD-0C5CEF3B11FB}"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144141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F4EE4BB-3B4D-4CB5-85DD-0C5CEF3B11FB}"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3513631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4EE4BB-3B4D-4CB5-85DD-0C5CEF3B11FB}"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2823208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4EE4BB-3B4D-4CB5-85DD-0C5CEF3B11FB}"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C19F9B-E00F-46A1-8030-5B3D79B10541}" type="slidenum">
              <a:rPr lang="en-GB" smtClean="0"/>
              <a:t>‹#›</a:t>
            </a:fld>
            <a:endParaRPr lang="en-GB"/>
          </a:p>
        </p:txBody>
      </p:sp>
    </p:spTree>
    <p:extLst>
      <p:ext uri="{BB962C8B-B14F-4D97-AF65-F5344CB8AC3E}">
        <p14:creationId xmlns:p14="http://schemas.microsoft.com/office/powerpoint/2010/main" val="3031207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4EE4BB-3B4D-4CB5-85DD-0C5CEF3B11FB}" type="datetimeFigureOut">
              <a:rPr lang="en-GB" smtClean="0"/>
              <a:t>06/11/2018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C19F9B-E00F-46A1-8030-5B3D79B10541}" type="slidenum">
              <a:rPr lang="en-GB" smtClean="0"/>
              <a:t>‹#›</a:t>
            </a:fld>
            <a:endParaRPr lang="en-GB"/>
          </a:p>
        </p:txBody>
      </p:sp>
    </p:spTree>
    <p:extLst>
      <p:ext uri="{BB962C8B-B14F-4D97-AF65-F5344CB8AC3E}">
        <p14:creationId xmlns:p14="http://schemas.microsoft.com/office/powerpoint/2010/main" val="960112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cdc.gov/ncbddd/disabilityandhealth/disability-inclusion.html"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independent.co.uk/news/education/education-news/special-needs-education-does-mainstream-inclusion-work-6105916.html"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worldofinclusion.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579863"/>
            <a:ext cx="9144000" cy="5542157"/>
          </a:xfrm>
        </p:spPr>
        <p:txBody>
          <a:bodyPr>
            <a:normAutofit fontScale="92500" lnSpcReduction="10000"/>
          </a:bodyPr>
          <a:lstStyle/>
          <a:p>
            <a:r>
              <a:rPr lang="en-GB" dirty="0"/>
              <a:t>What is Disability Inclusion?</a:t>
            </a:r>
          </a:p>
          <a:p>
            <a:r>
              <a:rPr lang="en-GB" dirty="0"/>
              <a:t>Including people with disabilities in everyday activities and encouraging them to have roles similar to their peers who do not have a disability is disability inclusion. This involves more than simply encouraging people; it requires making sure that adequate policies and practices are in effect in a community or organization.</a:t>
            </a:r>
          </a:p>
          <a:p>
            <a:endParaRPr lang="en-GB" dirty="0"/>
          </a:p>
          <a:p>
            <a:r>
              <a:rPr lang="en-GB" dirty="0"/>
              <a:t>Inclusion should lead to increased participation in socially expected life roles and activities—such as being a student, worker, friend, community member, patient, spouse, partner, or parent.</a:t>
            </a:r>
          </a:p>
          <a:p>
            <a:endParaRPr lang="en-GB" dirty="0"/>
          </a:p>
          <a:p>
            <a:r>
              <a:rPr lang="en-GB" dirty="0"/>
              <a:t>Socially expected activities may also include engaging in social activities, using public resources such as transportation and libraries, moving about within communities, receiving adequate health care, having relationships, and enjoying other day-to-day activities</a:t>
            </a:r>
            <a:r>
              <a:rPr lang="en-GB" dirty="0" smtClean="0"/>
              <a:t>.</a:t>
            </a:r>
          </a:p>
          <a:p>
            <a:r>
              <a:rPr lang="en-GB" dirty="0"/>
              <a:t>(</a:t>
            </a:r>
            <a:r>
              <a:rPr lang="en-GB" dirty="0">
                <a:hlinkClick r:id="rId2"/>
              </a:rPr>
              <a:t>https://</a:t>
            </a:r>
            <a:r>
              <a:rPr lang="en-GB" dirty="0" smtClean="0">
                <a:hlinkClick r:id="rId2"/>
              </a:rPr>
              <a:t>www.cdc.gov/ncbddd/disabilityandhealth/disability-inclusion.html</a:t>
            </a:r>
            <a:r>
              <a:rPr lang="en-GB" dirty="0" smtClean="0"/>
              <a:t>  accessed 6/11/18)</a:t>
            </a:r>
            <a:endParaRPr lang="en-GB" dirty="0"/>
          </a:p>
        </p:txBody>
      </p:sp>
    </p:spTree>
    <p:extLst>
      <p:ext uri="{BB962C8B-B14F-4D97-AF65-F5344CB8AC3E}">
        <p14:creationId xmlns:p14="http://schemas.microsoft.com/office/powerpoint/2010/main" val="1946986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674906"/>
          </a:xfrm>
        </p:spPr>
        <p:txBody>
          <a:bodyPr>
            <a:normAutofit fontScale="90000"/>
          </a:bodyPr>
          <a:lstStyle/>
          <a:p>
            <a:r>
              <a:rPr lang="en-GB" dirty="0" smtClean="0"/>
              <a:t>Inclusivity in Education </a:t>
            </a:r>
            <a:endParaRPr lang="en-GB" dirty="0"/>
          </a:p>
        </p:txBody>
      </p:sp>
      <p:sp>
        <p:nvSpPr>
          <p:cNvPr id="3" name="Subtitle 2"/>
          <p:cNvSpPr>
            <a:spLocks noGrp="1"/>
          </p:cNvSpPr>
          <p:nvPr>
            <p:ph type="subTitle" idx="1"/>
          </p:nvPr>
        </p:nvSpPr>
        <p:spPr>
          <a:xfrm>
            <a:off x="1524000" y="2270234"/>
            <a:ext cx="9144000" cy="2987566"/>
          </a:xfrm>
        </p:spPr>
        <p:txBody>
          <a:bodyPr>
            <a:normAutofit lnSpcReduction="10000"/>
          </a:bodyPr>
          <a:lstStyle/>
          <a:p>
            <a:r>
              <a:rPr lang="en-GB" dirty="0"/>
              <a:t> Labour is committed to a policy of including as many children as possible in mainstream schools, and 93 special schools have closed down since l997. This is broadly in line with policies embraced throughout the Western world. But many of those children have been inadequately provided for, and as a result the pendulum has swung back towards demands for more special-school provision</a:t>
            </a:r>
            <a:r>
              <a:rPr lang="en-GB" dirty="0" smtClean="0"/>
              <a:t>.</a:t>
            </a:r>
          </a:p>
          <a:p>
            <a:r>
              <a:rPr lang="en-GB" dirty="0" smtClean="0"/>
              <a:t>(</a:t>
            </a:r>
            <a:r>
              <a:rPr lang="en-GB" dirty="0" smtClean="0">
                <a:hlinkClick r:id="rId2"/>
              </a:rPr>
              <a:t>https://www.independent.co.uk/news/education/education-news/special-needs-education-does-mainstream-inclusion-work-6105916.html</a:t>
            </a:r>
            <a:r>
              <a:rPr lang="en-GB" dirty="0" smtClean="0"/>
              <a:t>  Accessed 6/11/18)</a:t>
            </a:r>
            <a:endParaRPr lang="en-GB" dirty="0"/>
          </a:p>
        </p:txBody>
      </p:sp>
    </p:spTree>
    <p:extLst>
      <p:ext uri="{BB962C8B-B14F-4D97-AF65-F5344CB8AC3E}">
        <p14:creationId xmlns:p14="http://schemas.microsoft.com/office/powerpoint/2010/main" val="561466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1282262"/>
            <a:ext cx="9144000" cy="3975538"/>
          </a:xfrm>
        </p:spPr>
        <p:txBody>
          <a:bodyPr/>
          <a:lstStyle/>
          <a:p>
            <a:r>
              <a:rPr lang="en-GB" dirty="0"/>
              <a:t>"This isn't even an issue any more. The question is not whether to include children, but how to do it effectively. You need inclusions, not placements, and for that you need more resources, more training and a mandatory code of admissions</a:t>
            </a:r>
            <a:r>
              <a:rPr lang="en-GB" dirty="0" smtClean="0"/>
              <a:t>.</a:t>
            </a:r>
          </a:p>
          <a:p>
            <a:endParaRPr lang="en-GB" dirty="0"/>
          </a:p>
          <a:p>
            <a:r>
              <a:rPr lang="en-GB" dirty="0" smtClean="0"/>
              <a:t>(</a:t>
            </a:r>
            <a:r>
              <a:rPr lang="en-GB" dirty="0" smtClean="0">
                <a:hlinkClick r:id="rId2"/>
              </a:rPr>
              <a:t>http://worldofinclusion.com/</a:t>
            </a:r>
            <a:r>
              <a:rPr lang="en-GB" dirty="0" smtClean="0"/>
              <a:t>  accessed 6/11/18)</a:t>
            </a:r>
            <a:endParaRPr lang="en-GB" dirty="0"/>
          </a:p>
        </p:txBody>
      </p:sp>
    </p:spTree>
    <p:extLst>
      <p:ext uri="{BB962C8B-B14F-4D97-AF65-F5344CB8AC3E}">
        <p14:creationId xmlns:p14="http://schemas.microsoft.com/office/powerpoint/2010/main" val="62206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198</Words>
  <Application>Microsoft Office PowerPoint</Application>
  <PresentationFormat>Widescreen</PresentationFormat>
  <Paragraphs>13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Inclusivity in Education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Inclusivity in Education </dc:title>
  <dc:creator>Neil Hapgood</dc:creator>
  <cp:lastModifiedBy>Neil Hapgood</cp:lastModifiedBy>
  <cp:revision>3</cp:revision>
  <dcterms:created xsi:type="dcterms:W3CDTF">2018-11-06T14:55:41Z</dcterms:created>
  <dcterms:modified xsi:type="dcterms:W3CDTF">2018-11-06T15:54:05Z</dcterms:modified>
</cp:coreProperties>
</file>