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25"/>
  </p:notesMasterIdLst>
  <p:handoutMasterIdLst>
    <p:handoutMasterId r:id="rId26"/>
  </p:handoutMasterIdLst>
  <p:sldIdLst>
    <p:sldId id="257" r:id="rId2"/>
    <p:sldId id="258" r:id="rId3"/>
    <p:sldId id="271" r:id="rId4"/>
    <p:sldId id="259" r:id="rId5"/>
    <p:sldId id="272" r:id="rId6"/>
    <p:sldId id="277" r:id="rId7"/>
    <p:sldId id="260" r:id="rId8"/>
    <p:sldId id="273" r:id="rId9"/>
    <p:sldId id="261" r:id="rId10"/>
    <p:sldId id="262" r:id="rId11"/>
    <p:sldId id="276" r:id="rId12"/>
    <p:sldId id="263" r:id="rId13"/>
    <p:sldId id="278" r:id="rId14"/>
    <p:sldId id="264" r:id="rId15"/>
    <p:sldId id="265" r:id="rId16"/>
    <p:sldId id="266" r:id="rId17"/>
    <p:sldId id="267" r:id="rId18"/>
    <p:sldId id="269" r:id="rId19"/>
    <p:sldId id="268" r:id="rId20"/>
    <p:sldId id="279" r:id="rId21"/>
    <p:sldId id="270" r:id="rId22"/>
    <p:sldId id="275" r:id="rId23"/>
    <p:sldId id="274" r:id="rId24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  <p15:guide id="3" pos="7296" userDrawn="1">
          <p15:clr>
            <a:srgbClr val="A4A3A4"/>
          </p15:clr>
        </p15:guide>
        <p15:guide id="4" orient="horz" pos="4128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3B4B98B0-60AC-42C2-AFA5-B58CD77FA1E5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34603" autoAdjust="0"/>
    <p:restoredTop sz="86388" autoAdjust="0"/>
  </p:normalViewPr>
  <p:slideViewPr>
    <p:cSldViewPr snapToGrid="0">
      <p:cViewPr varScale="1">
        <p:scale>
          <a:sx n="57" d="100"/>
          <a:sy n="57" d="100"/>
        </p:scale>
        <p:origin x="268" y="52"/>
      </p:cViewPr>
      <p:guideLst>
        <p:guide orient="horz" pos="2160"/>
        <p:guide pos="3840"/>
        <p:guide pos="7296"/>
        <p:guide orient="horz" pos="4128"/>
      </p:guideLst>
    </p:cSldViewPr>
  </p:slideViewPr>
  <p:outlineViewPr>
    <p:cViewPr>
      <p:scale>
        <a:sx n="33" d="100"/>
        <a:sy n="33" d="100"/>
      </p:scale>
      <p:origin x="0" y="-10976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 showGuides="1">
      <p:cViewPr varScale="1">
        <p:scale>
          <a:sx n="90" d="100"/>
          <a:sy n="90" d="100"/>
        </p:scale>
        <p:origin x="2850" y="9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BE3387C1-8EFB-44F7-8485-D662F1CF7333}" type="datetime1">
              <a:rPr lang="en-GB" smtClean="0"/>
              <a:t>11/03/2024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C64E50CC-F33A-4EF4-9F12-93EC4A21A0C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23295073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88D6434E-09F1-48C0-A525-B5A7008B7802}" type="datetime1">
              <a:rPr lang="en-GB" noProof="0" smtClean="0"/>
              <a:t>11/03/2024</a:t>
            </a:fld>
            <a:endParaRPr lang="en-GB" noProof="0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 dirty="0"/>
              <a:t>Click to edit Master text styles</a:t>
            </a:r>
          </a:p>
          <a:p>
            <a:pPr lvl="1" rtl="0"/>
            <a:r>
              <a:rPr lang="en-GB" noProof="0" dirty="0"/>
              <a:t>Second level</a:t>
            </a:r>
          </a:p>
          <a:p>
            <a:pPr lvl="2" rtl="0"/>
            <a:r>
              <a:rPr lang="en-GB" noProof="0" dirty="0"/>
              <a:t>Third level</a:t>
            </a:r>
          </a:p>
          <a:p>
            <a:pPr lvl="3" rtl="0"/>
            <a:r>
              <a:rPr lang="en-GB" noProof="0" dirty="0"/>
              <a:t>Fourth level</a:t>
            </a:r>
          </a:p>
          <a:p>
            <a:pPr lvl="4" rtl="0"/>
            <a:r>
              <a:rPr lang="en-GB" noProof="0" dirty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32674CE4-FBD8-4481-AEFB-CA53E599A745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273268184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32674CE4-FBD8-4481-AEFB-CA53E599A745}" type="slidenum">
              <a:rPr lang="en-GB" smtClean="0"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4797424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CF2FD335-6D8E-486A-8F5F-DFC7325903FF}" type="slidenum">
              <a:rPr lang="en-GB" smtClean="0"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886700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marL="0" indent="0" rtl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CF2FD335-6D8E-486A-8F5F-DFC7325903FF}" type="slidenum">
              <a:rPr lang="en-GB" smtClean="0"/>
              <a:t>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9662748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CF2FD335-6D8E-486A-8F5F-DFC7325903FF}" type="slidenum">
              <a:rPr lang="en-GB" smtClean="0"/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5587111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marL="0" indent="0" rtl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CF2FD335-6D8E-486A-8F5F-DFC7325903FF}" type="slidenum">
              <a:rPr lang="en-GB" smtClean="0"/>
              <a:t>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8431407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CF2FD335-6D8E-486A-8F5F-DFC7325903FF}" type="slidenum">
              <a:rPr lang="en-GB" smtClean="0"/>
              <a:t>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6127340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CF2FD335-6D8E-486A-8F5F-DFC7325903FF}" type="slidenum">
              <a:rPr lang="en-GB" smtClean="0"/>
              <a:t>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6944131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CF2FD335-6D8E-486A-8F5F-DFC7325903FF}" type="slidenum">
              <a:rPr lang="en-GB" smtClean="0"/>
              <a:t>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5718738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32674CE4-FBD8-4481-AEFB-CA53E599A745}" type="slidenum">
              <a:rPr lang="en-GB" smtClean="0"/>
              <a:t>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0105050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32674CE4-FBD8-4481-AEFB-CA53E599A745}" type="slidenum">
              <a:rPr lang="en-GB" smtClean="0"/>
              <a:t>10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9355777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lvl="0" indent="0">
              <a:lnSpc>
                <a:spcPct val="150000"/>
              </a:lnSpc>
              <a:buFont typeface="Wingdings" panose="05000000000000000000" pitchFamily="2" charset="2"/>
              <a:buNone/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32674CE4-FBD8-4481-AEFB-CA53E599A745}" type="slidenum">
              <a:rPr lang="en-GB" smtClean="0"/>
              <a:t>11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5510532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5800B302-F4DC-4547-9C74-CF794137D166}" type="slidenum">
              <a:rPr lang="en-GB" smtClean="0"/>
              <a:t>12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0865558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marL="0" marR="0" lvl="0" indent="0" algn="l" defTabSz="914400" rtl="0" eaLnBrk="1" fontAlgn="auto" latinLnBrk="0" hangingPunct="1">
              <a:lnSpc>
                <a:spcPts val="18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5800B302-F4DC-4547-9C74-CF794137D166}" type="slidenum">
              <a:rPr lang="en-GB" smtClean="0"/>
              <a:t>13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9709928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32674CE4-FBD8-4481-AEFB-CA53E599A745}" type="slidenum">
              <a:rPr lang="en-GB" smtClean="0"/>
              <a:t>14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0095398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32674CE4-FBD8-4481-AEFB-CA53E599A745}" type="slidenum">
              <a:rPr lang="en-GB" smtClean="0"/>
              <a:t>15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33686330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32674CE4-FBD8-4481-AEFB-CA53E599A745}" type="slidenum">
              <a:rPr lang="en-GB" smtClean="0"/>
              <a:t>16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5666033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 fontAlgn="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</a:pPr>
            <a:endParaRPr lang="en-GB" sz="2000" b="0" i="0" u="none" strike="noStrike" dirty="0">
              <a:effectLst/>
              <a:latin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32674CE4-FBD8-4481-AEFB-CA53E599A745}" type="slidenum">
              <a:rPr lang="en-GB" smtClean="0"/>
              <a:t>17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5638424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32674CE4-FBD8-4481-AEFB-CA53E599A745}" type="slidenum">
              <a:rPr lang="en-GB" smtClean="0"/>
              <a:t>18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13785803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32674CE4-FBD8-4481-AEFB-CA53E599A745}" type="slidenum">
              <a:rPr lang="en-GB" smtClean="0"/>
              <a:t>19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31484424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32674CE4-FBD8-4481-AEFB-CA53E599A745}" type="slidenum">
              <a:rPr lang="en-GB" smtClean="0"/>
              <a:t>20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57709230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32674CE4-FBD8-4481-AEFB-CA53E599A745}" type="slidenum">
              <a:rPr lang="en-GB" smtClean="0"/>
              <a:t>21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36248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32674CE4-FBD8-4481-AEFB-CA53E599A745}" type="slidenum">
              <a:rPr lang="en-GB" smtClean="0"/>
              <a:t>22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22018628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32674CE4-FBD8-4481-AEFB-CA53E599A745}" type="slidenum">
              <a:rPr lang="en-GB" smtClean="0"/>
              <a:t>23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4469871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/>
          <p:cNvSpPr/>
          <p:nvPr/>
        </p:nvSpPr>
        <p:spPr>
          <a:xfrm>
            <a:off x="0" y="0"/>
            <a:ext cx="12192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23" name="Rectangle 22"/>
          <p:cNvSpPr/>
          <p:nvPr/>
        </p:nvSpPr>
        <p:spPr>
          <a:xfrm flipV="1">
            <a:off x="7213577" y="3810001"/>
            <a:ext cx="4978425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24" name="Rectangle 23"/>
          <p:cNvSpPr/>
          <p:nvPr/>
        </p:nvSpPr>
        <p:spPr>
          <a:xfrm flipV="1">
            <a:off x="7213601" y="3897010"/>
            <a:ext cx="49784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25" name="Rectangle 24"/>
          <p:cNvSpPr/>
          <p:nvPr/>
        </p:nvSpPr>
        <p:spPr>
          <a:xfrm flipV="1">
            <a:off x="7213601" y="4115167"/>
            <a:ext cx="49784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26" name="Rectangle 25"/>
          <p:cNvSpPr/>
          <p:nvPr/>
        </p:nvSpPr>
        <p:spPr>
          <a:xfrm flipV="1">
            <a:off x="7213600" y="4164403"/>
            <a:ext cx="262128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27" name="Rectangle 26"/>
          <p:cNvSpPr/>
          <p:nvPr/>
        </p:nvSpPr>
        <p:spPr>
          <a:xfrm flipV="1">
            <a:off x="7213600" y="4199572"/>
            <a:ext cx="262128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7213600" y="3962400"/>
            <a:ext cx="408432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9835343" y="4060983"/>
            <a:ext cx="21336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12192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10" name="Rectangle 9"/>
          <p:cNvSpPr/>
          <p:nvPr/>
        </p:nvSpPr>
        <p:spPr>
          <a:xfrm>
            <a:off x="1" y="3675528"/>
            <a:ext cx="12192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11" name="Rectangle 10"/>
          <p:cNvSpPr/>
          <p:nvPr/>
        </p:nvSpPr>
        <p:spPr>
          <a:xfrm flipV="1">
            <a:off x="8552068" y="3643090"/>
            <a:ext cx="3639933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609600" y="2389009"/>
            <a:ext cx="11277600" cy="1470025"/>
          </a:xfrm>
        </p:spPr>
        <p:txBody>
          <a:bodyPr rtlCol="0"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609600" y="3899938"/>
            <a:ext cx="6604000" cy="1752600"/>
          </a:xfrm>
        </p:spPr>
        <p:txBody>
          <a:bodyPr rtlCol="0"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 dirty="0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7265116" y="4205288"/>
            <a:ext cx="1727200" cy="457200"/>
          </a:xfrm>
        </p:spPr>
        <p:txBody>
          <a:bodyPr rtlCol="0"/>
          <a:lstStyle>
            <a:lvl1pPr>
              <a:defRPr>
                <a:solidFill>
                  <a:schemeClr val="accent2">
                    <a:lumMod val="75000"/>
                  </a:schemeClr>
                </a:solidFill>
              </a:defRPr>
            </a:lvl1pPr>
          </a:lstStyle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9043832" y="4206240"/>
            <a:ext cx="1280160" cy="457200"/>
          </a:xfrm>
        </p:spPr>
        <p:txBody>
          <a:bodyPr rtlCol="0"/>
          <a:lstStyle>
            <a:lvl1pPr>
              <a:defRPr>
                <a:solidFill>
                  <a:schemeClr val="accent2">
                    <a:lumMod val="75000"/>
                  </a:schemeClr>
                </a:solidFill>
              </a:defRPr>
            </a:lvl1pPr>
          </a:lstStyle>
          <a:p>
            <a:pPr rtl="0"/>
            <a:fld id="{B4AAD351-6347-4318-B935-1E0F1B6A61D6}" type="datetime1">
              <a:rPr lang="en-GB" noProof="0" smtClean="0"/>
              <a:t>11/03/2024</a:t>
            </a:fld>
            <a:endParaRPr lang="en-GB" noProof="0" dirty="0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11093451" y="1136"/>
            <a:ext cx="996949" cy="365760"/>
          </a:xfrm>
        </p:spPr>
        <p:txBody>
          <a:bodyPr rtlCol="0"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pPr rtl="0"/>
            <a:fld id="{401CF334-2D5C-4859-84A6-CA7E6E43FAEB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6011521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/>
          <a:lstStyle>
            <a:lvl1pPr>
              <a:defRPr/>
            </a:lvl1pPr>
            <a:lvl5pPr>
              <a:defRPr/>
            </a:lvl5pPr>
            <a:lvl6pPr>
              <a:defRPr/>
            </a:lvl6pPr>
          </a:lstStyle>
          <a:p>
            <a:pPr lvl="0" rtl="0" eaLnBrk="1" latinLnBrk="0" hangingPunct="1"/>
            <a:r>
              <a:rPr lang="en-US" noProof="0"/>
              <a:t>Click to edit Master text styles</a:t>
            </a:r>
          </a:p>
          <a:p>
            <a:pPr lvl="1" rtl="0" eaLnBrk="1" latinLnBrk="0" hangingPunct="1"/>
            <a:r>
              <a:rPr lang="en-US" noProof="0"/>
              <a:t>Second level</a:t>
            </a:r>
          </a:p>
          <a:p>
            <a:pPr lvl="2" rtl="0" eaLnBrk="1" latinLnBrk="0" hangingPunct="1"/>
            <a:r>
              <a:rPr lang="en-US" noProof="0"/>
              <a:t>Third level</a:t>
            </a:r>
          </a:p>
          <a:p>
            <a:pPr lvl="3" rtl="0" eaLnBrk="1" latinLnBrk="0" hangingPunct="1"/>
            <a:r>
              <a:rPr lang="en-US" noProof="0"/>
              <a:t>Fourth level</a:t>
            </a:r>
          </a:p>
          <a:p>
            <a:pPr lvl="4" rtl="0" eaLnBrk="1" latinLnBrk="0" hangingPunct="1"/>
            <a:r>
              <a:rPr lang="en-US" noProof="0"/>
              <a:t>Fifth level</a:t>
            </a:r>
            <a:endParaRPr kumimoji="0"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71F23539-3F81-4F1E-A9B7-5CE0C1986E23}" type="datetime1">
              <a:rPr lang="en-GB" noProof="0" smtClean="0"/>
              <a:t>11/03/2024</a:t>
            </a:fld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01CF334-2D5C-4859-84A6-CA7E6E43FAEB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5943031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1968322"/>
            <a:ext cx="10363200" cy="1362075"/>
          </a:xfrm>
        </p:spPr>
        <p:txBody>
          <a:bodyPr rtlCol="0"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chemeClr val="accent2"/>
                </a:solidFill>
                <a:effectLst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kumimoji="0" lang="en-GB" noProof="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3367088"/>
            <a:ext cx="10363200" cy="1509712"/>
          </a:xfrm>
        </p:spPr>
        <p:txBody>
          <a:bodyPr rtlCol="0"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rtl="0" eaLnBrk="1" latinLnBrk="0" hangingPunct="1"/>
            <a:r>
              <a:rPr lang="en-US" noProof="0"/>
              <a:t>Click to edit Master text styles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56854DA5-E4EE-42EA-9BC9-3160B1480769}" type="datetime1">
              <a:rPr lang="en-GB" noProof="0" smtClean="0"/>
              <a:t>11/03/2024</a:t>
            </a:fld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01CF334-2D5C-4859-84A6-CA7E6E43FAEB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7051272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2249425"/>
            <a:ext cx="5384800" cy="4341875"/>
          </a:xfrm>
        </p:spPr>
        <p:txBody>
          <a:bodyPr rtlCol="0"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rtl="0" eaLnBrk="1" latinLnBrk="0" hangingPunct="1"/>
            <a:r>
              <a:rPr lang="en-US" noProof="0"/>
              <a:t>Click to edit Master text styles</a:t>
            </a:r>
          </a:p>
          <a:p>
            <a:pPr lvl="1" rtl="0" eaLnBrk="1" latinLnBrk="0" hangingPunct="1"/>
            <a:r>
              <a:rPr lang="en-US" noProof="0"/>
              <a:t>Second level</a:t>
            </a:r>
          </a:p>
          <a:p>
            <a:pPr lvl="2" rtl="0" eaLnBrk="1" latinLnBrk="0" hangingPunct="1"/>
            <a:r>
              <a:rPr lang="en-US" noProof="0"/>
              <a:t>Third level</a:t>
            </a:r>
          </a:p>
          <a:p>
            <a:pPr lvl="3" rtl="0" eaLnBrk="1" latinLnBrk="0" hangingPunct="1"/>
            <a:r>
              <a:rPr lang="en-US" noProof="0"/>
              <a:t>Fourth level</a:t>
            </a:r>
          </a:p>
          <a:p>
            <a:pPr lvl="4" rtl="0" eaLnBrk="1" latinLnBrk="0" hangingPunct="1"/>
            <a:r>
              <a:rPr lang="en-US" noProof="0"/>
              <a:t>Fifth level</a:t>
            </a:r>
            <a:endParaRPr kumimoji="0" lang="en-GB" noProof="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2249425"/>
            <a:ext cx="5384800" cy="4341875"/>
          </a:xfrm>
        </p:spPr>
        <p:txBody>
          <a:bodyPr rtlCol="0"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rtl="0" eaLnBrk="1" latinLnBrk="0" hangingPunct="1"/>
            <a:r>
              <a:rPr lang="en-US" noProof="0"/>
              <a:t>Click to edit Master text styles</a:t>
            </a:r>
          </a:p>
          <a:p>
            <a:pPr lvl="1" rtl="0" eaLnBrk="1" latinLnBrk="0" hangingPunct="1"/>
            <a:r>
              <a:rPr lang="en-US" noProof="0"/>
              <a:t>Second level</a:t>
            </a:r>
          </a:p>
          <a:p>
            <a:pPr lvl="2" rtl="0" eaLnBrk="1" latinLnBrk="0" hangingPunct="1"/>
            <a:r>
              <a:rPr lang="en-US" noProof="0"/>
              <a:t>Third level</a:t>
            </a:r>
          </a:p>
          <a:p>
            <a:pPr lvl="3" rtl="0" eaLnBrk="1" latinLnBrk="0" hangingPunct="1"/>
            <a:r>
              <a:rPr lang="en-US" noProof="0"/>
              <a:t>Fourth level</a:t>
            </a:r>
          </a:p>
          <a:p>
            <a:pPr lvl="4" rtl="0" eaLnBrk="1" latinLnBrk="0" hangingPunct="1"/>
            <a:r>
              <a:rPr lang="en-US" noProof="0"/>
              <a:t>Fifth level</a:t>
            </a:r>
            <a:endParaRPr kumimoji="0" lang="en-GB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E9A1BF5D-7537-4BA8-9976-6302714DE26C}" type="datetime1">
              <a:rPr lang="en-GB" noProof="0" smtClean="0"/>
              <a:t>11/03/2024</a:t>
            </a:fld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01CF334-2D5C-4859-84A6-CA7E6E43FAEB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4464451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0" orient="horz" pos="2160" userDrawn="1">
          <p15:clr>
            <a:srgbClr val="FBAE40"/>
          </p15:clr>
        </p15:guide>
        <p15:guide id="1" pos="3840" userDrawn="1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8000" y="1143000"/>
            <a:ext cx="11176000" cy="1069848"/>
          </a:xfrm>
        </p:spPr>
        <p:txBody>
          <a:bodyPr rtlCol="0" anchor="ctr"/>
          <a:lstStyle>
            <a:lvl1pPr>
              <a:defRPr sz="4000" b="0" i="0" cap="none" baseline="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8000" y="2244970"/>
            <a:ext cx="5388864" cy="457200"/>
          </a:xfrm>
          <a:solidFill>
            <a:schemeClr val="accent2">
              <a:lumMod val="60000"/>
              <a:lumOff val="4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rtlCol="0"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rtl="0" eaLnBrk="1" latinLnBrk="0" hangingPunct="1"/>
            <a:r>
              <a:rPr lang="en-US" noProof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508000" y="2708519"/>
            <a:ext cx="5388864" cy="3886200"/>
          </a:xfrm>
        </p:spPr>
        <p:txBody>
          <a:bodyPr rtlCol="0"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rtl="0" eaLnBrk="1" latinLnBrk="0" hangingPunct="1"/>
            <a:r>
              <a:rPr lang="en-US" noProof="0"/>
              <a:t>Click to edit Master text styles</a:t>
            </a:r>
          </a:p>
          <a:p>
            <a:pPr lvl="1" rtl="0" eaLnBrk="1" latinLnBrk="0" hangingPunct="1"/>
            <a:r>
              <a:rPr lang="en-US" noProof="0"/>
              <a:t>Second level</a:t>
            </a:r>
          </a:p>
          <a:p>
            <a:pPr lvl="2" rtl="0" eaLnBrk="1" latinLnBrk="0" hangingPunct="1"/>
            <a:r>
              <a:rPr lang="en-US" noProof="0"/>
              <a:t>Third level</a:t>
            </a:r>
          </a:p>
          <a:p>
            <a:pPr lvl="3" rtl="0" eaLnBrk="1" latinLnBrk="0" hangingPunct="1"/>
            <a:r>
              <a:rPr lang="en-US" noProof="0"/>
              <a:t>Fourth level</a:t>
            </a:r>
          </a:p>
          <a:p>
            <a:pPr lvl="4" rtl="0" eaLnBrk="1" latinLnBrk="0" hangingPunct="1"/>
            <a:r>
              <a:rPr lang="en-US" noProof="0"/>
              <a:t>Fifth level</a:t>
            </a:r>
            <a:endParaRPr kumimoji="0"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6294968" y="2244970"/>
            <a:ext cx="5389033" cy="457200"/>
          </a:xfrm>
          <a:solidFill>
            <a:schemeClr val="accent2">
              <a:lumMod val="60000"/>
              <a:lumOff val="4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rtlCol="0"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rtl="0" eaLnBrk="1" latinLnBrk="0" hangingPunct="1"/>
            <a:r>
              <a:rPr lang="en-US" noProof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91073" y="2708519"/>
            <a:ext cx="5389033" cy="3886200"/>
          </a:xfrm>
        </p:spPr>
        <p:txBody>
          <a:bodyPr rtlCol="0"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rtl="0" eaLnBrk="1" latinLnBrk="0" hangingPunct="1"/>
            <a:r>
              <a:rPr lang="en-US" noProof="0"/>
              <a:t>Click to edit Master text styles</a:t>
            </a:r>
          </a:p>
          <a:p>
            <a:pPr lvl="1" rtl="0" eaLnBrk="1" latinLnBrk="0" hangingPunct="1"/>
            <a:r>
              <a:rPr lang="en-US" noProof="0"/>
              <a:t>Second level</a:t>
            </a:r>
          </a:p>
          <a:p>
            <a:pPr lvl="2" rtl="0" eaLnBrk="1" latinLnBrk="0" hangingPunct="1"/>
            <a:r>
              <a:rPr lang="en-US" noProof="0"/>
              <a:t>Third level</a:t>
            </a:r>
          </a:p>
          <a:p>
            <a:pPr lvl="3" rtl="0" eaLnBrk="1" latinLnBrk="0" hangingPunct="1"/>
            <a:r>
              <a:rPr lang="en-US" noProof="0"/>
              <a:t>Fourth level</a:t>
            </a:r>
          </a:p>
          <a:p>
            <a:pPr lvl="4" rtl="0" eaLnBrk="1" latinLnBrk="0" hangingPunct="1"/>
            <a:r>
              <a:rPr lang="en-US" noProof="0"/>
              <a:t>Fifth level</a:t>
            </a:r>
            <a:endParaRPr kumimoji="0" lang="en-GB" noProof="0" dirty="0"/>
          </a:p>
        </p:txBody>
      </p:sp>
      <p:sp>
        <p:nvSpPr>
          <p:cNvPr id="28" name="Footer Placeholder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26" name="Date Placeholder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8F8E4797-21F6-4D41-B035-97FEABB63BCE}" type="datetime1">
              <a:rPr lang="en-GB" noProof="0" smtClean="0"/>
              <a:t>11/03/2024</a:t>
            </a:fld>
            <a:endParaRPr lang="en-GB" noProof="0" dirty="0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pPr rtl="0"/>
            <a:fld id="{401CF334-2D5C-4859-84A6-CA7E6E43FAEB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707165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43000"/>
            <a:ext cx="10972800" cy="1069848"/>
          </a:xfrm>
        </p:spPr>
        <p:txBody>
          <a:bodyPr rtlCol="0"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7010400" y="612648"/>
            <a:ext cx="1767840" cy="457200"/>
          </a:xfrm>
        </p:spPr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778240" y="612648"/>
            <a:ext cx="1276352" cy="457200"/>
          </a:xfrm>
        </p:spPr>
        <p:txBody>
          <a:bodyPr rtlCol="0"/>
          <a:lstStyle/>
          <a:p>
            <a:pPr rtl="0"/>
            <a:fld id="{4EC45D07-A3FD-40EE-BB45-F5E3D0F2E1C8}" type="datetime1">
              <a:rPr lang="en-GB" noProof="0" smtClean="0"/>
              <a:t>11/03/2024</a:t>
            </a:fld>
            <a:endParaRPr lang="en-GB" noProof="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10899648" y="2272"/>
            <a:ext cx="1016000" cy="365760"/>
          </a:xfrm>
        </p:spPr>
        <p:txBody>
          <a:bodyPr rtlCol="0"/>
          <a:lstStyle/>
          <a:p>
            <a:pPr rtl="0"/>
            <a:fld id="{401CF334-2D5C-4859-84A6-CA7E6E43FAEB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8219525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30FFDAF9-DFA9-4947-9568-03347A66D233}" type="datetime1">
              <a:rPr lang="en-GB" noProof="0" smtClean="0"/>
              <a:t>11/03/2024</a:t>
            </a:fld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01CF334-2D5C-4859-84A6-CA7E6E43FAEB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1356951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7137995" y="1101970"/>
            <a:ext cx="4511040" cy="877824"/>
          </a:xfrm>
        </p:spPr>
        <p:txBody>
          <a:bodyPr rtlCol="0" anchor="b"/>
          <a:lstStyle>
            <a:lvl1pPr algn="l">
              <a:buNone/>
              <a:defRPr sz="1800" b="1"/>
            </a:lvl1pPr>
          </a:lstStyle>
          <a:p>
            <a:pPr rtl="0"/>
            <a:r>
              <a:rPr lang="en-GB" noProof="0" dirty="0"/>
              <a:t>Edit Master title style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203200" y="776287"/>
            <a:ext cx="6803136" cy="5805083"/>
          </a:xfrm>
        </p:spPr>
        <p:txBody>
          <a:bodyPr rtlCol="0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rtl="0" eaLnBrk="1" latinLnBrk="0" hangingPunct="1"/>
            <a:r>
              <a:rPr lang="en-US" noProof="0"/>
              <a:t>Click to edit Master text styles</a:t>
            </a:r>
          </a:p>
          <a:p>
            <a:pPr lvl="1" rtl="0" eaLnBrk="1" latinLnBrk="0" hangingPunct="1"/>
            <a:r>
              <a:rPr lang="en-US" noProof="0"/>
              <a:t>Second level</a:t>
            </a:r>
          </a:p>
          <a:p>
            <a:pPr lvl="2" rtl="0" eaLnBrk="1" latinLnBrk="0" hangingPunct="1"/>
            <a:r>
              <a:rPr lang="en-US" noProof="0"/>
              <a:t>Third level</a:t>
            </a:r>
          </a:p>
          <a:p>
            <a:pPr lvl="3" rtl="0" eaLnBrk="1" latinLnBrk="0" hangingPunct="1"/>
            <a:r>
              <a:rPr lang="en-US" noProof="0"/>
              <a:t>Fourth level</a:t>
            </a:r>
          </a:p>
          <a:p>
            <a:pPr lvl="4" rtl="0" eaLnBrk="1" latinLnBrk="0" hangingPunct="1"/>
            <a:r>
              <a:rPr lang="en-US" noProof="0"/>
              <a:t>Fifth level</a:t>
            </a:r>
            <a:endParaRPr kumimoji="0" lang="en-GB" noProof="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7137995" y="2010727"/>
            <a:ext cx="4511040" cy="4580573"/>
          </a:xfrm>
        </p:spPr>
        <p:txBody>
          <a:bodyPr rtlCol="0"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rtl="0" eaLnBrk="1" latinLnBrk="0" hangingPunct="1"/>
            <a:r>
              <a:rPr lang="en-US" noProof="0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D89D711C-098E-40E1-BE23-CFCA1FAB8359}" type="datetime1">
              <a:rPr lang="en-GB" noProof="0" smtClean="0"/>
              <a:t>11/03/2024</a:t>
            </a:fld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01CF334-2D5C-4859-84A6-CA7E6E43FAEB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4986852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53913" y="1109161"/>
            <a:ext cx="782404" cy="4681637"/>
          </a:xfrm>
        </p:spPr>
        <p:txBody>
          <a:bodyPr vert="vert270" lIns="45720" tIns="0" rIns="45720" rtlCol="0" anchor="t"/>
          <a:lstStyle>
            <a:lvl1pPr algn="ctr">
              <a:buNone/>
              <a:defRPr sz="2000" b="1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Picture Placeholder 2" descr="An empty placeholder to add an image. Click on the placeholder and select the image that you wish to add"/>
          <p:cNvSpPr>
            <a:spLocks noGrp="1"/>
          </p:cNvSpPr>
          <p:nvPr>
            <p:ph type="pic" idx="1"/>
          </p:nvPr>
        </p:nvSpPr>
        <p:spPr>
          <a:xfrm>
            <a:off x="538228" y="1143000"/>
            <a:ext cx="6096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 rtlCol="0"/>
          <a:lstStyle>
            <a:lvl1pPr marL="0" indent="0">
              <a:buNone/>
              <a:defRPr sz="3200"/>
            </a:lvl1pPr>
          </a:lstStyle>
          <a:p>
            <a:pPr rtl="0"/>
            <a:r>
              <a:rPr lang="en-US" noProof="0" dirty="0"/>
              <a:t>Click icon to add picture</a:t>
            </a:r>
            <a:endParaRPr kumimoji="0"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17924" y="3274309"/>
            <a:ext cx="3454400" cy="2516489"/>
          </a:xfrm>
        </p:spPr>
        <p:txBody>
          <a:bodyPr lIns="0" tIns="0" rIns="45720" rtlCol="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rtl="0" eaLnBrk="1" latinLnBrk="0" hangingPunct="1"/>
            <a:r>
              <a:rPr lang="en-US" noProof="0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9A9A7A2F-7C81-4F05-8B4D-4983D3740BAF}" type="datetime1">
              <a:rPr lang="en-GB" noProof="0" smtClean="0"/>
              <a:t>11/03/2024</a:t>
            </a:fld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01CF334-2D5C-4859-84A6-CA7E6E43FAEB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883619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rtlCol="0"/>
          <a:lstStyle>
            <a:lvl1pPr>
              <a:defRPr/>
            </a:lvl1pPr>
            <a:lvl5pPr>
              <a:defRPr/>
            </a:lvl5pPr>
          </a:lstStyle>
          <a:p>
            <a:pPr lvl="0" rtl="0" eaLnBrk="1" latinLnBrk="0" hangingPunct="1"/>
            <a:r>
              <a:rPr lang="en-US" noProof="0"/>
              <a:t>Click to edit Master text styles</a:t>
            </a:r>
          </a:p>
          <a:p>
            <a:pPr lvl="1" rtl="0" eaLnBrk="1" latinLnBrk="0" hangingPunct="1"/>
            <a:r>
              <a:rPr lang="en-US" noProof="0"/>
              <a:t>Second level</a:t>
            </a:r>
          </a:p>
          <a:p>
            <a:pPr lvl="2" rtl="0" eaLnBrk="1" latinLnBrk="0" hangingPunct="1"/>
            <a:r>
              <a:rPr lang="en-US" noProof="0"/>
              <a:t>Third level</a:t>
            </a:r>
          </a:p>
          <a:p>
            <a:pPr lvl="3" rtl="0" eaLnBrk="1" latinLnBrk="0" hangingPunct="1"/>
            <a:r>
              <a:rPr lang="en-US" noProof="0"/>
              <a:t>Fourth level</a:t>
            </a:r>
          </a:p>
          <a:p>
            <a:pPr lvl="4" rtl="0" eaLnBrk="1" latinLnBrk="0" hangingPunct="1"/>
            <a:r>
              <a:rPr lang="en-US" noProof="0"/>
              <a:t>Fifth level</a:t>
            </a:r>
            <a:endParaRPr kumimoji="0"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D2EB87B0-5071-4BC9-A19F-C3269318028C}" type="datetime1">
              <a:rPr lang="en-GB" noProof="0" smtClean="0"/>
              <a:t>11/03/2024</a:t>
            </a:fld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01CF334-2D5C-4859-84A6-CA7E6E43FAEB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4678442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 hasCustomPrompt="1"/>
          </p:nvPr>
        </p:nvSpPr>
        <p:spPr>
          <a:xfrm>
            <a:off x="9042400" y="1143000"/>
            <a:ext cx="2540000" cy="5448300"/>
          </a:xfrm>
        </p:spPr>
        <p:txBody>
          <a:bodyPr vert="eaVert" rtlCol="0"/>
          <a:lstStyle>
            <a:lvl1pPr>
              <a:defRPr/>
            </a:lvl1pPr>
          </a:lstStyle>
          <a:p>
            <a:pPr rtl="0"/>
            <a:r>
              <a:rPr lang="en-GB" noProof="0" dirty="0"/>
              <a:t>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 hasCustomPrompt="1"/>
          </p:nvPr>
        </p:nvSpPr>
        <p:spPr>
          <a:xfrm>
            <a:off x="609600" y="1143000"/>
            <a:ext cx="8331200" cy="5448300"/>
          </a:xfrm>
        </p:spPr>
        <p:txBody>
          <a:bodyPr vert="eaVert" rtlCol="0"/>
          <a:lstStyle>
            <a:lvl5pPr>
              <a:defRPr/>
            </a:lvl5pPr>
          </a:lstStyle>
          <a:p>
            <a:pPr lvl="0" rtl="0" eaLnBrk="1" latinLnBrk="0" hangingPunct="1"/>
            <a:r>
              <a:rPr lang="en-GB" noProof="0" dirty="0"/>
              <a:t>Click to edit Master text styles</a:t>
            </a:r>
          </a:p>
          <a:p>
            <a:pPr lvl="1" rtl="0" eaLnBrk="1" latinLnBrk="0" hangingPunct="1"/>
            <a:r>
              <a:rPr lang="en-GB" noProof="0" dirty="0"/>
              <a:t>Second level</a:t>
            </a:r>
          </a:p>
          <a:p>
            <a:pPr lvl="2" rtl="0" eaLnBrk="1" latinLnBrk="0" hangingPunct="1"/>
            <a:r>
              <a:rPr lang="en-GB" noProof="0" dirty="0"/>
              <a:t>Third level</a:t>
            </a:r>
          </a:p>
          <a:p>
            <a:pPr lvl="3" rtl="0" eaLnBrk="1" latinLnBrk="0" hangingPunct="1"/>
            <a:r>
              <a:rPr lang="en-GB" noProof="0" dirty="0"/>
              <a:t>Fourth level</a:t>
            </a:r>
          </a:p>
          <a:p>
            <a:pPr lvl="4" rtl="0" eaLnBrk="1" latinLnBrk="0" hangingPunct="1"/>
            <a:r>
              <a:rPr lang="en-GB" noProof="0" dirty="0"/>
              <a:t>Fifth level</a:t>
            </a:r>
            <a:endParaRPr kumimoji="0"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54B4CBB3-9133-42BF-BC20-6F6E1888C21F}" type="datetime1">
              <a:rPr lang="en-GB" noProof="0" smtClean="0"/>
              <a:t>11/03/2024</a:t>
            </a:fld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01CF334-2D5C-4859-84A6-CA7E6E43FAEB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9780883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19"/>
            <a:ext cx="12192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12192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30" name="Rectangle 29"/>
          <p:cNvSpPr/>
          <p:nvPr/>
        </p:nvSpPr>
        <p:spPr>
          <a:xfrm>
            <a:off x="1" y="308277"/>
            <a:ext cx="12192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31" name="Rectangle 30"/>
          <p:cNvSpPr/>
          <p:nvPr/>
        </p:nvSpPr>
        <p:spPr>
          <a:xfrm flipV="1">
            <a:off x="7213577" y="360247"/>
            <a:ext cx="4978425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32" name="Rectangle 31"/>
          <p:cNvSpPr/>
          <p:nvPr/>
        </p:nvSpPr>
        <p:spPr>
          <a:xfrm flipV="1">
            <a:off x="7213601" y="440113"/>
            <a:ext cx="49784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7209785" y="497504"/>
            <a:ext cx="408432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9831528" y="588943"/>
            <a:ext cx="21336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35" name="Rectangle 34"/>
          <p:cNvSpPr/>
          <p:nvPr/>
        </p:nvSpPr>
        <p:spPr bwMode="invGray">
          <a:xfrm>
            <a:off x="12113288" y="-2001"/>
            <a:ext cx="76835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12059308" y="-2001"/>
            <a:ext cx="3657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12033904" y="-2001"/>
            <a:ext cx="12192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38" name="Rectangle 37"/>
          <p:cNvSpPr/>
          <p:nvPr/>
        </p:nvSpPr>
        <p:spPr bwMode="invGray">
          <a:xfrm>
            <a:off x="11967231" y="-2001"/>
            <a:ext cx="36576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39" name="Rectangle 38"/>
          <p:cNvSpPr/>
          <p:nvPr/>
        </p:nvSpPr>
        <p:spPr bwMode="invGray">
          <a:xfrm>
            <a:off x="11887569" y="380"/>
            <a:ext cx="73152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40" name="Rectangle 39"/>
          <p:cNvSpPr/>
          <p:nvPr/>
        </p:nvSpPr>
        <p:spPr bwMode="invGray">
          <a:xfrm>
            <a:off x="11831300" y="380"/>
            <a:ext cx="12192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1143000"/>
            <a:ext cx="10972800" cy="1066800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09600" y="2249424"/>
            <a:ext cx="10972800" cy="4325112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7010400" y="612648"/>
            <a:ext cx="1767840" cy="457200"/>
          </a:xfrm>
          <a:prstGeom prst="rect">
            <a:avLst/>
          </a:prstGeom>
        </p:spPr>
        <p:txBody>
          <a:bodyPr vert="horz" rtlCol="0"/>
          <a:lstStyle>
            <a:lvl1pPr algn="r" eaLnBrk="1" latinLnBrk="0" hangingPunct="1">
              <a:defRPr kumimoji="0" sz="1100">
                <a:solidFill>
                  <a:schemeClr val="accent2">
                    <a:lumMod val="75000"/>
                  </a:schemeClr>
                </a:solidFill>
              </a:defRPr>
            </a:lvl1pPr>
          </a:lstStyle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8782048" y="612648"/>
            <a:ext cx="1276352" cy="457200"/>
          </a:xfrm>
          <a:prstGeom prst="rect">
            <a:avLst/>
          </a:prstGeom>
        </p:spPr>
        <p:txBody>
          <a:bodyPr vert="horz" rtlCol="0"/>
          <a:lstStyle>
            <a:lvl1pPr algn="l" eaLnBrk="1" latinLnBrk="0" hangingPunct="1">
              <a:defRPr kumimoji="0" sz="1100">
                <a:solidFill>
                  <a:schemeClr val="accent2">
                    <a:lumMod val="75000"/>
                  </a:schemeClr>
                </a:solidFill>
              </a:defRPr>
            </a:lvl1pPr>
          </a:lstStyle>
          <a:p>
            <a:pPr rtl="0"/>
            <a:fld id="{8B045440-74F0-4B44-BEF6-1040C3E911E1}" type="datetime1">
              <a:rPr lang="en-GB" noProof="0" smtClean="0"/>
              <a:t>11/03/2024</a:t>
            </a:fld>
            <a:endParaRPr lang="en-GB" noProof="0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10899648" y="2272"/>
            <a:ext cx="1016000" cy="365760"/>
          </a:xfrm>
          <a:prstGeom prst="rect">
            <a:avLst/>
          </a:prstGeom>
        </p:spPr>
        <p:txBody>
          <a:bodyPr vert="horz" rtlCol="0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pPr rtl="0"/>
            <a:fld id="{401CF334-2D5C-4859-84A6-CA7E6E43FAEB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1321717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sldNum="0" hdr="0" ftr="0" dt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>
            <a:lumMod val="75000"/>
          </a:schemeClr>
        </a:buClr>
        <a:buFont typeface="Georgia"/>
        <a:buChar char="•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>
            <a:lumMod val="75000"/>
          </a:schemeClr>
        </a:buClr>
        <a:buFont typeface="Georgia"/>
        <a:buChar char="▫"/>
        <a:defRPr kumimoji="0" sz="2600" kern="1200">
          <a:solidFill>
            <a:schemeClr val="tx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>
            <a:lumMod val="50000"/>
          </a:schemeClr>
        </a:buClr>
        <a:buFont typeface="Wingdings 2" panose="05020102010507070707" pitchFamily="18" charset="2"/>
        <a:buChar char="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>
            <a:lumMod val="50000"/>
          </a:schemeClr>
        </a:buClr>
        <a:buFont typeface="Wingdings 2" panose="05020102010507070707" pitchFamily="18" charset="2"/>
        <a:buChar char="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1">
            <a:lumMod val="50000"/>
          </a:schemeClr>
        </a:buClr>
        <a:buFont typeface="Wingdings 2" panose="05020102010507070707" pitchFamily="18" charset="2"/>
        <a:buChar char="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1">
            <a:lumMod val="50000"/>
          </a:schemeClr>
        </a:buClr>
        <a:buFont typeface="Wingdings 2" panose="05020102010507070707" pitchFamily="18" charset="2"/>
        <a:buChar char="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1">
            <a:lumMod val="50000"/>
          </a:schemeClr>
        </a:buClr>
        <a:buFont typeface="Wingdings 2" panose="05020102010507070707" pitchFamily="18" charset="2"/>
        <a:buChar char="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1">
            <a:lumMod val="50000"/>
          </a:schemeClr>
        </a:buClr>
        <a:buFont typeface="Wingdings 2" panose="05020102010507070707" pitchFamily="18" charset="2"/>
        <a:buChar char=""/>
        <a:defRPr kumimoji="0" sz="1500" kern="1200">
          <a:solidFill>
            <a:schemeClr val="tx2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1">
            <a:lumMod val="50000"/>
          </a:schemeClr>
        </a:buClr>
        <a:buFont typeface="Wingdings 2" panose="05020102010507070707" pitchFamily="18" charset="2"/>
        <a:buChar char="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0" orient="horz" pos="2160" userDrawn="1">
          <p15:clr>
            <a:srgbClr val="F26B43"/>
          </p15:clr>
        </p15:guide>
        <p15:guide id="1" pos="3840" userDrawn="1">
          <p15:clr>
            <a:srgbClr val="F26B43"/>
          </p15:clr>
        </p15:guide>
        <p15:guide id="2" orient="horz" pos="4152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jpeg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jpeg"/><Relationship Id="rId5" Type="http://schemas.openxmlformats.org/officeDocument/2006/relationships/image" Target="../media/image11.png"/><Relationship Id="rId4" Type="http://schemas.openxmlformats.org/officeDocument/2006/relationships/image" Target="../media/image10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2.png"/><Relationship Id="rId4" Type="http://schemas.openxmlformats.org/officeDocument/2006/relationships/image" Target="../media/image21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7" Type="http://schemas.openxmlformats.org/officeDocument/2006/relationships/image" Target="../media/image18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4" Type="http://schemas.openxmlformats.org/officeDocument/2006/relationships/image" Target="../media/image24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hyperlink" Target="https://ambulance.nhs.wales/files/publications/strategies-and-plans/imtp-summary-posterpdf/" TargetMode="External"/><Relationship Id="rId3" Type="http://schemas.openxmlformats.org/officeDocument/2006/relationships/hyperlink" Target="https://www.hcpc-uk.org/standards/standards-of-continuing-professional-development/" TargetMode="External"/><Relationship Id="rId7" Type="http://schemas.openxmlformats.org/officeDocument/2006/relationships/hyperlink" Target="https://ambulance.nhs.wales/files/publications/strategies-and-plans/clinical-strategy-2020-2025-pdf/" TargetMode="External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ambulance.nhs.wales/about-us/committee-meetings/people-and-culture-committee/" TargetMode="External"/><Relationship Id="rId5" Type="http://schemas.openxmlformats.org/officeDocument/2006/relationships/hyperlink" Target="https://managementstudyguide.com/kotters-8-step-model-of-change.htm?utm_content=cmp-true" TargetMode="External"/><Relationship Id="rId4" Type="http://schemas.openxmlformats.org/officeDocument/2006/relationships/hyperlink" Target="https://afit.co/keep-calm?utm_source=kc&amp;utm_medium=redirect" TargetMode="External"/><Relationship Id="rId9" Type="http://schemas.openxmlformats.org/officeDocument/2006/relationships/hyperlink" Target="https://ambulance.nhs.wales/files/publications/strategies-and-plans/imtp-public-summary-may-2023/" TargetMode="Externa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9600" y="1958975"/>
            <a:ext cx="11277600" cy="1470025"/>
          </a:xfrm>
        </p:spPr>
        <p:txBody>
          <a:bodyPr rtlCol="0">
            <a:normAutofit/>
          </a:bodyPr>
          <a:lstStyle/>
          <a:p>
            <a:pPr lvl="0" algn="ctr">
              <a:lnSpc>
                <a:spcPct val="107000"/>
              </a:lnSpc>
              <a:spcBef>
                <a:spcPts val="600"/>
              </a:spcBef>
              <a:spcAft>
                <a:spcPts val="800"/>
              </a:spcAft>
              <a:tabLst>
                <a:tab pos="914400" algn="l"/>
                <a:tab pos="1371600" algn="l"/>
                <a:tab pos="1828800" algn="l"/>
              </a:tabLst>
            </a:pPr>
            <a:r>
              <a:rPr lang="en-GB" sz="2800" b="1" dirty="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A presentation identifying and critically analysing the </a:t>
            </a:r>
            <a:r>
              <a:rPr lang="en-GB" sz="2800" b="1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utilisation of CPD Hours within WAST</a:t>
            </a:r>
            <a:endParaRPr lang="en-GB" sz="2800" b="1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09600" y="3890413"/>
            <a:ext cx="5391150" cy="1470025"/>
          </a:xfrm>
        </p:spPr>
        <p:txBody>
          <a:bodyPr rtlCol="0">
            <a:normAutofit/>
          </a:bodyPr>
          <a:lstStyle/>
          <a:p>
            <a:pPr rtl="0"/>
            <a:r>
              <a:rPr lang="en-GB" sz="3200" dirty="0"/>
              <a:t>Presented by</a:t>
            </a:r>
          </a:p>
          <a:p>
            <a:pPr rtl="0"/>
            <a:r>
              <a:rPr lang="en-GB" sz="3200" dirty="0"/>
              <a:t>Aaron Hulson</a:t>
            </a:r>
          </a:p>
        </p:txBody>
      </p:sp>
    </p:spTree>
    <p:extLst>
      <p:ext uri="{BB962C8B-B14F-4D97-AF65-F5344CB8AC3E}">
        <p14:creationId xmlns:p14="http://schemas.microsoft.com/office/powerpoint/2010/main" val="7063055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dirty="0"/>
              <a:t>Introduction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BCA04EE6-6C9B-0461-698B-44974C50599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8999003" y="2438140"/>
            <a:ext cx="2583397" cy="38750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>
            <a:extLst>
              <a:ext uri="{FF2B5EF4-FFF2-40B4-BE49-F238E27FC236}">
                <a16:creationId xmlns:a16="http://schemas.microsoft.com/office/drawing/2014/main" id="{8D4FF315-1333-07C2-2B88-F7A68FB7BEF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3738" b="9931"/>
          <a:stretch/>
        </p:blipFill>
        <p:spPr bwMode="auto">
          <a:xfrm>
            <a:off x="509016" y="2945988"/>
            <a:ext cx="2320255" cy="333189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9" name="091D2F7F-42CE-4436-895A-F0BECC4FFD5D" descr="IMG_2738.jpg">
            <a:extLst>
              <a:ext uri="{FF2B5EF4-FFF2-40B4-BE49-F238E27FC236}">
                <a16:creationId xmlns:a16="http://schemas.microsoft.com/office/drawing/2014/main" id="{F9A5B659-B676-9D3C-2C95-D5738C12834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2462" y="2436596"/>
            <a:ext cx="5322128" cy="39915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518960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dirty="0"/>
              <a:t>Project title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rtl="0"/>
            <a:endParaRPr lang="en-GB" dirty="0"/>
          </a:p>
          <a:p>
            <a:pPr marL="109728" indent="0" rtl="0">
              <a:buNone/>
            </a:pPr>
            <a:endParaRPr lang="en-GB" dirty="0"/>
          </a:p>
          <a:p>
            <a:pPr marL="109728" indent="0" rtl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How can the Welsh Ambulance Service Trust change its approach to Continuing Professional Development (CPD) to improve the training opportunities available for staff.</a:t>
            </a:r>
          </a:p>
        </p:txBody>
      </p:sp>
    </p:spTree>
    <p:extLst>
      <p:ext uri="{BB962C8B-B14F-4D97-AF65-F5344CB8AC3E}">
        <p14:creationId xmlns:p14="http://schemas.microsoft.com/office/powerpoint/2010/main" val="39546367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dirty="0"/>
              <a:t>Scope and Objective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endParaRPr lang="en-GB" dirty="0"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109728" indent="0">
              <a:buNone/>
            </a:pPr>
            <a:r>
              <a:rPr lang="en-GB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My objective is to increase the knowledge, clinical development and CPD hour usage of staff by providing high quality, value for time CPD activities covering a variety of topics.</a:t>
            </a:r>
            <a:endParaRPr lang="en-GB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rtl="0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978601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6885" y="757989"/>
            <a:ext cx="10972800" cy="1066800"/>
          </a:xfrm>
        </p:spPr>
        <p:txBody>
          <a:bodyPr rtlCol="0"/>
          <a:lstStyle/>
          <a:p>
            <a:pPr rtl="0"/>
            <a:r>
              <a:rPr lang="en-GB" dirty="0"/>
              <a:t>Purpose of the change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rtl="0"/>
            <a:r>
              <a:rPr lang="en-GB" dirty="0"/>
              <a:t>The Health service is struggling to function</a:t>
            </a:r>
          </a:p>
          <a:p>
            <a:pPr rtl="0"/>
            <a:endParaRPr lang="en-GB" dirty="0"/>
          </a:p>
          <a:p>
            <a:pPr rtl="0"/>
            <a:r>
              <a:rPr lang="en-GB" dirty="0"/>
              <a:t>WAST increasingly working in escalation</a:t>
            </a:r>
          </a:p>
          <a:p>
            <a:pPr rtl="0"/>
            <a:endParaRPr lang="en-GB" dirty="0"/>
          </a:p>
          <a:p>
            <a:pPr rtl="0"/>
            <a:r>
              <a:rPr lang="en-GB" dirty="0"/>
              <a:t>Less time for training and development</a:t>
            </a:r>
          </a:p>
          <a:p>
            <a:pPr rtl="0"/>
            <a:endParaRPr lang="en-GB" dirty="0"/>
          </a:p>
          <a:p>
            <a:pPr rtl="0"/>
            <a:r>
              <a:rPr lang="en-GB" dirty="0"/>
              <a:t>Quantity over quality</a:t>
            </a:r>
          </a:p>
          <a:p>
            <a:pPr rtl="0"/>
            <a:endParaRPr lang="en-GB" dirty="0"/>
          </a:p>
          <a:p>
            <a:pPr rtl="0"/>
            <a:r>
              <a:rPr lang="en-GB" dirty="0"/>
              <a:t>CPD is important, now more than ever. </a:t>
            </a:r>
          </a:p>
          <a:p>
            <a:pPr rtl="0"/>
            <a:endParaRPr lang="en-GB" dirty="0"/>
          </a:p>
          <a:p>
            <a:pPr rtl="0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695558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28" y="629578"/>
            <a:ext cx="10972800" cy="1066800"/>
          </a:xfrm>
        </p:spPr>
        <p:txBody>
          <a:bodyPr rtlCol="0">
            <a:normAutofit/>
          </a:bodyPr>
          <a:lstStyle/>
          <a:p>
            <a:pPr rtl="0"/>
            <a:r>
              <a:rPr lang="en-GB" dirty="0"/>
              <a:t>WAST’s Current position on CPD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53262" y="1696379"/>
            <a:ext cx="2566737" cy="4325112"/>
          </a:xfrm>
        </p:spPr>
        <p:txBody>
          <a:bodyPr rtlCol="0"/>
          <a:lstStyle/>
          <a:p>
            <a:r>
              <a:rPr lang="en-GB" b="1" dirty="0"/>
              <a:t>Benefits</a:t>
            </a:r>
          </a:p>
          <a:p>
            <a:endParaRPr lang="en-GB" dirty="0"/>
          </a:p>
          <a:p>
            <a:pPr rtl="0"/>
            <a:endParaRPr lang="en-GB" dirty="0"/>
          </a:p>
          <a:p>
            <a:pPr marL="109728" indent="0" rtl="0">
              <a:buNone/>
            </a:pPr>
            <a:endParaRPr lang="en-GB" dirty="0"/>
          </a:p>
          <a:p>
            <a:pPr rtl="0"/>
            <a:endParaRPr lang="en-GB" dirty="0"/>
          </a:p>
          <a:p>
            <a:pPr rtl="0"/>
            <a:endParaRPr lang="en-GB" dirty="0"/>
          </a:p>
          <a:p>
            <a:pPr rtl="0"/>
            <a:endParaRPr lang="en-GB" dirty="0"/>
          </a:p>
          <a:p>
            <a:pPr marL="109728" indent="0" rtl="0">
              <a:buNone/>
            </a:pPr>
            <a:r>
              <a:rPr lang="en-GB" dirty="0"/>
              <a:t>HCPC (2018)</a:t>
            </a:r>
          </a:p>
        </p:txBody>
      </p:sp>
      <p:pic>
        <p:nvPicPr>
          <p:cNvPr id="4" name="Picture 3" descr="A screenshot of a social media page&#10;&#10;Description automatically generated">
            <a:extLst>
              <a:ext uri="{FF2B5EF4-FFF2-40B4-BE49-F238E27FC236}">
                <a16:creationId xmlns:a16="http://schemas.microsoft.com/office/drawing/2014/main" id="{EBEDF4E3-BBF0-8986-38F9-6BE8035987D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8721" t="13227" r="9108" b="7703"/>
          <a:stretch/>
        </p:blipFill>
        <p:spPr>
          <a:xfrm>
            <a:off x="380999" y="2149876"/>
            <a:ext cx="3272590" cy="4184981"/>
          </a:xfrm>
          <a:prstGeom prst="rect">
            <a:avLst/>
          </a:prstGeom>
        </p:spPr>
      </p:pic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B2E256F0-9372-115D-11EA-8716A4E1C1A1}"/>
              </a:ext>
            </a:extLst>
          </p:cNvPr>
          <p:cNvSpPr txBox="1">
            <a:spLocks/>
          </p:cNvSpPr>
          <p:nvPr/>
        </p:nvSpPr>
        <p:spPr>
          <a:xfrm>
            <a:off x="8480991" y="1696379"/>
            <a:ext cx="3146120" cy="4854546"/>
          </a:xfrm>
          <a:prstGeom prst="rect">
            <a:avLst/>
          </a:prstGeom>
        </p:spPr>
        <p:txBody>
          <a:bodyPr vert="horz" rtlCol="0">
            <a:normAutofit fontScale="92500" lnSpcReduction="10000"/>
          </a:bodyPr>
          <a:lstStyle>
            <a:lvl1pPr marL="365760" indent="-256032" algn="l" rtl="0" eaLnBrk="1" latinLnBrk="0" hangingPunct="1">
              <a:spcBef>
                <a:spcPts val="300"/>
              </a:spcBef>
              <a:buClr>
                <a:schemeClr val="accent3">
                  <a:lumMod val="75000"/>
                </a:schemeClr>
              </a:buClr>
              <a:buFont typeface="Georgia"/>
              <a:buChar char="•"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58368" indent="-246888" algn="l" rtl="0" eaLnBrk="1" latinLnBrk="0" hangingPunct="1">
              <a:spcBef>
                <a:spcPts val="300"/>
              </a:spcBef>
              <a:buClr>
                <a:schemeClr val="accent2">
                  <a:lumMod val="75000"/>
                </a:schemeClr>
              </a:buClr>
              <a:buFont typeface="Georgia"/>
              <a:buChar char="▫"/>
              <a:defRPr kumimoji="0" sz="2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23544" indent="-219456" algn="l" rtl="0" eaLnBrk="1" latinLnBrk="0" hangingPunct="1">
              <a:spcBef>
                <a:spcPts val="300"/>
              </a:spcBef>
              <a:buClr>
                <a:schemeClr val="accent1">
                  <a:lumMod val="50000"/>
                </a:schemeClr>
              </a:buClr>
              <a:buFont typeface="Wingdings 2" panose="05020102010507070707" pitchFamily="18" charset="2"/>
              <a:buChar char="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79576" indent="-201168" algn="l" rtl="0" eaLnBrk="1" latinLnBrk="0" hangingPunct="1">
              <a:spcBef>
                <a:spcPts val="300"/>
              </a:spcBef>
              <a:buClr>
                <a:schemeClr val="accent1">
                  <a:lumMod val="50000"/>
                </a:schemeClr>
              </a:buClr>
              <a:buFont typeface="Wingdings 2" panose="05020102010507070707" pitchFamily="18" charset="2"/>
              <a:buChar char=""/>
              <a:defRPr kumimoji="0"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389888" indent="-182880" algn="l" rtl="0" eaLnBrk="1" latinLnBrk="0" hangingPunct="1">
              <a:spcBef>
                <a:spcPts val="300"/>
              </a:spcBef>
              <a:buClr>
                <a:schemeClr val="accent1">
                  <a:lumMod val="50000"/>
                </a:schemeClr>
              </a:buClr>
              <a:buFont typeface="Wingdings 2" panose="05020102010507070707" pitchFamily="18" charset="2"/>
              <a:buChar char=""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609344" indent="-182880" algn="l" rtl="0" eaLnBrk="1" latinLnBrk="0" hangingPunct="1">
              <a:spcBef>
                <a:spcPts val="300"/>
              </a:spcBef>
              <a:buClr>
                <a:schemeClr val="accent1">
                  <a:lumMod val="50000"/>
                </a:schemeClr>
              </a:buClr>
              <a:buFont typeface="Wingdings 2" panose="05020102010507070707" pitchFamily="18" charset="2"/>
              <a:buChar char="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1828800" indent="-182880" algn="l" rtl="0" eaLnBrk="1" latinLnBrk="0" hangingPunct="1">
              <a:spcBef>
                <a:spcPts val="300"/>
              </a:spcBef>
              <a:buClr>
                <a:schemeClr val="accent1">
                  <a:lumMod val="50000"/>
                </a:schemeClr>
              </a:buClr>
              <a:buFont typeface="Wingdings 2" panose="05020102010507070707" pitchFamily="18" charset="2"/>
              <a:buChar char="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029968" indent="-182880" algn="l" rtl="0" eaLnBrk="1" latinLnBrk="0" hangingPunct="1">
              <a:spcBef>
                <a:spcPts val="300"/>
              </a:spcBef>
              <a:buClr>
                <a:schemeClr val="accent1">
                  <a:lumMod val="50000"/>
                </a:schemeClr>
              </a:buClr>
              <a:buFont typeface="Wingdings 2" panose="05020102010507070707" pitchFamily="18" charset="2"/>
              <a:buChar char=""/>
              <a:defRPr kumimoji="0" sz="15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240280" indent="-182880" algn="l" rtl="0" eaLnBrk="1" latinLnBrk="0" hangingPunct="1">
              <a:spcBef>
                <a:spcPts val="300"/>
              </a:spcBef>
              <a:buClr>
                <a:schemeClr val="accent1">
                  <a:lumMod val="50000"/>
                </a:schemeClr>
              </a:buClr>
              <a:buFont typeface="Wingdings 2" panose="05020102010507070707" pitchFamily="18" charset="2"/>
              <a:buChar char="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/>
              <a:t>Barriers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marL="109728" indent="0">
              <a:buFont typeface="Georgia"/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marL="109728" indent="0">
              <a:buNone/>
            </a:pPr>
            <a:r>
              <a:rPr lang="en-GB" sz="1600" dirty="0"/>
              <a:t>(Depositphotos)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4AE5B632-CAB0-0D04-47BE-771D065CF456}"/>
              </a:ext>
            </a:extLst>
          </p:cNvPr>
          <p:cNvSpPr txBox="1">
            <a:spLocks/>
          </p:cNvSpPr>
          <p:nvPr/>
        </p:nvSpPr>
        <p:spPr>
          <a:xfrm>
            <a:off x="974557" y="1563784"/>
            <a:ext cx="2085474" cy="726387"/>
          </a:xfrm>
          <a:prstGeom prst="rect">
            <a:avLst/>
          </a:prstGeom>
        </p:spPr>
        <p:txBody>
          <a:bodyPr vert="horz" rtlCol="0">
            <a:normAutofit/>
          </a:bodyPr>
          <a:lstStyle>
            <a:lvl1pPr marL="365760" indent="-256032" algn="l" rtl="0" eaLnBrk="1" latinLnBrk="0" hangingPunct="1">
              <a:spcBef>
                <a:spcPts val="300"/>
              </a:spcBef>
              <a:buClr>
                <a:schemeClr val="accent3">
                  <a:lumMod val="75000"/>
                </a:schemeClr>
              </a:buClr>
              <a:buFont typeface="Georgia"/>
              <a:buChar char="•"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58368" indent="-246888" algn="l" rtl="0" eaLnBrk="1" latinLnBrk="0" hangingPunct="1">
              <a:spcBef>
                <a:spcPts val="300"/>
              </a:spcBef>
              <a:buClr>
                <a:schemeClr val="accent2">
                  <a:lumMod val="75000"/>
                </a:schemeClr>
              </a:buClr>
              <a:buFont typeface="Georgia"/>
              <a:buChar char="▫"/>
              <a:defRPr kumimoji="0" sz="2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23544" indent="-219456" algn="l" rtl="0" eaLnBrk="1" latinLnBrk="0" hangingPunct="1">
              <a:spcBef>
                <a:spcPts val="300"/>
              </a:spcBef>
              <a:buClr>
                <a:schemeClr val="accent1">
                  <a:lumMod val="50000"/>
                </a:schemeClr>
              </a:buClr>
              <a:buFont typeface="Wingdings 2" panose="05020102010507070707" pitchFamily="18" charset="2"/>
              <a:buChar char="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79576" indent="-201168" algn="l" rtl="0" eaLnBrk="1" latinLnBrk="0" hangingPunct="1">
              <a:spcBef>
                <a:spcPts val="300"/>
              </a:spcBef>
              <a:buClr>
                <a:schemeClr val="accent1">
                  <a:lumMod val="50000"/>
                </a:schemeClr>
              </a:buClr>
              <a:buFont typeface="Wingdings 2" panose="05020102010507070707" pitchFamily="18" charset="2"/>
              <a:buChar char=""/>
              <a:defRPr kumimoji="0"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389888" indent="-182880" algn="l" rtl="0" eaLnBrk="1" latinLnBrk="0" hangingPunct="1">
              <a:spcBef>
                <a:spcPts val="300"/>
              </a:spcBef>
              <a:buClr>
                <a:schemeClr val="accent1">
                  <a:lumMod val="50000"/>
                </a:schemeClr>
              </a:buClr>
              <a:buFont typeface="Wingdings 2" panose="05020102010507070707" pitchFamily="18" charset="2"/>
              <a:buChar char=""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609344" indent="-182880" algn="l" rtl="0" eaLnBrk="1" latinLnBrk="0" hangingPunct="1">
              <a:spcBef>
                <a:spcPts val="300"/>
              </a:spcBef>
              <a:buClr>
                <a:schemeClr val="accent1">
                  <a:lumMod val="50000"/>
                </a:schemeClr>
              </a:buClr>
              <a:buFont typeface="Wingdings 2" panose="05020102010507070707" pitchFamily="18" charset="2"/>
              <a:buChar char="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1828800" indent="-182880" algn="l" rtl="0" eaLnBrk="1" latinLnBrk="0" hangingPunct="1">
              <a:spcBef>
                <a:spcPts val="300"/>
              </a:spcBef>
              <a:buClr>
                <a:schemeClr val="accent1">
                  <a:lumMod val="50000"/>
                </a:schemeClr>
              </a:buClr>
              <a:buFont typeface="Wingdings 2" panose="05020102010507070707" pitchFamily="18" charset="2"/>
              <a:buChar char="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029968" indent="-182880" algn="l" rtl="0" eaLnBrk="1" latinLnBrk="0" hangingPunct="1">
              <a:spcBef>
                <a:spcPts val="300"/>
              </a:spcBef>
              <a:buClr>
                <a:schemeClr val="accent1">
                  <a:lumMod val="50000"/>
                </a:schemeClr>
              </a:buClr>
              <a:buFont typeface="Wingdings 2" panose="05020102010507070707" pitchFamily="18" charset="2"/>
              <a:buChar char=""/>
              <a:defRPr kumimoji="0" sz="15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240280" indent="-182880" algn="l" rtl="0" eaLnBrk="1" latinLnBrk="0" hangingPunct="1">
              <a:spcBef>
                <a:spcPts val="300"/>
              </a:spcBef>
              <a:buClr>
                <a:schemeClr val="accent1">
                  <a:lumMod val="50000"/>
                </a:schemeClr>
              </a:buClr>
              <a:buFont typeface="Wingdings 2" panose="05020102010507070707" pitchFamily="18" charset="2"/>
              <a:buChar char="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/>
              <a:t>Culture</a:t>
            </a:r>
          </a:p>
          <a:p>
            <a:pPr marL="109728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E21B422-A6E1-26B8-714B-31DF1EDF3450}"/>
              </a:ext>
            </a:extLst>
          </p:cNvPr>
          <p:cNvSpPr txBox="1"/>
          <p:nvPr/>
        </p:nvSpPr>
        <p:spPr>
          <a:xfrm>
            <a:off x="745957" y="6334857"/>
            <a:ext cx="254267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WAST Culture (2023)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D5249AFB-8D61-0F87-8CA1-3F285F9B35D2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4259" t="24082" r="78725" b="66605"/>
          <a:stretch/>
        </p:blipFill>
        <p:spPr>
          <a:xfrm>
            <a:off x="3995310" y="3429000"/>
            <a:ext cx="4201379" cy="1293480"/>
          </a:xfrm>
          <a:prstGeom prst="rect">
            <a:avLst/>
          </a:prstGeom>
        </p:spPr>
      </p:pic>
      <p:pic>
        <p:nvPicPr>
          <p:cNvPr id="1028" name="Picture 4" descr="Under construction barrier — Stock Photo, Image">
            <a:extLst>
              <a:ext uri="{FF2B5EF4-FFF2-40B4-BE49-F238E27FC236}">
                <a16:creationId xmlns:a16="http://schemas.microsoft.com/office/drawing/2014/main" id="{66D1D1DE-F191-78CA-F110-B124A73D9F4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814" t="2690" r="10883" b="2567"/>
          <a:stretch/>
        </p:blipFill>
        <p:spPr bwMode="auto">
          <a:xfrm>
            <a:off x="8227256" y="2305282"/>
            <a:ext cx="3653590" cy="37162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112883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9349" y="774511"/>
            <a:ext cx="2324669" cy="794982"/>
          </a:xfrm>
        </p:spPr>
        <p:txBody>
          <a:bodyPr rtlCol="0">
            <a:normAutofit fontScale="90000"/>
          </a:bodyPr>
          <a:lstStyle/>
          <a:p>
            <a:pPr rtl="0"/>
            <a:r>
              <a:rPr lang="en-GB" dirty="0"/>
              <a:t>CPD usage Statistics 2022/2023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92CBAF6E-05C8-3908-477C-EC5957D1883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9627" t="40000" r="28582" b="27164"/>
          <a:stretch/>
        </p:blipFill>
        <p:spPr>
          <a:xfrm>
            <a:off x="2418300" y="926343"/>
            <a:ext cx="9678166" cy="56228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8880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7359" y="724225"/>
            <a:ext cx="10972800" cy="1066800"/>
          </a:xfrm>
        </p:spPr>
        <p:txBody>
          <a:bodyPr rtlCol="0">
            <a:normAutofit/>
          </a:bodyPr>
          <a:lstStyle/>
          <a:p>
            <a:pPr rtl="0"/>
            <a:r>
              <a:rPr lang="en-GB" dirty="0"/>
              <a:t>Other services position on CPD</a:t>
            </a:r>
          </a:p>
        </p:txBody>
      </p:sp>
      <p:pic>
        <p:nvPicPr>
          <p:cNvPr id="3074" name="Picture 2" descr="Fire and Rescue Authority - North Wales Fire And Rescue Service">
            <a:extLst>
              <a:ext uri="{FF2B5EF4-FFF2-40B4-BE49-F238E27FC236}">
                <a16:creationId xmlns:a16="http://schemas.microsoft.com/office/drawing/2014/main" id="{7ABE1570-10EC-DEAF-DF5D-D14AE4207FE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1841" y="1791025"/>
            <a:ext cx="2594811" cy="32759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British Army Badge Graduated Wallpaper - Adorable Wallpaper | Army ...">
            <a:extLst>
              <a:ext uri="{FF2B5EF4-FFF2-40B4-BE49-F238E27FC236}">
                <a16:creationId xmlns:a16="http://schemas.microsoft.com/office/drawing/2014/main" id="{CC2F93A0-0BFC-E438-0C69-CB9170D505A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45831" y="3754588"/>
            <a:ext cx="2594811" cy="22170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UK police - north-wales-police-logo West Yorkshire Police, Football ...">
            <a:extLst>
              <a:ext uri="{FF2B5EF4-FFF2-40B4-BE49-F238E27FC236}">
                <a16:creationId xmlns:a16="http://schemas.microsoft.com/office/drawing/2014/main" id="{8BBD6C4E-C5DE-EBB2-1321-6A6C717E51B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74930" y="886327"/>
            <a:ext cx="2594811" cy="30060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Royal College of Nursing | Equally Well">
            <a:extLst>
              <a:ext uri="{FF2B5EF4-FFF2-40B4-BE49-F238E27FC236}">
                <a16:creationId xmlns:a16="http://schemas.microsoft.com/office/drawing/2014/main" id="{B04D2872-DC4F-B580-96B7-4A3681DED99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800" b="13963"/>
          <a:stretch/>
        </p:blipFill>
        <p:spPr bwMode="auto">
          <a:xfrm>
            <a:off x="8087226" y="4395537"/>
            <a:ext cx="3076074" cy="19759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993787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210457" y="703613"/>
            <a:ext cx="4769922" cy="650174"/>
          </a:xfrm>
        </p:spPr>
        <p:txBody>
          <a:bodyPr rtlCol="0">
            <a:normAutofit fontScale="90000"/>
          </a:bodyPr>
          <a:lstStyle/>
          <a:p>
            <a:pPr rtl="0"/>
            <a:r>
              <a:rPr lang="en-GB" dirty="0"/>
              <a:t>Vision for the future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sz="half" idx="1"/>
          </p:nvPr>
        </p:nvSpPr>
        <p:spPr>
          <a:xfrm>
            <a:off x="6096000" y="1449113"/>
            <a:ext cx="5384800" cy="4341875"/>
          </a:xfrm>
        </p:spPr>
        <p:txBody>
          <a:bodyPr rtlCol="0"/>
          <a:lstStyle/>
          <a:p>
            <a:pPr rtl="0"/>
            <a:r>
              <a:rPr lang="en-GB" dirty="0"/>
              <a:t>The Welsh Ambulance Service’s vision is:</a:t>
            </a:r>
          </a:p>
          <a:p>
            <a:pPr rtl="0"/>
            <a:endParaRPr lang="en-GB" dirty="0"/>
          </a:p>
          <a:p>
            <a:pPr marL="109728" indent="0">
              <a:buNone/>
            </a:pPr>
            <a:r>
              <a:rPr lang="en-GB" dirty="0"/>
              <a:t>“To provide an excellent quality clinical service to meet the needs of our patients with a focus on improving safety, clinical effectiveness and patient outcomes and experience” (WAST, 2020).</a:t>
            </a:r>
          </a:p>
          <a:p>
            <a:pPr marL="109728" indent="0">
              <a:buNone/>
            </a:pPr>
            <a:endParaRPr lang="en-GB" dirty="0"/>
          </a:p>
          <a:p>
            <a:pPr marL="109728" indent="0">
              <a:buNone/>
            </a:pPr>
            <a:r>
              <a:rPr lang="en-GB" dirty="0"/>
              <a:t> </a:t>
            </a:r>
          </a:p>
          <a:p>
            <a:r>
              <a:rPr lang="en-GB" dirty="0"/>
              <a:t>The first aim of WAST’s (2020) Clinical Strategy is to provide excellent clinical leadership for our workforce.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D878AAD-48E8-612D-5223-4B1C6127D53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9935" t="27976" r="77597" b="8656"/>
          <a:stretch/>
        </p:blipFill>
        <p:spPr>
          <a:xfrm>
            <a:off x="535049" y="1449113"/>
            <a:ext cx="5103542" cy="490418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5A4AA1C-E860-37CF-7808-6849CE2F4813}"/>
              </a:ext>
            </a:extLst>
          </p:cNvPr>
          <p:cNvSpPr txBox="1"/>
          <p:nvPr/>
        </p:nvSpPr>
        <p:spPr>
          <a:xfrm>
            <a:off x="533399" y="6317673"/>
            <a:ext cx="41240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WAST (2020). Clinical Strategy</a:t>
            </a:r>
          </a:p>
        </p:txBody>
      </p:sp>
    </p:spTree>
    <p:extLst>
      <p:ext uri="{BB962C8B-B14F-4D97-AF65-F5344CB8AC3E}">
        <p14:creationId xmlns:p14="http://schemas.microsoft.com/office/powerpoint/2010/main" val="42370393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122" y="775657"/>
            <a:ext cx="10972800" cy="1066800"/>
          </a:xfrm>
        </p:spPr>
        <p:txBody>
          <a:bodyPr rtlCol="0"/>
          <a:lstStyle/>
          <a:p>
            <a:pPr rtl="0"/>
            <a:r>
              <a:rPr lang="en-GB" dirty="0"/>
              <a:t>How will be achieve the vision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3122" y="6148844"/>
            <a:ext cx="4453720" cy="615288"/>
          </a:xfrm>
        </p:spPr>
        <p:txBody>
          <a:bodyPr rtlCol="0">
            <a:normAutofit/>
          </a:bodyPr>
          <a:lstStyle/>
          <a:p>
            <a:pPr marL="109728" indent="0" rtl="0">
              <a:buNone/>
            </a:pPr>
            <a:r>
              <a:rPr lang="en-GB" dirty="0"/>
              <a:t>Kotter and </a:t>
            </a:r>
            <a:r>
              <a:rPr lang="en-GB" sz="2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Rathgeber</a:t>
            </a:r>
            <a:r>
              <a:rPr lang="en-GB" dirty="0"/>
              <a:t> (2020)</a:t>
            </a:r>
          </a:p>
        </p:txBody>
      </p:sp>
      <p:pic>
        <p:nvPicPr>
          <p:cNvPr id="1026" name="Picture 2" descr=" ">
            <a:extLst>
              <a:ext uri="{FF2B5EF4-FFF2-40B4-BE49-F238E27FC236}">
                <a16:creationId xmlns:a16="http://schemas.microsoft.com/office/drawing/2014/main" id="{D11C1AF4-5EE4-C503-88C9-84121A5E12E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3122" y="1704824"/>
            <a:ext cx="5063532" cy="43775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Kotter's 8 step Model of Change">
            <a:extLst>
              <a:ext uri="{FF2B5EF4-FFF2-40B4-BE49-F238E27FC236}">
                <a16:creationId xmlns:a16="http://schemas.microsoft.com/office/drawing/2014/main" id="{0D706C4F-0A57-E964-BC52-A3827228960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59522" y="1842457"/>
            <a:ext cx="5900492" cy="39716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0E32BD9-96B2-C738-2B95-8C315B1089BB}"/>
              </a:ext>
            </a:extLst>
          </p:cNvPr>
          <p:cNvSpPr txBox="1"/>
          <p:nvPr/>
        </p:nvSpPr>
        <p:spPr>
          <a:xfrm>
            <a:off x="7622385" y="5814119"/>
            <a:ext cx="370525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managementstudyguide.com (2015)</a:t>
            </a:r>
          </a:p>
        </p:txBody>
      </p:sp>
    </p:spTree>
    <p:extLst>
      <p:ext uri="{BB962C8B-B14F-4D97-AF65-F5344CB8AC3E}">
        <p14:creationId xmlns:p14="http://schemas.microsoft.com/office/powerpoint/2010/main" val="3514341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420" y="852354"/>
            <a:ext cx="7768177" cy="2917541"/>
          </a:xfrm>
        </p:spPr>
        <p:txBody>
          <a:bodyPr rtlCol="0">
            <a:normAutofit/>
          </a:bodyPr>
          <a:lstStyle/>
          <a:p>
            <a:pPr rtl="0"/>
            <a:r>
              <a:rPr lang="en-GB" dirty="0"/>
              <a:t>How will we get there?</a:t>
            </a:r>
            <a:br>
              <a:rPr lang="en-GB" dirty="0"/>
            </a:br>
            <a:br>
              <a:rPr lang="en-GB" dirty="0"/>
            </a:br>
            <a:r>
              <a:rPr lang="en-GB" dirty="0"/>
              <a:t>What barriers are there to implementing these changes?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5BD3869-8078-F28A-62B0-A5534E74C94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8553" t="20819" r="22894" b="5497"/>
          <a:stretch/>
        </p:blipFill>
        <p:spPr>
          <a:xfrm rot="16200000">
            <a:off x="8140406" y="1310496"/>
            <a:ext cx="3062247" cy="2167659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691BBF04-86D2-42FA-4816-CDF9AD24FAB8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8783" t="21227" r="22928" b="5381"/>
          <a:stretch/>
        </p:blipFill>
        <p:spPr>
          <a:xfrm rot="16200000">
            <a:off x="8557049" y="1633736"/>
            <a:ext cx="3176853" cy="2249971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F3B6FDE9-555D-D2DF-0357-75004ED3FC48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8684" t="20727" r="22763" b="5897"/>
          <a:stretch/>
        </p:blipFill>
        <p:spPr>
          <a:xfrm rot="16200000">
            <a:off x="8912465" y="1975534"/>
            <a:ext cx="3158779" cy="2226658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1D3EC725-D782-5EC8-6067-82C012C6BAE5}"/>
              </a:ext>
            </a:extLst>
          </p:cNvPr>
          <p:cNvSpPr txBox="1"/>
          <p:nvPr/>
        </p:nvSpPr>
        <p:spPr>
          <a:xfrm>
            <a:off x="921539" y="3737811"/>
            <a:ext cx="5124124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3200" dirty="0"/>
              <a:t>Staff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3200" dirty="0"/>
              <a:t>Service Pressure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3200" dirty="0"/>
              <a:t>Learning and Development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3200" dirty="0"/>
              <a:t>Locality Managers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3200" dirty="0"/>
              <a:t>Governance</a:t>
            </a:r>
          </a:p>
        </p:txBody>
      </p:sp>
    </p:spTree>
    <p:extLst>
      <p:ext uri="{BB962C8B-B14F-4D97-AF65-F5344CB8AC3E}">
        <p14:creationId xmlns:p14="http://schemas.microsoft.com/office/powerpoint/2010/main" val="14559111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2425" y="771525"/>
            <a:ext cx="10972800" cy="1066800"/>
          </a:xfrm>
        </p:spPr>
        <p:txBody>
          <a:bodyPr rtlCol="0"/>
          <a:lstStyle/>
          <a:p>
            <a:pPr rtl="0"/>
            <a:r>
              <a:rPr lang="en-GB" dirty="0"/>
              <a:t>Who will support the change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D6AAC4B-9593-671C-FC9F-43B0A181BC26}"/>
              </a:ext>
            </a:extLst>
          </p:cNvPr>
          <p:cNvSpPr txBox="1"/>
          <p:nvPr/>
        </p:nvSpPr>
        <p:spPr>
          <a:xfrm>
            <a:off x="1532335" y="2152650"/>
            <a:ext cx="6093618" cy="41972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lvl="0" indent="-342900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Learning and Development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Senior Paramedic Team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Duty Operational managers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Health Board Clinical Leads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Locality Managers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External Speakers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Venue Managers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Staff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WAST Board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Unions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C4673A59-BD70-5277-B352-F3BB5848268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2337" t="49459" r="47753" b="27466"/>
          <a:stretch/>
        </p:blipFill>
        <p:spPr>
          <a:xfrm rot="5400000">
            <a:off x="7238914" y="1619336"/>
            <a:ext cx="3443647" cy="4510277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25D8A2FF-92D3-012D-C544-D14A8E032F75}"/>
              </a:ext>
            </a:extLst>
          </p:cNvPr>
          <p:cNvSpPr txBox="1"/>
          <p:nvPr/>
        </p:nvSpPr>
        <p:spPr>
          <a:xfrm>
            <a:off x="8009210" y="5596299"/>
            <a:ext cx="141170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WAST (2023)</a:t>
            </a:r>
          </a:p>
        </p:txBody>
      </p:sp>
    </p:spTree>
    <p:extLst>
      <p:ext uri="{BB962C8B-B14F-4D97-AF65-F5344CB8AC3E}">
        <p14:creationId xmlns:p14="http://schemas.microsoft.com/office/powerpoint/2010/main" val="30460858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6700" y="528638"/>
            <a:ext cx="10972800" cy="1066800"/>
          </a:xfrm>
        </p:spPr>
        <p:txBody>
          <a:bodyPr rtlCol="0" anchor="ctr">
            <a:normAutofit/>
          </a:bodyPr>
          <a:lstStyle/>
          <a:p>
            <a:pPr rtl="0"/>
            <a:r>
              <a:rPr lang="en-GB" dirty="0"/>
              <a:t>Responsibility Charting</a:t>
            </a:r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3ADDC6FA-D83E-D733-D3AA-4CE5EE19E5D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90313291"/>
              </p:ext>
            </p:extLst>
          </p:nvPr>
        </p:nvGraphicFramePr>
        <p:xfrm>
          <a:off x="266700" y="1463611"/>
          <a:ext cx="11658599" cy="5191285"/>
        </p:xfrm>
        <a:graphic>
          <a:graphicData uri="http://schemas.openxmlformats.org/drawingml/2006/table">
            <a:tbl>
              <a:tblPr firstRow="1" firstCol="1" bandRow="1"/>
              <a:tblGrid>
                <a:gridCol w="2921653">
                  <a:extLst>
                    <a:ext uri="{9D8B030D-6E8A-4147-A177-3AD203B41FA5}">
                      <a16:colId xmlns:a16="http://schemas.microsoft.com/office/drawing/2014/main" val="2186994855"/>
                    </a:ext>
                  </a:extLst>
                </a:gridCol>
                <a:gridCol w="812992">
                  <a:extLst>
                    <a:ext uri="{9D8B030D-6E8A-4147-A177-3AD203B41FA5}">
                      <a16:colId xmlns:a16="http://schemas.microsoft.com/office/drawing/2014/main" val="1373890203"/>
                    </a:ext>
                  </a:extLst>
                </a:gridCol>
                <a:gridCol w="1221676">
                  <a:extLst>
                    <a:ext uri="{9D8B030D-6E8A-4147-A177-3AD203B41FA5}">
                      <a16:colId xmlns:a16="http://schemas.microsoft.com/office/drawing/2014/main" val="1032097432"/>
                    </a:ext>
                  </a:extLst>
                </a:gridCol>
                <a:gridCol w="1662979">
                  <a:extLst>
                    <a:ext uri="{9D8B030D-6E8A-4147-A177-3AD203B41FA5}">
                      <a16:colId xmlns:a16="http://schemas.microsoft.com/office/drawing/2014/main" val="4109551248"/>
                    </a:ext>
                  </a:extLst>
                </a:gridCol>
                <a:gridCol w="760616">
                  <a:extLst>
                    <a:ext uri="{9D8B030D-6E8A-4147-A177-3AD203B41FA5}">
                      <a16:colId xmlns:a16="http://schemas.microsoft.com/office/drawing/2014/main" val="1588973232"/>
                    </a:ext>
                  </a:extLst>
                </a:gridCol>
                <a:gridCol w="1095041">
                  <a:extLst>
                    <a:ext uri="{9D8B030D-6E8A-4147-A177-3AD203B41FA5}">
                      <a16:colId xmlns:a16="http://schemas.microsoft.com/office/drawing/2014/main" val="4025641429"/>
                    </a:ext>
                  </a:extLst>
                </a:gridCol>
                <a:gridCol w="1203838">
                  <a:extLst>
                    <a:ext uri="{9D8B030D-6E8A-4147-A177-3AD203B41FA5}">
                      <a16:colId xmlns:a16="http://schemas.microsoft.com/office/drawing/2014/main" val="2405649843"/>
                    </a:ext>
                  </a:extLst>
                </a:gridCol>
                <a:gridCol w="701136">
                  <a:extLst>
                    <a:ext uri="{9D8B030D-6E8A-4147-A177-3AD203B41FA5}">
                      <a16:colId xmlns:a16="http://schemas.microsoft.com/office/drawing/2014/main" val="1147630928"/>
                    </a:ext>
                  </a:extLst>
                </a:gridCol>
                <a:gridCol w="1278668">
                  <a:extLst>
                    <a:ext uri="{9D8B030D-6E8A-4147-A177-3AD203B41FA5}">
                      <a16:colId xmlns:a16="http://schemas.microsoft.com/office/drawing/2014/main" val="431896799"/>
                    </a:ext>
                  </a:extLst>
                </a:gridCol>
              </a:tblGrid>
              <a:tr h="1088930">
                <a:tc>
                  <a:txBody>
                    <a:bodyPr/>
                    <a:lstStyle/>
                    <a:p>
                      <a:pPr algn="r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800" b="1" i="0" u="none" strike="noStrike" dirty="0">
                          <a:solidFill>
                            <a:srgbClr val="FFFFFF"/>
                          </a:solidFill>
                          <a:effectLst/>
                          <a:highlight>
                            <a:srgbClr val="FF6600"/>
                          </a:highlight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Actors</a:t>
                      </a:r>
                      <a:endParaRPr lang="en-GB" sz="2700" b="0" i="0" u="none" strike="noStrike" dirty="0">
                        <a:effectLst/>
                        <a:highlight>
                          <a:srgbClr val="FF6600"/>
                        </a:highlight>
                        <a:latin typeface="Arial" panose="020B0604020202020204" pitchFamily="34" charset="0"/>
                      </a:endParaRPr>
                    </a:p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800" b="1" i="0" u="none" strike="noStrike" dirty="0">
                          <a:solidFill>
                            <a:srgbClr val="FFFFFF"/>
                          </a:solidFill>
                          <a:effectLst/>
                          <a:highlight>
                            <a:srgbClr val="FF6600"/>
                          </a:highlight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Decisions/Tasks</a:t>
                      </a:r>
                      <a:endParaRPr lang="en-GB" sz="2700" b="0" i="0" u="none" strike="noStrike" dirty="0">
                        <a:effectLst/>
                        <a:highlight>
                          <a:srgbClr val="FF6600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6043" marR="116043" marT="116043" marB="116043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66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Project Lead</a:t>
                      </a:r>
                      <a:endParaRPr lang="en-GB" sz="27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6043" marR="116043" marT="116043" marB="116043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Learning and Development</a:t>
                      </a:r>
                      <a:endParaRPr lang="en-GB" sz="27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6043" marR="116043" marT="116043" marB="116043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Health Board Clinical Leads</a:t>
                      </a:r>
                      <a:endParaRPr lang="en-GB" sz="27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6043" marR="116043" marT="116043" marB="116043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Locality Managers</a:t>
                      </a:r>
                      <a:endParaRPr lang="en-GB" sz="27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253" marR="7253" marT="7253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Senior Paramedics</a:t>
                      </a:r>
                      <a:endParaRPr lang="en-GB" sz="27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6043" marR="116043" marT="116043" marB="116043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Duty Operational Managers</a:t>
                      </a:r>
                      <a:endParaRPr lang="en-GB" sz="27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253" marR="7253" marT="7253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External Speakers</a:t>
                      </a:r>
                      <a:endParaRPr lang="en-GB" sz="27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253" marR="7253" marT="7253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WAST Operational Staff</a:t>
                      </a:r>
                      <a:endParaRPr lang="en-GB" sz="27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253" marR="7253" marT="7253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219141362"/>
                  </a:ext>
                </a:extLst>
              </a:tr>
              <a:tr h="511911"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100" b="1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Hold initial planning meeting</a:t>
                      </a:r>
                      <a:endParaRPr lang="en-GB" sz="2700" b="1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6043" marR="116043" marT="116043" marB="116043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800" b="1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R</a:t>
                      </a:r>
                      <a:endParaRPr lang="en-GB" sz="1800" b="1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6043" marR="116043" marT="116043" marB="116043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800" b="1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</a:t>
                      </a:r>
                      <a:endParaRPr lang="en-GB" sz="1800" b="1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6043" marR="116043" marT="116043" marB="116043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800" b="1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</a:t>
                      </a:r>
                      <a:endParaRPr lang="en-GB" sz="1800" b="1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6043" marR="116043" marT="116043" marB="116043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800" b="1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</a:t>
                      </a:r>
                      <a:endParaRPr lang="en-GB" sz="1800" b="1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253" marR="7253" marT="7253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800" b="1" i="0" u="none" strike="noStrike" dirty="0">
                          <a:effectLst/>
                          <a:latin typeface="Calibri" panose="020F0502020204030204" pitchFamily="34" charset="0"/>
                          <a:cs typeface="Times New Roman" panose="02020603050405020304" pitchFamily="18" charset="0"/>
                        </a:rPr>
                        <a:t>C</a:t>
                      </a:r>
                      <a:endParaRPr lang="en-GB" sz="1800" b="1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6043" marR="116043" marT="116043" marB="116043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800" b="1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800" b="1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253" marR="7253" marT="7253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800" b="1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800" b="1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253" marR="7253" marT="7253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800" b="1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800" b="1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253" marR="7253" marT="7253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5966616"/>
                  </a:ext>
                </a:extLst>
              </a:tr>
              <a:tr h="511911"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100" b="1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Hold Focus Groups</a:t>
                      </a:r>
                      <a:endParaRPr lang="en-GB" sz="2700" b="1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6043" marR="116043" marT="116043" marB="116043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800" b="1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R</a:t>
                      </a:r>
                      <a:endParaRPr lang="en-GB" sz="1800" b="1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6043" marR="116043" marT="116043" marB="116043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800" b="1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I</a:t>
                      </a:r>
                      <a:endParaRPr lang="en-GB" sz="1800" b="1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6043" marR="116043" marT="116043" marB="116043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800" b="1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</a:t>
                      </a:r>
                      <a:endParaRPr lang="en-GB" sz="1800" b="1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6043" marR="116043" marT="116043" marB="116043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800" b="1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</a:t>
                      </a:r>
                      <a:endParaRPr lang="en-GB" sz="1800" b="1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253" marR="7253" marT="7253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800" b="1" i="0" u="none" strike="noStrike" dirty="0">
                          <a:effectLst/>
                          <a:latin typeface="Calibri" panose="020F0502020204030204" pitchFamily="34" charset="0"/>
                          <a:cs typeface="Times New Roman" panose="02020603050405020304" pitchFamily="18" charset="0"/>
                        </a:rPr>
                        <a:t>A</a:t>
                      </a:r>
                      <a:endParaRPr lang="en-GB" sz="1800" b="1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6043" marR="116043" marT="116043" marB="116043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800" b="1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800" b="1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253" marR="7253" marT="7253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800" b="1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800" b="1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253" marR="7253" marT="7253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800" b="1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</a:t>
                      </a:r>
                      <a:endParaRPr lang="en-GB" sz="1800" b="1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253" marR="7253" marT="7253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523232262"/>
                  </a:ext>
                </a:extLst>
              </a:tr>
              <a:tr h="511911"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100" b="1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SP’s facilitating CPD Days</a:t>
                      </a:r>
                      <a:endParaRPr lang="en-GB" sz="2700" b="1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6043" marR="116043" marT="116043" marB="116043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800" b="1" i="0" u="none" strike="noStrike" dirty="0">
                          <a:effectLst/>
                          <a:latin typeface="Calibri" panose="020F0502020204030204" pitchFamily="34" charset="0"/>
                          <a:cs typeface="Times New Roman" panose="02020603050405020304" pitchFamily="18" charset="0"/>
                        </a:rPr>
                        <a:t>A</a:t>
                      </a:r>
                      <a:endParaRPr lang="en-GB" sz="1800" b="1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6043" marR="116043" marT="116043" marB="116043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800" b="1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</a:t>
                      </a:r>
                      <a:endParaRPr lang="en-GB" sz="1800" b="1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6043" marR="116043" marT="116043" marB="116043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800" b="1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</a:t>
                      </a:r>
                      <a:endParaRPr lang="en-GB" sz="1800" b="1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6043" marR="116043" marT="116043" marB="116043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800" b="1" i="0" u="none" strike="noStrike" dirty="0">
                          <a:effectLst/>
                          <a:latin typeface="Calibri" panose="020F0502020204030204" pitchFamily="34" charset="0"/>
                          <a:cs typeface="Times New Roman" panose="02020603050405020304" pitchFamily="18" charset="0"/>
                        </a:rPr>
                        <a:t>I</a:t>
                      </a:r>
                      <a:endParaRPr lang="en-GB" sz="1800" b="1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253" marR="7253" marT="7253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800" b="1" i="0" u="none" strike="noStrike" dirty="0">
                          <a:effectLst/>
                          <a:latin typeface="Calibri" panose="020F0502020204030204" pitchFamily="34" charset="0"/>
                          <a:cs typeface="Times New Roman" panose="02020603050405020304" pitchFamily="18" charset="0"/>
                        </a:rPr>
                        <a:t>R</a:t>
                      </a:r>
                      <a:endParaRPr lang="en-GB" sz="1800" b="1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6043" marR="116043" marT="116043" marB="116043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800" b="1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I</a:t>
                      </a:r>
                      <a:endParaRPr lang="en-GB" sz="1800" b="1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253" marR="7253" marT="7253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800" b="1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800" b="1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253" marR="7253" marT="7253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800" b="1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I</a:t>
                      </a:r>
                      <a:endParaRPr lang="en-GB" sz="1800" b="1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253" marR="7253" marT="7253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957260708"/>
                  </a:ext>
                </a:extLst>
              </a:tr>
              <a:tr h="511911"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100" b="1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External Speaker Presentations</a:t>
                      </a:r>
                      <a:endParaRPr lang="en-GB" sz="2700" b="1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6043" marR="116043" marT="116043" marB="116043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800" b="1" i="0" u="none" strike="noStrike" dirty="0">
                          <a:effectLst/>
                          <a:latin typeface="Calibri" panose="020F0502020204030204" pitchFamily="34" charset="0"/>
                          <a:cs typeface="Times New Roman" panose="02020603050405020304" pitchFamily="18" charset="0"/>
                        </a:rPr>
                        <a:t>R</a:t>
                      </a:r>
                      <a:endParaRPr lang="en-GB" sz="1800" b="1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6043" marR="116043" marT="116043" marB="116043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800" b="1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I</a:t>
                      </a:r>
                      <a:endParaRPr lang="en-GB" sz="1800" b="1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6043" marR="116043" marT="116043" marB="116043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800" b="1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I</a:t>
                      </a:r>
                      <a:endParaRPr lang="en-GB" sz="1800" b="1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6043" marR="116043" marT="116043" marB="116043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800" b="1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I</a:t>
                      </a:r>
                      <a:endParaRPr lang="en-GB" sz="1800" b="1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253" marR="7253" marT="7253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800" b="1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</a:t>
                      </a:r>
                      <a:endParaRPr lang="en-GB" sz="1800" b="1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6043" marR="116043" marT="116043" marB="116043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800" b="1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I</a:t>
                      </a:r>
                      <a:endParaRPr lang="en-GB" sz="1800" b="1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253" marR="7253" marT="7253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800" b="1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R</a:t>
                      </a:r>
                      <a:endParaRPr lang="en-GB" sz="1800" b="1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253" marR="7253" marT="7253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800" b="1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I</a:t>
                      </a:r>
                      <a:endParaRPr lang="en-GB" sz="1800" b="1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253" marR="7253" marT="7253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239377365"/>
                  </a:ext>
                </a:extLst>
              </a:tr>
              <a:tr h="716295"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100" b="1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Setting up practical skill stations and simulations</a:t>
                      </a:r>
                      <a:endParaRPr lang="en-GB" sz="2700" b="1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6043" marR="116043" marT="116043" marB="116043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800" b="1" i="0" u="none" strike="noStrike" dirty="0">
                          <a:effectLst/>
                          <a:latin typeface="Calibri" panose="020F0502020204030204" pitchFamily="34" charset="0"/>
                          <a:cs typeface="Times New Roman" panose="02020603050405020304" pitchFamily="18" charset="0"/>
                        </a:rPr>
                        <a:t>A</a:t>
                      </a:r>
                      <a:endParaRPr lang="en-GB" sz="1800" b="1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6043" marR="116043" marT="116043" marB="116043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800" b="1" i="0" u="none" strike="noStrike" dirty="0">
                          <a:effectLst/>
                          <a:latin typeface="Calibri" panose="020F0502020204030204" pitchFamily="34" charset="0"/>
                          <a:cs typeface="Times New Roman" panose="02020603050405020304" pitchFamily="18" charset="0"/>
                        </a:rPr>
                        <a:t>A</a:t>
                      </a:r>
                      <a:endParaRPr lang="en-GB" sz="1800" b="1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6043" marR="116043" marT="116043" marB="116043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800" b="1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</a:t>
                      </a:r>
                      <a:endParaRPr lang="en-GB" sz="1800" b="1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6043" marR="116043" marT="116043" marB="116043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800" b="1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I</a:t>
                      </a:r>
                      <a:endParaRPr lang="en-GB" sz="1800" b="1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253" marR="7253" marT="7253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800" b="1" i="0" u="none" strike="noStrike" dirty="0">
                          <a:effectLst/>
                          <a:latin typeface="Calibri" panose="020F0502020204030204" pitchFamily="34" charset="0"/>
                          <a:cs typeface="Times New Roman" panose="02020603050405020304" pitchFamily="18" charset="0"/>
                        </a:rPr>
                        <a:t>R</a:t>
                      </a:r>
                      <a:endParaRPr lang="en-GB" sz="1800" b="1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6043" marR="116043" marT="116043" marB="116043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800" b="1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I</a:t>
                      </a:r>
                      <a:endParaRPr lang="en-GB" sz="1800" b="1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253" marR="7253" marT="7253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800" b="1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800" b="1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253" marR="7253" marT="7253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800" b="1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I</a:t>
                      </a:r>
                      <a:endParaRPr lang="en-GB" sz="1800" b="1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253" marR="7253" marT="7253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510821010"/>
                  </a:ext>
                </a:extLst>
              </a:tr>
              <a:tr h="758145"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100" b="1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Providing Proof of attendance</a:t>
                      </a:r>
                      <a:endParaRPr lang="en-GB" sz="2700" b="1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6043" marR="116043" marT="116043" marB="116043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800" b="1" i="0" u="none" strike="noStrike" dirty="0">
                          <a:effectLst/>
                          <a:latin typeface="Calibri" panose="020F0502020204030204" pitchFamily="34" charset="0"/>
                          <a:cs typeface="Times New Roman" panose="02020603050405020304" pitchFamily="18" charset="0"/>
                        </a:rPr>
                        <a:t>A</a:t>
                      </a:r>
                      <a:endParaRPr lang="en-GB" sz="1800" b="1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6043" marR="116043" marT="116043" marB="116043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 b="1" i="0" u="none" strike="noStrike" dirty="0">
                          <a:effectLst/>
                          <a:latin typeface="Arial" panose="020B0604020202020204" pitchFamily="34" charset="0"/>
                        </a:rPr>
                        <a:t>I</a:t>
                      </a:r>
                    </a:p>
                  </a:txBody>
                  <a:tcPr marL="116043" marR="116043" marT="116043" marB="116043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800" b="1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6043" marR="116043" marT="116043" marB="116043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800" b="1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800" b="1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253" marR="7253" marT="7253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800" b="1" i="0" u="none" strike="noStrike" dirty="0">
                          <a:effectLst/>
                          <a:latin typeface="Calibri" panose="020F0502020204030204" pitchFamily="34" charset="0"/>
                          <a:cs typeface="Times New Roman" panose="02020603050405020304" pitchFamily="18" charset="0"/>
                        </a:rPr>
                        <a:t>R</a:t>
                      </a:r>
                      <a:endParaRPr lang="en-GB" sz="1800" b="1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6043" marR="116043" marT="116043" marB="116043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800" b="1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I</a:t>
                      </a:r>
                      <a:endParaRPr lang="en-GB" sz="1800" b="1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253" marR="7253" marT="7253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800" b="1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800" b="1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253" marR="7253" marT="7253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800" b="1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I</a:t>
                      </a:r>
                      <a:endParaRPr lang="en-GB" sz="1800" b="1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253" marR="7253" marT="7253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839221975"/>
                  </a:ext>
                </a:extLst>
              </a:tr>
              <a:tr h="511911"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100" b="1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Providing Feedback/Monitoring progress</a:t>
                      </a:r>
                      <a:endParaRPr lang="en-GB" sz="2700" b="1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6043" marR="116043" marT="116043" marB="116043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800" b="1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R</a:t>
                      </a:r>
                      <a:endParaRPr lang="en-GB" sz="1800" b="1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6043" marR="116043" marT="116043" marB="116043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800" b="1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</a:t>
                      </a:r>
                      <a:endParaRPr lang="en-GB" sz="1800" b="1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6043" marR="116043" marT="116043" marB="116043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800" b="1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</a:t>
                      </a:r>
                      <a:endParaRPr lang="en-GB" sz="1800" b="1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6043" marR="116043" marT="116043" marB="116043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800" b="1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</a:t>
                      </a:r>
                      <a:endParaRPr lang="en-GB" sz="1800" b="1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253" marR="7253" marT="7253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800" b="1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</a:t>
                      </a:r>
                      <a:endParaRPr lang="en-GB" sz="1800" b="1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6043" marR="116043" marT="116043" marB="116043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800" b="1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</a:t>
                      </a:r>
                      <a:endParaRPr lang="en-GB" sz="1800" b="1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253" marR="7253" marT="7253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800" b="1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800" b="1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253" marR="7253" marT="7253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800" b="1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</a:t>
                      </a:r>
                      <a:endParaRPr lang="en-GB" sz="1800" b="1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253" marR="7253" marT="7253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98698401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532063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0975" y="557213"/>
            <a:ext cx="4405313" cy="685800"/>
          </a:xfrm>
        </p:spPr>
        <p:txBody>
          <a:bodyPr rtlCol="0" anchor="ctr">
            <a:normAutofit fontScale="90000"/>
          </a:bodyPr>
          <a:lstStyle/>
          <a:p>
            <a:pPr rtl="0"/>
            <a:r>
              <a:rPr lang="en-GB" dirty="0"/>
              <a:t>Impact Assessment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B9360DE4-D458-0D5B-BA2B-73D4CDEB3E9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57199239"/>
              </p:ext>
            </p:extLst>
          </p:nvPr>
        </p:nvGraphicFramePr>
        <p:xfrm>
          <a:off x="180975" y="1243014"/>
          <a:ext cx="11806238" cy="5350601"/>
        </p:xfrm>
        <a:graphic>
          <a:graphicData uri="http://schemas.openxmlformats.org/drawingml/2006/table">
            <a:tbl>
              <a:tblPr firstRow="1" firstCol="1" bandRow="1"/>
              <a:tblGrid>
                <a:gridCol w="1190625">
                  <a:extLst>
                    <a:ext uri="{9D8B030D-6E8A-4147-A177-3AD203B41FA5}">
                      <a16:colId xmlns:a16="http://schemas.microsoft.com/office/drawing/2014/main" val="2313795786"/>
                    </a:ext>
                  </a:extLst>
                </a:gridCol>
                <a:gridCol w="2989923">
                  <a:extLst>
                    <a:ext uri="{9D8B030D-6E8A-4147-A177-3AD203B41FA5}">
                      <a16:colId xmlns:a16="http://schemas.microsoft.com/office/drawing/2014/main" val="2180199255"/>
                    </a:ext>
                  </a:extLst>
                </a:gridCol>
                <a:gridCol w="3528934">
                  <a:extLst>
                    <a:ext uri="{9D8B030D-6E8A-4147-A177-3AD203B41FA5}">
                      <a16:colId xmlns:a16="http://schemas.microsoft.com/office/drawing/2014/main" val="1500348119"/>
                    </a:ext>
                  </a:extLst>
                </a:gridCol>
                <a:gridCol w="4096756">
                  <a:extLst>
                    <a:ext uri="{9D8B030D-6E8A-4147-A177-3AD203B41FA5}">
                      <a16:colId xmlns:a16="http://schemas.microsoft.com/office/drawing/2014/main" val="1205233575"/>
                    </a:ext>
                  </a:extLst>
                </a:gridCol>
              </a:tblGrid>
              <a:tr h="590708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200" b="1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E2EFD9"/>
                          </a:highlight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Service/</a:t>
                      </a:r>
                      <a:endParaRPr lang="en-GB" sz="1200" b="0" i="0" u="none" strike="noStrike" dirty="0">
                        <a:effectLst/>
                        <a:highlight>
                          <a:srgbClr val="E2EFD9"/>
                        </a:highlight>
                        <a:latin typeface="Arial" panose="020B0604020202020204" pitchFamily="34" charset="0"/>
                      </a:endParaRPr>
                    </a:p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200" b="1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E2EFD9"/>
                          </a:highlight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Individual</a:t>
                      </a:r>
                      <a:endParaRPr lang="en-GB" sz="1200" b="0" i="0" u="none" strike="noStrike" dirty="0">
                        <a:effectLst/>
                        <a:highlight>
                          <a:srgbClr val="E2EFD9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50493" marR="50493" marT="7013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2EFD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200" b="1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E2EFD9"/>
                          </a:highlight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Positive Impacts</a:t>
                      </a:r>
                      <a:endParaRPr lang="en-GB" sz="1200" b="0" i="0" u="none" strike="noStrike" dirty="0">
                        <a:effectLst/>
                        <a:highlight>
                          <a:srgbClr val="E2EFD9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50493" marR="50493" marT="7013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2EFD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200" b="1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E2EFD9"/>
                          </a:highlight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Negative Impacts/Risks</a:t>
                      </a:r>
                      <a:endParaRPr lang="en-GB" sz="1200" b="0" i="0" u="none" strike="noStrike" dirty="0">
                        <a:effectLst/>
                        <a:highlight>
                          <a:srgbClr val="E2EFD9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50493" marR="50493" marT="7013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2EFD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200" b="1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E2EFD9"/>
                          </a:highlight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Actions taken to reduce Negative Impacts</a:t>
                      </a:r>
                      <a:endParaRPr lang="en-GB" sz="1200" b="0" i="0" u="none" strike="noStrike" dirty="0">
                        <a:effectLst/>
                        <a:highlight>
                          <a:srgbClr val="E2EFD9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50493" marR="50493" marT="7013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2EFD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4418153"/>
                  </a:ext>
                </a:extLst>
              </a:tr>
              <a:tr h="1161280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200" b="0" i="0" u="none" strike="noStrike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Organisational Processes</a:t>
                      </a:r>
                      <a:endParaRPr lang="en-GB" sz="12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493" marR="50493" marT="7013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400050" indent="-171450"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200" b="0" i="0" u="none" strike="noStrike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Increased adherence to CPD hours</a:t>
                      </a:r>
                      <a:endParaRPr lang="en-GB" sz="12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  <a:p>
                      <a:pPr marL="400050" indent="-171450"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200" b="0" i="0" u="none" strike="noStrike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Improved staff knowledge of policies and procedures</a:t>
                      </a:r>
                      <a:endParaRPr lang="en-GB" sz="12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493" marR="50493" marT="7013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400050" indent="-171450"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200" b="0" i="0" u="none" strike="noStrike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Increased pressure on Senior Paramedics and support staff</a:t>
                      </a:r>
                      <a:endParaRPr lang="en-GB" sz="12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  <a:p>
                      <a:pPr marL="400050" indent="-171450"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200" b="0" i="0" u="none" strike="noStrike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Increased pressure on venues</a:t>
                      </a:r>
                      <a:endParaRPr lang="en-GB" sz="12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493" marR="50493" marT="7013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400050" indent="-171450"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200" b="0" i="0" u="none" strike="noStrike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Ensure the load is spread across multiple Senior Paramedics</a:t>
                      </a:r>
                      <a:endParaRPr lang="en-GB" sz="12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  <a:p>
                      <a:pPr marL="400050" indent="-171450"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200" b="0" i="0" u="none" strike="noStrike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Ensure venues are not overused and are left tidy</a:t>
                      </a:r>
                      <a:endParaRPr lang="en-GB" sz="12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493" marR="50493" marT="7013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86250082"/>
                  </a:ext>
                </a:extLst>
              </a:tr>
              <a:tr h="1161280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200" b="0" i="0" u="none" strike="noStrike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Systems</a:t>
                      </a:r>
                      <a:endParaRPr lang="en-GB" sz="12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493" marR="50493" marT="7013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400050" indent="-171450"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200" b="0" i="0" u="none" strike="noStrike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Reduced adverse incidents.</a:t>
                      </a:r>
                      <a:endParaRPr lang="en-GB" sz="12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  <a:p>
                      <a:pPr marL="400050" indent="-171450"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200" b="0" i="0" u="none" strike="noStrike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Increased interoperability between departments</a:t>
                      </a:r>
                      <a:endParaRPr lang="en-GB" sz="12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493" marR="50493" marT="7013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400050" indent="-171450"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200" b="0" i="0" u="none" strike="noStrike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Risk of external speakers teaching different guidelines</a:t>
                      </a:r>
                      <a:endParaRPr lang="en-GB" sz="12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  <a:p>
                      <a:pPr marL="400050" indent="-171450"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200" b="0" i="0" u="none" strike="noStrike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Friction between departments if a healthy relationship isn’t nurtured</a:t>
                      </a:r>
                      <a:endParaRPr lang="en-GB" sz="12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493" marR="50493" marT="7013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400050" indent="-171450"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200" b="0" i="0" u="none" strike="noStrike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External speakers’ presentations to be witnessed by Senior Paramedics and a caveat voiced to stay within own WAST and JRCALC guidelines</a:t>
                      </a:r>
                      <a:endParaRPr lang="en-GB" sz="12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493" marR="50493" marT="7013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349732731"/>
                  </a:ext>
                </a:extLst>
              </a:tr>
              <a:tr h="1390410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200" b="0" i="0" u="none" strike="noStrike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Operational Staff</a:t>
                      </a:r>
                      <a:endParaRPr lang="en-GB" sz="12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493" marR="50493" marT="7013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400050" indent="-171450"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200" b="0" i="0" u="none" strike="noStrike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Increased knowledge</a:t>
                      </a:r>
                      <a:endParaRPr lang="en-GB" sz="12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  <a:p>
                      <a:pPr marL="400050" indent="-171450"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200" b="0" i="0" u="none" strike="noStrike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Increased Morale</a:t>
                      </a:r>
                      <a:endParaRPr lang="en-GB" sz="12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  <a:p>
                      <a:pPr marL="400050" indent="-171450"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200" b="0" i="0" u="none" strike="noStrike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Improved staff relationships </a:t>
                      </a:r>
                      <a:endParaRPr lang="en-GB" sz="12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493" marR="50493" marT="7013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400050" indent="-171450"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200" b="0" i="0" u="none" strike="noStrike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Additional time constraints put onto staff to attend more CPD.</a:t>
                      </a:r>
                      <a:endParaRPr lang="en-GB" sz="12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  <a:p>
                      <a:pPr marL="400050" indent="-171450"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200" b="0" i="0" u="none" strike="noStrike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Risk of reducing staff confidence if mistakes are not handled carefully.</a:t>
                      </a:r>
                      <a:endParaRPr lang="en-GB" sz="12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493" marR="50493" marT="7013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400050" indent="-171450"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200" b="0" i="0" u="none" strike="noStrike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Encourage staff to attend a sensible amount of CPD but a good work/life balance.</a:t>
                      </a:r>
                      <a:endParaRPr lang="en-GB" sz="12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  <a:p>
                      <a:pPr marL="400050" indent="-171450"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200" b="0" i="0" u="none" strike="noStrike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Ensure Senior Paramedics encourage a nurturing and supportive environment.</a:t>
                      </a:r>
                      <a:endParaRPr lang="en-GB" sz="12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493" marR="50493" marT="7013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469739922"/>
                  </a:ext>
                </a:extLst>
              </a:tr>
              <a:tr h="935765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200" b="0" i="0" u="none" strike="noStrike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Patients</a:t>
                      </a:r>
                      <a:endParaRPr lang="en-GB" sz="12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493" marR="50493" marT="7013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400050" indent="-171450"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200" b="0" i="0" u="none" strike="noStrike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Improved Quality of Care</a:t>
                      </a:r>
                      <a:endParaRPr lang="en-GB" sz="12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  <a:p>
                      <a:pPr marL="400050" indent="-171450"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200" b="0" i="0" u="none" strike="noStrike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Reduced patient harm through poor practice</a:t>
                      </a:r>
                      <a:endParaRPr lang="en-GB" sz="12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493" marR="50493" marT="7013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400050" indent="-171450"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200" b="0" i="0" u="none" strike="noStrike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Reduced staff availability for shifts if they are attending CPD courses</a:t>
                      </a:r>
                      <a:endParaRPr lang="en-GB" sz="12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493" marR="50493" marT="7013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400050" indent="-171450"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200" b="0" i="0" u="none" strike="noStrike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Encourage appropriate amounts of CPD for staff.</a:t>
                      </a:r>
                      <a:endParaRPr lang="en-GB" sz="12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493" marR="50493" marT="7013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79378606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19936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dirty="0"/>
              <a:t>Proposed Messages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rtl="0"/>
            <a:r>
              <a:rPr lang="en-GB" dirty="0"/>
              <a:t>Leadership Team</a:t>
            </a:r>
          </a:p>
          <a:p>
            <a:pPr rtl="0"/>
            <a:endParaRPr lang="en-GB" dirty="0"/>
          </a:p>
          <a:p>
            <a:pPr rtl="0"/>
            <a:endParaRPr lang="en-GB" dirty="0"/>
          </a:p>
          <a:p>
            <a:pPr rtl="0"/>
            <a:r>
              <a:rPr lang="en-GB" dirty="0"/>
              <a:t>Facilitating Staff/Working group</a:t>
            </a:r>
          </a:p>
          <a:p>
            <a:pPr rtl="0"/>
            <a:endParaRPr lang="en-GB" dirty="0"/>
          </a:p>
          <a:p>
            <a:pPr rtl="0"/>
            <a:endParaRPr lang="en-GB" dirty="0"/>
          </a:p>
          <a:p>
            <a:pPr rtl="0"/>
            <a:r>
              <a:rPr lang="en-GB" dirty="0"/>
              <a:t>Operational Staff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10FFA88-3846-6308-05F3-514E904AD81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8203" t="47917" r="60977" b="20000"/>
          <a:stretch/>
        </p:blipFill>
        <p:spPr>
          <a:xfrm>
            <a:off x="5229224" y="870393"/>
            <a:ext cx="3757613" cy="220027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74A1937-C82E-D6A4-E88D-4679EF1C9E09}"/>
              </a:ext>
            </a:extLst>
          </p:cNvPr>
          <p:cNvSpPr txBox="1"/>
          <p:nvPr/>
        </p:nvSpPr>
        <p:spPr>
          <a:xfrm>
            <a:off x="5831682" y="3158610"/>
            <a:ext cx="17859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WAST (2023)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F28AA5B7-9CF8-9F57-E293-817DDE753AF2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344" t="44792" r="79922" b="16667"/>
          <a:stretch/>
        </p:blipFill>
        <p:spPr>
          <a:xfrm>
            <a:off x="9338151" y="2028093"/>
            <a:ext cx="2690654" cy="3289233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0DAF1316-E88A-8050-C58A-BE1E4AF328F0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2344" t="54167" r="79922" b="14166"/>
          <a:stretch/>
        </p:blipFill>
        <p:spPr>
          <a:xfrm>
            <a:off x="6118063" y="3973316"/>
            <a:ext cx="2359822" cy="2370215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8FBCFF1F-5710-2795-3E9F-272CF948C244}"/>
              </a:ext>
            </a:extLst>
          </p:cNvPr>
          <p:cNvSpPr txBox="1"/>
          <p:nvPr/>
        </p:nvSpPr>
        <p:spPr>
          <a:xfrm>
            <a:off x="9796463" y="5391933"/>
            <a:ext cx="17859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WAST (2022)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E9AD62E2-B72C-AFBC-DD74-32246D6F409E}"/>
              </a:ext>
            </a:extLst>
          </p:cNvPr>
          <p:cNvSpPr txBox="1"/>
          <p:nvPr/>
        </p:nvSpPr>
        <p:spPr>
          <a:xfrm>
            <a:off x="6712744" y="6338293"/>
            <a:ext cx="17859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WAST (2022)</a:t>
            </a:r>
          </a:p>
        </p:txBody>
      </p:sp>
    </p:spTree>
    <p:extLst>
      <p:ext uri="{BB962C8B-B14F-4D97-AF65-F5344CB8AC3E}">
        <p14:creationId xmlns:p14="http://schemas.microsoft.com/office/powerpoint/2010/main" val="28225989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4316" y="848791"/>
            <a:ext cx="10972800" cy="1066800"/>
          </a:xfrm>
        </p:spPr>
        <p:txBody>
          <a:bodyPr rtlCol="0"/>
          <a:lstStyle/>
          <a:p>
            <a:pPr rtl="0"/>
            <a:r>
              <a:rPr lang="en-GB" dirty="0"/>
              <a:t>Communication Plan to workforce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rtl="0"/>
            <a:r>
              <a:rPr lang="en-GB" dirty="0"/>
              <a:t>Context</a:t>
            </a:r>
          </a:p>
          <a:p>
            <a:pPr rtl="0"/>
            <a:endParaRPr lang="en-GB" dirty="0"/>
          </a:p>
          <a:p>
            <a:pPr rtl="0"/>
            <a:r>
              <a:rPr lang="en-GB" dirty="0"/>
              <a:t>Reasons for implementation</a:t>
            </a:r>
          </a:p>
          <a:p>
            <a:pPr rtl="0"/>
            <a:endParaRPr lang="en-GB" dirty="0"/>
          </a:p>
          <a:p>
            <a:pPr rtl="0"/>
            <a:r>
              <a:rPr lang="en-GB" dirty="0"/>
              <a:t>Impact on roles</a:t>
            </a:r>
          </a:p>
          <a:p>
            <a:pPr rtl="0"/>
            <a:endParaRPr lang="en-GB" dirty="0"/>
          </a:p>
          <a:p>
            <a:pPr rtl="0"/>
            <a:r>
              <a:rPr lang="en-GB" dirty="0"/>
              <a:t>Communication to staff</a:t>
            </a:r>
          </a:p>
          <a:p>
            <a:pPr rtl="0"/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A002DFF-8E30-16CD-9592-AFFE5B92D01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1133" t="13958" r="53711" b="75209"/>
          <a:stretch/>
        </p:blipFill>
        <p:spPr>
          <a:xfrm>
            <a:off x="10377293" y="3306138"/>
            <a:ext cx="1385887" cy="1637869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621F6056-4E49-E0BF-EA94-11EB4745562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8555" t="94945" r="58645"/>
          <a:stretch/>
        </p:blipFill>
        <p:spPr>
          <a:xfrm>
            <a:off x="8281987" y="971765"/>
            <a:ext cx="1612598" cy="1637869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F696AFD7-4302-55C9-C22E-22E599BBFF8B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44180" t="46458" r="47266" b="37708"/>
          <a:stretch/>
        </p:blipFill>
        <p:spPr>
          <a:xfrm>
            <a:off x="8021889" y="4648201"/>
            <a:ext cx="1612597" cy="167887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FBABE371-5174-FD07-237D-5C3AF2B26000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8553" t="20819" r="22894" b="5497"/>
          <a:stretch/>
        </p:blipFill>
        <p:spPr>
          <a:xfrm rot="16200000">
            <a:off x="5272574" y="2309583"/>
            <a:ext cx="1911271" cy="1352923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2B6F920B-7B6B-09E3-C304-9BD2F73E5599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18783" t="21227" r="22928" b="5381"/>
          <a:stretch/>
        </p:blipFill>
        <p:spPr>
          <a:xfrm rot="16200000">
            <a:off x="5631464" y="2626754"/>
            <a:ext cx="1982802" cy="1404298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EDE2FD89-088E-6D18-6D00-6D3DE56183F8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18684" t="20727" r="22763" b="5897"/>
          <a:stretch/>
        </p:blipFill>
        <p:spPr>
          <a:xfrm rot="16200000">
            <a:off x="6005940" y="2967567"/>
            <a:ext cx="1971521" cy="13897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53488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6700" y="671513"/>
            <a:ext cx="3976688" cy="700088"/>
          </a:xfrm>
        </p:spPr>
        <p:txBody>
          <a:bodyPr rtlCol="0" anchor="ctr">
            <a:normAutofit fontScale="90000"/>
          </a:bodyPr>
          <a:lstStyle/>
          <a:p>
            <a:pPr rtl="0"/>
            <a:r>
              <a:rPr lang="en-GB" dirty="0"/>
              <a:t>Risk management</a:t>
            </a:r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FAB5DF6F-E5A6-F639-10DC-30DDEE11BD0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97806192"/>
              </p:ext>
            </p:extLst>
          </p:nvPr>
        </p:nvGraphicFramePr>
        <p:xfrm>
          <a:off x="266699" y="1392176"/>
          <a:ext cx="6162676" cy="5199125"/>
        </p:xfrm>
        <a:graphic>
          <a:graphicData uri="http://schemas.openxmlformats.org/drawingml/2006/table">
            <a:tbl>
              <a:tblPr firstRow="1" firstCol="1" bandRow="1"/>
              <a:tblGrid>
                <a:gridCol w="2362201">
                  <a:extLst>
                    <a:ext uri="{9D8B030D-6E8A-4147-A177-3AD203B41FA5}">
                      <a16:colId xmlns:a16="http://schemas.microsoft.com/office/drawing/2014/main" val="4029906853"/>
                    </a:ext>
                  </a:extLst>
                </a:gridCol>
                <a:gridCol w="3800475">
                  <a:extLst>
                    <a:ext uri="{9D8B030D-6E8A-4147-A177-3AD203B41FA5}">
                      <a16:colId xmlns:a16="http://schemas.microsoft.com/office/drawing/2014/main" val="2472389636"/>
                    </a:ext>
                  </a:extLst>
                </a:gridCol>
              </a:tblGrid>
              <a:tr h="386533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200" b="1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E2EFD9"/>
                          </a:highlight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Risk</a:t>
                      </a:r>
                      <a:endParaRPr lang="en-GB" sz="2000" b="0" i="0" u="none" strike="noStrike" dirty="0">
                        <a:effectLst/>
                        <a:highlight>
                          <a:srgbClr val="E2EFD9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74397" marR="74397" marT="10333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2EFD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200" b="1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E2EFD9"/>
                          </a:highlight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Mitigation of Risk</a:t>
                      </a:r>
                      <a:endParaRPr lang="en-GB" sz="2000" b="0" i="0" u="none" strike="noStrike" dirty="0">
                        <a:effectLst/>
                        <a:highlight>
                          <a:srgbClr val="E2EFD9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74397" marR="74397" marT="10333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2EFD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54706278"/>
                  </a:ext>
                </a:extLst>
              </a:tr>
              <a:tr h="1039825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200" b="0" i="0" u="none" strike="noStrike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Lack of staff understanding of CPD importance</a:t>
                      </a:r>
                      <a:endParaRPr lang="en-GB" sz="20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4397" marR="74397" marT="10333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200" b="0" i="0" u="none" strike="noStrike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Ensure the importance of CPD is clearly explained to the staff and management team.</a:t>
                      </a:r>
                      <a:endParaRPr lang="en-GB" sz="20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4397" marR="74397" marT="10333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63676749"/>
                  </a:ext>
                </a:extLst>
              </a:tr>
              <a:tr h="1039825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200" b="0" i="0" u="none" strike="noStrike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Resistance to change from employees or stakeholders </a:t>
                      </a:r>
                      <a:endParaRPr lang="en-GB" sz="20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4397" marR="74397" marT="10333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200" b="0" i="0" u="none" strike="noStrike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Ensure staff and stakeholders can see the benefits of CPD and how that leads to improved patient care.</a:t>
                      </a:r>
                      <a:endParaRPr lang="en-GB" sz="20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4397" marR="74397" marT="10333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313111071"/>
                  </a:ext>
                </a:extLst>
              </a:tr>
              <a:tr h="1366471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200" b="0" i="0" u="none" strike="noStrike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Lack of support from the management team</a:t>
                      </a:r>
                      <a:endParaRPr lang="en-GB" sz="20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4397" marR="74397" marT="10333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200" b="0" i="0" u="none" strike="noStrike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Create a positive relationship between the management team and the Senior Paramedic team where everyone’s objectives are in alignment.</a:t>
                      </a:r>
                      <a:endParaRPr lang="en-GB" sz="20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4397" marR="74397" marT="10333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5546673"/>
                  </a:ext>
                </a:extLst>
              </a:tr>
              <a:tr h="1366471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200" b="0" i="0" u="none" strike="noStrike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Poor communication of the vision and Strategy</a:t>
                      </a:r>
                      <a:endParaRPr lang="en-GB" sz="20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4397" marR="74397" marT="10333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200" b="0" i="0" u="none" strike="noStrike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By utilising a wide range of communication strategies and platforms, staff and stakeholders will receive the same vision and message from multiple angles.</a:t>
                      </a:r>
                      <a:endParaRPr lang="en-GB" sz="20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4397" marR="74397" marT="10333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758551403"/>
                  </a:ext>
                </a:extLst>
              </a:tr>
            </a:tbl>
          </a:graphicData>
        </a:graphic>
      </p:graphicFrame>
      <p:pic>
        <p:nvPicPr>
          <p:cNvPr id="3074" name="Picture 2" descr="Risk UK The Risk Management Journey - Risk UK">
            <a:extLst>
              <a:ext uri="{FF2B5EF4-FFF2-40B4-BE49-F238E27FC236}">
                <a16:creationId xmlns:a16="http://schemas.microsoft.com/office/drawing/2014/main" id="{A3104AB3-656F-2ADE-7F22-5760BC72944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32639" y="1392176"/>
            <a:ext cx="4311650" cy="42506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BF71CCE-8178-B1BE-CDE7-0817FEB630BE}"/>
              </a:ext>
            </a:extLst>
          </p:cNvPr>
          <p:cNvSpPr txBox="1"/>
          <p:nvPr/>
        </p:nvSpPr>
        <p:spPr>
          <a:xfrm>
            <a:off x="8395224" y="5780608"/>
            <a:ext cx="17864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Intelligenhq.com</a:t>
            </a:r>
          </a:p>
        </p:txBody>
      </p:sp>
    </p:spTree>
    <p:extLst>
      <p:ext uri="{BB962C8B-B14F-4D97-AF65-F5344CB8AC3E}">
        <p14:creationId xmlns:p14="http://schemas.microsoft.com/office/powerpoint/2010/main" val="33891323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dirty="0"/>
              <a:t>Monitoring out the change outcome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4301" y="2209800"/>
            <a:ext cx="5077216" cy="4325112"/>
          </a:xfrm>
        </p:spPr>
        <p:txBody>
          <a:bodyPr rtlCol="0"/>
          <a:lstStyle/>
          <a:p>
            <a:pPr rtl="0"/>
            <a:endParaRPr lang="en-GB" dirty="0"/>
          </a:p>
          <a:p>
            <a:pPr rtl="0"/>
            <a:r>
              <a:rPr lang="en-GB" dirty="0"/>
              <a:t>Feedback Forms</a:t>
            </a:r>
          </a:p>
          <a:p>
            <a:pPr rtl="0"/>
            <a:endParaRPr lang="en-GB" dirty="0"/>
          </a:p>
          <a:p>
            <a:pPr rtl="0"/>
            <a:r>
              <a:rPr lang="en-GB" dirty="0"/>
              <a:t>Feedback to Stakeholders</a:t>
            </a:r>
          </a:p>
          <a:p>
            <a:pPr rtl="0"/>
            <a:endParaRPr lang="en-GB" dirty="0"/>
          </a:p>
          <a:p>
            <a:pPr rtl="0"/>
            <a:r>
              <a:rPr lang="en-GB" dirty="0"/>
              <a:t>Change Plan</a:t>
            </a:r>
          </a:p>
          <a:p>
            <a:pPr rtl="0"/>
            <a:endParaRPr lang="en-GB" dirty="0"/>
          </a:p>
          <a:p>
            <a:pPr rtl="0"/>
            <a:r>
              <a:rPr lang="en-GB" dirty="0"/>
              <a:t>Outcome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5BBA332-63AF-E330-5CA7-EA06348F392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9247" t="17553" r="61247" b="10978"/>
          <a:stretch/>
        </p:blipFill>
        <p:spPr>
          <a:xfrm rot="16200000">
            <a:off x="7432276" y="2775239"/>
            <a:ext cx="4070860" cy="29399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95128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6884" y="565484"/>
            <a:ext cx="10972800" cy="798095"/>
          </a:xfrm>
        </p:spPr>
        <p:txBody>
          <a:bodyPr rtlCol="0"/>
          <a:lstStyle/>
          <a:p>
            <a:pPr rtl="0"/>
            <a:r>
              <a:rPr lang="en-GB" dirty="0"/>
              <a:t>Implementation Plan Timeline</a:t>
            </a:r>
          </a:p>
        </p:txBody>
      </p:sp>
      <p:sp>
        <p:nvSpPr>
          <p:cNvPr id="20" name="Rectangle 2">
            <a:extLst>
              <a:ext uri="{FF2B5EF4-FFF2-40B4-BE49-F238E27FC236}">
                <a16:creationId xmlns:a16="http://schemas.microsoft.com/office/drawing/2014/main" id="{D284FEB3-D126-85C9-4EA0-E7F16D8BCFF0}"/>
              </a:ext>
            </a:extLst>
          </p:cNvPr>
          <p:cNvSpPr>
            <a:spLocks noChangeArrowheads="1"/>
          </p:cNvSpPr>
          <p:nvPr/>
        </p:nvSpPr>
        <p:spPr bwMode="auto">
          <a:xfrm>
            <a:off x="603000" y="1750010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 dirty="0"/>
          </a:p>
        </p:txBody>
      </p:sp>
      <p:graphicFrame>
        <p:nvGraphicFramePr>
          <p:cNvPr id="21" name="Table 20">
            <a:extLst>
              <a:ext uri="{FF2B5EF4-FFF2-40B4-BE49-F238E27FC236}">
                <a16:creationId xmlns:a16="http://schemas.microsoft.com/office/drawing/2014/main" id="{85F85976-440B-57CF-614A-76735FDED9C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11733543"/>
              </p:ext>
            </p:extLst>
          </p:nvPr>
        </p:nvGraphicFramePr>
        <p:xfrm>
          <a:off x="469942" y="1701884"/>
          <a:ext cx="11252116" cy="4892844"/>
        </p:xfrm>
        <a:graphic>
          <a:graphicData uri="http://schemas.openxmlformats.org/drawingml/2006/table">
            <a:tbl>
              <a:tblPr firstRow="1" firstCol="1" bandRow="1"/>
              <a:tblGrid>
                <a:gridCol w="7809188">
                  <a:extLst>
                    <a:ext uri="{9D8B030D-6E8A-4147-A177-3AD203B41FA5}">
                      <a16:colId xmlns:a16="http://schemas.microsoft.com/office/drawing/2014/main" val="1550268757"/>
                    </a:ext>
                  </a:extLst>
                </a:gridCol>
                <a:gridCol w="3442928">
                  <a:extLst>
                    <a:ext uri="{9D8B030D-6E8A-4147-A177-3AD203B41FA5}">
                      <a16:colId xmlns:a16="http://schemas.microsoft.com/office/drawing/2014/main" val="4255746268"/>
                    </a:ext>
                  </a:extLst>
                </a:gridCol>
              </a:tblGrid>
              <a:tr h="407737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100" b="1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Activity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2EFD9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100" b="1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Date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2EFD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61973262"/>
                  </a:ext>
                </a:extLst>
              </a:tr>
              <a:tr h="407737">
                <a:tc>
                  <a:txBody>
                    <a:bodyPr/>
                    <a:lstStyle/>
                    <a:p>
                      <a:pPr marL="228600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6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Initial focus group with key stakeholder's present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6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April 2024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28505737"/>
                  </a:ext>
                </a:extLst>
              </a:tr>
              <a:tr h="407737">
                <a:tc>
                  <a:txBody>
                    <a:bodyPr/>
                    <a:lstStyle/>
                    <a:p>
                      <a:pPr marL="228600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6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Senior Paramedic focus group to determine staff needs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6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May 2024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70143027"/>
                  </a:ext>
                </a:extLst>
              </a:tr>
              <a:tr h="407737">
                <a:tc>
                  <a:txBody>
                    <a:bodyPr/>
                    <a:lstStyle/>
                    <a:p>
                      <a:pPr marL="228600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6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Development of training timeline with Senior Paramedics and stakeholders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6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May 2024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238601904"/>
                  </a:ext>
                </a:extLst>
              </a:tr>
              <a:tr h="407737">
                <a:tc>
                  <a:txBody>
                    <a:bodyPr/>
                    <a:lstStyle/>
                    <a:p>
                      <a:pPr marL="228600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6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Discussions with guest speakers and venues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6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May 2024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186207789"/>
                  </a:ext>
                </a:extLst>
              </a:tr>
              <a:tr h="407737">
                <a:tc>
                  <a:txBody>
                    <a:bodyPr/>
                    <a:lstStyle/>
                    <a:p>
                      <a:pPr marL="228600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6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Initial trial CPD Days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6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July and August 2024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693443947"/>
                  </a:ext>
                </a:extLst>
              </a:tr>
              <a:tr h="407737">
                <a:tc>
                  <a:txBody>
                    <a:bodyPr/>
                    <a:lstStyle/>
                    <a:p>
                      <a:pPr marL="228600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6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Review of feedback and changes implemented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6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August 2024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81196679"/>
                  </a:ext>
                </a:extLst>
              </a:tr>
              <a:tr h="407737">
                <a:tc>
                  <a:txBody>
                    <a:bodyPr/>
                    <a:lstStyle/>
                    <a:p>
                      <a:pPr marL="228600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6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Additional CPD Days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6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September and October 2024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035627268"/>
                  </a:ext>
                </a:extLst>
              </a:tr>
              <a:tr h="407737">
                <a:tc>
                  <a:txBody>
                    <a:bodyPr/>
                    <a:lstStyle/>
                    <a:p>
                      <a:pPr marL="228600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6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Secondary review of feedback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6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October 2024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758749757"/>
                  </a:ext>
                </a:extLst>
              </a:tr>
              <a:tr h="407737">
                <a:tc>
                  <a:txBody>
                    <a:bodyPr/>
                    <a:lstStyle/>
                    <a:p>
                      <a:pPr marL="228600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6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Implement monthly CPD training program to one locality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6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November 2024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57709740"/>
                  </a:ext>
                </a:extLst>
              </a:tr>
              <a:tr h="407737">
                <a:tc>
                  <a:txBody>
                    <a:bodyPr/>
                    <a:lstStyle/>
                    <a:p>
                      <a:pPr marL="228600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6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Review findings of locality CPD compliance data and staff feedback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6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April 2025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080106450"/>
                  </a:ext>
                </a:extLst>
              </a:tr>
              <a:tr h="407737">
                <a:tc>
                  <a:txBody>
                    <a:bodyPr/>
                    <a:lstStyle/>
                    <a:p>
                      <a:pPr marL="228600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6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Implement Trust wide CPD program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6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April 2025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42116823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315281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200" y="742325"/>
            <a:ext cx="5694947" cy="749591"/>
          </a:xfrm>
        </p:spPr>
        <p:txBody>
          <a:bodyPr rtlCol="0"/>
          <a:lstStyle/>
          <a:p>
            <a:pPr rtl="0"/>
            <a:r>
              <a:rPr lang="en-GB" dirty="0"/>
              <a:t>Reflection on the project</a:t>
            </a:r>
          </a:p>
        </p:txBody>
      </p:sp>
      <p:sp>
        <p:nvSpPr>
          <p:cNvPr id="20" name="Rectangle 2">
            <a:extLst>
              <a:ext uri="{FF2B5EF4-FFF2-40B4-BE49-F238E27FC236}">
                <a16:creationId xmlns:a16="http://schemas.microsoft.com/office/drawing/2014/main" id="{D284FEB3-D126-85C9-4EA0-E7F16D8BCFF0}"/>
              </a:ext>
            </a:extLst>
          </p:cNvPr>
          <p:cNvSpPr>
            <a:spLocks noChangeArrowheads="1"/>
          </p:cNvSpPr>
          <p:nvPr/>
        </p:nvSpPr>
        <p:spPr bwMode="auto">
          <a:xfrm>
            <a:off x="603000" y="1750010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EED9F29-E494-AD06-4208-BA9F069E5A40}"/>
              </a:ext>
            </a:extLst>
          </p:cNvPr>
          <p:cNvSpPr txBox="1"/>
          <p:nvPr/>
        </p:nvSpPr>
        <p:spPr>
          <a:xfrm>
            <a:off x="1804737" y="1904334"/>
            <a:ext cx="6505074" cy="363137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marR="515620" lvl="0" indent="-342900" algn="just">
              <a:lnSpc>
                <a:spcPct val="107000"/>
              </a:lnSpc>
              <a:spcBef>
                <a:spcPts val="15"/>
              </a:spcBef>
              <a:buFont typeface="Courier New" panose="02070309020205020404" pitchFamily="49" charset="0"/>
              <a:buChar char="o"/>
            </a:pPr>
            <a:r>
              <a:rPr lang="en-GB" sz="24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Why CPD</a:t>
            </a:r>
          </a:p>
          <a:p>
            <a:pPr marL="342900" marR="515620" lvl="0" indent="-342900" algn="just">
              <a:lnSpc>
                <a:spcPct val="107000"/>
              </a:lnSpc>
              <a:spcBef>
                <a:spcPts val="15"/>
              </a:spcBef>
              <a:buFont typeface="Courier New" panose="02070309020205020404" pitchFamily="49" charset="0"/>
              <a:buChar char="o"/>
            </a:pPr>
            <a:endParaRPr lang="en-GB" sz="2400" dirty="0"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marR="515620" lvl="0" indent="-342900" algn="just">
              <a:lnSpc>
                <a:spcPct val="107000"/>
              </a:lnSpc>
              <a:spcBef>
                <a:spcPts val="15"/>
              </a:spcBef>
              <a:buFont typeface="Courier New" panose="02070309020205020404" pitchFamily="49" charset="0"/>
              <a:buChar char="o"/>
            </a:pPr>
            <a:r>
              <a:rPr lang="en-GB" sz="24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Why not something else?</a:t>
            </a:r>
          </a:p>
          <a:p>
            <a:pPr marL="342900" marR="515620" lvl="0" indent="-342900" algn="just">
              <a:lnSpc>
                <a:spcPct val="107000"/>
              </a:lnSpc>
              <a:spcBef>
                <a:spcPts val="15"/>
              </a:spcBef>
              <a:buFont typeface="Courier New" panose="02070309020205020404" pitchFamily="49" charset="0"/>
              <a:buChar char="o"/>
            </a:pPr>
            <a:endParaRPr lang="en-GB" sz="2400" dirty="0"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marR="515620" lvl="0" indent="-342900" algn="just">
              <a:lnSpc>
                <a:spcPct val="107000"/>
              </a:lnSpc>
              <a:spcBef>
                <a:spcPts val="15"/>
              </a:spcBef>
              <a:buFont typeface="Courier New" panose="02070309020205020404" pitchFamily="49" charset="0"/>
              <a:buChar char="o"/>
            </a:pPr>
            <a:r>
              <a:rPr lang="en-GB" sz="24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Why Kotter’s 8 Stage approach?</a:t>
            </a:r>
          </a:p>
          <a:p>
            <a:pPr marL="342900" marR="515620" lvl="0" indent="-342900" algn="just">
              <a:lnSpc>
                <a:spcPct val="107000"/>
              </a:lnSpc>
              <a:spcBef>
                <a:spcPts val="15"/>
              </a:spcBef>
              <a:buFont typeface="Courier New" panose="02070309020205020404" pitchFamily="49" charset="0"/>
              <a:buChar char="o"/>
            </a:pPr>
            <a:endParaRPr lang="en-GB" sz="2400" dirty="0"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marR="515620" lvl="0" indent="-342900" algn="just">
              <a:lnSpc>
                <a:spcPct val="107000"/>
              </a:lnSpc>
              <a:spcBef>
                <a:spcPts val="15"/>
              </a:spcBef>
              <a:buFont typeface="Courier New" panose="02070309020205020404" pitchFamily="49" charset="0"/>
              <a:buChar char="o"/>
            </a:pPr>
            <a:r>
              <a:rPr lang="en-GB" sz="24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What other Theories?</a:t>
            </a:r>
          </a:p>
          <a:p>
            <a:pPr marL="342900" marR="515620" lvl="0" indent="-342900" algn="just">
              <a:lnSpc>
                <a:spcPct val="107000"/>
              </a:lnSpc>
              <a:spcBef>
                <a:spcPts val="15"/>
              </a:spcBef>
              <a:buFont typeface="Courier New" panose="02070309020205020404" pitchFamily="49" charset="0"/>
              <a:buChar char="o"/>
            </a:pPr>
            <a:endParaRPr lang="en-GB" sz="2400" dirty="0"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marR="515620" lvl="0" indent="-342900" algn="just">
              <a:lnSpc>
                <a:spcPct val="107000"/>
              </a:lnSpc>
              <a:spcBef>
                <a:spcPts val="15"/>
              </a:spcBef>
              <a:buFont typeface="Courier New" panose="02070309020205020404" pitchFamily="49" charset="0"/>
              <a:buChar char="o"/>
            </a:pPr>
            <a:r>
              <a:rPr lang="en-GB" sz="24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What did I change?</a:t>
            </a:r>
          </a:p>
        </p:txBody>
      </p:sp>
    </p:spTree>
    <p:extLst>
      <p:ext uri="{BB962C8B-B14F-4D97-AF65-F5344CB8AC3E}">
        <p14:creationId xmlns:p14="http://schemas.microsoft.com/office/powerpoint/2010/main" val="26470134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5221" y="854242"/>
            <a:ext cx="10972800" cy="1066800"/>
          </a:xfrm>
        </p:spPr>
        <p:txBody>
          <a:bodyPr rtlCol="0"/>
          <a:lstStyle/>
          <a:p>
            <a:pPr rtl="0"/>
            <a:r>
              <a:rPr lang="en-GB" dirty="0"/>
              <a:t>Summary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marL="109728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Welsh Ambulance Service Trust can improve </a:t>
            </a: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knowledge, clinical development and competency of the workforce through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changing its approach to Continuing Professional Development </a:t>
            </a:r>
          </a:p>
          <a:p>
            <a:pPr marL="109728" indent="0" rtl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09728" indent="0" rtl="0">
              <a:buNone/>
            </a:pPr>
            <a:r>
              <a:rPr lang="en-GB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My vision is to achieve this through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improving the training opportunities available for staff </a:t>
            </a:r>
            <a:r>
              <a:rPr lang="en-GB" dirty="0">
                <a:latin typeface="Arial" panose="020B0604020202020204" pitchFamily="34" charset="0"/>
                <a:cs typeface="Times New Roman" panose="02020603050405020304" pitchFamily="18" charset="0"/>
              </a:rPr>
              <a:t>through Senior Paramedic facilitated CPD days that</a:t>
            </a:r>
            <a:r>
              <a:rPr lang="en-GB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provide high quality, value for time activities covering a variety of topics.</a:t>
            </a:r>
            <a:endParaRPr lang="en-GB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rtl="0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876548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77500" lnSpcReduction="20000"/>
          </a:bodyPr>
          <a:lstStyle/>
          <a:p>
            <a:r>
              <a:rPr lang="en-GB" sz="1500" dirty="0">
                <a:solidFill>
                  <a:schemeClr val="tx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Deposit Photos. (2024).  Retrieved from depositphotos.com on 21/2/24.</a:t>
            </a:r>
          </a:p>
          <a:p>
            <a:endParaRPr lang="en-GB" sz="1500" dirty="0">
              <a:solidFill>
                <a:schemeClr val="tx1"/>
              </a:solidFill>
              <a:hlinkClick r:id="rId3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r>
              <a:rPr lang="en-GB" sz="1500" dirty="0">
                <a:solidFill>
                  <a:schemeClr val="tx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Health and Care Professions Council. (2018). Standards of continuing professional development | (hcpc-uk.org)</a:t>
            </a:r>
            <a:endParaRPr lang="en-GB" sz="1500" dirty="0">
              <a:solidFill>
                <a:schemeClr val="tx1"/>
              </a:solidFill>
              <a:effectLst/>
              <a:ea typeface="Times New Roman" panose="02020603050405020304" pitchFamily="18" charset="0"/>
            </a:endParaRPr>
          </a:p>
          <a:p>
            <a:endParaRPr lang="en-GB" sz="1500" dirty="0">
              <a:solidFill>
                <a:schemeClr val="tx1"/>
              </a:solidFill>
              <a:ea typeface="Times New Roman" panose="02020603050405020304" pitchFamily="18" charset="0"/>
            </a:endParaRPr>
          </a:p>
          <a:p>
            <a:r>
              <a:rPr lang="en-GB" sz="1500" dirty="0">
                <a:solidFill>
                  <a:schemeClr val="tx1"/>
                </a:solidFill>
                <a:effectLst/>
                <a:ea typeface="Times New Roman" panose="02020603050405020304" pitchFamily="18" charset="0"/>
              </a:rPr>
              <a:t>Hobbs, L. et al. (2021). Facilitators, barriers and motivators of Paramedic continuing professional development.  Australasian Journal of Paramedicine: 2021:18.</a:t>
            </a:r>
          </a:p>
          <a:p>
            <a:pPr marL="109728" indent="0">
              <a:buNone/>
            </a:pPr>
            <a:endParaRPr lang="en-GB" sz="1500" dirty="0">
              <a:solidFill>
                <a:schemeClr val="tx1"/>
              </a:solidFill>
            </a:endParaRPr>
          </a:p>
          <a:p>
            <a:r>
              <a:rPr lang="en-GB" sz="1500" dirty="0">
                <a:solidFill>
                  <a:schemeClr val="tx1"/>
                </a:solidFill>
              </a:rPr>
              <a:t>Keepcalm. (2024).  Retrieved from </a:t>
            </a:r>
            <a:r>
              <a:rPr lang="en-GB" sz="1500" dirty="0">
                <a:solidFill>
                  <a:schemeClr val="tx1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Keep Calm and Carry On (afit.co)</a:t>
            </a:r>
            <a:r>
              <a:rPr lang="en-GB" sz="1500" dirty="0">
                <a:solidFill>
                  <a:schemeClr val="tx1"/>
                </a:solidFill>
              </a:rPr>
              <a:t> on 21/2/24.</a:t>
            </a:r>
          </a:p>
          <a:p>
            <a:endParaRPr lang="en-GB" sz="1500" dirty="0">
              <a:solidFill>
                <a:schemeClr val="tx1"/>
              </a:solidFill>
            </a:endParaRPr>
          </a:p>
          <a:p>
            <a:r>
              <a:rPr lang="en-GB" sz="1500" dirty="0">
                <a:solidFill>
                  <a:schemeClr val="tx1"/>
                </a:solidFill>
                <a:effectLst/>
                <a:ea typeface="Times New Roman" panose="02020603050405020304" pitchFamily="18" charset="0"/>
              </a:rPr>
              <a:t>Kotter, J. and Rathgeber, H. (2020). Our Iceberg is Melting: Changing and Succeeding Under Any Conditions. (1</a:t>
            </a:r>
            <a:r>
              <a:rPr lang="en-GB" sz="1500" baseline="30000" dirty="0">
                <a:solidFill>
                  <a:schemeClr val="tx1"/>
                </a:solidFill>
                <a:effectLst/>
                <a:ea typeface="Times New Roman" panose="02020603050405020304" pitchFamily="18" charset="0"/>
              </a:rPr>
              <a:t>st</a:t>
            </a:r>
            <a:r>
              <a:rPr lang="en-GB" sz="1500" dirty="0">
                <a:solidFill>
                  <a:schemeClr val="tx1"/>
                </a:solidFill>
                <a:effectLst/>
                <a:ea typeface="Times New Roman" panose="02020603050405020304" pitchFamily="18" charset="0"/>
              </a:rPr>
              <a:t> Ed). London: Pan Books.</a:t>
            </a:r>
          </a:p>
          <a:p>
            <a:endParaRPr lang="en-GB" sz="1500" dirty="0">
              <a:solidFill>
                <a:schemeClr val="tx1"/>
              </a:solidFill>
              <a:ea typeface="Times New Roman" panose="02020603050405020304" pitchFamily="18" charset="0"/>
            </a:endParaRPr>
          </a:p>
          <a:p>
            <a:r>
              <a:rPr lang="en-GB" sz="1500" dirty="0">
                <a:solidFill>
                  <a:schemeClr val="tx1"/>
                </a:solidFill>
              </a:rPr>
              <a:t>Management Study Guide. (2015). Kotter’s 8 step Model of Change. Retrieved from </a:t>
            </a:r>
            <a:r>
              <a:rPr lang="en-GB" sz="1500" dirty="0">
                <a:solidFill>
                  <a:schemeClr val="tx1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Kotter's 8 step Model of Change (managementstudyguide.com)</a:t>
            </a:r>
            <a:r>
              <a:rPr lang="en-GB" sz="1500" dirty="0">
                <a:solidFill>
                  <a:schemeClr val="tx1"/>
                </a:solidFill>
              </a:rPr>
              <a:t> on 25/2/24.</a:t>
            </a:r>
          </a:p>
          <a:p>
            <a:endParaRPr lang="en-GB" sz="1500" dirty="0">
              <a:solidFill>
                <a:schemeClr val="tx1"/>
              </a:solidFill>
              <a:ea typeface="Times New Roman" panose="02020603050405020304" pitchFamily="18" charset="0"/>
            </a:endParaRPr>
          </a:p>
          <a:p>
            <a:r>
              <a:rPr lang="en-GB" sz="1500" dirty="0">
                <a:solidFill>
                  <a:schemeClr val="tx1"/>
                </a:solidFill>
                <a:effectLst/>
                <a:ea typeface="Times New Roman" panose="02020603050405020304" pitchFamily="18" charset="0"/>
              </a:rPr>
              <a:t>Welsh Ambulance Service Trust. (2023).  People and Culture Plan.  Retrieved from </a:t>
            </a:r>
            <a:r>
              <a:rPr lang="en-GB" sz="1500" dirty="0">
                <a:solidFill>
                  <a:schemeClr val="tx1"/>
                </a:solidFill>
                <a:effectLst/>
                <a:ea typeface="Times New Roman" panose="02020603050405020304" pitchFamily="18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https://ambulance.nhs.wales/about-us/committee-meetings/people-and-culture-committee/</a:t>
            </a:r>
            <a:r>
              <a:rPr lang="en-GB" sz="1500" dirty="0">
                <a:solidFill>
                  <a:schemeClr val="tx1"/>
                </a:solidFill>
                <a:effectLst/>
                <a:ea typeface="Times New Roman" panose="02020603050405020304" pitchFamily="18" charset="0"/>
              </a:rPr>
              <a:t> on 21/11/23.</a:t>
            </a:r>
          </a:p>
          <a:p>
            <a:pPr rtl="0"/>
            <a:endParaRPr lang="en-GB" sz="1500" dirty="0">
              <a:solidFill>
                <a:schemeClr val="tx1"/>
              </a:solidFill>
            </a:endParaRPr>
          </a:p>
          <a:p>
            <a:r>
              <a:rPr lang="en-GB" sz="1500" dirty="0">
                <a:solidFill>
                  <a:schemeClr val="tx1"/>
                </a:solidFill>
              </a:rPr>
              <a:t>Welsh Ambulance Service Trust. (2020). Clinical Strategy.  Retrieved from </a:t>
            </a:r>
            <a:r>
              <a:rPr lang="en-GB" sz="1500" dirty="0">
                <a:solidFill>
                  <a:schemeClr val="tx1"/>
                </a:solidFill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ambulance.nhs.wales/files/publications/strategies-and-plans/clinical-strategy-2020-2025-pdf/</a:t>
            </a:r>
            <a:r>
              <a:rPr lang="en-GB" sz="1500" dirty="0">
                <a:solidFill>
                  <a:schemeClr val="tx1"/>
                </a:solidFill>
              </a:rPr>
              <a:t> on 20/2/2024.</a:t>
            </a:r>
          </a:p>
          <a:p>
            <a:endParaRPr lang="en-GB" sz="1500" dirty="0">
              <a:solidFill>
                <a:schemeClr val="tx1"/>
              </a:solidFill>
            </a:endParaRPr>
          </a:p>
          <a:p>
            <a:r>
              <a:rPr lang="en-GB" sz="1500" dirty="0">
                <a:solidFill>
                  <a:schemeClr val="tx1"/>
                </a:solidFill>
              </a:rPr>
              <a:t>Welsh Ambulance Service Trust. (2022). Our Plan. Retrieved from: </a:t>
            </a:r>
            <a:r>
              <a:rPr lang="en-GB" sz="1500" dirty="0">
                <a:solidFill>
                  <a:schemeClr val="tx1"/>
                </a:solidFill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ambulance.nhs.wales/files/publications/strategies-and-plans/imtp-summary-posterpdf/</a:t>
            </a:r>
            <a:r>
              <a:rPr lang="en-GB" sz="1500" dirty="0">
                <a:solidFill>
                  <a:schemeClr val="tx1"/>
                </a:solidFill>
              </a:rPr>
              <a:t> on 26/2/24</a:t>
            </a:r>
          </a:p>
          <a:p>
            <a:endParaRPr lang="en-GB" sz="1500" dirty="0">
              <a:solidFill>
                <a:schemeClr val="tx1"/>
              </a:solidFill>
            </a:endParaRPr>
          </a:p>
          <a:p>
            <a:r>
              <a:rPr lang="en-GB" sz="1500" dirty="0">
                <a:solidFill>
                  <a:schemeClr val="tx1"/>
                </a:solidFill>
              </a:rPr>
              <a:t>Welsh Ambulance Service Trust. (2023). Integrated Medium-Term Plan.  Retrieved from </a:t>
            </a:r>
            <a:r>
              <a:rPr lang="en-GB" sz="1500" dirty="0">
                <a:solidFill>
                  <a:schemeClr val="tx1"/>
                </a:solidFill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https://ambulance.nhs.wales/files/publications/strategies-and-plans/imtp-public-summary-may-2023/</a:t>
            </a:r>
            <a:r>
              <a:rPr lang="en-GB" sz="1500" dirty="0">
                <a:solidFill>
                  <a:schemeClr val="tx1"/>
                </a:solidFill>
              </a:rPr>
              <a:t> on 26/2/24.</a:t>
            </a:r>
          </a:p>
          <a:p>
            <a:pPr rtl="0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33852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THANK YOU FOR LISTENING ANY QUESTIONS ? NO? GREAT! Poster | bujkbkj ...">
            <a:extLst>
              <a:ext uri="{FF2B5EF4-FFF2-40B4-BE49-F238E27FC236}">
                <a16:creationId xmlns:a16="http://schemas.microsoft.com/office/drawing/2014/main" id="{B2B631A5-6D7E-6159-11AF-5617B17F289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02348" y="1015554"/>
            <a:ext cx="4514850" cy="5410200"/>
          </a:xfrm>
          <a:prstGeom prst="rect">
            <a:avLst/>
          </a:prstGeom>
          <a:noFill/>
          <a:effectLst>
            <a:outerShdw blurRad="63500" sx="102000" sy="102000" algn="ctr" rotWithShape="0">
              <a:prstClr val="black">
                <a:alpha val="40000"/>
              </a:prstClr>
            </a:outerShdw>
            <a:softEdge rad="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460659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raining presentation">
  <a:themeElements>
    <a:clrScheme name="Green Yellow">
      <a:dk1>
        <a:sysClr val="windowText" lastClr="000000"/>
      </a:dk1>
      <a:lt1>
        <a:sysClr val="window" lastClr="FFFFFF"/>
      </a:lt1>
      <a:dk2>
        <a:srgbClr val="455F51"/>
      </a:dk2>
      <a:lt2>
        <a:srgbClr val="E2DFCC"/>
      </a:lt2>
      <a:accent1>
        <a:srgbClr val="99CB38"/>
      </a:accent1>
      <a:accent2>
        <a:srgbClr val="63A537"/>
      </a:accent2>
      <a:accent3>
        <a:srgbClr val="37A76F"/>
      </a:accent3>
      <a:accent4>
        <a:srgbClr val="44C1A3"/>
      </a:accent4>
      <a:accent5>
        <a:srgbClr val="4EB3CF"/>
      </a:accent5>
      <a:accent6>
        <a:srgbClr val="51C3F9"/>
      </a:accent6>
      <a:hlink>
        <a:srgbClr val="EE7B08"/>
      </a:hlink>
      <a:folHlink>
        <a:srgbClr val="977B2D"/>
      </a:folHlink>
    </a:clrScheme>
    <a:fontScheme name="Calibri">
      <a:majorFont>
        <a:latin typeface="Calibri" panose="020F0502020204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16224345_TF03460604.potx" id="{E7E0BD26-C043-45F4-96D1-04BA13E49D2C}" vid="{5436AFAD-CFB0-446B-836C-C3E13AB52501}"/>
    </a:ext>
  </a:extLst>
</a:theme>
</file>

<file path=ppt/theme/theme2.xml><?xml version="1.0" encoding="utf-8"?>
<a:theme xmlns:a="http://schemas.openxmlformats.org/drawingml/2006/main" name="Office Theme">
  <a:themeElements>
    <a:clrScheme name="Green Yellow">
      <a:dk1>
        <a:sysClr val="windowText" lastClr="000000"/>
      </a:dk1>
      <a:lt1>
        <a:sysClr val="window" lastClr="FFFFFF"/>
      </a:lt1>
      <a:dk2>
        <a:srgbClr val="455F51"/>
      </a:dk2>
      <a:lt2>
        <a:srgbClr val="E2DFCC"/>
      </a:lt2>
      <a:accent1>
        <a:srgbClr val="99CB38"/>
      </a:accent1>
      <a:accent2>
        <a:srgbClr val="63A537"/>
      </a:accent2>
      <a:accent3>
        <a:srgbClr val="37A76F"/>
      </a:accent3>
      <a:accent4>
        <a:srgbClr val="44C1A3"/>
      </a:accent4>
      <a:accent5>
        <a:srgbClr val="4EB3CF"/>
      </a:accent5>
      <a:accent6>
        <a:srgbClr val="51C3F9"/>
      </a:accent6>
      <a:hlink>
        <a:srgbClr val="EE7B08"/>
      </a:hlink>
      <a:folHlink>
        <a:srgbClr val="977B2D"/>
      </a:folHlink>
    </a:clrScheme>
    <a:fontScheme name="Calibri">
      <a:majorFont>
        <a:latin typeface="Calibri" panose="020F0502020204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Green Yellow">
      <a:dk1>
        <a:sysClr val="windowText" lastClr="000000"/>
      </a:dk1>
      <a:lt1>
        <a:sysClr val="window" lastClr="FFFFFF"/>
      </a:lt1>
      <a:dk2>
        <a:srgbClr val="455F51"/>
      </a:dk2>
      <a:lt2>
        <a:srgbClr val="E2DFCC"/>
      </a:lt2>
      <a:accent1>
        <a:srgbClr val="99CB38"/>
      </a:accent1>
      <a:accent2>
        <a:srgbClr val="63A537"/>
      </a:accent2>
      <a:accent3>
        <a:srgbClr val="37A76F"/>
      </a:accent3>
      <a:accent4>
        <a:srgbClr val="44C1A3"/>
      </a:accent4>
      <a:accent5>
        <a:srgbClr val="4EB3CF"/>
      </a:accent5>
      <a:accent6>
        <a:srgbClr val="51C3F9"/>
      </a:accent6>
      <a:hlink>
        <a:srgbClr val="EE7B08"/>
      </a:hlink>
      <a:folHlink>
        <a:srgbClr val="977B2D"/>
      </a:folHlink>
    </a:clrScheme>
    <a:fontScheme name="Calibri">
      <a:majorFont>
        <a:latin typeface="Calibri" panose="020F0502020204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{A6801247-A041-40DD-985D-49F3FD3BE84A}tf03460604_win32</Template>
  <TotalTime>9890</TotalTime>
  <Words>1262</Words>
  <Application>Microsoft Office PowerPoint</Application>
  <PresentationFormat>Widescreen</PresentationFormat>
  <Paragraphs>304</Paragraphs>
  <Slides>23</Slides>
  <Notes>23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32" baseType="lpstr">
      <vt:lpstr>Arial</vt:lpstr>
      <vt:lpstr>Calibri</vt:lpstr>
      <vt:lpstr>Courier New</vt:lpstr>
      <vt:lpstr>Georgia</vt:lpstr>
      <vt:lpstr>Symbol</vt:lpstr>
      <vt:lpstr>Times New Roman</vt:lpstr>
      <vt:lpstr>Wingdings</vt:lpstr>
      <vt:lpstr>Wingdings 2</vt:lpstr>
      <vt:lpstr>Training presentation</vt:lpstr>
      <vt:lpstr>A presentation identifying and critically analysing the utilisation of CPD Hours within WAST</vt:lpstr>
      <vt:lpstr>Introduction</vt:lpstr>
      <vt:lpstr>Project title</vt:lpstr>
      <vt:lpstr>Scope and Objective</vt:lpstr>
      <vt:lpstr>Purpose of the change</vt:lpstr>
      <vt:lpstr>WAST’s Current position on CPD</vt:lpstr>
      <vt:lpstr>CPD usage Statistics 2022/2023</vt:lpstr>
      <vt:lpstr>Other services position on CPD</vt:lpstr>
      <vt:lpstr>Vision for the future</vt:lpstr>
      <vt:lpstr>How will be achieve the vision</vt:lpstr>
      <vt:lpstr>How will we get there?  What barriers are there to implementing these changes?</vt:lpstr>
      <vt:lpstr>Who will support the change</vt:lpstr>
      <vt:lpstr>Responsibility Charting</vt:lpstr>
      <vt:lpstr>Impact Assessment</vt:lpstr>
      <vt:lpstr>Proposed Messages</vt:lpstr>
      <vt:lpstr>Communication Plan to workforce</vt:lpstr>
      <vt:lpstr>Risk management</vt:lpstr>
      <vt:lpstr>Monitoring out the change outcome</vt:lpstr>
      <vt:lpstr>Implementation Plan Timeline</vt:lpstr>
      <vt:lpstr>Reflection on the project</vt:lpstr>
      <vt:lpstr>Summary</vt:lpstr>
      <vt:lpstr>References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 critical evaluation of the influence of organisational culture in the context of change initiatives</dc:title>
  <dc:creator>Aaron Hulson (Welsh Ambulance Services NHS Trust)</dc:creator>
  <cp:lastModifiedBy>Aaron Hulson (Welsh Ambulance Services NHS Trust)</cp:lastModifiedBy>
  <cp:revision>97</cp:revision>
  <dcterms:created xsi:type="dcterms:W3CDTF">2024-01-25T09:28:09Z</dcterms:created>
  <dcterms:modified xsi:type="dcterms:W3CDTF">2024-03-11T21:54:05Z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0x010100AA3F7D94069FF64A86F7DFF56D60E3BE</vt:lpwstr>
  </property>
</Properties>
</file>