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x-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2" r:id="rId1"/>
  </p:sldMasterIdLst>
  <p:notesMasterIdLst>
    <p:notesMasterId r:id="rId59"/>
  </p:notesMasterIdLst>
  <p:handoutMasterIdLst>
    <p:handoutMasterId r:id="rId60"/>
  </p:handoutMasterIdLst>
  <p:sldIdLst>
    <p:sldId id="332" r:id="rId2"/>
    <p:sldId id="497" r:id="rId3"/>
    <p:sldId id="464" r:id="rId4"/>
    <p:sldId id="465" r:id="rId5"/>
    <p:sldId id="484" r:id="rId6"/>
    <p:sldId id="377" r:id="rId7"/>
    <p:sldId id="380" r:id="rId8"/>
    <p:sldId id="489" r:id="rId9"/>
    <p:sldId id="498" r:id="rId10"/>
    <p:sldId id="499" r:id="rId11"/>
    <p:sldId id="500" r:id="rId12"/>
    <p:sldId id="501" r:id="rId13"/>
    <p:sldId id="502" r:id="rId14"/>
    <p:sldId id="503" r:id="rId15"/>
    <p:sldId id="504" r:id="rId16"/>
    <p:sldId id="505" r:id="rId17"/>
    <p:sldId id="506" r:id="rId18"/>
    <p:sldId id="530" r:id="rId19"/>
    <p:sldId id="531" r:id="rId20"/>
    <p:sldId id="508" r:id="rId21"/>
    <p:sldId id="510" r:id="rId22"/>
    <p:sldId id="511" r:id="rId23"/>
    <p:sldId id="509" r:id="rId24"/>
    <p:sldId id="512" r:id="rId25"/>
    <p:sldId id="513" r:id="rId26"/>
    <p:sldId id="514" r:id="rId27"/>
    <p:sldId id="515" r:id="rId28"/>
    <p:sldId id="516" r:id="rId29"/>
    <p:sldId id="517" r:id="rId30"/>
    <p:sldId id="518" r:id="rId31"/>
    <p:sldId id="519" r:id="rId32"/>
    <p:sldId id="520" r:id="rId33"/>
    <p:sldId id="521" r:id="rId34"/>
    <p:sldId id="522" r:id="rId35"/>
    <p:sldId id="523" r:id="rId36"/>
    <p:sldId id="532" r:id="rId37"/>
    <p:sldId id="524" r:id="rId38"/>
    <p:sldId id="525" r:id="rId39"/>
    <p:sldId id="526" r:id="rId40"/>
    <p:sldId id="527" r:id="rId41"/>
    <p:sldId id="528" r:id="rId42"/>
    <p:sldId id="529" r:id="rId43"/>
    <p:sldId id="533" r:id="rId44"/>
    <p:sldId id="534" r:id="rId45"/>
    <p:sldId id="535" r:id="rId46"/>
    <p:sldId id="536" r:id="rId47"/>
    <p:sldId id="537" r:id="rId48"/>
    <p:sldId id="538" r:id="rId49"/>
    <p:sldId id="539" r:id="rId50"/>
    <p:sldId id="540" r:id="rId51"/>
    <p:sldId id="541" r:id="rId52"/>
    <p:sldId id="542" r:id="rId53"/>
    <p:sldId id="543" r:id="rId54"/>
    <p:sldId id="544" r:id="rId55"/>
    <p:sldId id="545" r:id="rId56"/>
    <p:sldId id="546" r:id="rId57"/>
    <p:sldId id="547" r:id="rId58"/>
  </p:sldIdLst>
  <p:sldSz cx="9144000" cy="6858000" type="screen4x3"/>
  <p:notesSz cx="6797675" cy="9926638"/>
  <p:custDataLst>
    <p:tags r:id="rId61"/>
  </p:custDataLst>
  <p:defaultTextStyle>
    <a:defPPr>
      <a:defRPr lang="en-GB"/>
    </a:defPPr>
    <a:lvl1pPr algn="l" rtl="0" eaLnBrk="0" fontAlgn="base" hangingPunct="0">
      <a:spcBef>
        <a:spcPct val="0"/>
      </a:spcBef>
      <a:spcAft>
        <a:spcPct val="0"/>
      </a:spcAft>
      <a:defRPr sz="20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20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20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20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2000" kern="1200">
        <a:solidFill>
          <a:schemeClr val="tx1"/>
        </a:solidFill>
        <a:latin typeface="Times" pitchFamily="18" charset="0"/>
        <a:ea typeface="+mn-ea"/>
        <a:cs typeface="+mn-cs"/>
      </a:defRPr>
    </a:lvl5pPr>
    <a:lvl6pPr marL="2286000" algn="l" defTabSz="914400" rtl="0" eaLnBrk="1" latinLnBrk="0" hangingPunct="1">
      <a:defRPr sz="2000" kern="1200">
        <a:solidFill>
          <a:schemeClr val="tx1"/>
        </a:solidFill>
        <a:latin typeface="Times" pitchFamily="18" charset="0"/>
        <a:ea typeface="+mn-ea"/>
        <a:cs typeface="+mn-cs"/>
      </a:defRPr>
    </a:lvl6pPr>
    <a:lvl7pPr marL="2743200" algn="l" defTabSz="914400" rtl="0" eaLnBrk="1" latinLnBrk="0" hangingPunct="1">
      <a:defRPr sz="2000" kern="1200">
        <a:solidFill>
          <a:schemeClr val="tx1"/>
        </a:solidFill>
        <a:latin typeface="Times" pitchFamily="18" charset="0"/>
        <a:ea typeface="+mn-ea"/>
        <a:cs typeface="+mn-cs"/>
      </a:defRPr>
    </a:lvl7pPr>
    <a:lvl8pPr marL="3200400" algn="l" defTabSz="914400" rtl="0" eaLnBrk="1" latinLnBrk="0" hangingPunct="1">
      <a:defRPr sz="2000" kern="1200">
        <a:solidFill>
          <a:schemeClr val="tx1"/>
        </a:solidFill>
        <a:latin typeface="Times" pitchFamily="18" charset="0"/>
        <a:ea typeface="+mn-ea"/>
        <a:cs typeface="+mn-cs"/>
      </a:defRPr>
    </a:lvl8pPr>
    <a:lvl9pPr marL="3657600" algn="l" defTabSz="914400" rtl="0" eaLnBrk="1" latinLnBrk="0" hangingPunct="1">
      <a:defRPr sz="2000" kern="1200">
        <a:solidFill>
          <a:schemeClr val="tx1"/>
        </a:solidFill>
        <a:latin typeface="Times" pitchFamily="18" charset="0"/>
        <a:ea typeface="+mn-ea"/>
        <a:cs typeface="+mn-cs"/>
      </a:defRPr>
    </a:lvl9pPr>
  </p:defaultTextStyle>
  <p:extLst>
    <p:ext uri="{EFAFB233-063F-42B5-8137-9DF3F51BA10A}">
      <p15:sldGuideLst xmlns:p15="http://schemas.microsoft.com/office/powerpoint/2012/main">
        <p15:guide id="1" orient="horz" pos="240">
          <p15:clr>
            <a:srgbClr val="A4A3A4"/>
          </p15:clr>
        </p15:guide>
        <p15:guide id="2" orient="horz" pos="4080">
          <p15:clr>
            <a:srgbClr val="A4A3A4"/>
          </p15:clr>
        </p15:guide>
        <p15:guide id="3" orient="horz" pos="2160">
          <p15:clr>
            <a:srgbClr val="A4A3A4"/>
          </p15:clr>
        </p15:guide>
        <p15:guide id="4" orient="horz" pos="720">
          <p15:clr>
            <a:srgbClr val="A4A3A4"/>
          </p15:clr>
        </p15:guide>
        <p15:guide id="5" orient="horz" pos="3888">
          <p15:clr>
            <a:srgbClr val="A4A3A4"/>
          </p15:clr>
        </p15:guide>
        <p15:guide id="6" orient="horz" pos="1200">
          <p15:clr>
            <a:srgbClr val="A4A3A4"/>
          </p15:clr>
        </p15:guide>
        <p15:guide id="7" orient="horz" pos="2400">
          <p15:clr>
            <a:srgbClr val="A4A3A4"/>
          </p15:clr>
        </p15:guide>
        <p15:guide id="8" pos="5520">
          <p15:clr>
            <a:srgbClr val="A4A3A4"/>
          </p15:clr>
        </p15:guide>
        <p15:guide id="9" pos="2880">
          <p15:clr>
            <a:srgbClr val="A4A3A4"/>
          </p15:clr>
        </p15:guide>
        <p15:guide id="10" pos="528">
          <p15:clr>
            <a:srgbClr val="A4A3A4"/>
          </p15:clr>
        </p15:guide>
        <p15:guide id="11" pos="816">
          <p15:clr>
            <a:srgbClr val="A4A3A4"/>
          </p15:clr>
        </p15:guide>
        <p15:guide id="12" pos="240">
          <p15:clr>
            <a:srgbClr val="A4A3A4"/>
          </p15:clr>
        </p15:guide>
      </p15:sldGuideLst>
    </p:ext>
    <p:ext uri="{2D200454-40CA-4A62-9FC3-DE9A4176ACB9}">
      <p15:notesGuideLst xmlns:p15="http://schemas.microsoft.com/office/powerpoint/2012/main">
        <p15:guide id="1" orient="horz" pos="3024">
          <p15:clr>
            <a:srgbClr val="A4A3A4"/>
          </p15:clr>
        </p15:guide>
        <p15:guide id="2" pos="2304">
          <p15:clr>
            <a:srgbClr val="A4A3A4"/>
          </p15:clr>
        </p15:guide>
        <p15:guide id="3" orient="horz" pos="3127">
          <p15:clr>
            <a:srgbClr val="A4A3A4"/>
          </p15:clr>
        </p15:guide>
        <p15:guide id="4"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7AFF"/>
    <a:srgbClr val="0000FF"/>
    <a:srgbClr val="D9EB6B"/>
    <a:srgbClr val="FF6666"/>
    <a:srgbClr val="E37900"/>
    <a:srgbClr val="E30000"/>
    <a:srgbClr val="DEF0B5"/>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05" autoAdjust="0"/>
    <p:restoredTop sz="64452" autoAdjust="0"/>
  </p:normalViewPr>
  <p:slideViewPr>
    <p:cSldViewPr>
      <p:cViewPr varScale="1">
        <p:scale>
          <a:sx n="44" d="100"/>
          <a:sy n="44" d="100"/>
        </p:scale>
        <p:origin x="1782" y="54"/>
      </p:cViewPr>
      <p:guideLst>
        <p:guide orient="horz" pos="240"/>
        <p:guide orient="horz" pos="4080"/>
        <p:guide orient="horz" pos="2160"/>
        <p:guide orient="horz" pos="720"/>
        <p:guide orient="horz" pos="3888"/>
        <p:guide orient="horz" pos="1200"/>
        <p:guide orient="horz" pos="2400"/>
        <p:guide pos="5520"/>
        <p:guide pos="2880"/>
        <p:guide pos="528"/>
        <p:guide pos="816"/>
        <p:guide pos="2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4206"/>
    </p:cViewPr>
  </p:sorterViewPr>
  <p:notesViewPr>
    <p:cSldViewPr>
      <p:cViewPr varScale="1">
        <p:scale>
          <a:sx n="55" d="100"/>
          <a:sy n="55" d="100"/>
        </p:scale>
        <p:origin x="-1752" y="-84"/>
      </p:cViewPr>
      <p:guideLst>
        <p:guide orient="horz" pos="3024"/>
        <p:guide pos="2304"/>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77313C-C0C7-4B00-9D87-43986C8BA597}"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5D1669A4-0DDF-4C88-A2D2-0712540F73B0}">
      <dgm:prSet/>
      <dgm:spPr>
        <a:solidFill>
          <a:schemeClr val="accent1">
            <a:lumMod val="60000"/>
            <a:lumOff val="40000"/>
          </a:schemeClr>
        </a:solidFill>
        <a:ln>
          <a:solidFill>
            <a:schemeClr val="accent2">
              <a:lumMod val="40000"/>
              <a:lumOff val="60000"/>
            </a:schemeClr>
          </a:solidFill>
        </a:ln>
      </dgm:spPr>
      <dgm:t>
        <a:bodyPr/>
        <a:lstStyle/>
        <a:p>
          <a:pPr rtl="0"/>
          <a:r>
            <a:rPr lang="en-US" dirty="0" smtClean="0">
              <a:solidFill>
                <a:srgbClr val="000000"/>
              </a:solidFill>
            </a:rPr>
            <a:t>Traditional </a:t>
          </a:r>
          <a:endParaRPr lang="en-US" dirty="0">
            <a:solidFill>
              <a:srgbClr val="000000"/>
            </a:solidFill>
          </a:endParaRPr>
        </a:p>
      </dgm:t>
    </dgm:pt>
    <dgm:pt modelId="{0BCA10E4-5E47-499D-BA33-6D7C3F0BED94}" type="parTrans" cxnId="{E50FD5AC-2FB7-4C3A-BE46-B2E826615D85}">
      <dgm:prSet/>
      <dgm:spPr/>
      <dgm:t>
        <a:bodyPr/>
        <a:lstStyle/>
        <a:p>
          <a:endParaRPr lang="en-US"/>
        </a:p>
      </dgm:t>
    </dgm:pt>
    <dgm:pt modelId="{D43C927C-006E-467D-9F91-1C1FF743B78B}" type="sibTrans" cxnId="{E50FD5AC-2FB7-4C3A-BE46-B2E826615D85}">
      <dgm:prSet/>
      <dgm:spPr/>
      <dgm:t>
        <a:bodyPr/>
        <a:lstStyle/>
        <a:p>
          <a:endParaRPr lang="en-US"/>
        </a:p>
      </dgm:t>
    </dgm:pt>
    <dgm:pt modelId="{7D70D1FF-4AC1-4D43-A005-70AC4F1318C3}">
      <dgm:prSet/>
      <dgm:spPr>
        <a:solidFill>
          <a:schemeClr val="bg1"/>
        </a:solidFill>
        <a:ln>
          <a:solidFill>
            <a:schemeClr val="accent1">
              <a:lumMod val="60000"/>
              <a:lumOff val="40000"/>
              <a:alpha val="90000"/>
            </a:schemeClr>
          </a:solidFill>
        </a:ln>
      </dgm:spPr>
      <dgm:t>
        <a:bodyPr/>
        <a:lstStyle/>
        <a:p>
          <a:pPr rtl="0"/>
          <a:r>
            <a:rPr lang="en-US" dirty="0" smtClean="0">
              <a:solidFill>
                <a:schemeClr val="tx1"/>
              </a:solidFill>
            </a:rPr>
            <a:t>View - Making a sale</a:t>
          </a:r>
          <a:endParaRPr lang="en-US" dirty="0">
            <a:solidFill>
              <a:schemeClr val="tx1"/>
            </a:solidFill>
          </a:endParaRPr>
        </a:p>
      </dgm:t>
    </dgm:pt>
    <dgm:pt modelId="{E05023C5-62AC-46FB-A4B8-CF6587DFAA81}" type="parTrans" cxnId="{D2F8819B-4BB2-44C7-BE7C-58192F2EB85E}">
      <dgm:prSet/>
      <dgm:spPr/>
      <dgm:t>
        <a:bodyPr/>
        <a:lstStyle/>
        <a:p>
          <a:endParaRPr lang="en-US"/>
        </a:p>
      </dgm:t>
    </dgm:pt>
    <dgm:pt modelId="{86111D32-6F46-4AFA-ABFF-3858498309B9}" type="sibTrans" cxnId="{D2F8819B-4BB2-44C7-BE7C-58192F2EB85E}">
      <dgm:prSet/>
      <dgm:spPr/>
      <dgm:t>
        <a:bodyPr/>
        <a:lstStyle/>
        <a:p>
          <a:endParaRPr lang="en-US"/>
        </a:p>
      </dgm:t>
    </dgm:pt>
    <dgm:pt modelId="{7A8548E0-AE66-4721-851F-DE48BA83CBCA}">
      <dgm:prSet/>
      <dgm:spPr>
        <a:solidFill>
          <a:schemeClr val="accent5">
            <a:lumMod val="40000"/>
            <a:lumOff val="60000"/>
          </a:schemeClr>
        </a:solidFill>
        <a:ln>
          <a:solidFill>
            <a:schemeClr val="accent5">
              <a:lumMod val="40000"/>
              <a:lumOff val="60000"/>
            </a:schemeClr>
          </a:solidFill>
        </a:ln>
      </dgm:spPr>
      <dgm:t>
        <a:bodyPr/>
        <a:lstStyle/>
        <a:p>
          <a:pPr rtl="0"/>
          <a:r>
            <a:rPr lang="en-US" dirty="0" smtClean="0">
              <a:solidFill>
                <a:srgbClr val="000000"/>
              </a:solidFill>
            </a:rPr>
            <a:t>Contemporary </a:t>
          </a:r>
          <a:endParaRPr lang="en-US" dirty="0">
            <a:solidFill>
              <a:srgbClr val="000000"/>
            </a:solidFill>
          </a:endParaRPr>
        </a:p>
      </dgm:t>
    </dgm:pt>
    <dgm:pt modelId="{F1CD9064-0A36-4524-8EBF-9EFB4AA6FD2A}" type="parTrans" cxnId="{703680C6-DC6D-480D-90E7-EB4BFD6DA1CF}">
      <dgm:prSet/>
      <dgm:spPr/>
      <dgm:t>
        <a:bodyPr/>
        <a:lstStyle/>
        <a:p>
          <a:endParaRPr lang="en-US"/>
        </a:p>
      </dgm:t>
    </dgm:pt>
    <dgm:pt modelId="{8D82F18D-6239-4135-8896-C76700BCEB04}" type="sibTrans" cxnId="{703680C6-DC6D-480D-90E7-EB4BFD6DA1CF}">
      <dgm:prSet/>
      <dgm:spPr/>
      <dgm:t>
        <a:bodyPr/>
        <a:lstStyle/>
        <a:p>
          <a:endParaRPr lang="en-US"/>
        </a:p>
      </dgm:t>
    </dgm:pt>
    <dgm:pt modelId="{9E78B1E4-941E-4133-A310-77A101A31690}">
      <dgm:prSet/>
      <dgm:spPr>
        <a:solidFill>
          <a:schemeClr val="bg1">
            <a:alpha val="90000"/>
          </a:schemeClr>
        </a:solidFill>
        <a:ln>
          <a:solidFill>
            <a:schemeClr val="accent5">
              <a:lumMod val="40000"/>
              <a:lumOff val="60000"/>
              <a:alpha val="90000"/>
            </a:schemeClr>
          </a:solidFill>
        </a:ln>
      </dgm:spPr>
      <dgm:t>
        <a:bodyPr/>
        <a:lstStyle/>
        <a:p>
          <a:pPr rtl="0"/>
          <a:r>
            <a:rPr lang="en-US" dirty="0" smtClean="0">
              <a:solidFill>
                <a:schemeClr val="tx1"/>
              </a:solidFill>
            </a:rPr>
            <a:t>View - Satisfying customer needs</a:t>
          </a:r>
          <a:endParaRPr lang="en-US" dirty="0">
            <a:solidFill>
              <a:schemeClr val="tx1"/>
            </a:solidFill>
          </a:endParaRPr>
        </a:p>
      </dgm:t>
    </dgm:pt>
    <dgm:pt modelId="{F804E269-959E-4D17-A2A2-180AAB95E18D}" type="parTrans" cxnId="{5B8C7A62-13F4-4E42-81DF-A45176732842}">
      <dgm:prSet/>
      <dgm:spPr/>
      <dgm:t>
        <a:bodyPr/>
        <a:lstStyle/>
        <a:p>
          <a:endParaRPr lang="en-US"/>
        </a:p>
      </dgm:t>
    </dgm:pt>
    <dgm:pt modelId="{7B605632-D77B-4F0D-AE78-2D40A64692FC}" type="sibTrans" cxnId="{5B8C7A62-13F4-4E42-81DF-A45176732842}">
      <dgm:prSet/>
      <dgm:spPr/>
      <dgm:t>
        <a:bodyPr/>
        <a:lstStyle/>
        <a:p>
          <a:endParaRPr lang="en-US"/>
        </a:p>
      </dgm:t>
    </dgm:pt>
    <dgm:pt modelId="{E000D695-483F-4F9C-8E32-041ACEEE53B7}">
      <dgm:prSet/>
      <dgm:spPr>
        <a:solidFill>
          <a:schemeClr val="bg1"/>
        </a:solidFill>
        <a:ln>
          <a:solidFill>
            <a:schemeClr val="accent1">
              <a:lumMod val="60000"/>
              <a:lumOff val="40000"/>
              <a:alpha val="90000"/>
            </a:schemeClr>
          </a:solidFill>
        </a:ln>
      </dgm:spPr>
      <dgm:t>
        <a:bodyPr/>
        <a:lstStyle/>
        <a:p>
          <a:pPr rtl="0"/>
          <a:r>
            <a:rPr lang="en-US" dirty="0" smtClean="0">
              <a:solidFill>
                <a:schemeClr val="tx1"/>
              </a:solidFill>
            </a:rPr>
            <a:t>Abundance of products in the nearby shopping centers</a:t>
          </a:r>
          <a:endParaRPr lang="en-US" dirty="0">
            <a:solidFill>
              <a:schemeClr val="tx1"/>
            </a:solidFill>
          </a:endParaRPr>
        </a:p>
      </dgm:t>
    </dgm:pt>
    <dgm:pt modelId="{34400C6C-F010-4DB5-8923-21D6D79D6DF9}" type="parTrans" cxnId="{0B19E020-2151-406F-9F68-5D6A642D99C1}">
      <dgm:prSet/>
      <dgm:spPr/>
      <dgm:t>
        <a:bodyPr/>
        <a:lstStyle/>
        <a:p>
          <a:endParaRPr lang="en-US"/>
        </a:p>
      </dgm:t>
    </dgm:pt>
    <dgm:pt modelId="{38B5106A-4096-44A0-B35F-6A8988F0D634}" type="sibTrans" cxnId="{0B19E020-2151-406F-9F68-5D6A642D99C1}">
      <dgm:prSet/>
      <dgm:spPr/>
      <dgm:t>
        <a:bodyPr/>
        <a:lstStyle/>
        <a:p>
          <a:endParaRPr lang="en-US"/>
        </a:p>
      </dgm:t>
    </dgm:pt>
    <dgm:pt modelId="{C249EBB1-51DD-49F9-8EE8-82FE631C9FE5}">
      <dgm:prSet/>
      <dgm:spPr>
        <a:ln>
          <a:solidFill>
            <a:schemeClr val="accent1">
              <a:lumMod val="60000"/>
              <a:lumOff val="40000"/>
              <a:alpha val="90000"/>
            </a:schemeClr>
          </a:solidFill>
        </a:ln>
      </dgm:spPr>
      <dgm:t>
        <a:bodyPr/>
        <a:lstStyle/>
        <a:p>
          <a:pPr rtl="0"/>
          <a:r>
            <a:rPr lang="en-US" dirty="0" smtClean="0">
              <a:solidFill>
                <a:schemeClr val="tx1"/>
              </a:solidFill>
            </a:rPr>
            <a:t>Television, magazine, and direct-mail ads</a:t>
          </a:r>
          <a:endParaRPr lang="en-US" dirty="0">
            <a:solidFill>
              <a:schemeClr val="tx1"/>
            </a:solidFill>
          </a:endParaRPr>
        </a:p>
      </dgm:t>
    </dgm:pt>
    <dgm:pt modelId="{667A6F64-64DB-42D5-980B-C57DAFD75CA2}" type="parTrans" cxnId="{EAA07600-EE2F-4346-BD6A-130EEA7DAE64}">
      <dgm:prSet/>
      <dgm:spPr/>
      <dgm:t>
        <a:bodyPr/>
        <a:lstStyle/>
        <a:p>
          <a:endParaRPr lang="en-US"/>
        </a:p>
      </dgm:t>
    </dgm:pt>
    <dgm:pt modelId="{E1D73721-829C-463F-B628-81FD32525E95}" type="sibTrans" cxnId="{EAA07600-EE2F-4346-BD6A-130EEA7DAE64}">
      <dgm:prSet/>
      <dgm:spPr/>
      <dgm:t>
        <a:bodyPr/>
        <a:lstStyle/>
        <a:p>
          <a:endParaRPr lang="en-US"/>
        </a:p>
      </dgm:t>
    </dgm:pt>
    <dgm:pt modelId="{D0C29CFE-FBF2-4E8F-AB2E-BD1A8B32E157}">
      <dgm:prSet/>
      <dgm:spPr>
        <a:solidFill>
          <a:schemeClr val="bg1">
            <a:alpha val="90000"/>
          </a:schemeClr>
        </a:solidFill>
        <a:ln>
          <a:solidFill>
            <a:schemeClr val="accent5">
              <a:lumMod val="40000"/>
              <a:lumOff val="60000"/>
              <a:alpha val="90000"/>
            </a:schemeClr>
          </a:solidFill>
        </a:ln>
      </dgm:spPr>
      <dgm:t>
        <a:bodyPr/>
        <a:lstStyle/>
        <a:p>
          <a:pPr rtl="0"/>
          <a:r>
            <a:rPr lang="en-US" dirty="0" smtClean="0">
              <a:solidFill>
                <a:schemeClr val="tx1"/>
              </a:solidFill>
            </a:rPr>
            <a:t>Imaginative web sites and mobile phone apps, blogs, online videos, and social media</a:t>
          </a:r>
          <a:endParaRPr lang="en-US" dirty="0">
            <a:solidFill>
              <a:schemeClr val="tx1"/>
            </a:solidFill>
          </a:endParaRPr>
        </a:p>
      </dgm:t>
    </dgm:pt>
    <dgm:pt modelId="{F8FA236E-9585-4094-831B-6BFCFBA9DCF3}" type="parTrans" cxnId="{14285637-8C39-402F-95A0-082AA19E3538}">
      <dgm:prSet/>
      <dgm:spPr/>
      <dgm:t>
        <a:bodyPr/>
        <a:lstStyle/>
        <a:p>
          <a:endParaRPr lang="en-US"/>
        </a:p>
      </dgm:t>
    </dgm:pt>
    <dgm:pt modelId="{E0DD1160-4948-453C-B134-022D74B89798}" type="sibTrans" cxnId="{14285637-8C39-402F-95A0-082AA19E3538}">
      <dgm:prSet/>
      <dgm:spPr/>
      <dgm:t>
        <a:bodyPr/>
        <a:lstStyle/>
        <a:p>
          <a:endParaRPr lang="en-US"/>
        </a:p>
      </dgm:t>
    </dgm:pt>
    <dgm:pt modelId="{4A9443EE-DFCE-4450-A4BD-50405A61BA03}">
      <dgm:prSet/>
      <dgm:spPr>
        <a:ln>
          <a:solidFill>
            <a:schemeClr val="accent5">
              <a:lumMod val="40000"/>
              <a:lumOff val="60000"/>
              <a:alpha val="90000"/>
            </a:schemeClr>
          </a:solidFill>
        </a:ln>
      </dgm:spPr>
      <dgm:t>
        <a:bodyPr/>
        <a:lstStyle/>
        <a:p>
          <a:pPr rtl="0"/>
          <a:r>
            <a:rPr lang="en-US" dirty="0" smtClean="0">
              <a:solidFill>
                <a:schemeClr val="tx1"/>
              </a:solidFill>
            </a:rPr>
            <a:t>Reach customers directly, personally, and interactively</a:t>
          </a:r>
          <a:endParaRPr lang="en-US" dirty="0">
            <a:solidFill>
              <a:schemeClr val="tx1"/>
            </a:solidFill>
          </a:endParaRPr>
        </a:p>
      </dgm:t>
    </dgm:pt>
    <dgm:pt modelId="{5C98EA1A-E6E1-4845-9EC6-CFEE84EE5584}" type="parTrans" cxnId="{43E12BCE-70E1-45FE-A6FC-BC891DD84105}">
      <dgm:prSet/>
      <dgm:spPr/>
      <dgm:t>
        <a:bodyPr/>
        <a:lstStyle/>
        <a:p>
          <a:endParaRPr lang="en-US"/>
        </a:p>
      </dgm:t>
    </dgm:pt>
    <dgm:pt modelId="{6B918D23-54E0-49B1-BE58-1855EAFA10D6}" type="sibTrans" cxnId="{43E12BCE-70E1-45FE-A6FC-BC891DD84105}">
      <dgm:prSet/>
      <dgm:spPr/>
      <dgm:t>
        <a:bodyPr/>
        <a:lstStyle/>
        <a:p>
          <a:endParaRPr lang="en-US"/>
        </a:p>
      </dgm:t>
    </dgm:pt>
    <dgm:pt modelId="{08664003-5EEA-42CB-951A-9A3F70B59264}" type="pres">
      <dgm:prSet presAssocID="{1977313C-C0C7-4B00-9D87-43986C8BA597}" presName="Name0" presStyleCnt="0">
        <dgm:presLayoutVars>
          <dgm:dir/>
          <dgm:animLvl val="lvl"/>
          <dgm:resizeHandles val="exact"/>
        </dgm:presLayoutVars>
      </dgm:prSet>
      <dgm:spPr/>
      <dgm:t>
        <a:bodyPr/>
        <a:lstStyle/>
        <a:p>
          <a:endParaRPr lang="en-US"/>
        </a:p>
      </dgm:t>
    </dgm:pt>
    <dgm:pt modelId="{845A50AF-3360-4462-9267-2E743959D4A0}" type="pres">
      <dgm:prSet presAssocID="{5D1669A4-0DDF-4C88-A2D2-0712540F73B0}" presName="composite" presStyleCnt="0"/>
      <dgm:spPr/>
    </dgm:pt>
    <dgm:pt modelId="{5644CD76-8C69-4D58-AD3C-109479F99613}" type="pres">
      <dgm:prSet presAssocID="{5D1669A4-0DDF-4C88-A2D2-0712540F73B0}" presName="parTx" presStyleLbl="alignNode1" presStyleIdx="0" presStyleCnt="2" custScaleY="108357" custLinFactNeighborX="205" custLinFactNeighborY="-2784">
        <dgm:presLayoutVars>
          <dgm:chMax val="0"/>
          <dgm:chPref val="0"/>
          <dgm:bulletEnabled val="1"/>
        </dgm:presLayoutVars>
      </dgm:prSet>
      <dgm:spPr/>
      <dgm:t>
        <a:bodyPr/>
        <a:lstStyle/>
        <a:p>
          <a:endParaRPr lang="en-US"/>
        </a:p>
      </dgm:t>
    </dgm:pt>
    <dgm:pt modelId="{14E0F025-BAFE-4697-9F69-141BC3EF819D}" type="pres">
      <dgm:prSet presAssocID="{5D1669A4-0DDF-4C88-A2D2-0712540F73B0}" presName="desTx" presStyleLbl="alignAccFollowNode1" presStyleIdx="0" presStyleCnt="2" custScaleY="86158" custLinFactNeighborX="185" custLinFactNeighborY="-6165">
        <dgm:presLayoutVars>
          <dgm:bulletEnabled val="1"/>
        </dgm:presLayoutVars>
      </dgm:prSet>
      <dgm:spPr/>
      <dgm:t>
        <a:bodyPr/>
        <a:lstStyle/>
        <a:p>
          <a:endParaRPr lang="en-US"/>
        </a:p>
      </dgm:t>
    </dgm:pt>
    <dgm:pt modelId="{692A933E-BBA2-4EE5-9100-38EC4E62BD6B}" type="pres">
      <dgm:prSet presAssocID="{D43C927C-006E-467D-9F91-1C1FF743B78B}" presName="space" presStyleCnt="0"/>
      <dgm:spPr/>
    </dgm:pt>
    <dgm:pt modelId="{80BE492E-989E-45C1-89E6-ACF65ACFE12F}" type="pres">
      <dgm:prSet presAssocID="{7A8548E0-AE66-4721-851F-DE48BA83CBCA}" presName="composite" presStyleCnt="0"/>
      <dgm:spPr/>
    </dgm:pt>
    <dgm:pt modelId="{2A7C0689-F131-45F4-A0BF-BEED78A5FB9E}" type="pres">
      <dgm:prSet presAssocID="{7A8548E0-AE66-4721-851F-DE48BA83CBCA}" presName="parTx" presStyleLbl="alignNode1" presStyleIdx="1" presStyleCnt="2">
        <dgm:presLayoutVars>
          <dgm:chMax val="0"/>
          <dgm:chPref val="0"/>
          <dgm:bulletEnabled val="1"/>
        </dgm:presLayoutVars>
      </dgm:prSet>
      <dgm:spPr/>
      <dgm:t>
        <a:bodyPr/>
        <a:lstStyle/>
        <a:p>
          <a:endParaRPr lang="en-US"/>
        </a:p>
      </dgm:t>
    </dgm:pt>
    <dgm:pt modelId="{A9BFD191-0F56-4A41-B342-8FA8CCEA47A1}" type="pres">
      <dgm:prSet presAssocID="{7A8548E0-AE66-4721-851F-DE48BA83CBCA}" presName="desTx" presStyleLbl="alignAccFollowNode1" presStyleIdx="1" presStyleCnt="2" custScaleY="89655" custLinFactNeighborX="407" custLinFactNeighborY="-6190">
        <dgm:presLayoutVars>
          <dgm:bulletEnabled val="1"/>
        </dgm:presLayoutVars>
      </dgm:prSet>
      <dgm:spPr/>
      <dgm:t>
        <a:bodyPr/>
        <a:lstStyle/>
        <a:p>
          <a:endParaRPr lang="en-US"/>
        </a:p>
      </dgm:t>
    </dgm:pt>
  </dgm:ptLst>
  <dgm:cxnLst>
    <dgm:cxn modelId="{8C95C2BA-17DE-4BC3-8D9F-21CB7B4EED39}" type="presOf" srcId="{D0C29CFE-FBF2-4E8F-AB2E-BD1A8B32E157}" destId="{A9BFD191-0F56-4A41-B342-8FA8CCEA47A1}" srcOrd="0" destOrd="1" presId="urn:microsoft.com/office/officeart/2005/8/layout/hList1"/>
    <dgm:cxn modelId="{E83E32AB-09DD-44D5-9404-2B179F9DF6A6}" type="presOf" srcId="{7D70D1FF-4AC1-4D43-A005-70AC4F1318C3}" destId="{14E0F025-BAFE-4697-9F69-141BC3EF819D}" srcOrd="0" destOrd="0" presId="urn:microsoft.com/office/officeart/2005/8/layout/hList1"/>
    <dgm:cxn modelId="{43E12BCE-70E1-45FE-A6FC-BC891DD84105}" srcId="{7A8548E0-AE66-4721-851F-DE48BA83CBCA}" destId="{4A9443EE-DFCE-4450-A4BD-50405A61BA03}" srcOrd="2" destOrd="0" parTransId="{5C98EA1A-E6E1-4845-9EC6-CFEE84EE5584}" sibTransId="{6B918D23-54E0-49B1-BE58-1855EAFA10D6}"/>
    <dgm:cxn modelId="{14285637-8C39-402F-95A0-082AA19E3538}" srcId="{7A8548E0-AE66-4721-851F-DE48BA83CBCA}" destId="{D0C29CFE-FBF2-4E8F-AB2E-BD1A8B32E157}" srcOrd="1" destOrd="0" parTransId="{F8FA236E-9585-4094-831B-6BFCFBA9DCF3}" sibTransId="{E0DD1160-4948-453C-B134-022D74B89798}"/>
    <dgm:cxn modelId="{DB79C65D-BFEB-41C4-ACF7-0AC0A3995D03}" type="presOf" srcId="{7A8548E0-AE66-4721-851F-DE48BA83CBCA}" destId="{2A7C0689-F131-45F4-A0BF-BEED78A5FB9E}" srcOrd="0" destOrd="0" presId="urn:microsoft.com/office/officeart/2005/8/layout/hList1"/>
    <dgm:cxn modelId="{D9B6C1A9-10CE-4BE0-B5C5-9B69405BEA12}" type="presOf" srcId="{5D1669A4-0DDF-4C88-A2D2-0712540F73B0}" destId="{5644CD76-8C69-4D58-AD3C-109479F99613}" srcOrd="0" destOrd="0" presId="urn:microsoft.com/office/officeart/2005/8/layout/hList1"/>
    <dgm:cxn modelId="{F69D4120-FB54-46D5-8DA1-7E14CE488AFB}" type="presOf" srcId="{9E78B1E4-941E-4133-A310-77A101A31690}" destId="{A9BFD191-0F56-4A41-B342-8FA8CCEA47A1}" srcOrd="0" destOrd="0" presId="urn:microsoft.com/office/officeart/2005/8/layout/hList1"/>
    <dgm:cxn modelId="{8C490252-EA7A-4A48-95E1-2F48B59EFEF7}" type="presOf" srcId="{E000D695-483F-4F9C-8E32-041ACEEE53B7}" destId="{14E0F025-BAFE-4697-9F69-141BC3EF819D}" srcOrd="0" destOrd="1" presId="urn:microsoft.com/office/officeart/2005/8/layout/hList1"/>
    <dgm:cxn modelId="{0B19E020-2151-406F-9F68-5D6A642D99C1}" srcId="{5D1669A4-0DDF-4C88-A2D2-0712540F73B0}" destId="{E000D695-483F-4F9C-8E32-041ACEEE53B7}" srcOrd="1" destOrd="0" parTransId="{34400C6C-F010-4DB5-8923-21D6D79D6DF9}" sibTransId="{38B5106A-4096-44A0-B35F-6A8988F0D634}"/>
    <dgm:cxn modelId="{D2F8819B-4BB2-44C7-BE7C-58192F2EB85E}" srcId="{5D1669A4-0DDF-4C88-A2D2-0712540F73B0}" destId="{7D70D1FF-4AC1-4D43-A005-70AC4F1318C3}" srcOrd="0" destOrd="0" parTransId="{E05023C5-62AC-46FB-A4B8-CF6587DFAA81}" sibTransId="{86111D32-6F46-4AFA-ABFF-3858498309B9}"/>
    <dgm:cxn modelId="{5B8C7A62-13F4-4E42-81DF-A45176732842}" srcId="{7A8548E0-AE66-4721-851F-DE48BA83CBCA}" destId="{9E78B1E4-941E-4133-A310-77A101A31690}" srcOrd="0" destOrd="0" parTransId="{F804E269-959E-4D17-A2A2-180AAB95E18D}" sibTransId="{7B605632-D77B-4F0D-AE78-2D40A64692FC}"/>
    <dgm:cxn modelId="{43FA1BE3-AEF8-4191-941A-525FA8A7FE45}" type="presOf" srcId="{1977313C-C0C7-4B00-9D87-43986C8BA597}" destId="{08664003-5EEA-42CB-951A-9A3F70B59264}" srcOrd="0" destOrd="0" presId="urn:microsoft.com/office/officeart/2005/8/layout/hList1"/>
    <dgm:cxn modelId="{703680C6-DC6D-480D-90E7-EB4BFD6DA1CF}" srcId="{1977313C-C0C7-4B00-9D87-43986C8BA597}" destId="{7A8548E0-AE66-4721-851F-DE48BA83CBCA}" srcOrd="1" destOrd="0" parTransId="{F1CD9064-0A36-4524-8EBF-9EFB4AA6FD2A}" sibTransId="{8D82F18D-6239-4135-8896-C76700BCEB04}"/>
    <dgm:cxn modelId="{EAA07600-EE2F-4346-BD6A-130EEA7DAE64}" srcId="{5D1669A4-0DDF-4C88-A2D2-0712540F73B0}" destId="{C249EBB1-51DD-49F9-8EE8-82FE631C9FE5}" srcOrd="2" destOrd="0" parTransId="{667A6F64-64DB-42D5-980B-C57DAFD75CA2}" sibTransId="{E1D73721-829C-463F-B628-81FD32525E95}"/>
    <dgm:cxn modelId="{A2F9F306-965C-4EFD-B5A8-23700A267D62}" type="presOf" srcId="{4A9443EE-DFCE-4450-A4BD-50405A61BA03}" destId="{A9BFD191-0F56-4A41-B342-8FA8CCEA47A1}" srcOrd="0" destOrd="2" presId="urn:microsoft.com/office/officeart/2005/8/layout/hList1"/>
    <dgm:cxn modelId="{E50FD5AC-2FB7-4C3A-BE46-B2E826615D85}" srcId="{1977313C-C0C7-4B00-9D87-43986C8BA597}" destId="{5D1669A4-0DDF-4C88-A2D2-0712540F73B0}" srcOrd="0" destOrd="0" parTransId="{0BCA10E4-5E47-499D-BA33-6D7C3F0BED94}" sibTransId="{D43C927C-006E-467D-9F91-1C1FF743B78B}"/>
    <dgm:cxn modelId="{B7BD08CE-D4A3-45FD-9872-CA3EC86812CB}" type="presOf" srcId="{C249EBB1-51DD-49F9-8EE8-82FE631C9FE5}" destId="{14E0F025-BAFE-4697-9F69-141BC3EF819D}" srcOrd="0" destOrd="2" presId="urn:microsoft.com/office/officeart/2005/8/layout/hList1"/>
    <dgm:cxn modelId="{11581EBC-2074-4E7E-A91D-4BD41167853D}" type="presParOf" srcId="{08664003-5EEA-42CB-951A-9A3F70B59264}" destId="{845A50AF-3360-4462-9267-2E743959D4A0}" srcOrd="0" destOrd="0" presId="urn:microsoft.com/office/officeart/2005/8/layout/hList1"/>
    <dgm:cxn modelId="{74BD90A2-B51D-49C5-A2E4-9CC18EDE9A8F}" type="presParOf" srcId="{845A50AF-3360-4462-9267-2E743959D4A0}" destId="{5644CD76-8C69-4D58-AD3C-109479F99613}" srcOrd="0" destOrd="0" presId="urn:microsoft.com/office/officeart/2005/8/layout/hList1"/>
    <dgm:cxn modelId="{4F642CAA-719D-4890-A7F2-1A409254A6F9}" type="presParOf" srcId="{845A50AF-3360-4462-9267-2E743959D4A0}" destId="{14E0F025-BAFE-4697-9F69-141BC3EF819D}" srcOrd="1" destOrd="0" presId="urn:microsoft.com/office/officeart/2005/8/layout/hList1"/>
    <dgm:cxn modelId="{572B196A-9848-4BC1-84D0-27A55116B62E}" type="presParOf" srcId="{08664003-5EEA-42CB-951A-9A3F70B59264}" destId="{692A933E-BBA2-4EE5-9100-38EC4E62BD6B}" srcOrd="1" destOrd="0" presId="urn:microsoft.com/office/officeart/2005/8/layout/hList1"/>
    <dgm:cxn modelId="{0E11C7E2-7861-44EB-A25C-B552E9525CBB}" type="presParOf" srcId="{08664003-5EEA-42CB-951A-9A3F70B59264}" destId="{80BE492E-989E-45C1-89E6-ACF65ACFE12F}" srcOrd="2" destOrd="0" presId="urn:microsoft.com/office/officeart/2005/8/layout/hList1"/>
    <dgm:cxn modelId="{89AE5495-3B1F-4E24-9AB2-F85318B6FCD1}" type="presParOf" srcId="{80BE492E-989E-45C1-89E6-ACF65ACFE12F}" destId="{2A7C0689-F131-45F4-A0BF-BEED78A5FB9E}" srcOrd="0" destOrd="0" presId="urn:microsoft.com/office/officeart/2005/8/layout/hList1"/>
    <dgm:cxn modelId="{108B7949-F129-4736-AC99-CD5071ADA00C}" type="presParOf" srcId="{80BE492E-989E-45C1-89E6-ACF65ACFE12F}" destId="{A9BFD191-0F56-4A41-B342-8FA8CCEA47A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343C83-3EB7-4B0F-9B7A-16449DD26757}"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3C4DD32A-E9D9-451C-BAEF-8DC07A53159A}">
      <dgm:prSet phldrT="[Text]" custT="1"/>
      <dgm:spPr/>
      <dgm:t>
        <a:bodyPr/>
        <a:lstStyle/>
        <a:p>
          <a:r>
            <a:rPr lang="en-GB" sz="1600" dirty="0" smtClean="0"/>
            <a:t>Analysis</a:t>
          </a:r>
          <a:endParaRPr lang="en-GB" sz="1600" dirty="0"/>
        </a:p>
      </dgm:t>
    </dgm:pt>
    <dgm:pt modelId="{F89AD0C9-21A0-4E81-A37F-8E7E71EF0A43}" type="parTrans" cxnId="{47D7F09C-0569-48AE-91DF-D727E444D03C}">
      <dgm:prSet/>
      <dgm:spPr/>
      <dgm:t>
        <a:bodyPr/>
        <a:lstStyle/>
        <a:p>
          <a:endParaRPr lang="en-GB" sz="4400"/>
        </a:p>
      </dgm:t>
    </dgm:pt>
    <dgm:pt modelId="{D4598B40-C904-43BF-8594-FB764E129D56}" type="sibTrans" cxnId="{47D7F09C-0569-48AE-91DF-D727E444D03C}">
      <dgm:prSet custT="1"/>
      <dgm:spPr/>
      <dgm:t>
        <a:bodyPr/>
        <a:lstStyle/>
        <a:p>
          <a:endParaRPr lang="en-GB" sz="1600"/>
        </a:p>
      </dgm:t>
    </dgm:pt>
    <dgm:pt modelId="{ADF01660-794C-4904-9E98-FC5B9426141B}">
      <dgm:prSet phldrT="[Text]" custT="1"/>
      <dgm:spPr/>
      <dgm:t>
        <a:bodyPr/>
        <a:lstStyle/>
        <a:p>
          <a:r>
            <a:rPr lang="en-GB" sz="1600" dirty="0" smtClean="0"/>
            <a:t>Planning</a:t>
          </a:r>
          <a:endParaRPr lang="en-GB" sz="1600" dirty="0"/>
        </a:p>
      </dgm:t>
    </dgm:pt>
    <dgm:pt modelId="{DEFB3B5B-F427-43B9-BCB3-DCCCE88C0CA6}" type="parTrans" cxnId="{63900B19-1763-47C6-A6C7-B4D5AFD21B7E}">
      <dgm:prSet/>
      <dgm:spPr/>
      <dgm:t>
        <a:bodyPr/>
        <a:lstStyle/>
        <a:p>
          <a:endParaRPr lang="en-GB" sz="4400"/>
        </a:p>
      </dgm:t>
    </dgm:pt>
    <dgm:pt modelId="{3DD84ED3-7084-48CF-B5AC-8313C6A9A662}" type="sibTrans" cxnId="{63900B19-1763-47C6-A6C7-B4D5AFD21B7E}">
      <dgm:prSet custT="1"/>
      <dgm:spPr/>
      <dgm:t>
        <a:bodyPr/>
        <a:lstStyle/>
        <a:p>
          <a:endParaRPr lang="en-GB" sz="1600"/>
        </a:p>
      </dgm:t>
    </dgm:pt>
    <dgm:pt modelId="{1ECC9CB2-9430-4F66-8379-F46A7CECB6ED}">
      <dgm:prSet phldrT="[Text]" custT="1"/>
      <dgm:spPr/>
      <dgm:t>
        <a:bodyPr/>
        <a:lstStyle/>
        <a:p>
          <a:r>
            <a:rPr lang="en-GB" sz="1400" dirty="0" smtClean="0"/>
            <a:t>Implementation</a:t>
          </a:r>
          <a:endParaRPr lang="en-GB" sz="1400" dirty="0"/>
        </a:p>
      </dgm:t>
    </dgm:pt>
    <dgm:pt modelId="{78148266-949B-488D-ABD1-BF01B8F8182E}" type="parTrans" cxnId="{2609A7FC-5E8D-4960-894F-350841E14CCB}">
      <dgm:prSet/>
      <dgm:spPr/>
      <dgm:t>
        <a:bodyPr/>
        <a:lstStyle/>
        <a:p>
          <a:endParaRPr lang="en-GB" sz="4400"/>
        </a:p>
      </dgm:t>
    </dgm:pt>
    <dgm:pt modelId="{518A7325-B26E-424A-821B-B772426CF209}" type="sibTrans" cxnId="{2609A7FC-5E8D-4960-894F-350841E14CCB}">
      <dgm:prSet custT="1"/>
      <dgm:spPr/>
      <dgm:t>
        <a:bodyPr/>
        <a:lstStyle/>
        <a:p>
          <a:endParaRPr lang="en-GB" sz="1600"/>
        </a:p>
      </dgm:t>
    </dgm:pt>
    <dgm:pt modelId="{6BB0F9F6-CD50-47C4-ACF6-8E5565A5D91E}">
      <dgm:prSet phldrT="[Text]" custT="1"/>
      <dgm:spPr/>
      <dgm:t>
        <a:bodyPr/>
        <a:lstStyle/>
        <a:p>
          <a:r>
            <a:rPr lang="en-GB" sz="1600" dirty="0" smtClean="0"/>
            <a:t>Control</a:t>
          </a:r>
          <a:endParaRPr lang="en-GB" sz="1600" dirty="0"/>
        </a:p>
      </dgm:t>
    </dgm:pt>
    <dgm:pt modelId="{260DA2EA-272C-4E3C-81D5-987EDAA50A26}" type="parTrans" cxnId="{2EC8DA1C-4D0E-481E-9A99-693441526C98}">
      <dgm:prSet/>
      <dgm:spPr/>
      <dgm:t>
        <a:bodyPr/>
        <a:lstStyle/>
        <a:p>
          <a:endParaRPr lang="en-GB" sz="4400"/>
        </a:p>
      </dgm:t>
    </dgm:pt>
    <dgm:pt modelId="{78DC5861-45CD-4652-A5FE-673ABDC0A3B9}" type="sibTrans" cxnId="{2EC8DA1C-4D0E-481E-9A99-693441526C98}">
      <dgm:prSet custT="1"/>
      <dgm:spPr/>
      <dgm:t>
        <a:bodyPr/>
        <a:lstStyle/>
        <a:p>
          <a:endParaRPr lang="en-GB" sz="1600"/>
        </a:p>
      </dgm:t>
    </dgm:pt>
    <dgm:pt modelId="{9F9C60BE-B3A0-4456-A73B-05FF8CC1A3B6}" type="pres">
      <dgm:prSet presAssocID="{13343C83-3EB7-4B0F-9B7A-16449DD26757}" presName="cycle" presStyleCnt="0">
        <dgm:presLayoutVars>
          <dgm:dir/>
          <dgm:resizeHandles val="exact"/>
        </dgm:presLayoutVars>
      </dgm:prSet>
      <dgm:spPr/>
      <dgm:t>
        <a:bodyPr/>
        <a:lstStyle/>
        <a:p>
          <a:endParaRPr lang="en-GB"/>
        </a:p>
      </dgm:t>
    </dgm:pt>
    <dgm:pt modelId="{5E8132EA-46FC-4710-AD96-FD7F213898F6}" type="pres">
      <dgm:prSet presAssocID="{3C4DD32A-E9D9-451C-BAEF-8DC07A53159A}" presName="node" presStyleLbl="node1" presStyleIdx="0" presStyleCnt="4" custScaleX="110105">
        <dgm:presLayoutVars>
          <dgm:bulletEnabled val="1"/>
        </dgm:presLayoutVars>
      </dgm:prSet>
      <dgm:spPr/>
      <dgm:t>
        <a:bodyPr/>
        <a:lstStyle/>
        <a:p>
          <a:endParaRPr lang="en-GB"/>
        </a:p>
      </dgm:t>
    </dgm:pt>
    <dgm:pt modelId="{A81073FF-8857-4DA4-8F20-A70D4811A7D3}" type="pres">
      <dgm:prSet presAssocID="{D4598B40-C904-43BF-8594-FB764E129D56}" presName="sibTrans" presStyleLbl="sibTrans2D1" presStyleIdx="0" presStyleCnt="4"/>
      <dgm:spPr/>
      <dgm:t>
        <a:bodyPr/>
        <a:lstStyle/>
        <a:p>
          <a:endParaRPr lang="en-GB"/>
        </a:p>
      </dgm:t>
    </dgm:pt>
    <dgm:pt modelId="{F865E39A-7F6F-4143-A73F-7700274D9FDD}" type="pres">
      <dgm:prSet presAssocID="{D4598B40-C904-43BF-8594-FB764E129D56}" presName="connectorText" presStyleLbl="sibTrans2D1" presStyleIdx="0" presStyleCnt="4"/>
      <dgm:spPr/>
      <dgm:t>
        <a:bodyPr/>
        <a:lstStyle/>
        <a:p>
          <a:endParaRPr lang="en-GB"/>
        </a:p>
      </dgm:t>
    </dgm:pt>
    <dgm:pt modelId="{A922F016-8660-49E9-8D37-5171F100C4F7}" type="pres">
      <dgm:prSet presAssocID="{ADF01660-794C-4904-9E98-FC5B9426141B}" presName="node" presStyleLbl="node1" presStyleIdx="1" presStyleCnt="4" custScaleX="118184">
        <dgm:presLayoutVars>
          <dgm:bulletEnabled val="1"/>
        </dgm:presLayoutVars>
      </dgm:prSet>
      <dgm:spPr/>
      <dgm:t>
        <a:bodyPr/>
        <a:lstStyle/>
        <a:p>
          <a:endParaRPr lang="en-GB"/>
        </a:p>
      </dgm:t>
    </dgm:pt>
    <dgm:pt modelId="{4235E592-F149-4AE6-9E63-D3F2E2BBAB8D}" type="pres">
      <dgm:prSet presAssocID="{3DD84ED3-7084-48CF-B5AC-8313C6A9A662}" presName="sibTrans" presStyleLbl="sibTrans2D1" presStyleIdx="1" presStyleCnt="4"/>
      <dgm:spPr/>
      <dgm:t>
        <a:bodyPr/>
        <a:lstStyle/>
        <a:p>
          <a:endParaRPr lang="en-GB"/>
        </a:p>
      </dgm:t>
    </dgm:pt>
    <dgm:pt modelId="{98E5041A-3480-4137-9471-95112FD0A8F1}" type="pres">
      <dgm:prSet presAssocID="{3DD84ED3-7084-48CF-B5AC-8313C6A9A662}" presName="connectorText" presStyleLbl="sibTrans2D1" presStyleIdx="1" presStyleCnt="4"/>
      <dgm:spPr/>
      <dgm:t>
        <a:bodyPr/>
        <a:lstStyle/>
        <a:p>
          <a:endParaRPr lang="en-GB"/>
        </a:p>
      </dgm:t>
    </dgm:pt>
    <dgm:pt modelId="{54476423-E1E8-4842-B30F-CA745668AFC0}" type="pres">
      <dgm:prSet presAssocID="{1ECC9CB2-9430-4F66-8379-F46A7CECB6ED}" presName="node" presStyleLbl="node1" presStyleIdx="2" presStyleCnt="4" custScaleX="131133" custScaleY="117963" custRadScaleRad="101501" custRadScaleInc="844">
        <dgm:presLayoutVars>
          <dgm:bulletEnabled val="1"/>
        </dgm:presLayoutVars>
      </dgm:prSet>
      <dgm:spPr/>
      <dgm:t>
        <a:bodyPr/>
        <a:lstStyle/>
        <a:p>
          <a:endParaRPr lang="en-GB"/>
        </a:p>
      </dgm:t>
    </dgm:pt>
    <dgm:pt modelId="{131F6A16-4129-4F95-BAEB-DFD9C69932BF}" type="pres">
      <dgm:prSet presAssocID="{518A7325-B26E-424A-821B-B772426CF209}" presName="sibTrans" presStyleLbl="sibTrans2D1" presStyleIdx="2" presStyleCnt="4"/>
      <dgm:spPr/>
      <dgm:t>
        <a:bodyPr/>
        <a:lstStyle/>
        <a:p>
          <a:endParaRPr lang="en-GB"/>
        </a:p>
      </dgm:t>
    </dgm:pt>
    <dgm:pt modelId="{E5F1F912-D361-4F57-8799-A0D16582D85A}" type="pres">
      <dgm:prSet presAssocID="{518A7325-B26E-424A-821B-B772426CF209}" presName="connectorText" presStyleLbl="sibTrans2D1" presStyleIdx="2" presStyleCnt="4"/>
      <dgm:spPr/>
      <dgm:t>
        <a:bodyPr/>
        <a:lstStyle/>
        <a:p>
          <a:endParaRPr lang="en-GB"/>
        </a:p>
      </dgm:t>
    </dgm:pt>
    <dgm:pt modelId="{7BE7F3AC-C03A-4103-80C1-034A67E9021F}" type="pres">
      <dgm:prSet presAssocID="{6BB0F9F6-CD50-47C4-ACF6-8E5565A5D91E}" presName="node" presStyleLbl="node1" presStyleIdx="3" presStyleCnt="4">
        <dgm:presLayoutVars>
          <dgm:bulletEnabled val="1"/>
        </dgm:presLayoutVars>
      </dgm:prSet>
      <dgm:spPr/>
      <dgm:t>
        <a:bodyPr/>
        <a:lstStyle/>
        <a:p>
          <a:endParaRPr lang="en-GB"/>
        </a:p>
      </dgm:t>
    </dgm:pt>
    <dgm:pt modelId="{E98FD44E-C008-4EE0-AA28-7E02CBAA43E9}" type="pres">
      <dgm:prSet presAssocID="{78DC5861-45CD-4652-A5FE-673ABDC0A3B9}" presName="sibTrans" presStyleLbl="sibTrans2D1" presStyleIdx="3" presStyleCnt="4"/>
      <dgm:spPr/>
      <dgm:t>
        <a:bodyPr/>
        <a:lstStyle/>
        <a:p>
          <a:endParaRPr lang="en-GB"/>
        </a:p>
      </dgm:t>
    </dgm:pt>
    <dgm:pt modelId="{E53ED113-EACE-4122-868A-7D71C9C464E7}" type="pres">
      <dgm:prSet presAssocID="{78DC5861-45CD-4652-A5FE-673ABDC0A3B9}" presName="connectorText" presStyleLbl="sibTrans2D1" presStyleIdx="3" presStyleCnt="4"/>
      <dgm:spPr/>
      <dgm:t>
        <a:bodyPr/>
        <a:lstStyle/>
        <a:p>
          <a:endParaRPr lang="en-GB"/>
        </a:p>
      </dgm:t>
    </dgm:pt>
  </dgm:ptLst>
  <dgm:cxnLst>
    <dgm:cxn modelId="{B8F388F3-5FBE-47AC-935A-56E3A00EA183}" type="presOf" srcId="{D4598B40-C904-43BF-8594-FB764E129D56}" destId="{A81073FF-8857-4DA4-8F20-A70D4811A7D3}" srcOrd="0" destOrd="0" presId="urn:microsoft.com/office/officeart/2005/8/layout/cycle2"/>
    <dgm:cxn modelId="{55E50325-231E-40A6-AEE7-C38E3F68CAC7}" type="presOf" srcId="{3C4DD32A-E9D9-451C-BAEF-8DC07A53159A}" destId="{5E8132EA-46FC-4710-AD96-FD7F213898F6}" srcOrd="0" destOrd="0" presId="urn:microsoft.com/office/officeart/2005/8/layout/cycle2"/>
    <dgm:cxn modelId="{421A09C1-BC6C-42E4-B6F4-D14601A22BA0}" type="presOf" srcId="{78DC5861-45CD-4652-A5FE-673ABDC0A3B9}" destId="{E98FD44E-C008-4EE0-AA28-7E02CBAA43E9}" srcOrd="0" destOrd="0" presId="urn:microsoft.com/office/officeart/2005/8/layout/cycle2"/>
    <dgm:cxn modelId="{F6920478-AE64-4FCA-BAAF-FB0D29F0E7C9}" type="presOf" srcId="{D4598B40-C904-43BF-8594-FB764E129D56}" destId="{F865E39A-7F6F-4143-A73F-7700274D9FDD}" srcOrd="1" destOrd="0" presId="urn:microsoft.com/office/officeart/2005/8/layout/cycle2"/>
    <dgm:cxn modelId="{47D7F09C-0569-48AE-91DF-D727E444D03C}" srcId="{13343C83-3EB7-4B0F-9B7A-16449DD26757}" destId="{3C4DD32A-E9D9-451C-BAEF-8DC07A53159A}" srcOrd="0" destOrd="0" parTransId="{F89AD0C9-21A0-4E81-A37F-8E7E71EF0A43}" sibTransId="{D4598B40-C904-43BF-8594-FB764E129D56}"/>
    <dgm:cxn modelId="{734DF743-E7EA-4FAF-813B-928EE1DDDCD1}" type="presOf" srcId="{78DC5861-45CD-4652-A5FE-673ABDC0A3B9}" destId="{E53ED113-EACE-4122-868A-7D71C9C464E7}" srcOrd="1" destOrd="0" presId="urn:microsoft.com/office/officeart/2005/8/layout/cycle2"/>
    <dgm:cxn modelId="{788BC424-F143-46CF-BC3D-2FAAED1F492E}" type="presOf" srcId="{3DD84ED3-7084-48CF-B5AC-8313C6A9A662}" destId="{98E5041A-3480-4137-9471-95112FD0A8F1}" srcOrd="1" destOrd="0" presId="urn:microsoft.com/office/officeart/2005/8/layout/cycle2"/>
    <dgm:cxn modelId="{BB34540C-8A8B-4B20-9D39-166DA076E131}" type="presOf" srcId="{518A7325-B26E-424A-821B-B772426CF209}" destId="{131F6A16-4129-4F95-BAEB-DFD9C69932BF}" srcOrd="0" destOrd="0" presId="urn:microsoft.com/office/officeart/2005/8/layout/cycle2"/>
    <dgm:cxn modelId="{7821174A-F9BD-4DFE-A648-75D2158BC564}" type="presOf" srcId="{1ECC9CB2-9430-4F66-8379-F46A7CECB6ED}" destId="{54476423-E1E8-4842-B30F-CA745668AFC0}" srcOrd="0" destOrd="0" presId="urn:microsoft.com/office/officeart/2005/8/layout/cycle2"/>
    <dgm:cxn modelId="{5E215ADE-E7CD-41A2-9E49-810198F6C496}" type="presOf" srcId="{6BB0F9F6-CD50-47C4-ACF6-8E5565A5D91E}" destId="{7BE7F3AC-C03A-4103-80C1-034A67E9021F}" srcOrd="0" destOrd="0" presId="urn:microsoft.com/office/officeart/2005/8/layout/cycle2"/>
    <dgm:cxn modelId="{7059D60F-9F7A-448A-A5B3-C00633A81091}" type="presOf" srcId="{518A7325-B26E-424A-821B-B772426CF209}" destId="{E5F1F912-D361-4F57-8799-A0D16582D85A}" srcOrd="1" destOrd="0" presId="urn:microsoft.com/office/officeart/2005/8/layout/cycle2"/>
    <dgm:cxn modelId="{2EC8DA1C-4D0E-481E-9A99-693441526C98}" srcId="{13343C83-3EB7-4B0F-9B7A-16449DD26757}" destId="{6BB0F9F6-CD50-47C4-ACF6-8E5565A5D91E}" srcOrd="3" destOrd="0" parTransId="{260DA2EA-272C-4E3C-81D5-987EDAA50A26}" sibTransId="{78DC5861-45CD-4652-A5FE-673ABDC0A3B9}"/>
    <dgm:cxn modelId="{2609A7FC-5E8D-4960-894F-350841E14CCB}" srcId="{13343C83-3EB7-4B0F-9B7A-16449DD26757}" destId="{1ECC9CB2-9430-4F66-8379-F46A7CECB6ED}" srcOrd="2" destOrd="0" parTransId="{78148266-949B-488D-ABD1-BF01B8F8182E}" sibTransId="{518A7325-B26E-424A-821B-B772426CF209}"/>
    <dgm:cxn modelId="{A0EDEB72-3D45-4198-90E6-FED7D846A661}" type="presOf" srcId="{13343C83-3EB7-4B0F-9B7A-16449DD26757}" destId="{9F9C60BE-B3A0-4456-A73B-05FF8CC1A3B6}" srcOrd="0" destOrd="0" presId="urn:microsoft.com/office/officeart/2005/8/layout/cycle2"/>
    <dgm:cxn modelId="{CB0C79A9-CE50-4054-BBCF-6CF311E8EABD}" type="presOf" srcId="{ADF01660-794C-4904-9E98-FC5B9426141B}" destId="{A922F016-8660-49E9-8D37-5171F100C4F7}" srcOrd="0" destOrd="0" presId="urn:microsoft.com/office/officeart/2005/8/layout/cycle2"/>
    <dgm:cxn modelId="{63900B19-1763-47C6-A6C7-B4D5AFD21B7E}" srcId="{13343C83-3EB7-4B0F-9B7A-16449DD26757}" destId="{ADF01660-794C-4904-9E98-FC5B9426141B}" srcOrd="1" destOrd="0" parTransId="{DEFB3B5B-F427-43B9-BCB3-DCCCE88C0CA6}" sibTransId="{3DD84ED3-7084-48CF-B5AC-8313C6A9A662}"/>
    <dgm:cxn modelId="{6A21B3D1-5B58-41E9-A729-9B739BBF1C88}" type="presOf" srcId="{3DD84ED3-7084-48CF-B5AC-8313C6A9A662}" destId="{4235E592-F149-4AE6-9E63-D3F2E2BBAB8D}" srcOrd="0" destOrd="0" presId="urn:microsoft.com/office/officeart/2005/8/layout/cycle2"/>
    <dgm:cxn modelId="{01B311CE-FABC-4E5F-848E-C0FC0A120774}" type="presParOf" srcId="{9F9C60BE-B3A0-4456-A73B-05FF8CC1A3B6}" destId="{5E8132EA-46FC-4710-AD96-FD7F213898F6}" srcOrd="0" destOrd="0" presId="urn:microsoft.com/office/officeart/2005/8/layout/cycle2"/>
    <dgm:cxn modelId="{14C43572-739F-437E-B346-ED660A0674CC}" type="presParOf" srcId="{9F9C60BE-B3A0-4456-A73B-05FF8CC1A3B6}" destId="{A81073FF-8857-4DA4-8F20-A70D4811A7D3}" srcOrd="1" destOrd="0" presId="urn:microsoft.com/office/officeart/2005/8/layout/cycle2"/>
    <dgm:cxn modelId="{16AF9703-DFC1-4219-B042-75C8635C44B7}" type="presParOf" srcId="{A81073FF-8857-4DA4-8F20-A70D4811A7D3}" destId="{F865E39A-7F6F-4143-A73F-7700274D9FDD}" srcOrd="0" destOrd="0" presId="urn:microsoft.com/office/officeart/2005/8/layout/cycle2"/>
    <dgm:cxn modelId="{7EAEDD4B-D7D2-49F6-A034-584FA210F4DF}" type="presParOf" srcId="{9F9C60BE-B3A0-4456-A73B-05FF8CC1A3B6}" destId="{A922F016-8660-49E9-8D37-5171F100C4F7}" srcOrd="2" destOrd="0" presId="urn:microsoft.com/office/officeart/2005/8/layout/cycle2"/>
    <dgm:cxn modelId="{6457E1F9-EC02-4740-8A46-D6B3C0933E40}" type="presParOf" srcId="{9F9C60BE-B3A0-4456-A73B-05FF8CC1A3B6}" destId="{4235E592-F149-4AE6-9E63-D3F2E2BBAB8D}" srcOrd="3" destOrd="0" presId="urn:microsoft.com/office/officeart/2005/8/layout/cycle2"/>
    <dgm:cxn modelId="{15940E58-A326-40CE-B2A3-7423EEB896EE}" type="presParOf" srcId="{4235E592-F149-4AE6-9E63-D3F2E2BBAB8D}" destId="{98E5041A-3480-4137-9471-95112FD0A8F1}" srcOrd="0" destOrd="0" presId="urn:microsoft.com/office/officeart/2005/8/layout/cycle2"/>
    <dgm:cxn modelId="{5A9713AE-AC4D-4B9C-9EA4-9D27F7C30C06}" type="presParOf" srcId="{9F9C60BE-B3A0-4456-A73B-05FF8CC1A3B6}" destId="{54476423-E1E8-4842-B30F-CA745668AFC0}" srcOrd="4" destOrd="0" presId="urn:microsoft.com/office/officeart/2005/8/layout/cycle2"/>
    <dgm:cxn modelId="{702E1107-97E7-4AAF-831E-ADDA4997EEE1}" type="presParOf" srcId="{9F9C60BE-B3A0-4456-A73B-05FF8CC1A3B6}" destId="{131F6A16-4129-4F95-BAEB-DFD9C69932BF}" srcOrd="5" destOrd="0" presId="urn:microsoft.com/office/officeart/2005/8/layout/cycle2"/>
    <dgm:cxn modelId="{18943B33-8858-4E07-95B6-002EF12FD791}" type="presParOf" srcId="{131F6A16-4129-4F95-BAEB-DFD9C69932BF}" destId="{E5F1F912-D361-4F57-8799-A0D16582D85A}" srcOrd="0" destOrd="0" presId="urn:microsoft.com/office/officeart/2005/8/layout/cycle2"/>
    <dgm:cxn modelId="{8B9AE376-6087-4496-B6E0-40175DD3D329}" type="presParOf" srcId="{9F9C60BE-B3A0-4456-A73B-05FF8CC1A3B6}" destId="{7BE7F3AC-C03A-4103-80C1-034A67E9021F}" srcOrd="6" destOrd="0" presId="urn:microsoft.com/office/officeart/2005/8/layout/cycle2"/>
    <dgm:cxn modelId="{1AD67C31-E09B-40E4-97CA-2509747D1E02}" type="presParOf" srcId="{9F9C60BE-B3A0-4456-A73B-05FF8CC1A3B6}" destId="{E98FD44E-C008-4EE0-AA28-7E02CBAA43E9}" srcOrd="7" destOrd="0" presId="urn:microsoft.com/office/officeart/2005/8/layout/cycle2"/>
    <dgm:cxn modelId="{452BBE36-F659-4E4D-A08F-88FAFDD53808}" type="presParOf" srcId="{E98FD44E-C008-4EE0-AA28-7E02CBAA43E9}" destId="{E53ED113-EACE-4122-868A-7D71C9C464E7}"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394CB2-DB4B-4C7B-813B-56872F60B53E}" type="doc">
      <dgm:prSet loTypeId="urn:microsoft.com/office/officeart/2005/8/layout/radial1" loCatId="cycle" qsTypeId="urn:microsoft.com/office/officeart/2005/8/quickstyle/3d5" qsCatId="3D" csTypeId="urn:microsoft.com/office/officeart/2005/8/colors/accent1_2" csCatId="accent1" phldr="1"/>
      <dgm:spPr/>
      <dgm:t>
        <a:bodyPr/>
        <a:lstStyle/>
        <a:p>
          <a:endParaRPr lang="en-GB"/>
        </a:p>
      </dgm:t>
    </dgm:pt>
    <dgm:pt modelId="{D474FC03-FB5F-4844-BB25-46AB0C9067EF}">
      <dgm:prSet phldrT="[Text]"/>
      <dgm:spPr/>
      <dgm:t>
        <a:bodyPr/>
        <a:lstStyle/>
        <a:p>
          <a:r>
            <a:rPr lang="en-GB" dirty="0" smtClean="0"/>
            <a:t>The Marketing Mix </a:t>
          </a:r>
          <a:endParaRPr lang="en-GB" dirty="0"/>
        </a:p>
      </dgm:t>
    </dgm:pt>
    <dgm:pt modelId="{FEA5C4FC-1B0B-4063-93DF-41DB39A1DE9E}" type="parTrans" cxnId="{67111852-F734-4255-B167-526611BD5181}">
      <dgm:prSet/>
      <dgm:spPr/>
      <dgm:t>
        <a:bodyPr/>
        <a:lstStyle/>
        <a:p>
          <a:endParaRPr lang="en-GB"/>
        </a:p>
      </dgm:t>
    </dgm:pt>
    <dgm:pt modelId="{089BC01F-EA4C-458F-90E7-C84CE7C15F23}" type="sibTrans" cxnId="{67111852-F734-4255-B167-526611BD5181}">
      <dgm:prSet/>
      <dgm:spPr/>
      <dgm:t>
        <a:bodyPr/>
        <a:lstStyle/>
        <a:p>
          <a:endParaRPr lang="en-GB"/>
        </a:p>
      </dgm:t>
    </dgm:pt>
    <dgm:pt modelId="{B874792E-F756-4A8F-8582-CA78E800EE4B}">
      <dgm:prSet phldrT="[Text]"/>
      <dgm:spPr/>
      <dgm:t>
        <a:bodyPr/>
        <a:lstStyle/>
        <a:p>
          <a:r>
            <a:rPr lang="en-GB" dirty="0" smtClean="0"/>
            <a:t>Price</a:t>
          </a:r>
          <a:endParaRPr lang="en-GB" dirty="0"/>
        </a:p>
      </dgm:t>
    </dgm:pt>
    <dgm:pt modelId="{9D3374BD-6228-49D9-BCC5-1D81558DDFD8}" type="parTrans" cxnId="{F1DC4CFB-CBCE-4B18-BB24-1449A6A2FB6A}">
      <dgm:prSet/>
      <dgm:spPr/>
      <dgm:t>
        <a:bodyPr/>
        <a:lstStyle/>
        <a:p>
          <a:endParaRPr lang="en-GB"/>
        </a:p>
      </dgm:t>
    </dgm:pt>
    <dgm:pt modelId="{1B2492B5-29D1-49BC-B509-D96995441A46}" type="sibTrans" cxnId="{F1DC4CFB-CBCE-4B18-BB24-1449A6A2FB6A}">
      <dgm:prSet/>
      <dgm:spPr/>
      <dgm:t>
        <a:bodyPr/>
        <a:lstStyle/>
        <a:p>
          <a:endParaRPr lang="en-GB"/>
        </a:p>
      </dgm:t>
    </dgm:pt>
    <dgm:pt modelId="{5809BC67-BE73-4A70-99BD-3DD4AE2FBEF5}">
      <dgm:prSet phldrT="[Text]"/>
      <dgm:spPr/>
      <dgm:t>
        <a:bodyPr/>
        <a:lstStyle/>
        <a:p>
          <a:r>
            <a:rPr lang="en-GB" dirty="0" smtClean="0"/>
            <a:t>Place</a:t>
          </a:r>
          <a:endParaRPr lang="en-GB" dirty="0"/>
        </a:p>
      </dgm:t>
    </dgm:pt>
    <dgm:pt modelId="{E1DE898E-9AFE-4DB7-BDFF-9A3CD13797FC}" type="parTrans" cxnId="{7B8DAAE4-B5B1-4D22-ADDA-064BCF771BC7}">
      <dgm:prSet/>
      <dgm:spPr/>
      <dgm:t>
        <a:bodyPr/>
        <a:lstStyle/>
        <a:p>
          <a:endParaRPr lang="en-GB"/>
        </a:p>
      </dgm:t>
    </dgm:pt>
    <dgm:pt modelId="{05898B42-C0F5-4CC2-B133-3B58161218F3}" type="sibTrans" cxnId="{7B8DAAE4-B5B1-4D22-ADDA-064BCF771BC7}">
      <dgm:prSet/>
      <dgm:spPr/>
      <dgm:t>
        <a:bodyPr/>
        <a:lstStyle/>
        <a:p>
          <a:endParaRPr lang="en-GB"/>
        </a:p>
      </dgm:t>
    </dgm:pt>
    <dgm:pt modelId="{50A35554-8765-4675-AC20-833EAEE32E19}">
      <dgm:prSet phldrT="[Text]"/>
      <dgm:spPr/>
      <dgm:t>
        <a:bodyPr/>
        <a:lstStyle/>
        <a:p>
          <a:r>
            <a:rPr lang="en-GB" dirty="0" smtClean="0"/>
            <a:t>Promotion</a:t>
          </a:r>
          <a:endParaRPr lang="en-GB" dirty="0"/>
        </a:p>
      </dgm:t>
    </dgm:pt>
    <dgm:pt modelId="{D343E480-D269-4497-9C2D-C278172DF963}" type="parTrans" cxnId="{77B1A873-5D69-4666-BB0D-62F4FED5E0D6}">
      <dgm:prSet/>
      <dgm:spPr/>
      <dgm:t>
        <a:bodyPr/>
        <a:lstStyle/>
        <a:p>
          <a:endParaRPr lang="en-GB"/>
        </a:p>
      </dgm:t>
    </dgm:pt>
    <dgm:pt modelId="{B9F6A54F-B33C-409F-A3D0-73E8F1BE4A85}" type="sibTrans" cxnId="{77B1A873-5D69-4666-BB0D-62F4FED5E0D6}">
      <dgm:prSet/>
      <dgm:spPr/>
      <dgm:t>
        <a:bodyPr/>
        <a:lstStyle/>
        <a:p>
          <a:endParaRPr lang="en-GB"/>
        </a:p>
      </dgm:t>
    </dgm:pt>
    <dgm:pt modelId="{8AFFFE8C-7599-4F43-BAA7-0C70BD320BC5}">
      <dgm:prSet phldrT="[Text]"/>
      <dgm:spPr/>
      <dgm:t>
        <a:bodyPr/>
        <a:lstStyle/>
        <a:p>
          <a:r>
            <a:rPr lang="en-GB" dirty="0" smtClean="0"/>
            <a:t>People</a:t>
          </a:r>
          <a:endParaRPr lang="en-GB" dirty="0"/>
        </a:p>
      </dgm:t>
    </dgm:pt>
    <dgm:pt modelId="{FFB70820-9C7F-41F8-98F5-9A3F2B0D43A8}" type="parTrans" cxnId="{996DCB18-9E1B-47FF-B2FE-521F6F2E85CA}">
      <dgm:prSet/>
      <dgm:spPr/>
      <dgm:t>
        <a:bodyPr/>
        <a:lstStyle/>
        <a:p>
          <a:endParaRPr lang="en-GB"/>
        </a:p>
      </dgm:t>
    </dgm:pt>
    <dgm:pt modelId="{828F08DB-9F91-4FEF-ABB0-82AA4C1E8C49}" type="sibTrans" cxnId="{996DCB18-9E1B-47FF-B2FE-521F6F2E85CA}">
      <dgm:prSet/>
      <dgm:spPr/>
      <dgm:t>
        <a:bodyPr/>
        <a:lstStyle/>
        <a:p>
          <a:endParaRPr lang="en-GB"/>
        </a:p>
      </dgm:t>
    </dgm:pt>
    <dgm:pt modelId="{3CEFB16C-C631-4069-A0D9-6BC744C59F55}">
      <dgm:prSet/>
      <dgm:spPr/>
      <dgm:t>
        <a:bodyPr/>
        <a:lstStyle/>
        <a:p>
          <a:r>
            <a:rPr lang="en-GB" dirty="0" smtClean="0"/>
            <a:t>Physical Evidence</a:t>
          </a:r>
          <a:endParaRPr lang="en-GB" dirty="0"/>
        </a:p>
      </dgm:t>
    </dgm:pt>
    <dgm:pt modelId="{91971DC2-2005-439A-9C16-97FEB1284476}" type="parTrans" cxnId="{8EFEB3E0-DCF7-480C-B70A-2AD6F9DCB780}">
      <dgm:prSet/>
      <dgm:spPr/>
      <dgm:t>
        <a:bodyPr/>
        <a:lstStyle/>
        <a:p>
          <a:endParaRPr lang="en-GB"/>
        </a:p>
      </dgm:t>
    </dgm:pt>
    <dgm:pt modelId="{8EC7AF66-3094-4938-8DBA-0C5906F95DF4}" type="sibTrans" cxnId="{8EFEB3E0-DCF7-480C-B70A-2AD6F9DCB780}">
      <dgm:prSet/>
      <dgm:spPr/>
      <dgm:t>
        <a:bodyPr/>
        <a:lstStyle/>
        <a:p>
          <a:endParaRPr lang="en-GB"/>
        </a:p>
      </dgm:t>
    </dgm:pt>
    <dgm:pt modelId="{40A73B34-E41E-464B-A4F8-33B3EBD2BCDE}">
      <dgm:prSet/>
      <dgm:spPr/>
      <dgm:t>
        <a:bodyPr/>
        <a:lstStyle/>
        <a:p>
          <a:r>
            <a:rPr lang="en-GB" dirty="0" smtClean="0"/>
            <a:t>Process</a:t>
          </a:r>
          <a:endParaRPr lang="en-GB" dirty="0"/>
        </a:p>
      </dgm:t>
    </dgm:pt>
    <dgm:pt modelId="{B399EF40-DB95-405D-9387-5871301B490F}" type="parTrans" cxnId="{05B3CBDF-AC03-4125-BDBB-DA8AABD58310}">
      <dgm:prSet/>
      <dgm:spPr/>
      <dgm:t>
        <a:bodyPr/>
        <a:lstStyle/>
        <a:p>
          <a:endParaRPr lang="en-GB"/>
        </a:p>
      </dgm:t>
    </dgm:pt>
    <dgm:pt modelId="{2F540009-0147-4DEA-A80F-E5E8716C5A45}" type="sibTrans" cxnId="{05B3CBDF-AC03-4125-BDBB-DA8AABD58310}">
      <dgm:prSet/>
      <dgm:spPr/>
      <dgm:t>
        <a:bodyPr/>
        <a:lstStyle/>
        <a:p>
          <a:endParaRPr lang="en-GB"/>
        </a:p>
      </dgm:t>
    </dgm:pt>
    <dgm:pt modelId="{A4103EFB-585A-41DA-B671-E14DD4D173BC}">
      <dgm:prSet/>
      <dgm:spPr/>
      <dgm:t>
        <a:bodyPr/>
        <a:lstStyle/>
        <a:p>
          <a:r>
            <a:rPr lang="en-GB" dirty="0" smtClean="0"/>
            <a:t>Product</a:t>
          </a:r>
          <a:endParaRPr lang="en-GB" dirty="0"/>
        </a:p>
      </dgm:t>
    </dgm:pt>
    <dgm:pt modelId="{27A9D322-6A5C-4520-AC12-4D22851E6BB5}" type="parTrans" cxnId="{03776F58-47A6-489A-ABC2-90DB561DA98D}">
      <dgm:prSet/>
      <dgm:spPr/>
      <dgm:t>
        <a:bodyPr/>
        <a:lstStyle/>
        <a:p>
          <a:endParaRPr lang="en-GB"/>
        </a:p>
      </dgm:t>
    </dgm:pt>
    <dgm:pt modelId="{8A840344-B521-4FA6-B78F-050878B062AF}" type="sibTrans" cxnId="{03776F58-47A6-489A-ABC2-90DB561DA98D}">
      <dgm:prSet/>
      <dgm:spPr/>
      <dgm:t>
        <a:bodyPr/>
        <a:lstStyle/>
        <a:p>
          <a:endParaRPr lang="en-GB"/>
        </a:p>
      </dgm:t>
    </dgm:pt>
    <dgm:pt modelId="{9248E1D2-C936-4AC5-A4D8-8AFA298E53D3}" type="pres">
      <dgm:prSet presAssocID="{60394CB2-DB4B-4C7B-813B-56872F60B53E}" presName="cycle" presStyleCnt="0">
        <dgm:presLayoutVars>
          <dgm:chMax val="1"/>
          <dgm:dir/>
          <dgm:animLvl val="ctr"/>
          <dgm:resizeHandles val="exact"/>
        </dgm:presLayoutVars>
      </dgm:prSet>
      <dgm:spPr/>
      <dgm:t>
        <a:bodyPr/>
        <a:lstStyle/>
        <a:p>
          <a:endParaRPr lang="en-GB"/>
        </a:p>
      </dgm:t>
    </dgm:pt>
    <dgm:pt modelId="{464BB93C-E643-4BA8-B140-055B780CA51B}" type="pres">
      <dgm:prSet presAssocID="{D474FC03-FB5F-4844-BB25-46AB0C9067EF}" presName="centerShape" presStyleLbl="node0" presStyleIdx="0" presStyleCnt="1"/>
      <dgm:spPr/>
      <dgm:t>
        <a:bodyPr/>
        <a:lstStyle/>
        <a:p>
          <a:endParaRPr lang="en-GB"/>
        </a:p>
      </dgm:t>
    </dgm:pt>
    <dgm:pt modelId="{AB669D11-CC15-4C2B-BA40-62D040574708}" type="pres">
      <dgm:prSet presAssocID="{9D3374BD-6228-49D9-BCC5-1D81558DDFD8}" presName="Name9" presStyleLbl="parChTrans1D2" presStyleIdx="0" presStyleCnt="7"/>
      <dgm:spPr/>
      <dgm:t>
        <a:bodyPr/>
        <a:lstStyle/>
        <a:p>
          <a:endParaRPr lang="en-GB"/>
        </a:p>
      </dgm:t>
    </dgm:pt>
    <dgm:pt modelId="{8B8B1592-DC90-4EC4-AFB3-FB3CC8A12609}" type="pres">
      <dgm:prSet presAssocID="{9D3374BD-6228-49D9-BCC5-1D81558DDFD8}" presName="connTx" presStyleLbl="parChTrans1D2" presStyleIdx="0" presStyleCnt="7"/>
      <dgm:spPr/>
      <dgm:t>
        <a:bodyPr/>
        <a:lstStyle/>
        <a:p>
          <a:endParaRPr lang="en-GB"/>
        </a:p>
      </dgm:t>
    </dgm:pt>
    <dgm:pt modelId="{B317BCC4-CC22-4D93-A218-F9D6209E4DE5}" type="pres">
      <dgm:prSet presAssocID="{B874792E-F756-4A8F-8582-CA78E800EE4B}" presName="node" presStyleLbl="node1" presStyleIdx="0" presStyleCnt="7">
        <dgm:presLayoutVars>
          <dgm:bulletEnabled val="1"/>
        </dgm:presLayoutVars>
      </dgm:prSet>
      <dgm:spPr/>
      <dgm:t>
        <a:bodyPr/>
        <a:lstStyle/>
        <a:p>
          <a:endParaRPr lang="en-GB"/>
        </a:p>
      </dgm:t>
    </dgm:pt>
    <dgm:pt modelId="{56D3D988-9544-4F4B-A1FC-9246567773DB}" type="pres">
      <dgm:prSet presAssocID="{E1DE898E-9AFE-4DB7-BDFF-9A3CD13797FC}" presName="Name9" presStyleLbl="parChTrans1D2" presStyleIdx="1" presStyleCnt="7"/>
      <dgm:spPr/>
      <dgm:t>
        <a:bodyPr/>
        <a:lstStyle/>
        <a:p>
          <a:endParaRPr lang="en-GB"/>
        </a:p>
      </dgm:t>
    </dgm:pt>
    <dgm:pt modelId="{7CAF2A42-F8B9-48B2-9539-CCF598AF276B}" type="pres">
      <dgm:prSet presAssocID="{E1DE898E-9AFE-4DB7-BDFF-9A3CD13797FC}" presName="connTx" presStyleLbl="parChTrans1D2" presStyleIdx="1" presStyleCnt="7"/>
      <dgm:spPr/>
      <dgm:t>
        <a:bodyPr/>
        <a:lstStyle/>
        <a:p>
          <a:endParaRPr lang="en-GB"/>
        </a:p>
      </dgm:t>
    </dgm:pt>
    <dgm:pt modelId="{6B56FA9E-9857-4911-96F6-5CA5DF45B070}" type="pres">
      <dgm:prSet presAssocID="{5809BC67-BE73-4A70-99BD-3DD4AE2FBEF5}" presName="node" presStyleLbl="node1" presStyleIdx="1" presStyleCnt="7">
        <dgm:presLayoutVars>
          <dgm:bulletEnabled val="1"/>
        </dgm:presLayoutVars>
      </dgm:prSet>
      <dgm:spPr/>
      <dgm:t>
        <a:bodyPr/>
        <a:lstStyle/>
        <a:p>
          <a:endParaRPr lang="en-GB"/>
        </a:p>
      </dgm:t>
    </dgm:pt>
    <dgm:pt modelId="{D47893D1-64E4-4CB5-9C7E-71C27302A771}" type="pres">
      <dgm:prSet presAssocID="{D343E480-D269-4497-9C2D-C278172DF963}" presName="Name9" presStyleLbl="parChTrans1D2" presStyleIdx="2" presStyleCnt="7"/>
      <dgm:spPr/>
      <dgm:t>
        <a:bodyPr/>
        <a:lstStyle/>
        <a:p>
          <a:endParaRPr lang="en-GB"/>
        </a:p>
      </dgm:t>
    </dgm:pt>
    <dgm:pt modelId="{5AF4BDF1-5FE2-44A3-BE4C-3FC94C07443D}" type="pres">
      <dgm:prSet presAssocID="{D343E480-D269-4497-9C2D-C278172DF963}" presName="connTx" presStyleLbl="parChTrans1D2" presStyleIdx="2" presStyleCnt="7"/>
      <dgm:spPr/>
      <dgm:t>
        <a:bodyPr/>
        <a:lstStyle/>
        <a:p>
          <a:endParaRPr lang="en-GB"/>
        </a:p>
      </dgm:t>
    </dgm:pt>
    <dgm:pt modelId="{D967BE9B-17FF-42EB-8FBD-60CE3D74D52B}" type="pres">
      <dgm:prSet presAssocID="{50A35554-8765-4675-AC20-833EAEE32E19}" presName="node" presStyleLbl="node1" presStyleIdx="2" presStyleCnt="7">
        <dgm:presLayoutVars>
          <dgm:bulletEnabled val="1"/>
        </dgm:presLayoutVars>
      </dgm:prSet>
      <dgm:spPr/>
      <dgm:t>
        <a:bodyPr/>
        <a:lstStyle/>
        <a:p>
          <a:endParaRPr lang="en-GB"/>
        </a:p>
      </dgm:t>
    </dgm:pt>
    <dgm:pt modelId="{5A1ADD2E-19A8-4567-A058-825756AF9230}" type="pres">
      <dgm:prSet presAssocID="{FFB70820-9C7F-41F8-98F5-9A3F2B0D43A8}" presName="Name9" presStyleLbl="parChTrans1D2" presStyleIdx="3" presStyleCnt="7"/>
      <dgm:spPr/>
      <dgm:t>
        <a:bodyPr/>
        <a:lstStyle/>
        <a:p>
          <a:endParaRPr lang="en-GB"/>
        </a:p>
      </dgm:t>
    </dgm:pt>
    <dgm:pt modelId="{71D0712F-248E-435F-98A9-6AD644ABEE79}" type="pres">
      <dgm:prSet presAssocID="{FFB70820-9C7F-41F8-98F5-9A3F2B0D43A8}" presName="connTx" presStyleLbl="parChTrans1D2" presStyleIdx="3" presStyleCnt="7"/>
      <dgm:spPr/>
      <dgm:t>
        <a:bodyPr/>
        <a:lstStyle/>
        <a:p>
          <a:endParaRPr lang="en-GB"/>
        </a:p>
      </dgm:t>
    </dgm:pt>
    <dgm:pt modelId="{1D6A8D1E-0B88-4766-BAC0-3DA63DEE64EB}" type="pres">
      <dgm:prSet presAssocID="{8AFFFE8C-7599-4F43-BAA7-0C70BD320BC5}" presName="node" presStyleLbl="node1" presStyleIdx="3" presStyleCnt="7">
        <dgm:presLayoutVars>
          <dgm:bulletEnabled val="1"/>
        </dgm:presLayoutVars>
      </dgm:prSet>
      <dgm:spPr/>
      <dgm:t>
        <a:bodyPr/>
        <a:lstStyle/>
        <a:p>
          <a:endParaRPr lang="en-GB"/>
        </a:p>
      </dgm:t>
    </dgm:pt>
    <dgm:pt modelId="{D5A3A8D9-72EA-44DA-ADF9-714C503E24C3}" type="pres">
      <dgm:prSet presAssocID="{91971DC2-2005-439A-9C16-97FEB1284476}" presName="Name9" presStyleLbl="parChTrans1D2" presStyleIdx="4" presStyleCnt="7"/>
      <dgm:spPr/>
      <dgm:t>
        <a:bodyPr/>
        <a:lstStyle/>
        <a:p>
          <a:endParaRPr lang="en-GB"/>
        </a:p>
      </dgm:t>
    </dgm:pt>
    <dgm:pt modelId="{F70D9FCF-26C4-4B5C-BD2F-B0B3C424A74E}" type="pres">
      <dgm:prSet presAssocID="{91971DC2-2005-439A-9C16-97FEB1284476}" presName="connTx" presStyleLbl="parChTrans1D2" presStyleIdx="4" presStyleCnt="7"/>
      <dgm:spPr/>
      <dgm:t>
        <a:bodyPr/>
        <a:lstStyle/>
        <a:p>
          <a:endParaRPr lang="en-GB"/>
        </a:p>
      </dgm:t>
    </dgm:pt>
    <dgm:pt modelId="{A7537A05-70BE-47AD-B49F-569A88E135D9}" type="pres">
      <dgm:prSet presAssocID="{3CEFB16C-C631-4069-A0D9-6BC744C59F55}" presName="node" presStyleLbl="node1" presStyleIdx="4" presStyleCnt="7">
        <dgm:presLayoutVars>
          <dgm:bulletEnabled val="1"/>
        </dgm:presLayoutVars>
      </dgm:prSet>
      <dgm:spPr/>
      <dgm:t>
        <a:bodyPr/>
        <a:lstStyle/>
        <a:p>
          <a:endParaRPr lang="en-GB"/>
        </a:p>
      </dgm:t>
    </dgm:pt>
    <dgm:pt modelId="{57D0B9FE-59A7-46D0-9C96-945BF5BE7015}" type="pres">
      <dgm:prSet presAssocID="{B399EF40-DB95-405D-9387-5871301B490F}" presName="Name9" presStyleLbl="parChTrans1D2" presStyleIdx="5" presStyleCnt="7"/>
      <dgm:spPr/>
      <dgm:t>
        <a:bodyPr/>
        <a:lstStyle/>
        <a:p>
          <a:endParaRPr lang="en-GB"/>
        </a:p>
      </dgm:t>
    </dgm:pt>
    <dgm:pt modelId="{A79BD667-A71E-40B9-A91F-61B67BE9C1EE}" type="pres">
      <dgm:prSet presAssocID="{B399EF40-DB95-405D-9387-5871301B490F}" presName="connTx" presStyleLbl="parChTrans1D2" presStyleIdx="5" presStyleCnt="7"/>
      <dgm:spPr/>
      <dgm:t>
        <a:bodyPr/>
        <a:lstStyle/>
        <a:p>
          <a:endParaRPr lang="en-GB"/>
        </a:p>
      </dgm:t>
    </dgm:pt>
    <dgm:pt modelId="{CE8E241A-672C-4A43-A8EC-5068470DAA4E}" type="pres">
      <dgm:prSet presAssocID="{40A73B34-E41E-464B-A4F8-33B3EBD2BCDE}" presName="node" presStyleLbl="node1" presStyleIdx="5" presStyleCnt="7">
        <dgm:presLayoutVars>
          <dgm:bulletEnabled val="1"/>
        </dgm:presLayoutVars>
      </dgm:prSet>
      <dgm:spPr/>
      <dgm:t>
        <a:bodyPr/>
        <a:lstStyle/>
        <a:p>
          <a:endParaRPr lang="en-GB"/>
        </a:p>
      </dgm:t>
    </dgm:pt>
    <dgm:pt modelId="{3A834412-CE13-4227-96F4-C877B3E8C315}" type="pres">
      <dgm:prSet presAssocID="{27A9D322-6A5C-4520-AC12-4D22851E6BB5}" presName="Name9" presStyleLbl="parChTrans1D2" presStyleIdx="6" presStyleCnt="7"/>
      <dgm:spPr/>
      <dgm:t>
        <a:bodyPr/>
        <a:lstStyle/>
        <a:p>
          <a:endParaRPr lang="en-GB"/>
        </a:p>
      </dgm:t>
    </dgm:pt>
    <dgm:pt modelId="{EF80799B-03E9-4CCA-B163-FCBB09EA42CC}" type="pres">
      <dgm:prSet presAssocID="{27A9D322-6A5C-4520-AC12-4D22851E6BB5}" presName="connTx" presStyleLbl="parChTrans1D2" presStyleIdx="6" presStyleCnt="7"/>
      <dgm:spPr/>
      <dgm:t>
        <a:bodyPr/>
        <a:lstStyle/>
        <a:p>
          <a:endParaRPr lang="en-GB"/>
        </a:p>
      </dgm:t>
    </dgm:pt>
    <dgm:pt modelId="{398B0D17-4FC0-4717-86B1-FFAC8A098E4A}" type="pres">
      <dgm:prSet presAssocID="{A4103EFB-585A-41DA-B671-E14DD4D173BC}" presName="node" presStyleLbl="node1" presStyleIdx="6" presStyleCnt="7">
        <dgm:presLayoutVars>
          <dgm:bulletEnabled val="1"/>
        </dgm:presLayoutVars>
      </dgm:prSet>
      <dgm:spPr/>
      <dgm:t>
        <a:bodyPr/>
        <a:lstStyle/>
        <a:p>
          <a:endParaRPr lang="en-GB"/>
        </a:p>
      </dgm:t>
    </dgm:pt>
  </dgm:ptLst>
  <dgm:cxnLst>
    <dgm:cxn modelId="{A46F27C1-06F6-423B-9029-4EA3DB3DDEC3}" type="presOf" srcId="{E1DE898E-9AFE-4DB7-BDFF-9A3CD13797FC}" destId="{56D3D988-9544-4F4B-A1FC-9246567773DB}" srcOrd="0" destOrd="0" presId="urn:microsoft.com/office/officeart/2005/8/layout/radial1"/>
    <dgm:cxn modelId="{7FFD2ADF-5E5F-4C5C-9CF4-1A62948BBDF7}" type="presOf" srcId="{D343E480-D269-4497-9C2D-C278172DF963}" destId="{5AF4BDF1-5FE2-44A3-BE4C-3FC94C07443D}" srcOrd="1" destOrd="0" presId="urn:microsoft.com/office/officeart/2005/8/layout/radial1"/>
    <dgm:cxn modelId="{BC097862-62F8-4A0E-A70F-7E31C7747017}" type="presOf" srcId="{8AFFFE8C-7599-4F43-BAA7-0C70BD320BC5}" destId="{1D6A8D1E-0B88-4766-BAC0-3DA63DEE64EB}" srcOrd="0" destOrd="0" presId="urn:microsoft.com/office/officeart/2005/8/layout/radial1"/>
    <dgm:cxn modelId="{77B1A873-5D69-4666-BB0D-62F4FED5E0D6}" srcId="{D474FC03-FB5F-4844-BB25-46AB0C9067EF}" destId="{50A35554-8765-4675-AC20-833EAEE32E19}" srcOrd="2" destOrd="0" parTransId="{D343E480-D269-4497-9C2D-C278172DF963}" sibTransId="{B9F6A54F-B33C-409F-A3D0-73E8F1BE4A85}"/>
    <dgm:cxn modelId="{61A2F5BA-E6F4-47D6-B083-BB803D7FF8C3}" type="presOf" srcId="{9D3374BD-6228-49D9-BCC5-1D81558DDFD8}" destId="{AB669D11-CC15-4C2B-BA40-62D040574708}" srcOrd="0" destOrd="0" presId="urn:microsoft.com/office/officeart/2005/8/layout/radial1"/>
    <dgm:cxn modelId="{4FFEE360-16D7-40CE-9DAD-4BB0CAF2C11A}" type="presOf" srcId="{91971DC2-2005-439A-9C16-97FEB1284476}" destId="{F70D9FCF-26C4-4B5C-BD2F-B0B3C424A74E}" srcOrd="1" destOrd="0" presId="urn:microsoft.com/office/officeart/2005/8/layout/radial1"/>
    <dgm:cxn modelId="{EDD3B929-4427-48AE-832A-CEA868C27659}" type="presOf" srcId="{91971DC2-2005-439A-9C16-97FEB1284476}" destId="{D5A3A8D9-72EA-44DA-ADF9-714C503E24C3}" srcOrd="0" destOrd="0" presId="urn:microsoft.com/office/officeart/2005/8/layout/radial1"/>
    <dgm:cxn modelId="{DEDC3682-7A91-42D2-88A4-95A5BB2217B8}" type="presOf" srcId="{27A9D322-6A5C-4520-AC12-4D22851E6BB5}" destId="{3A834412-CE13-4227-96F4-C877B3E8C315}" srcOrd="0" destOrd="0" presId="urn:microsoft.com/office/officeart/2005/8/layout/radial1"/>
    <dgm:cxn modelId="{B8C28360-2821-4FA9-B452-245C210D1046}" type="presOf" srcId="{50A35554-8765-4675-AC20-833EAEE32E19}" destId="{D967BE9B-17FF-42EB-8FBD-60CE3D74D52B}" srcOrd="0" destOrd="0" presId="urn:microsoft.com/office/officeart/2005/8/layout/radial1"/>
    <dgm:cxn modelId="{C955D947-39CE-4678-8A87-F5F989D1A207}" type="presOf" srcId="{E1DE898E-9AFE-4DB7-BDFF-9A3CD13797FC}" destId="{7CAF2A42-F8B9-48B2-9539-CCF598AF276B}" srcOrd="1" destOrd="0" presId="urn:microsoft.com/office/officeart/2005/8/layout/radial1"/>
    <dgm:cxn modelId="{157F1FCF-A49E-4D21-82A8-BD90F1DC9EB0}" type="presOf" srcId="{40A73B34-E41E-464B-A4F8-33B3EBD2BCDE}" destId="{CE8E241A-672C-4A43-A8EC-5068470DAA4E}" srcOrd="0" destOrd="0" presId="urn:microsoft.com/office/officeart/2005/8/layout/radial1"/>
    <dgm:cxn modelId="{D921297C-2361-4912-9DB9-E661444CD978}" type="presOf" srcId="{27A9D322-6A5C-4520-AC12-4D22851E6BB5}" destId="{EF80799B-03E9-4CCA-B163-FCBB09EA42CC}" srcOrd="1" destOrd="0" presId="urn:microsoft.com/office/officeart/2005/8/layout/radial1"/>
    <dgm:cxn modelId="{1892BDD6-A789-4168-B9C5-639FBE76270F}" type="presOf" srcId="{FFB70820-9C7F-41F8-98F5-9A3F2B0D43A8}" destId="{5A1ADD2E-19A8-4567-A058-825756AF9230}" srcOrd="0" destOrd="0" presId="urn:microsoft.com/office/officeart/2005/8/layout/radial1"/>
    <dgm:cxn modelId="{8EFEB3E0-DCF7-480C-B70A-2AD6F9DCB780}" srcId="{D474FC03-FB5F-4844-BB25-46AB0C9067EF}" destId="{3CEFB16C-C631-4069-A0D9-6BC744C59F55}" srcOrd="4" destOrd="0" parTransId="{91971DC2-2005-439A-9C16-97FEB1284476}" sibTransId="{8EC7AF66-3094-4938-8DBA-0C5906F95DF4}"/>
    <dgm:cxn modelId="{D3D87E27-D5A6-43E8-9C67-5F42FC7D3558}" type="presOf" srcId="{B399EF40-DB95-405D-9387-5871301B490F}" destId="{57D0B9FE-59A7-46D0-9C96-945BF5BE7015}" srcOrd="0" destOrd="0" presId="urn:microsoft.com/office/officeart/2005/8/layout/radial1"/>
    <dgm:cxn modelId="{CEE20A23-AAB4-4907-8C95-A2A201ECD3DB}" type="presOf" srcId="{D474FC03-FB5F-4844-BB25-46AB0C9067EF}" destId="{464BB93C-E643-4BA8-B140-055B780CA51B}" srcOrd="0" destOrd="0" presId="urn:microsoft.com/office/officeart/2005/8/layout/radial1"/>
    <dgm:cxn modelId="{E2AA86AC-D33F-4922-BA1C-C78708149521}" type="presOf" srcId="{3CEFB16C-C631-4069-A0D9-6BC744C59F55}" destId="{A7537A05-70BE-47AD-B49F-569A88E135D9}" srcOrd="0" destOrd="0" presId="urn:microsoft.com/office/officeart/2005/8/layout/radial1"/>
    <dgm:cxn modelId="{62A83EC3-9000-4206-A3BD-054BC2AE4EB3}" type="presOf" srcId="{FFB70820-9C7F-41F8-98F5-9A3F2B0D43A8}" destId="{71D0712F-248E-435F-98A9-6AD644ABEE79}" srcOrd="1" destOrd="0" presId="urn:microsoft.com/office/officeart/2005/8/layout/radial1"/>
    <dgm:cxn modelId="{BE15E4EB-B9D2-47F8-9E85-3D2DFCA0BF5D}" type="presOf" srcId="{9D3374BD-6228-49D9-BCC5-1D81558DDFD8}" destId="{8B8B1592-DC90-4EC4-AFB3-FB3CC8A12609}" srcOrd="1" destOrd="0" presId="urn:microsoft.com/office/officeart/2005/8/layout/radial1"/>
    <dgm:cxn modelId="{67111852-F734-4255-B167-526611BD5181}" srcId="{60394CB2-DB4B-4C7B-813B-56872F60B53E}" destId="{D474FC03-FB5F-4844-BB25-46AB0C9067EF}" srcOrd="0" destOrd="0" parTransId="{FEA5C4FC-1B0B-4063-93DF-41DB39A1DE9E}" sibTransId="{089BC01F-EA4C-458F-90E7-C84CE7C15F23}"/>
    <dgm:cxn modelId="{7B8DAAE4-B5B1-4D22-ADDA-064BCF771BC7}" srcId="{D474FC03-FB5F-4844-BB25-46AB0C9067EF}" destId="{5809BC67-BE73-4A70-99BD-3DD4AE2FBEF5}" srcOrd="1" destOrd="0" parTransId="{E1DE898E-9AFE-4DB7-BDFF-9A3CD13797FC}" sibTransId="{05898B42-C0F5-4CC2-B133-3B58161218F3}"/>
    <dgm:cxn modelId="{D99212EA-117C-4752-B50E-2504B30F9979}" type="presOf" srcId="{D343E480-D269-4497-9C2D-C278172DF963}" destId="{D47893D1-64E4-4CB5-9C7E-71C27302A771}" srcOrd="0" destOrd="0" presId="urn:microsoft.com/office/officeart/2005/8/layout/radial1"/>
    <dgm:cxn modelId="{A43BDA11-B108-43A2-BFB4-4D0C580CAF34}" type="presOf" srcId="{B874792E-F756-4A8F-8582-CA78E800EE4B}" destId="{B317BCC4-CC22-4D93-A218-F9D6209E4DE5}" srcOrd="0" destOrd="0" presId="urn:microsoft.com/office/officeart/2005/8/layout/radial1"/>
    <dgm:cxn modelId="{F1DC4CFB-CBCE-4B18-BB24-1449A6A2FB6A}" srcId="{D474FC03-FB5F-4844-BB25-46AB0C9067EF}" destId="{B874792E-F756-4A8F-8582-CA78E800EE4B}" srcOrd="0" destOrd="0" parTransId="{9D3374BD-6228-49D9-BCC5-1D81558DDFD8}" sibTransId="{1B2492B5-29D1-49BC-B509-D96995441A46}"/>
    <dgm:cxn modelId="{05B3CBDF-AC03-4125-BDBB-DA8AABD58310}" srcId="{D474FC03-FB5F-4844-BB25-46AB0C9067EF}" destId="{40A73B34-E41E-464B-A4F8-33B3EBD2BCDE}" srcOrd="5" destOrd="0" parTransId="{B399EF40-DB95-405D-9387-5871301B490F}" sibTransId="{2F540009-0147-4DEA-A80F-E5E8716C5A45}"/>
    <dgm:cxn modelId="{7E4349CA-F268-4105-811E-3BA047954F6D}" type="presOf" srcId="{B399EF40-DB95-405D-9387-5871301B490F}" destId="{A79BD667-A71E-40B9-A91F-61B67BE9C1EE}" srcOrd="1" destOrd="0" presId="urn:microsoft.com/office/officeart/2005/8/layout/radial1"/>
    <dgm:cxn modelId="{6C5FD7AA-7329-492F-AA17-BEE2307CBE8E}" type="presOf" srcId="{60394CB2-DB4B-4C7B-813B-56872F60B53E}" destId="{9248E1D2-C936-4AC5-A4D8-8AFA298E53D3}" srcOrd="0" destOrd="0" presId="urn:microsoft.com/office/officeart/2005/8/layout/radial1"/>
    <dgm:cxn modelId="{996DCB18-9E1B-47FF-B2FE-521F6F2E85CA}" srcId="{D474FC03-FB5F-4844-BB25-46AB0C9067EF}" destId="{8AFFFE8C-7599-4F43-BAA7-0C70BD320BC5}" srcOrd="3" destOrd="0" parTransId="{FFB70820-9C7F-41F8-98F5-9A3F2B0D43A8}" sibTransId="{828F08DB-9F91-4FEF-ABB0-82AA4C1E8C49}"/>
    <dgm:cxn modelId="{B11AFA7E-40FB-45B3-9E26-8155006D26E5}" type="presOf" srcId="{A4103EFB-585A-41DA-B671-E14DD4D173BC}" destId="{398B0D17-4FC0-4717-86B1-FFAC8A098E4A}" srcOrd="0" destOrd="0" presId="urn:microsoft.com/office/officeart/2005/8/layout/radial1"/>
    <dgm:cxn modelId="{71D7AC1A-09AE-4CFC-8894-425D0D38CB09}" type="presOf" srcId="{5809BC67-BE73-4A70-99BD-3DD4AE2FBEF5}" destId="{6B56FA9E-9857-4911-96F6-5CA5DF45B070}" srcOrd="0" destOrd="0" presId="urn:microsoft.com/office/officeart/2005/8/layout/radial1"/>
    <dgm:cxn modelId="{03776F58-47A6-489A-ABC2-90DB561DA98D}" srcId="{D474FC03-FB5F-4844-BB25-46AB0C9067EF}" destId="{A4103EFB-585A-41DA-B671-E14DD4D173BC}" srcOrd="6" destOrd="0" parTransId="{27A9D322-6A5C-4520-AC12-4D22851E6BB5}" sibTransId="{8A840344-B521-4FA6-B78F-050878B062AF}"/>
    <dgm:cxn modelId="{6045E292-D636-4EFF-BDEF-903D1CB5B435}" type="presParOf" srcId="{9248E1D2-C936-4AC5-A4D8-8AFA298E53D3}" destId="{464BB93C-E643-4BA8-B140-055B780CA51B}" srcOrd="0" destOrd="0" presId="urn:microsoft.com/office/officeart/2005/8/layout/radial1"/>
    <dgm:cxn modelId="{14A2956A-5152-49FC-AE2E-CE937891C73A}" type="presParOf" srcId="{9248E1D2-C936-4AC5-A4D8-8AFA298E53D3}" destId="{AB669D11-CC15-4C2B-BA40-62D040574708}" srcOrd="1" destOrd="0" presId="urn:microsoft.com/office/officeart/2005/8/layout/radial1"/>
    <dgm:cxn modelId="{39243A6B-8F56-4881-9224-F9F52EE524C7}" type="presParOf" srcId="{AB669D11-CC15-4C2B-BA40-62D040574708}" destId="{8B8B1592-DC90-4EC4-AFB3-FB3CC8A12609}" srcOrd="0" destOrd="0" presId="urn:microsoft.com/office/officeart/2005/8/layout/radial1"/>
    <dgm:cxn modelId="{0A58E9BD-FDE0-4466-9BEB-070012FB3872}" type="presParOf" srcId="{9248E1D2-C936-4AC5-A4D8-8AFA298E53D3}" destId="{B317BCC4-CC22-4D93-A218-F9D6209E4DE5}" srcOrd="2" destOrd="0" presId="urn:microsoft.com/office/officeart/2005/8/layout/radial1"/>
    <dgm:cxn modelId="{6E478A46-284A-4105-9E2F-F88B6E651862}" type="presParOf" srcId="{9248E1D2-C936-4AC5-A4D8-8AFA298E53D3}" destId="{56D3D988-9544-4F4B-A1FC-9246567773DB}" srcOrd="3" destOrd="0" presId="urn:microsoft.com/office/officeart/2005/8/layout/radial1"/>
    <dgm:cxn modelId="{DC653518-E4E8-4C90-B1B4-D98A5F97C4E5}" type="presParOf" srcId="{56D3D988-9544-4F4B-A1FC-9246567773DB}" destId="{7CAF2A42-F8B9-48B2-9539-CCF598AF276B}" srcOrd="0" destOrd="0" presId="urn:microsoft.com/office/officeart/2005/8/layout/radial1"/>
    <dgm:cxn modelId="{DFBF001B-7482-436C-B903-0B8C26B233C6}" type="presParOf" srcId="{9248E1D2-C936-4AC5-A4D8-8AFA298E53D3}" destId="{6B56FA9E-9857-4911-96F6-5CA5DF45B070}" srcOrd="4" destOrd="0" presId="urn:microsoft.com/office/officeart/2005/8/layout/radial1"/>
    <dgm:cxn modelId="{C22B79F7-BD0B-44FC-B81D-8ADB93FC361C}" type="presParOf" srcId="{9248E1D2-C936-4AC5-A4D8-8AFA298E53D3}" destId="{D47893D1-64E4-4CB5-9C7E-71C27302A771}" srcOrd="5" destOrd="0" presId="urn:microsoft.com/office/officeart/2005/8/layout/radial1"/>
    <dgm:cxn modelId="{1BF084C7-1E7F-483B-8083-A1273895A4DD}" type="presParOf" srcId="{D47893D1-64E4-4CB5-9C7E-71C27302A771}" destId="{5AF4BDF1-5FE2-44A3-BE4C-3FC94C07443D}" srcOrd="0" destOrd="0" presId="urn:microsoft.com/office/officeart/2005/8/layout/radial1"/>
    <dgm:cxn modelId="{CFA2363B-15DC-4D5B-B136-36E12C5FD349}" type="presParOf" srcId="{9248E1D2-C936-4AC5-A4D8-8AFA298E53D3}" destId="{D967BE9B-17FF-42EB-8FBD-60CE3D74D52B}" srcOrd="6" destOrd="0" presId="urn:microsoft.com/office/officeart/2005/8/layout/radial1"/>
    <dgm:cxn modelId="{BC45FD51-D5CD-4D52-A143-2424053989B6}" type="presParOf" srcId="{9248E1D2-C936-4AC5-A4D8-8AFA298E53D3}" destId="{5A1ADD2E-19A8-4567-A058-825756AF9230}" srcOrd="7" destOrd="0" presId="urn:microsoft.com/office/officeart/2005/8/layout/radial1"/>
    <dgm:cxn modelId="{7600846A-3849-4C94-9BAF-E7109CFAA4B7}" type="presParOf" srcId="{5A1ADD2E-19A8-4567-A058-825756AF9230}" destId="{71D0712F-248E-435F-98A9-6AD644ABEE79}" srcOrd="0" destOrd="0" presId="urn:microsoft.com/office/officeart/2005/8/layout/radial1"/>
    <dgm:cxn modelId="{F7D3D552-2847-4DBC-8C10-B649C4DCBB38}" type="presParOf" srcId="{9248E1D2-C936-4AC5-A4D8-8AFA298E53D3}" destId="{1D6A8D1E-0B88-4766-BAC0-3DA63DEE64EB}" srcOrd="8" destOrd="0" presId="urn:microsoft.com/office/officeart/2005/8/layout/radial1"/>
    <dgm:cxn modelId="{687C0EF3-3AB0-4BDB-B2A7-9824DDF5E9A3}" type="presParOf" srcId="{9248E1D2-C936-4AC5-A4D8-8AFA298E53D3}" destId="{D5A3A8D9-72EA-44DA-ADF9-714C503E24C3}" srcOrd="9" destOrd="0" presId="urn:microsoft.com/office/officeart/2005/8/layout/radial1"/>
    <dgm:cxn modelId="{1E080B5D-E740-4FF5-BFCD-89FE41A5F56C}" type="presParOf" srcId="{D5A3A8D9-72EA-44DA-ADF9-714C503E24C3}" destId="{F70D9FCF-26C4-4B5C-BD2F-B0B3C424A74E}" srcOrd="0" destOrd="0" presId="urn:microsoft.com/office/officeart/2005/8/layout/radial1"/>
    <dgm:cxn modelId="{48CD7879-3F2E-41EC-B2CC-F1F60033F91D}" type="presParOf" srcId="{9248E1D2-C936-4AC5-A4D8-8AFA298E53D3}" destId="{A7537A05-70BE-47AD-B49F-569A88E135D9}" srcOrd="10" destOrd="0" presId="urn:microsoft.com/office/officeart/2005/8/layout/radial1"/>
    <dgm:cxn modelId="{363A24E4-A89C-4180-8A32-7159460E33F5}" type="presParOf" srcId="{9248E1D2-C936-4AC5-A4D8-8AFA298E53D3}" destId="{57D0B9FE-59A7-46D0-9C96-945BF5BE7015}" srcOrd="11" destOrd="0" presId="urn:microsoft.com/office/officeart/2005/8/layout/radial1"/>
    <dgm:cxn modelId="{B014A51B-1BB4-4600-8859-58C9931868FA}" type="presParOf" srcId="{57D0B9FE-59A7-46D0-9C96-945BF5BE7015}" destId="{A79BD667-A71E-40B9-A91F-61B67BE9C1EE}" srcOrd="0" destOrd="0" presId="urn:microsoft.com/office/officeart/2005/8/layout/radial1"/>
    <dgm:cxn modelId="{445B3035-8DB8-4930-BC64-B1CDE35E4B20}" type="presParOf" srcId="{9248E1D2-C936-4AC5-A4D8-8AFA298E53D3}" destId="{CE8E241A-672C-4A43-A8EC-5068470DAA4E}" srcOrd="12" destOrd="0" presId="urn:microsoft.com/office/officeart/2005/8/layout/radial1"/>
    <dgm:cxn modelId="{1ABE1F72-812D-426D-AE09-388252AD6513}" type="presParOf" srcId="{9248E1D2-C936-4AC5-A4D8-8AFA298E53D3}" destId="{3A834412-CE13-4227-96F4-C877B3E8C315}" srcOrd="13" destOrd="0" presId="urn:microsoft.com/office/officeart/2005/8/layout/radial1"/>
    <dgm:cxn modelId="{978D476B-0B12-4094-961D-2415044C93B1}" type="presParOf" srcId="{3A834412-CE13-4227-96F4-C877B3E8C315}" destId="{EF80799B-03E9-4CCA-B163-FCBB09EA42CC}" srcOrd="0" destOrd="0" presId="urn:microsoft.com/office/officeart/2005/8/layout/radial1"/>
    <dgm:cxn modelId="{F59D2607-BC8C-4E49-BA53-3CDFB81EE973}" type="presParOf" srcId="{9248E1D2-C936-4AC5-A4D8-8AFA298E53D3}" destId="{398B0D17-4FC0-4717-86B1-FFAC8A098E4A}"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EE628A-A228-4BEA-B41B-245A52F6C664}"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5BCCE04D-94A2-4A58-97E1-4D44EBE6B3FE}">
      <dgm:prSet phldrT="[Text]"/>
      <dgm:spPr/>
      <dgm:t>
        <a:bodyPr/>
        <a:lstStyle/>
        <a:p>
          <a:r>
            <a:rPr lang="en-GB" dirty="0" smtClean="0"/>
            <a:t>Brand</a:t>
          </a:r>
          <a:endParaRPr lang="en-GB" dirty="0"/>
        </a:p>
      </dgm:t>
    </dgm:pt>
    <dgm:pt modelId="{6D0DFC62-0B14-48AB-ABB9-EC89D81F219C}" type="parTrans" cxnId="{407488B8-4C2B-4499-AC0B-6D3CE30F5698}">
      <dgm:prSet/>
      <dgm:spPr/>
      <dgm:t>
        <a:bodyPr/>
        <a:lstStyle/>
        <a:p>
          <a:endParaRPr lang="en-GB"/>
        </a:p>
      </dgm:t>
    </dgm:pt>
    <dgm:pt modelId="{17C130B9-6A04-4147-A141-B40CCDC94A09}" type="sibTrans" cxnId="{407488B8-4C2B-4499-AC0B-6D3CE30F5698}">
      <dgm:prSet/>
      <dgm:spPr/>
      <dgm:t>
        <a:bodyPr/>
        <a:lstStyle/>
        <a:p>
          <a:endParaRPr lang="en-GB"/>
        </a:p>
      </dgm:t>
    </dgm:pt>
    <dgm:pt modelId="{7CD56ADE-D804-4CEF-8D9F-F6DB2A82CF00}">
      <dgm:prSet phldrT="[Text]"/>
      <dgm:spPr/>
      <dgm:t>
        <a:bodyPr/>
        <a:lstStyle/>
        <a:p>
          <a:r>
            <a:rPr lang="en-GB" dirty="0" smtClean="0"/>
            <a:t>Personal Selling </a:t>
          </a:r>
          <a:endParaRPr lang="en-GB" dirty="0"/>
        </a:p>
      </dgm:t>
    </dgm:pt>
    <dgm:pt modelId="{EF4731F9-7240-4517-A89C-2C4B1DF81C6F}" type="parTrans" cxnId="{7EF7E7CF-6F5F-44CE-A538-2119A77D2E9C}">
      <dgm:prSet/>
      <dgm:spPr/>
      <dgm:t>
        <a:bodyPr/>
        <a:lstStyle/>
        <a:p>
          <a:endParaRPr lang="en-GB"/>
        </a:p>
      </dgm:t>
    </dgm:pt>
    <dgm:pt modelId="{DCE85BAC-37EE-4C56-9363-4DF7D6FDF3BA}" type="sibTrans" cxnId="{7EF7E7CF-6F5F-44CE-A538-2119A77D2E9C}">
      <dgm:prSet/>
      <dgm:spPr/>
      <dgm:t>
        <a:bodyPr/>
        <a:lstStyle/>
        <a:p>
          <a:endParaRPr lang="en-GB"/>
        </a:p>
      </dgm:t>
    </dgm:pt>
    <dgm:pt modelId="{5B026840-FE52-4A9D-9FD1-2935CE2B96F4}">
      <dgm:prSet phldrT="[Text]"/>
      <dgm:spPr/>
      <dgm:t>
        <a:bodyPr/>
        <a:lstStyle/>
        <a:p>
          <a:r>
            <a:rPr lang="en-GB" dirty="0" smtClean="0"/>
            <a:t>Advertising</a:t>
          </a:r>
          <a:endParaRPr lang="en-GB" dirty="0"/>
        </a:p>
      </dgm:t>
    </dgm:pt>
    <dgm:pt modelId="{05875C35-2122-402B-A0B9-34741453555F}" type="parTrans" cxnId="{6E7D2C18-0B24-4D00-B6E9-E4707802C738}">
      <dgm:prSet/>
      <dgm:spPr/>
      <dgm:t>
        <a:bodyPr/>
        <a:lstStyle/>
        <a:p>
          <a:endParaRPr lang="en-GB"/>
        </a:p>
      </dgm:t>
    </dgm:pt>
    <dgm:pt modelId="{9BF51693-0837-48DF-B49D-2ACE184A34DA}" type="sibTrans" cxnId="{6E7D2C18-0B24-4D00-B6E9-E4707802C738}">
      <dgm:prSet/>
      <dgm:spPr/>
      <dgm:t>
        <a:bodyPr/>
        <a:lstStyle/>
        <a:p>
          <a:endParaRPr lang="en-GB"/>
        </a:p>
      </dgm:t>
    </dgm:pt>
    <dgm:pt modelId="{B6606C50-26A3-40DA-B496-EE913F74E883}">
      <dgm:prSet phldrT="[Text]"/>
      <dgm:spPr/>
      <dgm:t>
        <a:bodyPr/>
        <a:lstStyle/>
        <a:p>
          <a:r>
            <a:rPr lang="en-GB" dirty="0" smtClean="0"/>
            <a:t>Public Relations</a:t>
          </a:r>
          <a:endParaRPr lang="en-GB" dirty="0"/>
        </a:p>
      </dgm:t>
    </dgm:pt>
    <dgm:pt modelId="{6F7DB86A-A6C1-4471-A9EF-FBC66F1DA4DA}" type="parTrans" cxnId="{23203709-CFCC-4750-9EDE-6CCACCBC592A}">
      <dgm:prSet/>
      <dgm:spPr/>
      <dgm:t>
        <a:bodyPr/>
        <a:lstStyle/>
        <a:p>
          <a:endParaRPr lang="en-GB"/>
        </a:p>
      </dgm:t>
    </dgm:pt>
    <dgm:pt modelId="{29452E52-F061-4882-9B8D-ABD1FF20AB40}" type="sibTrans" cxnId="{23203709-CFCC-4750-9EDE-6CCACCBC592A}">
      <dgm:prSet/>
      <dgm:spPr/>
      <dgm:t>
        <a:bodyPr/>
        <a:lstStyle/>
        <a:p>
          <a:endParaRPr lang="en-GB"/>
        </a:p>
      </dgm:t>
    </dgm:pt>
    <dgm:pt modelId="{6A575FC4-6D94-4018-8F3B-63EF1BD69028}">
      <dgm:prSet phldrT="[Text]"/>
      <dgm:spPr/>
      <dgm:t>
        <a:bodyPr/>
        <a:lstStyle/>
        <a:p>
          <a:r>
            <a:rPr lang="en-GB" dirty="0" smtClean="0"/>
            <a:t>Sales Promotion </a:t>
          </a:r>
          <a:endParaRPr lang="en-GB" dirty="0"/>
        </a:p>
      </dgm:t>
    </dgm:pt>
    <dgm:pt modelId="{5A362B4F-B211-4389-8FF9-D961D599022C}" type="parTrans" cxnId="{2F691E00-9149-47CA-ADED-C2BEF0795EE7}">
      <dgm:prSet/>
      <dgm:spPr/>
      <dgm:t>
        <a:bodyPr/>
        <a:lstStyle/>
        <a:p>
          <a:endParaRPr lang="en-GB"/>
        </a:p>
      </dgm:t>
    </dgm:pt>
    <dgm:pt modelId="{088D8676-7A72-487C-9685-AD7CA64B6BF0}" type="sibTrans" cxnId="{2F691E00-9149-47CA-ADED-C2BEF0795EE7}">
      <dgm:prSet/>
      <dgm:spPr/>
      <dgm:t>
        <a:bodyPr/>
        <a:lstStyle/>
        <a:p>
          <a:endParaRPr lang="en-GB"/>
        </a:p>
      </dgm:t>
    </dgm:pt>
    <dgm:pt modelId="{7E82B6F6-2D7D-4C2B-A678-5DBD40CA5AB3}">
      <dgm:prSet phldrT="[Text]" phldr="1"/>
      <dgm:spPr/>
      <dgm:t>
        <a:bodyPr/>
        <a:lstStyle/>
        <a:p>
          <a:endParaRPr lang="en-GB"/>
        </a:p>
      </dgm:t>
    </dgm:pt>
    <dgm:pt modelId="{89B5276F-1A19-49DE-894D-BF733B1C34D2}" type="parTrans" cxnId="{20D1D3F3-B862-46DD-8C3B-DB54382A1F74}">
      <dgm:prSet/>
      <dgm:spPr/>
      <dgm:t>
        <a:bodyPr/>
        <a:lstStyle/>
        <a:p>
          <a:endParaRPr lang="en-GB"/>
        </a:p>
      </dgm:t>
    </dgm:pt>
    <dgm:pt modelId="{AC4AAC31-4CD5-4583-913E-13AD41D18CDC}" type="sibTrans" cxnId="{20D1D3F3-B862-46DD-8C3B-DB54382A1F74}">
      <dgm:prSet/>
      <dgm:spPr/>
      <dgm:t>
        <a:bodyPr/>
        <a:lstStyle/>
        <a:p>
          <a:endParaRPr lang="en-GB"/>
        </a:p>
      </dgm:t>
    </dgm:pt>
    <dgm:pt modelId="{A550F898-37ED-4859-8B26-7290E09B71BD}">
      <dgm:prSet phldrT="[Text]" phldr="1"/>
      <dgm:spPr/>
      <dgm:t>
        <a:bodyPr/>
        <a:lstStyle/>
        <a:p>
          <a:endParaRPr lang="en-GB"/>
        </a:p>
      </dgm:t>
    </dgm:pt>
    <dgm:pt modelId="{F3BCB923-7BEF-438A-BE9A-C0C7D4DF8F13}" type="parTrans" cxnId="{41AABBF5-4481-469F-A38A-129DEDFC5D48}">
      <dgm:prSet/>
      <dgm:spPr/>
      <dgm:t>
        <a:bodyPr/>
        <a:lstStyle/>
        <a:p>
          <a:endParaRPr lang="en-GB"/>
        </a:p>
      </dgm:t>
    </dgm:pt>
    <dgm:pt modelId="{E05F571E-EEBE-4739-A690-3ECB3BBB1BDF}" type="sibTrans" cxnId="{41AABBF5-4481-469F-A38A-129DEDFC5D48}">
      <dgm:prSet/>
      <dgm:spPr/>
      <dgm:t>
        <a:bodyPr/>
        <a:lstStyle/>
        <a:p>
          <a:endParaRPr lang="en-GB"/>
        </a:p>
      </dgm:t>
    </dgm:pt>
    <dgm:pt modelId="{748A3951-A707-4281-ACC4-6804EDFF9824}" type="pres">
      <dgm:prSet presAssocID="{8BEE628A-A228-4BEA-B41B-245A52F6C664}" presName="Name0" presStyleCnt="0">
        <dgm:presLayoutVars>
          <dgm:chMax val="1"/>
          <dgm:dir/>
          <dgm:animLvl val="ctr"/>
          <dgm:resizeHandles val="exact"/>
        </dgm:presLayoutVars>
      </dgm:prSet>
      <dgm:spPr/>
      <dgm:t>
        <a:bodyPr/>
        <a:lstStyle/>
        <a:p>
          <a:endParaRPr lang="en-GB"/>
        </a:p>
      </dgm:t>
    </dgm:pt>
    <dgm:pt modelId="{1E2C45D7-BFC3-4299-993A-2FB3EBFE1CD0}" type="pres">
      <dgm:prSet presAssocID="{5BCCE04D-94A2-4A58-97E1-4D44EBE6B3FE}" presName="centerShape" presStyleLbl="node0" presStyleIdx="0" presStyleCnt="1"/>
      <dgm:spPr/>
      <dgm:t>
        <a:bodyPr/>
        <a:lstStyle/>
        <a:p>
          <a:endParaRPr lang="en-GB"/>
        </a:p>
      </dgm:t>
    </dgm:pt>
    <dgm:pt modelId="{14D47185-62A5-4707-8548-673183A6DB13}" type="pres">
      <dgm:prSet presAssocID="{EF4731F9-7240-4517-A89C-2C4B1DF81C6F}" presName="parTrans" presStyleLbl="sibTrans2D1" presStyleIdx="0" presStyleCnt="4"/>
      <dgm:spPr/>
      <dgm:t>
        <a:bodyPr/>
        <a:lstStyle/>
        <a:p>
          <a:endParaRPr lang="en-GB"/>
        </a:p>
      </dgm:t>
    </dgm:pt>
    <dgm:pt modelId="{C28838A4-35C0-4790-8396-DAB0ED4848D2}" type="pres">
      <dgm:prSet presAssocID="{EF4731F9-7240-4517-A89C-2C4B1DF81C6F}" presName="connectorText" presStyleLbl="sibTrans2D1" presStyleIdx="0" presStyleCnt="4"/>
      <dgm:spPr/>
      <dgm:t>
        <a:bodyPr/>
        <a:lstStyle/>
        <a:p>
          <a:endParaRPr lang="en-GB"/>
        </a:p>
      </dgm:t>
    </dgm:pt>
    <dgm:pt modelId="{F3222FB5-0740-43FA-A8B2-E106BEEF0EA1}" type="pres">
      <dgm:prSet presAssocID="{7CD56ADE-D804-4CEF-8D9F-F6DB2A82CF00}" presName="node" presStyleLbl="node1" presStyleIdx="0" presStyleCnt="4" custRadScaleRad="102744" custRadScaleInc="69029">
        <dgm:presLayoutVars>
          <dgm:bulletEnabled val="1"/>
        </dgm:presLayoutVars>
      </dgm:prSet>
      <dgm:spPr/>
      <dgm:t>
        <a:bodyPr/>
        <a:lstStyle/>
        <a:p>
          <a:endParaRPr lang="en-GB"/>
        </a:p>
      </dgm:t>
    </dgm:pt>
    <dgm:pt modelId="{5772DC2D-B0ED-4829-8FF4-FBC1F7186204}" type="pres">
      <dgm:prSet presAssocID="{05875C35-2122-402B-A0B9-34741453555F}" presName="parTrans" presStyleLbl="sibTrans2D1" presStyleIdx="1" presStyleCnt="4"/>
      <dgm:spPr/>
      <dgm:t>
        <a:bodyPr/>
        <a:lstStyle/>
        <a:p>
          <a:endParaRPr lang="en-GB"/>
        </a:p>
      </dgm:t>
    </dgm:pt>
    <dgm:pt modelId="{5591BBC9-018F-45D9-B880-E6C0E894E866}" type="pres">
      <dgm:prSet presAssocID="{05875C35-2122-402B-A0B9-34741453555F}" presName="connectorText" presStyleLbl="sibTrans2D1" presStyleIdx="1" presStyleCnt="4"/>
      <dgm:spPr/>
      <dgm:t>
        <a:bodyPr/>
        <a:lstStyle/>
        <a:p>
          <a:endParaRPr lang="en-GB"/>
        </a:p>
      </dgm:t>
    </dgm:pt>
    <dgm:pt modelId="{37DF54B5-F776-4D5A-BDCD-58B24B7E07B2}" type="pres">
      <dgm:prSet presAssocID="{5B026840-FE52-4A9D-9FD1-2935CE2B96F4}" presName="node" presStyleLbl="node1" presStyleIdx="1" presStyleCnt="4" custRadScaleRad="106816" custRadScaleInc="24105">
        <dgm:presLayoutVars>
          <dgm:bulletEnabled val="1"/>
        </dgm:presLayoutVars>
      </dgm:prSet>
      <dgm:spPr/>
      <dgm:t>
        <a:bodyPr/>
        <a:lstStyle/>
        <a:p>
          <a:endParaRPr lang="en-GB"/>
        </a:p>
      </dgm:t>
    </dgm:pt>
    <dgm:pt modelId="{6B0378E6-253A-4B52-B697-E4113F9D6008}" type="pres">
      <dgm:prSet presAssocID="{6F7DB86A-A6C1-4471-A9EF-FBC66F1DA4DA}" presName="parTrans" presStyleLbl="sibTrans2D1" presStyleIdx="2" presStyleCnt="4"/>
      <dgm:spPr/>
      <dgm:t>
        <a:bodyPr/>
        <a:lstStyle/>
        <a:p>
          <a:endParaRPr lang="en-GB"/>
        </a:p>
      </dgm:t>
    </dgm:pt>
    <dgm:pt modelId="{B28A524A-902A-4B61-B204-43A84D908765}" type="pres">
      <dgm:prSet presAssocID="{6F7DB86A-A6C1-4471-A9EF-FBC66F1DA4DA}" presName="connectorText" presStyleLbl="sibTrans2D1" presStyleIdx="2" presStyleCnt="4"/>
      <dgm:spPr/>
      <dgm:t>
        <a:bodyPr/>
        <a:lstStyle/>
        <a:p>
          <a:endParaRPr lang="en-GB"/>
        </a:p>
      </dgm:t>
    </dgm:pt>
    <dgm:pt modelId="{BCD6FE2D-F811-4BCA-BA59-2F1BA362B044}" type="pres">
      <dgm:prSet presAssocID="{B6606C50-26A3-40DA-B496-EE913F74E883}" presName="node" presStyleLbl="node1" presStyleIdx="2" presStyleCnt="4">
        <dgm:presLayoutVars>
          <dgm:bulletEnabled val="1"/>
        </dgm:presLayoutVars>
      </dgm:prSet>
      <dgm:spPr/>
      <dgm:t>
        <a:bodyPr/>
        <a:lstStyle/>
        <a:p>
          <a:endParaRPr lang="en-GB"/>
        </a:p>
      </dgm:t>
    </dgm:pt>
    <dgm:pt modelId="{AD6FFD55-0761-46F3-AC5E-1FF25F61BA37}" type="pres">
      <dgm:prSet presAssocID="{5A362B4F-B211-4389-8FF9-D961D599022C}" presName="parTrans" presStyleLbl="sibTrans2D1" presStyleIdx="3" presStyleCnt="4"/>
      <dgm:spPr/>
      <dgm:t>
        <a:bodyPr/>
        <a:lstStyle/>
        <a:p>
          <a:endParaRPr lang="en-GB"/>
        </a:p>
      </dgm:t>
    </dgm:pt>
    <dgm:pt modelId="{7A8E955D-2514-4D60-8C25-E6C631DCCABB}" type="pres">
      <dgm:prSet presAssocID="{5A362B4F-B211-4389-8FF9-D961D599022C}" presName="connectorText" presStyleLbl="sibTrans2D1" presStyleIdx="3" presStyleCnt="4"/>
      <dgm:spPr/>
      <dgm:t>
        <a:bodyPr/>
        <a:lstStyle/>
        <a:p>
          <a:endParaRPr lang="en-GB"/>
        </a:p>
      </dgm:t>
    </dgm:pt>
    <dgm:pt modelId="{DAE98B06-EF93-4D20-8498-00B051BF64B7}" type="pres">
      <dgm:prSet presAssocID="{6A575FC4-6D94-4018-8F3B-63EF1BD69028}" presName="node" presStyleLbl="node1" presStyleIdx="3" presStyleCnt="4" custRadScaleRad="104035" custRadScaleInc="-24757">
        <dgm:presLayoutVars>
          <dgm:bulletEnabled val="1"/>
        </dgm:presLayoutVars>
      </dgm:prSet>
      <dgm:spPr/>
      <dgm:t>
        <a:bodyPr/>
        <a:lstStyle/>
        <a:p>
          <a:endParaRPr lang="en-GB"/>
        </a:p>
      </dgm:t>
    </dgm:pt>
  </dgm:ptLst>
  <dgm:cxnLst>
    <dgm:cxn modelId="{D66D2C4A-03E9-46C0-9EC6-BBD53064BC8E}" type="presOf" srcId="{5A362B4F-B211-4389-8FF9-D961D599022C}" destId="{7A8E955D-2514-4D60-8C25-E6C631DCCABB}" srcOrd="1" destOrd="0" presId="urn:microsoft.com/office/officeart/2005/8/layout/radial5"/>
    <dgm:cxn modelId="{537FA998-C2AA-46B2-83D5-C438944A91BE}" type="presOf" srcId="{6A575FC4-6D94-4018-8F3B-63EF1BD69028}" destId="{DAE98B06-EF93-4D20-8498-00B051BF64B7}" srcOrd="0" destOrd="0" presId="urn:microsoft.com/office/officeart/2005/8/layout/radial5"/>
    <dgm:cxn modelId="{23203709-CFCC-4750-9EDE-6CCACCBC592A}" srcId="{5BCCE04D-94A2-4A58-97E1-4D44EBE6B3FE}" destId="{B6606C50-26A3-40DA-B496-EE913F74E883}" srcOrd="2" destOrd="0" parTransId="{6F7DB86A-A6C1-4471-A9EF-FBC66F1DA4DA}" sibTransId="{29452E52-F061-4882-9B8D-ABD1FF20AB40}"/>
    <dgm:cxn modelId="{1FA83825-73E4-4FF8-9894-B29707CB0C72}" type="presOf" srcId="{7CD56ADE-D804-4CEF-8D9F-F6DB2A82CF00}" destId="{F3222FB5-0740-43FA-A8B2-E106BEEF0EA1}" srcOrd="0" destOrd="0" presId="urn:microsoft.com/office/officeart/2005/8/layout/radial5"/>
    <dgm:cxn modelId="{86489AC3-C41E-4E50-B149-980EEA0522D4}" type="presOf" srcId="{8BEE628A-A228-4BEA-B41B-245A52F6C664}" destId="{748A3951-A707-4281-ACC4-6804EDFF9824}" srcOrd="0" destOrd="0" presId="urn:microsoft.com/office/officeart/2005/8/layout/radial5"/>
    <dgm:cxn modelId="{462348B8-0C23-4BEF-8546-C55B24D8F66E}" type="presOf" srcId="{05875C35-2122-402B-A0B9-34741453555F}" destId="{5591BBC9-018F-45D9-B880-E6C0E894E866}" srcOrd="1" destOrd="0" presId="urn:microsoft.com/office/officeart/2005/8/layout/radial5"/>
    <dgm:cxn modelId="{A7F90D9F-9859-4FFE-885D-14BCEC82E37A}" type="presOf" srcId="{EF4731F9-7240-4517-A89C-2C4B1DF81C6F}" destId="{C28838A4-35C0-4790-8396-DAB0ED4848D2}" srcOrd="1" destOrd="0" presId="urn:microsoft.com/office/officeart/2005/8/layout/radial5"/>
    <dgm:cxn modelId="{0958A492-006D-45BB-BE15-5C6CDC68E83B}" type="presOf" srcId="{5BCCE04D-94A2-4A58-97E1-4D44EBE6B3FE}" destId="{1E2C45D7-BFC3-4299-993A-2FB3EBFE1CD0}" srcOrd="0" destOrd="0" presId="urn:microsoft.com/office/officeart/2005/8/layout/radial5"/>
    <dgm:cxn modelId="{20D1D3F3-B862-46DD-8C3B-DB54382A1F74}" srcId="{8BEE628A-A228-4BEA-B41B-245A52F6C664}" destId="{7E82B6F6-2D7D-4C2B-A678-5DBD40CA5AB3}" srcOrd="1" destOrd="0" parTransId="{89B5276F-1A19-49DE-894D-BF733B1C34D2}" sibTransId="{AC4AAC31-4CD5-4583-913E-13AD41D18CDC}"/>
    <dgm:cxn modelId="{4A7225E1-CA97-4B86-80CC-B3CC80E806BD}" type="presOf" srcId="{5B026840-FE52-4A9D-9FD1-2935CE2B96F4}" destId="{37DF54B5-F776-4D5A-BDCD-58B24B7E07B2}" srcOrd="0" destOrd="0" presId="urn:microsoft.com/office/officeart/2005/8/layout/radial5"/>
    <dgm:cxn modelId="{D872FA6F-A333-4738-8E27-970EAC793F27}" type="presOf" srcId="{6F7DB86A-A6C1-4471-A9EF-FBC66F1DA4DA}" destId="{6B0378E6-253A-4B52-B697-E4113F9D6008}" srcOrd="0" destOrd="0" presId="urn:microsoft.com/office/officeart/2005/8/layout/radial5"/>
    <dgm:cxn modelId="{0C50C034-AE68-4DBA-8753-5629B1E76423}" type="presOf" srcId="{EF4731F9-7240-4517-A89C-2C4B1DF81C6F}" destId="{14D47185-62A5-4707-8548-673183A6DB13}" srcOrd="0" destOrd="0" presId="urn:microsoft.com/office/officeart/2005/8/layout/radial5"/>
    <dgm:cxn modelId="{DC233AA7-086D-49EF-BB69-0AC6017B2486}" type="presOf" srcId="{6F7DB86A-A6C1-4471-A9EF-FBC66F1DA4DA}" destId="{B28A524A-902A-4B61-B204-43A84D908765}" srcOrd="1" destOrd="0" presId="urn:microsoft.com/office/officeart/2005/8/layout/radial5"/>
    <dgm:cxn modelId="{7EF7E7CF-6F5F-44CE-A538-2119A77D2E9C}" srcId="{5BCCE04D-94A2-4A58-97E1-4D44EBE6B3FE}" destId="{7CD56ADE-D804-4CEF-8D9F-F6DB2A82CF00}" srcOrd="0" destOrd="0" parTransId="{EF4731F9-7240-4517-A89C-2C4B1DF81C6F}" sibTransId="{DCE85BAC-37EE-4C56-9363-4DF7D6FDF3BA}"/>
    <dgm:cxn modelId="{2F691E00-9149-47CA-ADED-C2BEF0795EE7}" srcId="{5BCCE04D-94A2-4A58-97E1-4D44EBE6B3FE}" destId="{6A575FC4-6D94-4018-8F3B-63EF1BD69028}" srcOrd="3" destOrd="0" parTransId="{5A362B4F-B211-4389-8FF9-D961D599022C}" sibTransId="{088D8676-7A72-487C-9685-AD7CA64B6BF0}"/>
    <dgm:cxn modelId="{6E7D2C18-0B24-4D00-B6E9-E4707802C738}" srcId="{5BCCE04D-94A2-4A58-97E1-4D44EBE6B3FE}" destId="{5B026840-FE52-4A9D-9FD1-2935CE2B96F4}" srcOrd="1" destOrd="0" parTransId="{05875C35-2122-402B-A0B9-34741453555F}" sibTransId="{9BF51693-0837-48DF-B49D-2ACE184A34DA}"/>
    <dgm:cxn modelId="{15DE5E39-92E1-4C3C-AF14-72B68602D2A3}" type="presOf" srcId="{5A362B4F-B211-4389-8FF9-D961D599022C}" destId="{AD6FFD55-0761-46F3-AC5E-1FF25F61BA37}" srcOrd="0" destOrd="0" presId="urn:microsoft.com/office/officeart/2005/8/layout/radial5"/>
    <dgm:cxn modelId="{41AABBF5-4481-469F-A38A-129DEDFC5D48}" srcId="{8BEE628A-A228-4BEA-B41B-245A52F6C664}" destId="{A550F898-37ED-4859-8B26-7290E09B71BD}" srcOrd="2" destOrd="0" parTransId="{F3BCB923-7BEF-438A-BE9A-C0C7D4DF8F13}" sibTransId="{E05F571E-EEBE-4739-A690-3ECB3BBB1BDF}"/>
    <dgm:cxn modelId="{C004C6E7-59E6-4B23-83D5-2FD7C91A5308}" type="presOf" srcId="{05875C35-2122-402B-A0B9-34741453555F}" destId="{5772DC2D-B0ED-4829-8FF4-FBC1F7186204}" srcOrd="0" destOrd="0" presId="urn:microsoft.com/office/officeart/2005/8/layout/radial5"/>
    <dgm:cxn modelId="{407488B8-4C2B-4499-AC0B-6D3CE30F5698}" srcId="{8BEE628A-A228-4BEA-B41B-245A52F6C664}" destId="{5BCCE04D-94A2-4A58-97E1-4D44EBE6B3FE}" srcOrd="0" destOrd="0" parTransId="{6D0DFC62-0B14-48AB-ABB9-EC89D81F219C}" sibTransId="{17C130B9-6A04-4147-A141-B40CCDC94A09}"/>
    <dgm:cxn modelId="{8D198B8F-C753-478C-978A-946A3C5700D8}" type="presOf" srcId="{B6606C50-26A3-40DA-B496-EE913F74E883}" destId="{BCD6FE2D-F811-4BCA-BA59-2F1BA362B044}" srcOrd="0" destOrd="0" presId="urn:microsoft.com/office/officeart/2005/8/layout/radial5"/>
    <dgm:cxn modelId="{228DF6E9-0461-4C03-9D98-1A8037906615}" type="presParOf" srcId="{748A3951-A707-4281-ACC4-6804EDFF9824}" destId="{1E2C45D7-BFC3-4299-993A-2FB3EBFE1CD0}" srcOrd="0" destOrd="0" presId="urn:microsoft.com/office/officeart/2005/8/layout/radial5"/>
    <dgm:cxn modelId="{6951F7D6-CE21-4F43-BEFD-966AFEA1F830}" type="presParOf" srcId="{748A3951-A707-4281-ACC4-6804EDFF9824}" destId="{14D47185-62A5-4707-8548-673183A6DB13}" srcOrd="1" destOrd="0" presId="urn:microsoft.com/office/officeart/2005/8/layout/radial5"/>
    <dgm:cxn modelId="{579ED596-96A3-428B-8FF5-CE0981D9E9EE}" type="presParOf" srcId="{14D47185-62A5-4707-8548-673183A6DB13}" destId="{C28838A4-35C0-4790-8396-DAB0ED4848D2}" srcOrd="0" destOrd="0" presId="urn:microsoft.com/office/officeart/2005/8/layout/radial5"/>
    <dgm:cxn modelId="{3D6B243D-6877-4CA1-A3A3-FACACC2BC1B4}" type="presParOf" srcId="{748A3951-A707-4281-ACC4-6804EDFF9824}" destId="{F3222FB5-0740-43FA-A8B2-E106BEEF0EA1}" srcOrd="2" destOrd="0" presId="urn:microsoft.com/office/officeart/2005/8/layout/radial5"/>
    <dgm:cxn modelId="{7DD55A12-C62A-4354-B06F-E68CA0D8F2A6}" type="presParOf" srcId="{748A3951-A707-4281-ACC4-6804EDFF9824}" destId="{5772DC2D-B0ED-4829-8FF4-FBC1F7186204}" srcOrd="3" destOrd="0" presId="urn:microsoft.com/office/officeart/2005/8/layout/radial5"/>
    <dgm:cxn modelId="{ED3AC695-07BC-44D5-99E2-795B7E02C3A4}" type="presParOf" srcId="{5772DC2D-B0ED-4829-8FF4-FBC1F7186204}" destId="{5591BBC9-018F-45D9-B880-E6C0E894E866}" srcOrd="0" destOrd="0" presId="urn:microsoft.com/office/officeart/2005/8/layout/radial5"/>
    <dgm:cxn modelId="{1B68BDEB-8376-4276-B04A-E228B05631BC}" type="presParOf" srcId="{748A3951-A707-4281-ACC4-6804EDFF9824}" destId="{37DF54B5-F776-4D5A-BDCD-58B24B7E07B2}" srcOrd="4" destOrd="0" presId="urn:microsoft.com/office/officeart/2005/8/layout/radial5"/>
    <dgm:cxn modelId="{37C3EA24-E1FB-4F4D-B9B5-B999B2EB4F94}" type="presParOf" srcId="{748A3951-A707-4281-ACC4-6804EDFF9824}" destId="{6B0378E6-253A-4B52-B697-E4113F9D6008}" srcOrd="5" destOrd="0" presId="urn:microsoft.com/office/officeart/2005/8/layout/radial5"/>
    <dgm:cxn modelId="{E81A4DEA-5F17-4EC3-BDFC-D1021AC3DDA3}" type="presParOf" srcId="{6B0378E6-253A-4B52-B697-E4113F9D6008}" destId="{B28A524A-902A-4B61-B204-43A84D908765}" srcOrd="0" destOrd="0" presId="urn:microsoft.com/office/officeart/2005/8/layout/radial5"/>
    <dgm:cxn modelId="{3885FF25-32C1-4338-AE66-96890D4CDAD1}" type="presParOf" srcId="{748A3951-A707-4281-ACC4-6804EDFF9824}" destId="{BCD6FE2D-F811-4BCA-BA59-2F1BA362B044}" srcOrd="6" destOrd="0" presId="urn:microsoft.com/office/officeart/2005/8/layout/radial5"/>
    <dgm:cxn modelId="{44A0B4A0-296E-46B1-BA79-0F9678365466}" type="presParOf" srcId="{748A3951-A707-4281-ACC4-6804EDFF9824}" destId="{AD6FFD55-0761-46F3-AC5E-1FF25F61BA37}" srcOrd="7" destOrd="0" presId="urn:microsoft.com/office/officeart/2005/8/layout/radial5"/>
    <dgm:cxn modelId="{0655DD37-767C-46F8-A6AA-8828D13A1CD4}" type="presParOf" srcId="{AD6FFD55-0761-46F3-AC5E-1FF25F61BA37}" destId="{7A8E955D-2514-4D60-8C25-E6C631DCCABB}" srcOrd="0" destOrd="0" presId="urn:microsoft.com/office/officeart/2005/8/layout/radial5"/>
    <dgm:cxn modelId="{678E3C03-BEAC-4EB7-B5BB-FC9BCA84E5EA}" type="presParOf" srcId="{748A3951-A707-4281-ACC4-6804EDFF9824}" destId="{DAE98B06-EF93-4D20-8498-00B051BF64B7}"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44CD76-8C69-4D58-AD3C-109479F99613}">
      <dsp:nvSpPr>
        <dsp:cNvPr id="0" name=""/>
        <dsp:cNvSpPr/>
      </dsp:nvSpPr>
      <dsp:spPr>
        <a:xfrm>
          <a:off x="7923" y="617275"/>
          <a:ext cx="3845569" cy="780170"/>
        </a:xfrm>
        <a:prstGeom prst="rect">
          <a:avLst/>
        </a:prstGeom>
        <a:solidFill>
          <a:schemeClr val="accent1">
            <a:lumMod val="60000"/>
            <a:lumOff val="40000"/>
          </a:schemeClr>
        </a:solidFill>
        <a:ln w="25400" cap="flat" cmpd="sng" algn="ctr">
          <a:solidFill>
            <a:schemeClr val="accent2">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lvl="0" algn="ctr" defTabSz="1022350" rtl="0">
            <a:lnSpc>
              <a:spcPct val="90000"/>
            </a:lnSpc>
            <a:spcBef>
              <a:spcPct val="0"/>
            </a:spcBef>
            <a:spcAft>
              <a:spcPct val="35000"/>
            </a:spcAft>
          </a:pPr>
          <a:r>
            <a:rPr lang="en-US" sz="2300" kern="1200" dirty="0" smtClean="0">
              <a:solidFill>
                <a:srgbClr val="000000"/>
              </a:solidFill>
            </a:rPr>
            <a:t>Traditional </a:t>
          </a:r>
          <a:endParaRPr lang="en-US" sz="2300" kern="1200" dirty="0">
            <a:solidFill>
              <a:srgbClr val="000000"/>
            </a:solidFill>
          </a:endParaRPr>
        </a:p>
      </dsp:txBody>
      <dsp:txXfrm>
        <a:off x="7923" y="617275"/>
        <a:ext cx="3845569" cy="780170"/>
      </dsp:txXfrm>
    </dsp:sp>
    <dsp:sp modelId="{14E0F025-BAFE-4697-9F69-141BC3EF819D}">
      <dsp:nvSpPr>
        <dsp:cNvPr id="0" name=""/>
        <dsp:cNvSpPr/>
      </dsp:nvSpPr>
      <dsp:spPr>
        <a:xfrm>
          <a:off x="7154" y="1414569"/>
          <a:ext cx="3845569" cy="3095743"/>
        </a:xfrm>
        <a:prstGeom prst="rect">
          <a:avLst/>
        </a:prstGeom>
        <a:solidFill>
          <a:schemeClr val="bg1"/>
        </a:solidFill>
        <a:ln w="25400" cap="flat" cmpd="sng" algn="ctr">
          <a:solidFill>
            <a:schemeClr val="accent1">
              <a:lumMod val="60000"/>
              <a:lumOff val="4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smtClean="0">
              <a:solidFill>
                <a:schemeClr val="tx1"/>
              </a:solidFill>
            </a:rPr>
            <a:t>View - Making a sale</a:t>
          </a:r>
          <a:endParaRPr lang="en-US" sz="2300" kern="1200" dirty="0">
            <a:solidFill>
              <a:schemeClr val="tx1"/>
            </a:solidFill>
          </a:endParaRPr>
        </a:p>
        <a:p>
          <a:pPr marL="228600" lvl="1" indent="-228600" algn="l" defTabSz="1022350" rtl="0">
            <a:lnSpc>
              <a:spcPct val="90000"/>
            </a:lnSpc>
            <a:spcBef>
              <a:spcPct val="0"/>
            </a:spcBef>
            <a:spcAft>
              <a:spcPct val="15000"/>
            </a:spcAft>
            <a:buChar char="••"/>
          </a:pPr>
          <a:r>
            <a:rPr lang="en-US" sz="2300" kern="1200" dirty="0" smtClean="0">
              <a:solidFill>
                <a:schemeClr val="tx1"/>
              </a:solidFill>
            </a:rPr>
            <a:t>Abundance of products in the nearby shopping centers</a:t>
          </a:r>
          <a:endParaRPr lang="en-US" sz="2300" kern="1200" dirty="0">
            <a:solidFill>
              <a:schemeClr val="tx1"/>
            </a:solidFill>
          </a:endParaRPr>
        </a:p>
        <a:p>
          <a:pPr marL="228600" lvl="1" indent="-228600" algn="l" defTabSz="1022350" rtl="0">
            <a:lnSpc>
              <a:spcPct val="90000"/>
            </a:lnSpc>
            <a:spcBef>
              <a:spcPct val="0"/>
            </a:spcBef>
            <a:spcAft>
              <a:spcPct val="15000"/>
            </a:spcAft>
            <a:buChar char="••"/>
          </a:pPr>
          <a:r>
            <a:rPr lang="en-US" sz="2300" kern="1200" dirty="0" smtClean="0">
              <a:solidFill>
                <a:schemeClr val="tx1"/>
              </a:solidFill>
            </a:rPr>
            <a:t>Television, magazine, and direct-mail ads</a:t>
          </a:r>
          <a:endParaRPr lang="en-US" sz="2300" kern="1200" dirty="0">
            <a:solidFill>
              <a:schemeClr val="tx1"/>
            </a:solidFill>
          </a:endParaRPr>
        </a:p>
      </dsp:txBody>
      <dsp:txXfrm>
        <a:off x="7154" y="1414569"/>
        <a:ext cx="3845569" cy="3095743"/>
      </dsp:txXfrm>
    </dsp:sp>
    <dsp:sp modelId="{2A7C0689-F131-45F4-A0BF-BEED78A5FB9E}">
      <dsp:nvSpPr>
        <dsp:cNvPr id="0" name=""/>
        <dsp:cNvSpPr/>
      </dsp:nvSpPr>
      <dsp:spPr>
        <a:xfrm>
          <a:off x="4383989" y="620950"/>
          <a:ext cx="3845569" cy="720000"/>
        </a:xfrm>
        <a:prstGeom prst="rect">
          <a:avLst/>
        </a:prstGeom>
        <a:solidFill>
          <a:schemeClr val="accent5">
            <a:lumMod val="40000"/>
            <a:lumOff val="60000"/>
          </a:schemeClr>
        </a:solidFill>
        <a:ln w="25400" cap="flat" cmpd="sng" algn="ctr">
          <a:solidFill>
            <a:schemeClr val="accent5">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lvl="0" algn="ctr" defTabSz="1022350" rtl="0">
            <a:lnSpc>
              <a:spcPct val="90000"/>
            </a:lnSpc>
            <a:spcBef>
              <a:spcPct val="0"/>
            </a:spcBef>
            <a:spcAft>
              <a:spcPct val="35000"/>
            </a:spcAft>
          </a:pPr>
          <a:r>
            <a:rPr lang="en-US" sz="2300" kern="1200" dirty="0" smtClean="0">
              <a:solidFill>
                <a:srgbClr val="000000"/>
              </a:solidFill>
            </a:rPr>
            <a:t>Contemporary </a:t>
          </a:r>
          <a:endParaRPr lang="en-US" sz="2300" kern="1200" dirty="0">
            <a:solidFill>
              <a:srgbClr val="000000"/>
            </a:solidFill>
          </a:endParaRPr>
        </a:p>
      </dsp:txBody>
      <dsp:txXfrm>
        <a:off x="4383989" y="620950"/>
        <a:ext cx="3845569" cy="720000"/>
      </dsp:txXfrm>
    </dsp:sp>
    <dsp:sp modelId="{A9BFD191-0F56-4A41-B342-8FA8CCEA47A1}">
      <dsp:nvSpPr>
        <dsp:cNvPr id="0" name=""/>
        <dsp:cNvSpPr/>
      </dsp:nvSpPr>
      <dsp:spPr>
        <a:xfrm>
          <a:off x="4384030" y="1304390"/>
          <a:ext cx="3845569" cy="3221393"/>
        </a:xfrm>
        <a:prstGeom prst="rect">
          <a:avLst/>
        </a:prstGeom>
        <a:solidFill>
          <a:schemeClr val="bg1">
            <a:alpha val="90000"/>
          </a:schemeClr>
        </a:solidFill>
        <a:ln w="25400" cap="flat" cmpd="sng" algn="ctr">
          <a:solidFill>
            <a:schemeClr val="accent5">
              <a:lumMod val="40000"/>
              <a:lumOff val="6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smtClean="0">
              <a:solidFill>
                <a:schemeClr val="tx1"/>
              </a:solidFill>
            </a:rPr>
            <a:t>View - Satisfying customer needs</a:t>
          </a:r>
          <a:endParaRPr lang="en-US" sz="2300" kern="1200" dirty="0">
            <a:solidFill>
              <a:schemeClr val="tx1"/>
            </a:solidFill>
          </a:endParaRPr>
        </a:p>
        <a:p>
          <a:pPr marL="228600" lvl="1" indent="-228600" algn="l" defTabSz="1022350" rtl="0">
            <a:lnSpc>
              <a:spcPct val="90000"/>
            </a:lnSpc>
            <a:spcBef>
              <a:spcPct val="0"/>
            </a:spcBef>
            <a:spcAft>
              <a:spcPct val="15000"/>
            </a:spcAft>
            <a:buChar char="••"/>
          </a:pPr>
          <a:r>
            <a:rPr lang="en-US" sz="2300" kern="1200" dirty="0" smtClean="0">
              <a:solidFill>
                <a:schemeClr val="tx1"/>
              </a:solidFill>
            </a:rPr>
            <a:t>Imaginative web sites and mobile phone apps, blogs, online videos, and social media</a:t>
          </a:r>
          <a:endParaRPr lang="en-US" sz="2300" kern="1200" dirty="0">
            <a:solidFill>
              <a:schemeClr val="tx1"/>
            </a:solidFill>
          </a:endParaRPr>
        </a:p>
        <a:p>
          <a:pPr marL="228600" lvl="1" indent="-228600" algn="l" defTabSz="1022350" rtl="0">
            <a:lnSpc>
              <a:spcPct val="90000"/>
            </a:lnSpc>
            <a:spcBef>
              <a:spcPct val="0"/>
            </a:spcBef>
            <a:spcAft>
              <a:spcPct val="15000"/>
            </a:spcAft>
            <a:buChar char="••"/>
          </a:pPr>
          <a:r>
            <a:rPr lang="en-US" sz="2300" kern="1200" dirty="0" smtClean="0">
              <a:solidFill>
                <a:schemeClr val="tx1"/>
              </a:solidFill>
            </a:rPr>
            <a:t>Reach customers directly, personally, and interactively</a:t>
          </a:r>
          <a:endParaRPr lang="en-US" sz="2300" kern="1200" dirty="0">
            <a:solidFill>
              <a:schemeClr val="tx1"/>
            </a:solidFill>
          </a:endParaRPr>
        </a:p>
      </dsp:txBody>
      <dsp:txXfrm>
        <a:off x="4384030" y="1304390"/>
        <a:ext cx="3845569" cy="32213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8132EA-46FC-4710-AD96-FD7F213898F6}">
      <dsp:nvSpPr>
        <dsp:cNvPr id="0" name=""/>
        <dsp:cNvSpPr/>
      </dsp:nvSpPr>
      <dsp:spPr>
        <a:xfrm>
          <a:off x="3576433" y="-60622"/>
          <a:ext cx="1509313" cy="137079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Analysis</a:t>
          </a:r>
          <a:endParaRPr lang="en-GB" sz="1600" kern="1200" dirty="0"/>
        </a:p>
      </dsp:txBody>
      <dsp:txXfrm>
        <a:off x="3797467" y="140126"/>
        <a:ext cx="1067245" cy="969298"/>
      </dsp:txXfrm>
    </dsp:sp>
    <dsp:sp modelId="{A81073FF-8857-4DA4-8F20-A70D4811A7D3}">
      <dsp:nvSpPr>
        <dsp:cNvPr id="0" name=""/>
        <dsp:cNvSpPr/>
      </dsp:nvSpPr>
      <dsp:spPr>
        <a:xfrm rot="2700000">
          <a:off x="4885443" y="1107531"/>
          <a:ext cx="319450" cy="462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a:off x="4899478" y="1166177"/>
        <a:ext cx="223615" cy="277585"/>
      </dsp:txXfrm>
    </dsp:sp>
    <dsp:sp modelId="{A922F016-8660-49E9-8D37-5171F100C4F7}">
      <dsp:nvSpPr>
        <dsp:cNvPr id="0" name=""/>
        <dsp:cNvSpPr/>
      </dsp:nvSpPr>
      <dsp:spPr>
        <a:xfrm>
          <a:off x="4977858" y="1396175"/>
          <a:ext cx="1620059" cy="137079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Planning</a:t>
          </a:r>
          <a:endParaRPr lang="en-GB" sz="1600" kern="1200" dirty="0"/>
        </a:p>
      </dsp:txBody>
      <dsp:txXfrm>
        <a:off x="5215110" y="1596923"/>
        <a:ext cx="1145555" cy="969298"/>
      </dsp:txXfrm>
    </dsp:sp>
    <dsp:sp modelId="{4235E592-F149-4AE6-9E63-D3F2E2BBAB8D}">
      <dsp:nvSpPr>
        <dsp:cNvPr id="0" name=""/>
        <dsp:cNvSpPr/>
      </dsp:nvSpPr>
      <dsp:spPr>
        <a:xfrm rot="8111526">
          <a:off x="4972430" y="2534850"/>
          <a:ext cx="252505" cy="462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10800000">
        <a:off x="5037177" y="2600687"/>
        <a:ext cx="176754" cy="277585"/>
      </dsp:txXfrm>
    </dsp:sp>
    <dsp:sp modelId="{54476423-E1E8-4842-B30F-CA745668AFC0}">
      <dsp:nvSpPr>
        <dsp:cNvPr id="0" name=""/>
        <dsp:cNvSpPr/>
      </dsp:nvSpPr>
      <dsp:spPr>
        <a:xfrm>
          <a:off x="3422506" y="2729856"/>
          <a:ext cx="1797563" cy="161703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Implementation</a:t>
          </a:r>
          <a:endParaRPr lang="en-GB" sz="1400" kern="1200" dirty="0"/>
        </a:p>
      </dsp:txBody>
      <dsp:txXfrm>
        <a:off x="3685753" y="2966665"/>
        <a:ext cx="1271069" cy="1143412"/>
      </dsp:txXfrm>
    </dsp:sp>
    <dsp:sp modelId="{131F6A16-4129-4F95-BAEB-DFD9C69932BF}">
      <dsp:nvSpPr>
        <dsp:cNvPr id="0" name=""/>
        <dsp:cNvSpPr/>
      </dsp:nvSpPr>
      <dsp:spPr>
        <a:xfrm rot="13511604">
          <a:off x="3408042" y="2525853"/>
          <a:ext cx="274611" cy="462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10800000">
        <a:off x="3478262" y="2647607"/>
        <a:ext cx="192228" cy="277585"/>
      </dsp:txXfrm>
    </dsp:sp>
    <dsp:sp modelId="{7BE7F3AC-C03A-4103-80C1-034A67E9021F}">
      <dsp:nvSpPr>
        <dsp:cNvPr id="0" name=""/>
        <dsp:cNvSpPr/>
      </dsp:nvSpPr>
      <dsp:spPr>
        <a:xfrm>
          <a:off x="2188894" y="1396175"/>
          <a:ext cx="1370794" cy="137079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Control</a:t>
          </a:r>
          <a:endParaRPr lang="en-GB" sz="1600" kern="1200" dirty="0"/>
        </a:p>
      </dsp:txBody>
      <dsp:txXfrm>
        <a:off x="2389642" y="1596923"/>
        <a:ext cx="969298" cy="969298"/>
      </dsp:txXfrm>
    </dsp:sp>
    <dsp:sp modelId="{E98FD44E-C008-4EE0-AA28-7E02CBAA43E9}">
      <dsp:nvSpPr>
        <dsp:cNvPr id="0" name=""/>
        <dsp:cNvSpPr/>
      </dsp:nvSpPr>
      <dsp:spPr>
        <a:xfrm rot="18900000">
          <a:off x="3410175" y="1140185"/>
          <a:ext cx="348366" cy="462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a:off x="3425480" y="1269664"/>
        <a:ext cx="243856" cy="2775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BB93C-E643-4BA8-B140-055B780CA51B}">
      <dsp:nvSpPr>
        <dsp:cNvPr id="0" name=""/>
        <dsp:cNvSpPr/>
      </dsp:nvSpPr>
      <dsp:spPr>
        <a:xfrm>
          <a:off x="3467844" y="1941207"/>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The Marketing Mix </a:t>
          </a:r>
          <a:endParaRPr lang="en-GB" sz="1600" kern="1200" dirty="0"/>
        </a:p>
      </dsp:txBody>
      <dsp:txXfrm>
        <a:off x="3657333" y="2130696"/>
        <a:ext cx="914933" cy="914933"/>
      </dsp:txXfrm>
    </dsp:sp>
    <dsp:sp modelId="{AB669D11-CC15-4C2B-BA40-62D040574708}">
      <dsp:nvSpPr>
        <dsp:cNvPr id="0" name=""/>
        <dsp:cNvSpPr/>
      </dsp:nvSpPr>
      <dsp:spPr>
        <a:xfrm rot="16200000">
          <a:off x="3792369" y="1604627"/>
          <a:ext cx="644860" cy="28300"/>
        </a:xfrm>
        <a:custGeom>
          <a:avLst/>
          <a:gdLst/>
          <a:ahLst/>
          <a:cxnLst/>
          <a:rect l="0" t="0" r="0" b="0"/>
          <a:pathLst>
            <a:path>
              <a:moveTo>
                <a:pt x="0" y="14150"/>
              </a:moveTo>
              <a:lnTo>
                <a:pt x="644860" y="14150"/>
              </a:lnTo>
            </a:path>
          </a:pathLst>
        </a:custGeom>
        <a:noFill/>
        <a:ln w="254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098678" y="1602655"/>
        <a:ext cx="32243" cy="32243"/>
      </dsp:txXfrm>
    </dsp:sp>
    <dsp:sp modelId="{B317BCC4-CC22-4D93-A218-F9D6209E4DE5}">
      <dsp:nvSpPr>
        <dsp:cNvPr id="0" name=""/>
        <dsp:cNvSpPr/>
      </dsp:nvSpPr>
      <dsp:spPr>
        <a:xfrm>
          <a:off x="3467844" y="2435"/>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Price</a:t>
          </a:r>
          <a:endParaRPr lang="en-GB" sz="1600" kern="1200" dirty="0"/>
        </a:p>
      </dsp:txBody>
      <dsp:txXfrm>
        <a:off x="3657333" y="191924"/>
        <a:ext cx="914933" cy="914933"/>
      </dsp:txXfrm>
    </dsp:sp>
    <dsp:sp modelId="{56D3D988-9544-4F4B-A1FC-9246567773DB}">
      <dsp:nvSpPr>
        <dsp:cNvPr id="0" name=""/>
        <dsp:cNvSpPr/>
      </dsp:nvSpPr>
      <dsp:spPr>
        <a:xfrm rot="19285714">
          <a:off x="4550266" y="1969610"/>
          <a:ext cx="644860" cy="28300"/>
        </a:xfrm>
        <a:custGeom>
          <a:avLst/>
          <a:gdLst/>
          <a:ahLst/>
          <a:cxnLst/>
          <a:rect l="0" t="0" r="0" b="0"/>
          <a:pathLst>
            <a:path>
              <a:moveTo>
                <a:pt x="0" y="14150"/>
              </a:moveTo>
              <a:lnTo>
                <a:pt x="644860" y="14150"/>
              </a:lnTo>
            </a:path>
          </a:pathLst>
        </a:custGeom>
        <a:noFill/>
        <a:ln w="254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856574" y="1967639"/>
        <a:ext cx="32243" cy="32243"/>
      </dsp:txXfrm>
    </dsp:sp>
    <dsp:sp modelId="{6B56FA9E-9857-4911-96F6-5CA5DF45B070}">
      <dsp:nvSpPr>
        <dsp:cNvPr id="0" name=""/>
        <dsp:cNvSpPr/>
      </dsp:nvSpPr>
      <dsp:spPr>
        <a:xfrm>
          <a:off x="4983636" y="732403"/>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Place</a:t>
          </a:r>
          <a:endParaRPr lang="en-GB" sz="1600" kern="1200" dirty="0"/>
        </a:p>
      </dsp:txBody>
      <dsp:txXfrm>
        <a:off x="5173125" y="921892"/>
        <a:ext cx="914933" cy="914933"/>
      </dsp:txXfrm>
    </dsp:sp>
    <dsp:sp modelId="{D47893D1-64E4-4CB5-9C7E-71C27302A771}">
      <dsp:nvSpPr>
        <dsp:cNvPr id="0" name=""/>
        <dsp:cNvSpPr/>
      </dsp:nvSpPr>
      <dsp:spPr>
        <a:xfrm rot="771429">
          <a:off x="4737451" y="2789721"/>
          <a:ext cx="644860" cy="28300"/>
        </a:xfrm>
        <a:custGeom>
          <a:avLst/>
          <a:gdLst/>
          <a:ahLst/>
          <a:cxnLst/>
          <a:rect l="0" t="0" r="0" b="0"/>
          <a:pathLst>
            <a:path>
              <a:moveTo>
                <a:pt x="0" y="14150"/>
              </a:moveTo>
              <a:lnTo>
                <a:pt x="644860" y="14150"/>
              </a:lnTo>
            </a:path>
          </a:pathLst>
        </a:custGeom>
        <a:noFill/>
        <a:ln w="254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043759" y="2787750"/>
        <a:ext cx="32243" cy="32243"/>
      </dsp:txXfrm>
    </dsp:sp>
    <dsp:sp modelId="{D967BE9B-17FF-42EB-8FBD-60CE3D74D52B}">
      <dsp:nvSpPr>
        <dsp:cNvPr id="0" name=""/>
        <dsp:cNvSpPr/>
      </dsp:nvSpPr>
      <dsp:spPr>
        <a:xfrm>
          <a:off x="5358006" y="2372624"/>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Promotion</a:t>
          </a:r>
          <a:endParaRPr lang="en-GB" sz="1600" kern="1200" dirty="0"/>
        </a:p>
      </dsp:txBody>
      <dsp:txXfrm>
        <a:off x="5547495" y="2562113"/>
        <a:ext cx="914933" cy="914933"/>
      </dsp:txXfrm>
    </dsp:sp>
    <dsp:sp modelId="{5A1ADD2E-19A8-4567-A058-825756AF9230}">
      <dsp:nvSpPr>
        <dsp:cNvPr id="0" name=""/>
        <dsp:cNvSpPr/>
      </dsp:nvSpPr>
      <dsp:spPr>
        <a:xfrm rot="3857143">
          <a:off x="4212970" y="3447399"/>
          <a:ext cx="644860" cy="28300"/>
        </a:xfrm>
        <a:custGeom>
          <a:avLst/>
          <a:gdLst/>
          <a:ahLst/>
          <a:cxnLst/>
          <a:rect l="0" t="0" r="0" b="0"/>
          <a:pathLst>
            <a:path>
              <a:moveTo>
                <a:pt x="0" y="14150"/>
              </a:moveTo>
              <a:lnTo>
                <a:pt x="644860" y="14150"/>
              </a:lnTo>
            </a:path>
          </a:pathLst>
        </a:custGeom>
        <a:noFill/>
        <a:ln w="254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19279" y="3445428"/>
        <a:ext cx="32243" cy="32243"/>
      </dsp:txXfrm>
    </dsp:sp>
    <dsp:sp modelId="{1D6A8D1E-0B88-4766-BAC0-3DA63DEE64EB}">
      <dsp:nvSpPr>
        <dsp:cNvPr id="0" name=""/>
        <dsp:cNvSpPr/>
      </dsp:nvSpPr>
      <dsp:spPr>
        <a:xfrm>
          <a:off x="4309045" y="3687980"/>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People</a:t>
          </a:r>
          <a:endParaRPr lang="en-GB" sz="1600" kern="1200" dirty="0"/>
        </a:p>
      </dsp:txBody>
      <dsp:txXfrm>
        <a:off x="4498534" y="3877469"/>
        <a:ext cx="914933" cy="914933"/>
      </dsp:txXfrm>
    </dsp:sp>
    <dsp:sp modelId="{D5A3A8D9-72EA-44DA-ADF9-714C503E24C3}">
      <dsp:nvSpPr>
        <dsp:cNvPr id="0" name=""/>
        <dsp:cNvSpPr/>
      </dsp:nvSpPr>
      <dsp:spPr>
        <a:xfrm rot="6942857">
          <a:off x="3371769" y="3447399"/>
          <a:ext cx="644860" cy="28300"/>
        </a:xfrm>
        <a:custGeom>
          <a:avLst/>
          <a:gdLst/>
          <a:ahLst/>
          <a:cxnLst/>
          <a:rect l="0" t="0" r="0" b="0"/>
          <a:pathLst>
            <a:path>
              <a:moveTo>
                <a:pt x="0" y="14150"/>
              </a:moveTo>
              <a:lnTo>
                <a:pt x="644860" y="14150"/>
              </a:lnTo>
            </a:path>
          </a:pathLst>
        </a:custGeom>
        <a:noFill/>
        <a:ln w="254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678077" y="3445428"/>
        <a:ext cx="32243" cy="32243"/>
      </dsp:txXfrm>
    </dsp:sp>
    <dsp:sp modelId="{A7537A05-70BE-47AD-B49F-569A88E135D9}">
      <dsp:nvSpPr>
        <dsp:cNvPr id="0" name=""/>
        <dsp:cNvSpPr/>
      </dsp:nvSpPr>
      <dsp:spPr>
        <a:xfrm>
          <a:off x="2626642" y="3687980"/>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Physical Evidence</a:t>
          </a:r>
          <a:endParaRPr lang="en-GB" sz="1600" kern="1200" dirty="0"/>
        </a:p>
      </dsp:txBody>
      <dsp:txXfrm>
        <a:off x="2816131" y="3877469"/>
        <a:ext cx="914933" cy="914933"/>
      </dsp:txXfrm>
    </dsp:sp>
    <dsp:sp modelId="{57D0B9FE-59A7-46D0-9C96-945BF5BE7015}">
      <dsp:nvSpPr>
        <dsp:cNvPr id="0" name=""/>
        <dsp:cNvSpPr/>
      </dsp:nvSpPr>
      <dsp:spPr>
        <a:xfrm rot="10028571">
          <a:off x="2847288" y="2789721"/>
          <a:ext cx="644860" cy="28300"/>
        </a:xfrm>
        <a:custGeom>
          <a:avLst/>
          <a:gdLst/>
          <a:ahLst/>
          <a:cxnLst/>
          <a:rect l="0" t="0" r="0" b="0"/>
          <a:pathLst>
            <a:path>
              <a:moveTo>
                <a:pt x="0" y="14150"/>
              </a:moveTo>
              <a:lnTo>
                <a:pt x="644860" y="14150"/>
              </a:lnTo>
            </a:path>
          </a:pathLst>
        </a:custGeom>
        <a:noFill/>
        <a:ln w="254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153597" y="2787750"/>
        <a:ext cx="32243" cy="32243"/>
      </dsp:txXfrm>
    </dsp:sp>
    <dsp:sp modelId="{CE8E241A-672C-4A43-A8EC-5068470DAA4E}">
      <dsp:nvSpPr>
        <dsp:cNvPr id="0" name=""/>
        <dsp:cNvSpPr/>
      </dsp:nvSpPr>
      <dsp:spPr>
        <a:xfrm>
          <a:off x="1577681" y="2372624"/>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Process</a:t>
          </a:r>
          <a:endParaRPr lang="en-GB" sz="1600" kern="1200" dirty="0"/>
        </a:p>
      </dsp:txBody>
      <dsp:txXfrm>
        <a:off x="1767170" y="2562113"/>
        <a:ext cx="914933" cy="914933"/>
      </dsp:txXfrm>
    </dsp:sp>
    <dsp:sp modelId="{3A834412-CE13-4227-96F4-C877B3E8C315}">
      <dsp:nvSpPr>
        <dsp:cNvPr id="0" name=""/>
        <dsp:cNvSpPr/>
      </dsp:nvSpPr>
      <dsp:spPr>
        <a:xfrm rot="13114286">
          <a:off x="3034473" y="1969610"/>
          <a:ext cx="644860" cy="28300"/>
        </a:xfrm>
        <a:custGeom>
          <a:avLst/>
          <a:gdLst/>
          <a:ahLst/>
          <a:cxnLst/>
          <a:rect l="0" t="0" r="0" b="0"/>
          <a:pathLst>
            <a:path>
              <a:moveTo>
                <a:pt x="0" y="14150"/>
              </a:moveTo>
              <a:lnTo>
                <a:pt x="644860" y="14150"/>
              </a:lnTo>
            </a:path>
          </a:pathLst>
        </a:custGeom>
        <a:noFill/>
        <a:ln w="254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340782" y="1967639"/>
        <a:ext cx="32243" cy="32243"/>
      </dsp:txXfrm>
    </dsp:sp>
    <dsp:sp modelId="{398B0D17-4FC0-4717-86B1-FFAC8A098E4A}">
      <dsp:nvSpPr>
        <dsp:cNvPr id="0" name=""/>
        <dsp:cNvSpPr/>
      </dsp:nvSpPr>
      <dsp:spPr>
        <a:xfrm>
          <a:off x="1952051" y="732403"/>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Product</a:t>
          </a:r>
          <a:endParaRPr lang="en-GB" sz="1600" kern="1200" dirty="0"/>
        </a:p>
      </dsp:txBody>
      <dsp:txXfrm>
        <a:off x="2141540" y="921892"/>
        <a:ext cx="914933" cy="9149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2C45D7-BFC3-4299-993A-2FB3EBFE1CD0}">
      <dsp:nvSpPr>
        <dsp:cNvPr id="0" name=""/>
        <dsp:cNvSpPr/>
      </dsp:nvSpPr>
      <dsp:spPr>
        <a:xfrm>
          <a:off x="3520082" y="1668263"/>
          <a:ext cx="1189434" cy="118943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smtClean="0"/>
            <a:t>Brand</a:t>
          </a:r>
          <a:endParaRPr lang="en-GB" sz="2500" kern="1200" dirty="0"/>
        </a:p>
      </dsp:txBody>
      <dsp:txXfrm>
        <a:off x="3694271" y="1842452"/>
        <a:ext cx="841056" cy="841056"/>
      </dsp:txXfrm>
    </dsp:sp>
    <dsp:sp modelId="{14D47185-62A5-4707-8548-673183A6DB13}">
      <dsp:nvSpPr>
        <dsp:cNvPr id="0" name=""/>
        <dsp:cNvSpPr/>
      </dsp:nvSpPr>
      <dsp:spPr>
        <a:xfrm rot="18063783">
          <a:off x="4413972" y="1334731"/>
          <a:ext cx="276334" cy="40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4434035" y="1451118"/>
        <a:ext cx="193434" cy="242645"/>
      </dsp:txXfrm>
    </dsp:sp>
    <dsp:sp modelId="{F3222FB5-0740-43FA-A8B2-E106BEEF0EA1}">
      <dsp:nvSpPr>
        <dsp:cNvPr id="0" name=""/>
        <dsp:cNvSpPr/>
      </dsp:nvSpPr>
      <dsp:spPr>
        <a:xfrm>
          <a:off x="4402833" y="202774"/>
          <a:ext cx="1189434" cy="118943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Personal Selling </a:t>
          </a:r>
          <a:endParaRPr lang="en-GB" sz="1300" kern="1200" dirty="0"/>
        </a:p>
      </dsp:txBody>
      <dsp:txXfrm>
        <a:off x="4577022" y="376963"/>
        <a:ext cx="841056" cy="841056"/>
      </dsp:txXfrm>
    </dsp:sp>
    <dsp:sp modelId="{5772DC2D-B0ED-4829-8FF4-FBC1F7186204}">
      <dsp:nvSpPr>
        <dsp:cNvPr id="0" name=""/>
        <dsp:cNvSpPr/>
      </dsp:nvSpPr>
      <dsp:spPr>
        <a:xfrm rot="650835">
          <a:off x="4823407" y="2226474"/>
          <a:ext cx="312271" cy="40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4824244" y="2298540"/>
        <a:ext cx="218590" cy="242645"/>
      </dsp:txXfrm>
    </dsp:sp>
    <dsp:sp modelId="{37DF54B5-F776-4D5A-BDCD-58B24B7E07B2}">
      <dsp:nvSpPr>
        <dsp:cNvPr id="0" name=""/>
        <dsp:cNvSpPr/>
      </dsp:nvSpPr>
      <dsp:spPr>
        <a:xfrm>
          <a:off x="5266927" y="2002985"/>
          <a:ext cx="1189434" cy="118943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Advertising</a:t>
          </a:r>
          <a:endParaRPr lang="en-GB" sz="1300" kern="1200" dirty="0"/>
        </a:p>
      </dsp:txBody>
      <dsp:txXfrm>
        <a:off x="5441116" y="2177174"/>
        <a:ext cx="841056" cy="841056"/>
      </dsp:txXfrm>
    </dsp:sp>
    <dsp:sp modelId="{6B0378E6-253A-4B52-B697-E4113F9D6008}">
      <dsp:nvSpPr>
        <dsp:cNvPr id="0" name=""/>
        <dsp:cNvSpPr/>
      </dsp:nvSpPr>
      <dsp:spPr>
        <a:xfrm rot="5400000">
          <a:off x="3988740" y="2886206"/>
          <a:ext cx="252118" cy="40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4026558" y="2929270"/>
        <a:ext cx="176483" cy="242645"/>
      </dsp:txXfrm>
    </dsp:sp>
    <dsp:sp modelId="{BCD6FE2D-F811-4BCA-BA59-2F1BA362B044}">
      <dsp:nvSpPr>
        <dsp:cNvPr id="0" name=""/>
        <dsp:cNvSpPr/>
      </dsp:nvSpPr>
      <dsp:spPr>
        <a:xfrm>
          <a:off x="3520082" y="3333393"/>
          <a:ext cx="1189434" cy="118943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Public Relations</a:t>
          </a:r>
          <a:endParaRPr lang="en-GB" sz="1300" kern="1200" dirty="0"/>
        </a:p>
      </dsp:txBody>
      <dsp:txXfrm>
        <a:off x="3694271" y="3507582"/>
        <a:ext cx="841056" cy="841056"/>
      </dsp:txXfrm>
    </dsp:sp>
    <dsp:sp modelId="{AD6FFD55-0761-46F3-AC5E-1FF25F61BA37}">
      <dsp:nvSpPr>
        <dsp:cNvPr id="0" name=""/>
        <dsp:cNvSpPr/>
      </dsp:nvSpPr>
      <dsp:spPr>
        <a:xfrm rot="10131561">
          <a:off x="3129088" y="2226561"/>
          <a:ext cx="287728" cy="40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rot="10800000">
        <a:off x="3214593" y="2299103"/>
        <a:ext cx="201410" cy="242645"/>
      </dsp:txXfrm>
    </dsp:sp>
    <dsp:sp modelId="{DAE98B06-EF93-4D20-8498-00B051BF64B7}">
      <dsp:nvSpPr>
        <dsp:cNvPr id="0" name=""/>
        <dsp:cNvSpPr/>
      </dsp:nvSpPr>
      <dsp:spPr>
        <a:xfrm>
          <a:off x="1820409" y="2002978"/>
          <a:ext cx="1189434" cy="118943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Sales Promotion </a:t>
          </a:r>
          <a:endParaRPr lang="en-GB" sz="1300" kern="1200" dirty="0"/>
        </a:p>
      </dsp:txBody>
      <dsp:txXfrm>
        <a:off x="1994598" y="2177167"/>
        <a:ext cx="841056" cy="841056"/>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242" name="Rectangle 2"/>
          <p:cNvSpPr>
            <a:spLocks noGrp="1" noChangeArrowheads="1"/>
          </p:cNvSpPr>
          <p:nvPr>
            <p:ph type="hdr" sz="quarter"/>
          </p:nvPr>
        </p:nvSpPr>
        <p:spPr bwMode="auto">
          <a:xfrm>
            <a:off x="0" y="1"/>
            <a:ext cx="2945955" cy="495675"/>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lvl1pPr defTabSz="971550">
              <a:defRPr sz="1300"/>
            </a:lvl1pPr>
          </a:lstStyle>
          <a:p>
            <a:pPr>
              <a:defRPr/>
            </a:pPr>
            <a:endParaRPr lang="en-US"/>
          </a:p>
        </p:txBody>
      </p:sp>
      <p:sp>
        <p:nvSpPr>
          <p:cNvPr id="138243" name="Rectangle 3"/>
          <p:cNvSpPr>
            <a:spLocks noGrp="1" noChangeArrowheads="1"/>
          </p:cNvSpPr>
          <p:nvPr>
            <p:ph type="dt" sz="quarter" idx="1"/>
          </p:nvPr>
        </p:nvSpPr>
        <p:spPr bwMode="auto">
          <a:xfrm>
            <a:off x="3851722" y="1"/>
            <a:ext cx="2945954" cy="495675"/>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lvl1pPr algn="r" defTabSz="971550">
              <a:defRPr sz="1300"/>
            </a:lvl1pPr>
          </a:lstStyle>
          <a:p>
            <a:pPr>
              <a:defRPr/>
            </a:pPr>
            <a:endParaRPr lang="en-US"/>
          </a:p>
        </p:txBody>
      </p:sp>
      <p:sp>
        <p:nvSpPr>
          <p:cNvPr id="138244" name="Rectangle 4"/>
          <p:cNvSpPr>
            <a:spLocks noGrp="1" noChangeArrowheads="1"/>
          </p:cNvSpPr>
          <p:nvPr>
            <p:ph type="ftr" sz="quarter" idx="2"/>
          </p:nvPr>
        </p:nvSpPr>
        <p:spPr bwMode="auto">
          <a:xfrm>
            <a:off x="0" y="9430963"/>
            <a:ext cx="2945955" cy="495675"/>
          </a:xfrm>
          <a:prstGeom prst="rect">
            <a:avLst/>
          </a:prstGeom>
          <a:noFill/>
          <a:ln w="9525">
            <a:noFill/>
            <a:miter lim="800000"/>
            <a:headEnd/>
            <a:tailEnd/>
          </a:ln>
          <a:effectLst/>
        </p:spPr>
        <p:txBody>
          <a:bodyPr vert="horz" wrap="square" lIns="97153" tIns="48576" rIns="97153" bIns="48576" numCol="1" anchor="b" anchorCtr="0" compatLnSpc="1">
            <a:prstTxWarp prst="textNoShape">
              <a:avLst/>
            </a:prstTxWarp>
          </a:bodyPr>
          <a:lstStyle>
            <a:lvl1pPr defTabSz="971550">
              <a:defRPr sz="1300"/>
            </a:lvl1pPr>
          </a:lstStyle>
          <a:p>
            <a:pPr>
              <a:defRPr/>
            </a:pPr>
            <a:endParaRPr lang="en-US"/>
          </a:p>
        </p:txBody>
      </p:sp>
      <p:sp>
        <p:nvSpPr>
          <p:cNvPr id="138245" name="Rectangle 5"/>
          <p:cNvSpPr>
            <a:spLocks noGrp="1" noChangeArrowheads="1"/>
          </p:cNvSpPr>
          <p:nvPr>
            <p:ph type="sldNum" sz="quarter" idx="3"/>
          </p:nvPr>
        </p:nvSpPr>
        <p:spPr bwMode="auto">
          <a:xfrm>
            <a:off x="3851722" y="9430963"/>
            <a:ext cx="2945954" cy="495675"/>
          </a:xfrm>
          <a:prstGeom prst="rect">
            <a:avLst/>
          </a:prstGeom>
          <a:noFill/>
          <a:ln w="9525">
            <a:noFill/>
            <a:miter lim="800000"/>
            <a:headEnd/>
            <a:tailEnd/>
          </a:ln>
          <a:effectLst/>
        </p:spPr>
        <p:txBody>
          <a:bodyPr vert="horz" wrap="square" lIns="97153" tIns="48576" rIns="97153" bIns="48576" numCol="1" anchor="b" anchorCtr="0" compatLnSpc="1">
            <a:prstTxWarp prst="textNoShape">
              <a:avLst/>
            </a:prstTxWarp>
          </a:bodyPr>
          <a:lstStyle>
            <a:lvl1pPr algn="r" defTabSz="971550">
              <a:defRPr sz="1300"/>
            </a:lvl1pPr>
          </a:lstStyle>
          <a:p>
            <a:pPr>
              <a:defRPr/>
            </a:pPr>
            <a:fld id="{8FFDA364-C2D6-4B49-920A-73ED343E2944}" type="slidenum">
              <a:rPr lang="en-US"/>
              <a:pPr>
                <a:defRPr/>
              </a:pPr>
              <a:t>‹#›</a:t>
            </a:fld>
            <a:endParaRPr lang="en-US"/>
          </a:p>
        </p:txBody>
      </p:sp>
    </p:spTree>
    <p:extLst>
      <p:ext uri="{BB962C8B-B14F-4D97-AF65-F5344CB8AC3E}">
        <p14:creationId xmlns:p14="http://schemas.microsoft.com/office/powerpoint/2010/main" val="15640480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1"/>
            <a:ext cx="2945955" cy="495675"/>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lvl1pPr defTabSz="971550">
              <a:defRPr sz="1300"/>
            </a:lvl1pPr>
          </a:lstStyle>
          <a:p>
            <a:pPr>
              <a:defRPr/>
            </a:pPr>
            <a:endParaRPr lang="en-GB"/>
          </a:p>
        </p:txBody>
      </p:sp>
      <p:sp>
        <p:nvSpPr>
          <p:cNvPr id="36867" name="Rectangle 3"/>
          <p:cNvSpPr>
            <a:spLocks noGrp="1" noChangeArrowheads="1"/>
          </p:cNvSpPr>
          <p:nvPr>
            <p:ph type="dt" idx="1"/>
          </p:nvPr>
        </p:nvSpPr>
        <p:spPr bwMode="auto">
          <a:xfrm>
            <a:off x="3851722" y="1"/>
            <a:ext cx="2945954" cy="495675"/>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lvl1pPr algn="r" defTabSz="971550">
              <a:defRPr sz="1300"/>
            </a:lvl1pPr>
          </a:lstStyle>
          <a:p>
            <a:pPr>
              <a:defRPr/>
            </a:pPr>
            <a:endParaRPr lang="en-GB"/>
          </a:p>
        </p:txBody>
      </p:sp>
      <p:sp>
        <p:nvSpPr>
          <p:cNvPr id="26628"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p:spPr>
      </p:sp>
      <p:sp>
        <p:nvSpPr>
          <p:cNvPr id="36869" name="Rectangle 5"/>
          <p:cNvSpPr>
            <a:spLocks noGrp="1" noChangeArrowheads="1"/>
          </p:cNvSpPr>
          <p:nvPr>
            <p:ph type="body" sz="quarter" idx="3"/>
          </p:nvPr>
        </p:nvSpPr>
        <p:spPr bwMode="auto">
          <a:xfrm>
            <a:off x="905767" y="4710558"/>
            <a:ext cx="4986142" cy="4470926"/>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36870" name="Rectangle 6"/>
          <p:cNvSpPr>
            <a:spLocks noGrp="1" noChangeArrowheads="1"/>
          </p:cNvSpPr>
          <p:nvPr>
            <p:ph type="ftr" sz="quarter" idx="4"/>
          </p:nvPr>
        </p:nvSpPr>
        <p:spPr bwMode="auto">
          <a:xfrm>
            <a:off x="0" y="9430963"/>
            <a:ext cx="2945955" cy="495675"/>
          </a:xfrm>
          <a:prstGeom prst="rect">
            <a:avLst/>
          </a:prstGeom>
          <a:noFill/>
          <a:ln w="9525">
            <a:noFill/>
            <a:miter lim="800000"/>
            <a:headEnd/>
            <a:tailEnd/>
          </a:ln>
          <a:effectLst/>
        </p:spPr>
        <p:txBody>
          <a:bodyPr vert="horz" wrap="square" lIns="97153" tIns="48576" rIns="97153" bIns="48576" numCol="1" anchor="b" anchorCtr="0" compatLnSpc="1">
            <a:prstTxWarp prst="textNoShape">
              <a:avLst/>
            </a:prstTxWarp>
          </a:bodyPr>
          <a:lstStyle>
            <a:lvl1pPr defTabSz="971550">
              <a:defRPr sz="1300"/>
            </a:lvl1pPr>
          </a:lstStyle>
          <a:p>
            <a:pPr>
              <a:defRPr/>
            </a:pPr>
            <a:endParaRPr lang="en-GB"/>
          </a:p>
        </p:txBody>
      </p:sp>
      <p:sp>
        <p:nvSpPr>
          <p:cNvPr id="36871" name="Rectangle 7"/>
          <p:cNvSpPr>
            <a:spLocks noGrp="1" noChangeArrowheads="1"/>
          </p:cNvSpPr>
          <p:nvPr>
            <p:ph type="sldNum" sz="quarter" idx="5"/>
          </p:nvPr>
        </p:nvSpPr>
        <p:spPr bwMode="auto">
          <a:xfrm>
            <a:off x="3851722" y="9430963"/>
            <a:ext cx="2945954" cy="495675"/>
          </a:xfrm>
          <a:prstGeom prst="rect">
            <a:avLst/>
          </a:prstGeom>
          <a:noFill/>
          <a:ln w="9525">
            <a:noFill/>
            <a:miter lim="800000"/>
            <a:headEnd/>
            <a:tailEnd/>
          </a:ln>
          <a:effectLst/>
        </p:spPr>
        <p:txBody>
          <a:bodyPr vert="horz" wrap="square" lIns="97153" tIns="48576" rIns="97153" bIns="48576" numCol="1" anchor="b" anchorCtr="0" compatLnSpc="1">
            <a:prstTxWarp prst="textNoShape">
              <a:avLst/>
            </a:prstTxWarp>
          </a:bodyPr>
          <a:lstStyle>
            <a:lvl1pPr algn="r" defTabSz="971550">
              <a:defRPr sz="1300"/>
            </a:lvl1pPr>
          </a:lstStyle>
          <a:p>
            <a:pPr>
              <a:defRPr/>
            </a:pPr>
            <a:fld id="{455F1EBE-EF3C-45A7-BC4D-95AAB26C11AE}" type="slidenum">
              <a:rPr lang="en-GB"/>
              <a:pPr>
                <a:defRPr/>
              </a:pPr>
              <a:t>‹#›</a:t>
            </a:fld>
            <a:endParaRPr lang="en-GB"/>
          </a:p>
        </p:txBody>
      </p:sp>
    </p:spTree>
    <p:extLst>
      <p:ext uri="{BB962C8B-B14F-4D97-AF65-F5344CB8AC3E}">
        <p14:creationId xmlns:p14="http://schemas.microsoft.com/office/powerpoint/2010/main" val="249061442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solidFill>
                  <a:srgbClr val="008000"/>
                </a:solidFill>
                <a:ea typeface="MS PGothic" panose="020B0600070205080204" pitchFamily="34" charset="-128"/>
              </a:rPr>
              <a:t>Marketing comes in two forms—traditional and contemporary.</a:t>
            </a:r>
          </a:p>
          <a:p>
            <a:endParaRPr lang="en-US" altLang="en-US" smtClean="0">
              <a:solidFill>
                <a:srgbClr val="008000"/>
              </a:solidFill>
              <a:ea typeface="MS PGothic" panose="020B0600070205080204" pitchFamily="34" charset="-128"/>
            </a:endParaRPr>
          </a:p>
          <a:p>
            <a:r>
              <a:rPr lang="en-US" altLang="en-US" smtClean="0">
                <a:solidFill>
                  <a:srgbClr val="008000"/>
                </a:solidFill>
                <a:ea typeface="MS PGothic" panose="020B0600070205080204" pitchFamily="34" charset="-128"/>
              </a:rPr>
              <a:t>In the traditional form, marketing is seen in abundance at shopping malls and in magazine, television, and direct-mail advertisements. Therefore, marketing in the old sense refers to making a sale—“telling and selling”.</a:t>
            </a:r>
          </a:p>
          <a:p>
            <a:endParaRPr lang="en-US" altLang="en-US" smtClean="0">
              <a:solidFill>
                <a:srgbClr val="008000"/>
              </a:solidFill>
              <a:ea typeface="MS PGothic" panose="020B0600070205080204" pitchFamily="34" charset="-128"/>
            </a:endParaRPr>
          </a:p>
          <a:p>
            <a:r>
              <a:rPr lang="en-US" altLang="en-US" smtClean="0">
                <a:solidFill>
                  <a:srgbClr val="008000"/>
                </a:solidFill>
                <a:ea typeface="MS PGothic" panose="020B0600070205080204" pitchFamily="34" charset="-128"/>
              </a:rPr>
              <a:t>In the contemporary form, marketers have assembled a host of new marketing approaches—imaginative Web sites, mobile  phone apps, blogs, online videos, and social media. Thus, marketing in the new sense involves satisfying customer needs.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F1C1159-D623-4F14-B6B0-4049E7279947}" type="slidenum">
              <a:rPr lang="en-US" altLang="en-US" smtClean="0">
                <a:latin typeface="Arial" panose="020B0604020202020204" pitchFamily="34" charset="0"/>
                <a:ea typeface="MS PGothic" panose="020B0600070205080204" pitchFamily="34" charset="-128"/>
              </a:rPr>
              <a:pPr>
                <a:spcBef>
                  <a:spcPct val="0"/>
                </a:spcBef>
              </a:pPr>
              <a:t>4</a:t>
            </a:fld>
            <a:endParaRPr lang="en-US" altLang="en-US" smtClean="0">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4251710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solidFill>
                  <a:srgbClr val="008000"/>
                </a:solidFill>
                <a:ea typeface="MS PGothic" panose="020B0600070205080204" pitchFamily="34" charset="-128"/>
              </a:rPr>
              <a:t>This figure presents a simple, five-step model of the marketing process for creating and capturing customer value</a:t>
            </a:r>
            <a:r>
              <a:rPr lang="en-US" altLang="en-US" smtClean="0">
                <a:solidFill>
                  <a:srgbClr val="FF0000"/>
                </a:solidFill>
                <a:ea typeface="MS PGothic" panose="020B0600070205080204" pitchFamily="34" charset="-128"/>
              </a:rPr>
              <a:t>. </a:t>
            </a:r>
            <a:r>
              <a:rPr lang="en-US" altLang="en-US" smtClean="0">
                <a:ea typeface="MS PGothic" panose="020B0600070205080204" pitchFamily="34" charset="-128"/>
              </a:rPr>
              <a:t>In the first four steps, companies work to understand consumers, create customer value, and build strong customer relationships. In the final step, companies reap the rewards of creating superior customer value. </a:t>
            </a:r>
            <a:r>
              <a:rPr lang="en-US" altLang="en-US" smtClean="0">
                <a:solidFill>
                  <a:srgbClr val="008000"/>
                </a:solidFill>
                <a:ea typeface="MS PGothic" panose="020B0600070205080204" pitchFamily="34" charset="-128"/>
              </a:rPr>
              <a:t>The rewards are in the form of sales, profits, and long-term customer equity.</a:t>
            </a: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C8EFD9B-08FB-4557-ACDF-4C3A86C419F1}" type="slidenum">
              <a:rPr lang="en-US" altLang="en-US" smtClean="0">
                <a:latin typeface="Arial" panose="020B0604020202020204" pitchFamily="34" charset="0"/>
                <a:ea typeface="MS PGothic" panose="020B0600070205080204" pitchFamily="34" charset="-128"/>
              </a:rPr>
              <a:pPr>
                <a:spcBef>
                  <a:spcPct val="0"/>
                </a:spcBef>
              </a:pPr>
              <a:t>5</a:t>
            </a:fld>
            <a:endParaRPr lang="en-US" altLang="en-US" smtClean="0">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3913921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ea typeface="MS PGothic" panose="020B0600070205080204" pitchFamily="34" charset="-128"/>
              </a:rPr>
              <a:t>Marketers need to understand customer needs and wants and the marketplace in which they operate. </a:t>
            </a:r>
            <a:r>
              <a:rPr lang="en-US" altLang="en-US" smtClean="0">
                <a:solidFill>
                  <a:srgbClr val="008000"/>
                </a:solidFill>
                <a:ea typeface="MS PGothic" panose="020B0600070205080204" pitchFamily="34" charset="-128"/>
              </a:rPr>
              <a:t>The five core customer and marketplace concepts are needs, wants, and demands, market offerings that include products, services, and experiences, value and satisfaction, exchanges and relationships, and markets. Each of these core concepts are discussed in detail in the following slides.</a:t>
            </a:r>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2F501CE-9FB7-4229-A721-80CD8BD01E22}" type="slidenum">
              <a:rPr lang="en-US" altLang="en-US">
                <a:latin typeface="Arial" panose="020B0604020202020204" pitchFamily="34" charset="0"/>
                <a:ea typeface="MS PGothic" panose="020B0600070205080204" pitchFamily="34" charset="-128"/>
              </a:rPr>
              <a:pPr>
                <a:spcBef>
                  <a:spcPct val="0"/>
                </a:spcBef>
              </a:pPr>
              <a:t>12</a:t>
            </a:fld>
            <a:endParaRPr lang="en-US" altLang="en-US">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786668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9B064AC-5601-420A-B1E0-C6558697F720}" type="slidenum">
              <a:rPr lang="en-US" altLang="en-US">
                <a:ea typeface="ヒラギノ角ゴ Pro W3"/>
                <a:cs typeface="ヒラギノ角ゴ Pro W3"/>
              </a:rPr>
              <a:pPr>
                <a:spcBef>
                  <a:spcPct val="0"/>
                </a:spcBef>
              </a:pPr>
              <a:t>13</a:t>
            </a:fld>
            <a:endParaRPr lang="en-US" altLang="en-US">
              <a:ea typeface="ヒラギノ角ゴ Pro W3"/>
              <a:cs typeface="ヒラギノ角ゴ Pro W3"/>
            </a:endParaRPr>
          </a:p>
        </p:txBody>
      </p:sp>
      <p:sp>
        <p:nvSpPr>
          <p:cNvPr id="6349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2" name="Rectangle 3"/>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7500" lnSpcReduction="20000"/>
          </a:bodyPr>
          <a:lstStyle/>
          <a:p>
            <a:pPr>
              <a:defRPr/>
            </a:pPr>
            <a:r>
              <a:rPr lang="en-US" altLang="en-US" dirty="0" smtClean="0"/>
              <a:t>Marketing is the process of building profitable customer relationships by creating value for customers and capturing value in return.</a:t>
            </a:r>
          </a:p>
          <a:p>
            <a:pPr>
              <a:defRPr/>
            </a:pPr>
            <a:r>
              <a:rPr lang="en-US" altLang="en-US" dirty="0" smtClean="0"/>
              <a:t>The first four steps of the marketing process focus on creating value for customers. The company first gains a full understanding of the marketplace by researching customer needs and managing marketing information. It then designs a customer-driven marketing strategy based on the answers to two simple questions. The first question is “What consumers will we serve?” (market segmentation and targeting). Good marketing companies know that they cannot serve all customers in every way. Instead, they need to focus their resources on the customers they can serve best and most profitably. The second marketing strategy question is “How can we best serve targeted customers?” (differentiation and positioning). Here, the marketer outlines a value proposition that spells out what values the company will deliver to win target customers.</a:t>
            </a:r>
          </a:p>
          <a:p>
            <a:pPr>
              <a:defRPr/>
            </a:pPr>
            <a:r>
              <a:rPr lang="en-US" altLang="en-US" dirty="0" smtClean="0"/>
              <a:t>With its marketing strategy chosen, the company now constructs an integrated marketing program—consisting of a blend of the four marketing mix elements—the four Ps—that transforms the marketing strategy into real value for customers. The company develops product offers and creates strong brand identities for them. It prices these offers to create real customer value and distributes the offers to make them available to target consumers. Finally, the company designs promotion programs that communicate the value proposition to target customers and persuade them to act on the market offering.</a:t>
            </a:r>
          </a:p>
          <a:p>
            <a:pPr>
              <a:defRPr/>
            </a:pPr>
            <a:r>
              <a:rPr lang="en-US" altLang="en-US" dirty="0" smtClean="0"/>
              <a:t>Perhaps the most important step in the marketing process involves building value-laden, profitable relationships with target customers. Throughout the process, marketers practice customer relationship management to create customer satisfaction and delight. In creating customer value and relationships, however, the company cannot go it alone. It must work closely with marketing partners both inside the company and throughout its marketing system. Thus, beyond practicing good customer relationship management, firms must also practice good partner relationship management.</a:t>
            </a:r>
          </a:p>
          <a:p>
            <a:pPr>
              <a:defRPr/>
            </a:pPr>
            <a:r>
              <a:rPr lang="en-US" altLang="en-US" dirty="0" smtClean="0"/>
              <a:t>The first four steps in the marketing process create value </a:t>
            </a:r>
            <a:r>
              <a:rPr lang="en-US" altLang="en-US" i="1" dirty="0" smtClean="0"/>
              <a:t>for</a:t>
            </a:r>
            <a:r>
              <a:rPr lang="en-US" altLang="en-US" dirty="0" smtClean="0"/>
              <a:t> customers. In the final step, the company reaps the rewards of its strong customer relationships by capturing value </a:t>
            </a:r>
            <a:r>
              <a:rPr lang="en-US" altLang="en-US" i="1" dirty="0" smtClean="0"/>
              <a:t>from</a:t>
            </a:r>
            <a:r>
              <a:rPr lang="en-US" altLang="en-US" dirty="0" smtClean="0"/>
              <a:t> customers. Delivering superior customer value creates highly satisfied customers who will buy more and buy again. This helps the company capture customer lifetime value and greater share of customer. The result is increased long-term customer equity for the firm.</a:t>
            </a:r>
          </a:p>
          <a:p>
            <a:pPr>
              <a:defRPr/>
            </a:pPr>
            <a:r>
              <a:rPr lang="en-US" altLang="en-US" dirty="0" smtClean="0"/>
              <a:t>Finally, in the face of today’s changing marketing landscape, companies must take into account three additional factors. In building customer and partner relationships, they must harness marketing technology, take advantage of global opportunities, and ensure that they act in an environmentally and socially responsible way.</a:t>
            </a:r>
          </a:p>
          <a:p>
            <a:pPr>
              <a:defRPr/>
            </a:pPr>
            <a:endParaRPr lang="en-US" altLang="en-US" dirty="0" smtClean="0"/>
          </a:p>
        </p:txBody>
      </p:sp>
    </p:spTree>
    <p:extLst>
      <p:ext uri="{BB962C8B-B14F-4D97-AF65-F5344CB8AC3E}">
        <p14:creationId xmlns:p14="http://schemas.microsoft.com/office/powerpoint/2010/main" val="1949761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C53A7DA-4F21-4A1E-800F-79FD165E8745}" type="slidenum">
              <a:rPr lang="en-GB" altLang="en-US" smtClean="0">
                <a:latin typeface="Arial" panose="020B0604020202020204" pitchFamily="34" charset="0"/>
              </a:rPr>
              <a:pPr>
                <a:spcBef>
                  <a:spcPct val="0"/>
                </a:spcBef>
              </a:pPr>
              <a:t>16</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417164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8BE2D67-360F-46AC-81B7-05F785EECBE0}" type="slidenum">
              <a:rPr lang="en-US" altLang="en-US" smtClean="0">
                <a:latin typeface="Arial" panose="020B0604020202020204" pitchFamily="34" charset="0"/>
              </a:rPr>
              <a:pPr>
                <a:spcBef>
                  <a:spcPct val="0"/>
                </a:spcBef>
              </a:pPr>
              <a:t>20</a:t>
            </a:fld>
            <a:endParaRPr lang="en-US" altLang="en-US" smtClean="0">
              <a:latin typeface="Arial" panose="020B0604020202020204" pitchFamily="34" charset="0"/>
            </a:endParaRPr>
          </a:p>
        </p:txBody>
      </p:sp>
      <p:sp>
        <p:nvSpPr>
          <p:cNvPr id="30723" name="Slide Image Placeholder 1"/>
          <p:cNvSpPr>
            <a:spLocks noGrp="1" noRot="1" noChangeAspect="1" noTextEdit="1"/>
          </p:cNvSpPr>
          <p:nvPr>
            <p:ph type="sldImg"/>
          </p:nvPr>
        </p:nvSpPr>
        <p:spPr bwMode="auto">
          <a:xfrm>
            <a:off x="939800" y="752475"/>
            <a:ext cx="5005388" cy="37560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Notes Placeholder 2"/>
          <p:cNvSpPr>
            <a:spLocks noGrp="1"/>
          </p:cNvSpPr>
          <p:nvPr>
            <p:ph type="body" idx="1"/>
          </p:nvPr>
        </p:nvSpPr>
        <p:spPr bwMode="auto">
          <a:xfrm>
            <a:off x="917575" y="5510213"/>
            <a:ext cx="5049838" cy="3756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582" tIns="48291" rIns="96582" bIns="48291" numCol="1" anchor="t" anchorCtr="0" compatLnSpc="1">
            <a:prstTxWarp prst="textNoShape">
              <a:avLst/>
            </a:prstTxWarp>
          </a:bodyPr>
          <a:lstStyle/>
          <a:p>
            <a:pPr eaLnBrk="1" hangingPunct="1"/>
            <a:endParaRPr lang="en-GB" altLang="en-US" smtClean="0"/>
          </a:p>
        </p:txBody>
      </p:sp>
      <p:sp>
        <p:nvSpPr>
          <p:cNvPr id="30725" name="Header Placeholder 3"/>
          <p:cNvSpPr txBox="1">
            <a:spLocks noGrp="1"/>
          </p:cNvSpPr>
          <p:nvPr/>
        </p:nvSpPr>
        <p:spPr bwMode="auto">
          <a:xfrm>
            <a:off x="0" y="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30726" name="Slide Number Placeholder 4"/>
          <p:cNvSpPr txBox="1">
            <a:spLocks noGrp="1"/>
          </p:cNvSpPr>
          <p:nvPr/>
        </p:nvSpPr>
        <p:spPr bwMode="auto">
          <a:xfrm>
            <a:off x="3902075" y="951865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831AB562-8BA5-4350-BF45-374E58FED5A8}" type="slidenum">
              <a:rPr lang="en-GB" altLang="en-US" sz="1700">
                <a:latin typeface="Comic Sans MS" panose="030F0702030302020204" pitchFamily="66" charset="0"/>
              </a:rPr>
              <a:pPr algn="r">
                <a:spcBef>
                  <a:spcPct val="0"/>
                </a:spcBef>
              </a:pPr>
              <a:t>20</a:t>
            </a:fld>
            <a:endParaRPr lang="en-GB" altLang="en-US" sz="1700">
              <a:latin typeface="Comic Sans MS" panose="030F0702030302020204" pitchFamily="66" charset="0"/>
            </a:endParaRPr>
          </a:p>
        </p:txBody>
      </p:sp>
    </p:spTree>
    <p:extLst>
      <p:ext uri="{BB962C8B-B14F-4D97-AF65-F5344CB8AC3E}">
        <p14:creationId xmlns:p14="http://schemas.microsoft.com/office/powerpoint/2010/main" val="3803064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0C55058-E44D-4FBF-9231-5D11A83EFE64}" type="slidenum">
              <a:rPr lang="en-US" altLang="en-US" smtClean="0">
                <a:latin typeface="Arial" panose="020B0604020202020204" pitchFamily="34" charset="0"/>
              </a:rPr>
              <a:pPr>
                <a:spcBef>
                  <a:spcPct val="0"/>
                </a:spcBef>
              </a:pPr>
              <a:t>22</a:t>
            </a:fld>
            <a:endParaRPr lang="en-US" altLang="en-US" smtClean="0">
              <a:latin typeface="Arial" panose="020B0604020202020204" pitchFamily="34" charset="0"/>
            </a:endParaRPr>
          </a:p>
        </p:txBody>
      </p:sp>
      <p:sp>
        <p:nvSpPr>
          <p:cNvPr id="41987" name="Rectangle 2"/>
          <p:cNvSpPr txBox="1">
            <a:spLocks noGrp="1" noChangeArrowheads="1"/>
          </p:cNvSpPr>
          <p:nvPr/>
        </p:nvSpPr>
        <p:spPr bwMode="auto">
          <a:xfrm>
            <a:off x="0" y="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41988" name="Rectangle 7"/>
          <p:cNvSpPr txBox="1">
            <a:spLocks noGrp="1" noChangeArrowheads="1"/>
          </p:cNvSpPr>
          <p:nvPr/>
        </p:nvSpPr>
        <p:spPr bwMode="auto">
          <a:xfrm>
            <a:off x="3902075" y="951865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2800080A-3E32-422F-B021-74F3A5113DAD}" type="slidenum">
              <a:rPr lang="en-GB" altLang="en-US" sz="1700">
                <a:latin typeface="Comic Sans MS" panose="030F0702030302020204" pitchFamily="66" charset="0"/>
              </a:rPr>
              <a:pPr algn="r">
                <a:spcBef>
                  <a:spcPct val="0"/>
                </a:spcBef>
              </a:pPr>
              <a:t>22</a:t>
            </a:fld>
            <a:endParaRPr lang="en-GB" altLang="en-US" sz="1700">
              <a:latin typeface="Comic Sans MS" panose="030F0702030302020204" pitchFamily="66" charset="0"/>
            </a:endParaRPr>
          </a:p>
        </p:txBody>
      </p:sp>
      <p:sp>
        <p:nvSpPr>
          <p:cNvPr id="41989" name="Rectangle 2"/>
          <p:cNvSpPr>
            <a:spLocks noGrp="1" noRot="1" noChangeAspect="1" noChangeArrowheads="1" noTextEdit="1"/>
          </p:cNvSpPr>
          <p:nvPr>
            <p:ph type="sldImg"/>
          </p:nvPr>
        </p:nvSpPr>
        <p:spPr bwMode="auto">
          <a:xfrm>
            <a:off x="960438" y="769938"/>
            <a:ext cx="5021262" cy="37671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90" name="Rectangle 3"/>
          <p:cNvSpPr>
            <a:spLocks noGrp="1" noChangeArrowheads="1"/>
          </p:cNvSpPr>
          <p:nvPr>
            <p:ph type="body" idx="1"/>
          </p:nvPr>
        </p:nvSpPr>
        <p:spPr bwMode="auto">
          <a:xfrm>
            <a:off x="936625" y="4767263"/>
            <a:ext cx="5067300" cy="45386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582" tIns="48291" rIns="96582" bIns="48291" numCol="1" anchor="t" anchorCtr="0" compatLnSpc="1">
            <a:prstTxWarp prst="textNoShape">
              <a:avLst/>
            </a:prstTxWarp>
          </a:bodyPr>
          <a:lstStyle/>
          <a:p>
            <a:pPr eaLnBrk="1" hangingPunct="1"/>
            <a:endParaRPr lang="en-GB" altLang="en-US" smtClean="0"/>
          </a:p>
        </p:txBody>
      </p:sp>
    </p:spTree>
    <p:extLst>
      <p:ext uri="{BB962C8B-B14F-4D97-AF65-F5344CB8AC3E}">
        <p14:creationId xmlns:p14="http://schemas.microsoft.com/office/powerpoint/2010/main" val="2187105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A13DD5-28B8-44A1-B4A5-8CEC515C363E}" type="slidenum">
              <a:rPr lang="en-US" altLang="en-US" smtClean="0">
                <a:latin typeface="Calibri" panose="020F0502020204030204" pitchFamily="34" charset="0"/>
                <a:ea typeface="ヒラギノ角ゴ Pro W3"/>
                <a:cs typeface="ヒラギノ角ゴ Pro W3"/>
              </a:rPr>
              <a:pPr/>
              <a:t>23</a:t>
            </a:fld>
            <a:endParaRPr lang="en-US" altLang="en-US" smtClean="0">
              <a:latin typeface="Calibri" panose="020F0502020204030204" pitchFamily="34" charset="0"/>
              <a:ea typeface="ヒラギノ角ゴ Pro W3"/>
              <a:cs typeface="ヒラギノ角ゴ Pro W3"/>
            </a:endParaRPr>
          </a:p>
        </p:txBody>
      </p:sp>
    </p:spTree>
    <p:extLst>
      <p:ext uri="{BB962C8B-B14F-4D97-AF65-F5344CB8AC3E}">
        <p14:creationId xmlns:p14="http://schemas.microsoft.com/office/powerpoint/2010/main" val="3517100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t>Consumer purchases are influenced strongly by cultural, social, personal, and psychological characteristics, as shown in Figure 5.2. For the most part, marketers cannot control such factors, but they must take them into account.</a:t>
            </a:r>
          </a:p>
          <a:p>
            <a:endParaRPr lang="en-US" altLang="en-US" smtClean="0"/>
          </a:p>
          <a:p>
            <a:endParaRPr lang="en-US" altLang="en-US" smtClean="0"/>
          </a:p>
          <a:p>
            <a:endParaRPr lang="en-US" altLang="en-US" smtClean="0"/>
          </a:p>
          <a:p>
            <a:r>
              <a:rPr lang="en-US" altLang="en-US" smtClean="0"/>
              <a:t>Discussion Question: Many levels of factors affect our buying behavior—from broad cultural and social influences to motivations, beliefs, and attitudes lying deep within us.</a:t>
            </a:r>
          </a:p>
          <a:p>
            <a:r>
              <a:rPr lang="en-US" altLang="en-US" smtClean="0"/>
              <a:t> For example, why </a:t>
            </a:r>
            <a:r>
              <a:rPr lang="en-US" altLang="en-US" i="1" smtClean="0"/>
              <a:t>did you buy that specific </a:t>
            </a:r>
            <a:r>
              <a:rPr lang="en-US" altLang="en-US" smtClean="0"/>
              <a:t>cell phone?</a:t>
            </a:r>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5CAC6CA-9F34-44B9-91E8-D6122B606790}" type="slidenum">
              <a:rPr lang="en-US" altLang="en-US" smtClean="0">
                <a:ea typeface="ヒラギノ角ゴ Pro W3"/>
                <a:cs typeface="ヒラギノ角ゴ Pro W3"/>
              </a:rPr>
              <a:pPr>
                <a:spcBef>
                  <a:spcPct val="0"/>
                </a:spcBef>
              </a:pPr>
              <a:t>28</a:t>
            </a:fld>
            <a:endParaRPr lang="en-US" altLang="en-US" smtClean="0">
              <a:ea typeface="ヒラギノ角ゴ Pro W3"/>
              <a:cs typeface="ヒラギノ角ゴ Pro W3"/>
            </a:endParaRPr>
          </a:p>
        </p:txBody>
      </p:sp>
    </p:spTree>
    <p:extLst>
      <p:ext uri="{BB962C8B-B14F-4D97-AF65-F5344CB8AC3E}">
        <p14:creationId xmlns:p14="http://schemas.microsoft.com/office/powerpoint/2010/main" val="4887369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t> Figure  shows that the buyer decision process consists of five stages: </a:t>
            </a:r>
            <a:r>
              <a:rPr lang="en-US" altLang="en-US" i="1" smtClean="0"/>
              <a:t>need recognition</a:t>
            </a:r>
            <a:r>
              <a:rPr lang="en-US" altLang="en-US" smtClean="0"/>
              <a:t>, </a:t>
            </a:r>
            <a:r>
              <a:rPr lang="en-US" altLang="en-US" i="1" smtClean="0"/>
              <a:t>information search</a:t>
            </a:r>
            <a:r>
              <a:rPr lang="en-US" altLang="en-US" smtClean="0"/>
              <a:t>, </a:t>
            </a:r>
            <a:r>
              <a:rPr lang="en-US" altLang="en-US" i="1" smtClean="0"/>
              <a:t>evaluation of alternatives</a:t>
            </a:r>
            <a:r>
              <a:rPr lang="en-US" altLang="en-US" smtClean="0"/>
              <a:t>, </a:t>
            </a:r>
            <a:r>
              <a:rPr lang="en-US" altLang="en-US" i="1" smtClean="0"/>
              <a:t>purchase decision</a:t>
            </a:r>
            <a:r>
              <a:rPr lang="en-US" altLang="en-US" smtClean="0"/>
              <a:t>, and </a:t>
            </a:r>
            <a:r>
              <a:rPr lang="en-US" altLang="en-US" i="1" smtClean="0"/>
              <a:t>postpurchase behavior</a:t>
            </a:r>
            <a:r>
              <a:rPr lang="en-US" altLang="en-US" smtClean="0"/>
              <a:t>. Clearly, the buying process starts long before the actual purchase and continues long after. Marketers need to focus on the entire buying process rather than on the purchase decision only.</a:t>
            </a:r>
          </a:p>
          <a:p>
            <a:r>
              <a:rPr lang="en-US" altLang="en-US" smtClean="0"/>
              <a:t>Figure suggests that consumers pass through all five stages with every purchase in a considered way. But buyers may pass quickly or slowly through the buying decision process. And in more routine purchases, consumers often skip or reverse some of the stages. Much depends on the nature of the buyer, the product, and the buying situation. A woman buying her regular brand of toothpaste would recognize the need and go right to the purchase decision, skipping information search and evaluation. However, we use the model in Figure 5.6 because it shows all the considerations that arise when a consumer faces a new and complex purchase situation.</a:t>
            </a:r>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AF9150B-785E-4D3A-B298-EFFD3A090BAE}" type="slidenum">
              <a:rPr lang="en-US" altLang="en-US" smtClean="0">
                <a:ea typeface="ヒラギノ角ゴ Pro W3"/>
                <a:cs typeface="ヒラギノ角ゴ Pro W3"/>
              </a:rPr>
              <a:pPr>
                <a:spcBef>
                  <a:spcPct val="0"/>
                </a:spcBef>
              </a:pPr>
              <a:t>30</a:t>
            </a:fld>
            <a:endParaRPr lang="en-US" altLang="en-US" smtClean="0">
              <a:ea typeface="ヒラギノ角ゴ Pro W3"/>
              <a:cs typeface="ヒラギノ角ゴ Pro W3"/>
            </a:endParaRPr>
          </a:p>
        </p:txBody>
      </p:sp>
    </p:spTree>
    <p:extLst>
      <p:ext uri="{BB962C8B-B14F-4D97-AF65-F5344CB8AC3E}">
        <p14:creationId xmlns:p14="http://schemas.microsoft.com/office/powerpoint/2010/main" val="3578903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2500">
              <a:spcBef>
                <a:spcPct val="30000"/>
              </a:spcBef>
              <a:defRPr sz="1200">
                <a:solidFill>
                  <a:schemeClr val="tx1"/>
                </a:solidFill>
                <a:latin typeface="Times" panose="02020603050405020304" pitchFamily="18" charset="0"/>
              </a:defRPr>
            </a:lvl1pPr>
            <a:lvl2pPr marL="728663" indent="-279400" defTabSz="952500">
              <a:spcBef>
                <a:spcPct val="30000"/>
              </a:spcBef>
              <a:defRPr sz="1200">
                <a:solidFill>
                  <a:schemeClr val="tx1"/>
                </a:solidFill>
                <a:latin typeface="Times" panose="02020603050405020304" pitchFamily="18" charset="0"/>
              </a:defRPr>
            </a:lvl2pPr>
            <a:lvl3pPr marL="1120775" indent="-223838" defTabSz="952500">
              <a:spcBef>
                <a:spcPct val="30000"/>
              </a:spcBef>
              <a:defRPr sz="1200">
                <a:solidFill>
                  <a:schemeClr val="tx1"/>
                </a:solidFill>
                <a:latin typeface="Times" panose="02020603050405020304" pitchFamily="18" charset="0"/>
              </a:defRPr>
            </a:lvl3pPr>
            <a:lvl4pPr marL="1570038" indent="-223838" defTabSz="952500">
              <a:spcBef>
                <a:spcPct val="30000"/>
              </a:spcBef>
              <a:defRPr sz="1200">
                <a:solidFill>
                  <a:schemeClr val="tx1"/>
                </a:solidFill>
                <a:latin typeface="Times" panose="02020603050405020304" pitchFamily="18" charset="0"/>
              </a:defRPr>
            </a:lvl4pPr>
            <a:lvl5pPr marL="2019300" indent="-223838" defTabSz="952500">
              <a:spcBef>
                <a:spcPct val="30000"/>
              </a:spcBef>
              <a:defRPr sz="1200">
                <a:solidFill>
                  <a:schemeClr val="tx1"/>
                </a:solidFill>
                <a:latin typeface="Times" panose="02020603050405020304" pitchFamily="18" charset="0"/>
              </a:defRPr>
            </a:lvl5pPr>
            <a:lvl6pPr marL="2476500" indent="-223838" defTabSz="952500" eaLnBrk="0" fontAlgn="base" hangingPunct="0">
              <a:spcBef>
                <a:spcPct val="30000"/>
              </a:spcBef>
              <a:spcAft>
                <a:spcPct val="0"/>
              </a:spcAft>
              <a:defRPr sz="1200">
                <a:solidFill>
                  <a:schemeClr val="tx1"/>
                </a:solidFill>
                <a:latin typeface="Times" panose="02020603050405020304" pitchFamily="18" charset="0"/>
              </a:defRPr>
            </a:lvl6pPr>
            <a:lvl7pPr marL="2933700" indent="-223838" defTabSz="952500" eaLnBrk="0" fontAlgn="base" hangingPunct="0">
              <a:spcBef>
                <a:spcPct val="30000"/>
              </a:spcBef>
              <a:spcAft>
                <a:spcPct val="0"/>
              </a:spcAft>
              <a:defRPr sz="1200">
                <a:solidFill>
                  <a:schemeClr val="tx1"/>
                </a:solidFill>
                <a:latin typeface="Times" panose="02020603050405020304" pitchFamily="18" charset="0"/>
              </a:defRPr>
            </a:lvl7pPr>
            <a:lvl8pPr marL="3390900" indent="-223838" defTabSz="952500" eaLnBrk="0" fontAlgn="base" hangingPunct="0">
              <a:spcBef>
                <a:spcPct val="30000"/>
              </a:spcBef>
              <a:spcAft>
                <a:spcPct val="0"/>
              </a:spcAft>
              <a:defRPr sz="1200">
                <a:solidFill>
                  <a:schemeClr val="tx1"/>
                </a:solidFill>
                <a:latin typeface="Times" panose="02020603050405020304" pitchFamily="18" charset="0"/>
              </a:defRPr>
            </a:lvl8pPr>
            <a:lvl9pPr marL="3848100" indent="-223838" defTabSz="952500" eaLnBrk="0" fontAlgn="base" hangingPunct="0">
              <a:spcBef>
                <a:spcPct val="30000"/>
              </a:spcBef>
              <a:spcAft>
                <a:spcPct val="0"/>
              </a:spcAft>
              <a:defRPr sz="1200">
                <a:solidFill>
                  <a:schemeClr val="tx1"/>
                </a:solidFill>
                <a:latin typeface="Times" panose="02020603050405020304" pitchFamily="18" charset="0"/>
              </a:defRPr>
            </a:lvl9pPr>
          </a:lstStyle>
          <a:p>
            <a:pPr eaLnBrk="1" hangingPunct="1">
              <a:spcBef>
                <a:spcPct val="0"/>
              </a:spcBef>
            </a:pPr>
            <a:fld id="{D3F00EA7-2801-47E4-AE9C-24BF08E9F838}" type="slidenum">
              <a:rPr lang="en-GB" altLang="en-US" smtClean="0">
                <a:latin typeface="Arial" panose="020B0604020202020204" pitchFamily="34" charset="0"/>
                <a:ea typeface="MS PGothic" panose="020B0600070205080204" pitchFamily="34" charset="-128"/>
              </a:rPr>
              <a:pPr eaLnBrk="1" hangingPunct="1">
                <a:spcBef>
                  <a:spcPct val="0"/>
                </a:spcBef>
              </a:pPr>
              <a:t>33</a:t>
            </a:fld>
            <a:endParaRPr lang="en-GB" altLang="en-US" smtClean="0">
              <a:latin typeface="Arial" panose="020B0604020202020204" pitchFamily="34" charset="0"/>
              <a:ea typeface="MS PGothic" panose="020B0600070205080204" pitchFamily="34" charset="-128"/>
            </a:endParaRPr>
          </a:p>
        </p:txBody>
      </p:sp>
      <p:sp>
        <p:nvSpPr>
          <p:cNvPr id="31747" name="Rectangle 2"/>
          <p:cNvSpPr>
            <a:spLocks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New Roman" panose="02020603050405020304" pitchFamily="18" charset="0"/>
              <a:ea typeface="MS PGothic" panose="020B0600070205080204" pitchFamily="34" charset="-128"/>
              <a:cs typeface="Arial" panose="020B0604020202020204" pitchFamily="34" charset="0"/>
            </a:endParaRPr>
          </a:p>
        </p:txBody>
      </p:sp>
    </p:spTree>
    <p:extLst>
      <p:ext uri="{BB962C8B-B14F-4D97-AF65-F5344CB8AC3E}">
        <p14:creationId xmlns:p14="http://schemas.microsoft.com/office/powerpoint/2010/main" val="14557126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3425" indent="-282575">
              <a:spcBef>
                <a:spcPct val="30000"/>
              </a:spcBef>
              <a:defRPr sz="1200">
                <a:solidFill>
                  <a:schemeClr val="tx1"/>
                </a:solidFill>
                <a:latin typeface="Calibri" panose="020F0502020204030204" pitchFamily="34" charset="0"/>
              </a:defRPr>
            </a:lvl2pPr>
            <a:lvl3pPr marL="1130300" indent="-225425">
              <a:spcBef>
                <a:spcPct val="30000"/>
              </a:spcBef>
              <a:defRPr sz="1200">
                <a:solidFill>
                  <a:schemeClr val="tx1"/>
                </a:solidFill>
                <a:latin typeface="Calibri" panose="020F0502020204030204" pitchFamily="34" charset="0"/>
              </a:defRPr>
            </a:lvl3pPr>
            <a:lvl4pPr marL="1582738" indent="-225425">
              <a:spcBef>
                <a:spcPct val="30000"/>
              </a:spcBef>
              <a:defRPr sz="1200">
                <a:solidFill>
                  <a:schemeClr val="tx1"/>
                </a:solidFill>
                <a:latin typeface="Calibri" panose="020F0502020204030204" pitchFamily="34" charset="0"/>
              </a:defRPr>
            </a:lvl4pPr>
            <a:lvl5pPr marL="2035175" indent="-225425">
              <a:spcBef>
                <a:spcPct val="30000"/>
              </a:spcBef>
              <a:defRPr sz="1200">
                <a:solidFill>
                  <a:schemeClr val="tx1"/>
                </a:solidFill>
                <a:latin typeface="Calibri" panose="020F0502020204030204" pitchFamily="34" charset="0"/>
              </a:defRPr>
            </a:lvl5pPr>
            <a:lvl6pPr marL="2492375" indent="-225425" eaLnBrk="0" fontAlgn="base" hangingPunct="0">
              <a:spcBef>
                <a:spcPct val="30000"/>
              </a:spcBef>
              <a:spcAft>
                <a:spcPct val="0"/>
              </a:spcAft>
              <a:defRPr sz="1200">
                <a:solidFill>
                  <a:schemeClr val="tx1"/>
                </a:solidFill>
                <a:latin typeface="Calibri" panose="020F0502020204030204" pitchFamily="34" charset="0"/>
              </a:defRPr>
            </a:lvl6pPr>
            <a:lvl7pPr marL="2949575" indent="-225425" eaLnBrk="0" fontAlgn="base" hangingPunct="0">
              <a:spcBef>
                <a:spcPct val="30000"/>
              </a:spcBef>
              <a:spcAft>
                <a:spcPct val="0"/>
              </a:spcAft>
              <a:defRPr sz="1200">
                <a:solidFill>
                  <a:schemeClr val="tx1"/>
                </a:solidFill>
                <a:latin typeface="Calibri" panose="020F0502020204030204" pitchFamily="34" charset="0"/>
              </a:defRPr>
            </a:lvl7pPr>
            <a:lvl8pPr marL="3406775" indent="-225425" eaLnBrk="0" fontAlgn="base" hangingPunct="0">
              <a:spcBef>
                <a:spcPct val="30000"/>
              </a:spcBef>
              <a:spcAft>
                <a:spcPct val="0"/>
              </a:spcAft>
              <a:defRPr sz="1200">
                <a:solidFill>
                  <a:schemeClr val="tx1"/>
                </a:solidFill>
                <a:latin typeface="Calibri" panose="020F0502020204030204" pitchFamily="34" charset="0"/>
              </a:defRPr>
            </a:lvl8pPr>
            <a:lvl9pPr marL="3863975" indent="-225425"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E2DA843-8309-44D0-90AD-DD8208B4AAE9}" type="slidenum">
              <a:rPr lang="en-US" altLang="en-US" smtClean="0">
                <a:latin typeface="Arial" panose="020B0604020202020204" pitchFamily="34" charset="0"/>
              </a:rPr>
              <a:pPr>
                <a:spcBef>
                  <a:spcPct val="0"/>
                </a:spcBef>
              </a:pPr>
              <a:t>37</a:t>
            </a:fld>
            <a:endParaRPr lang="en-US" altLang="en-US" smtClean="0">
              <a:latin typeface="Arial" panose="020B0604020202020204" pitchFamily="34" charset="0"/>
            </a:endParaRPr>
          </a:p>
        </p:txBody>
      </p:sp>
      <p:sp>
        <p:nvSpPr>
          <p:cNvPr id="17411" name="Rectangle 2"/>
          <p:cNvSpPr txBox="1">
            <a:spLocks noGrp="1" noChangeArrowheads="1"/>
          </p:cNvSpPr>
          <p:nvPr/>
        </p:nvSpPr>
        <p:spPr bwMode="auto">
          <a:xfrm>
            <a:off x="0" y="0"/>
            <a:ext cx="2944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17412" name="Rectangle 7"/>
          <p:cNvSpPr txBox="1">
            <a:spLocks noGrp="1" noChangeArrowheads="1"/>
          </p:cNvSpPr>
          <p:nvPr/>
        </p:nvSpPr>
        <p:spPr bwMode="auto">
          <a:xfrm>
            <a:off x="3852863" y="9431338"/>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516B174D-92DA-4140-BB59-48D98679F03B}" type="slidenum">
              <a:rPr lang="en-GB" altLang="en-US" sz="1700">
                <a:latin typeface="Comic Sans MS" panose="030F0702030302020204" pitchFamily="66" charset="0"/>
              </a:rPr>
              <a:pPr algn="r">
                <a:spcBef>
                  <a:spcPct val="0"/>
                </a:spcBef>
              </a:pPr>
              <a:t>37</a:t>
            </a:fld>
            <a:endParaRPr lang="en-GB" altLang="en-US" sz="1700">
              <a:latin typeface="Comic Sans MS" panose="030F0702030302020204" pitchFamily="66" charset="0"/>
            </a:endParaRPr>
          </a:p>
        </p:txBody>
      </p:sp>
      <p:sp>
        <p:nvSpPr>
          <p:cNvPr id="17413" name="Rectangle 2"/>
          <p:cNvSpPr>
            <a:spLocks noGrp="1" noRot="1" noChangeAspect="1" noChangeArrowheads="1" noTextEdit="1"/>
          </p:cNvSpPr>
          <p:nvPr>
            <p:ph type="sldImg"/>
          </p:nvPr>
        </p:nvSpPr>
        <p:spPr bwMode="auto">
          <a:xfrm>
            <a:off x="919163" y="746125"/>
            <a:ext cx="4960937" cy="3721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4" name="TextBox 5"/>
          <p:cNvSpPr txBox="1">
            <a:spLocks noChangeArrowheads="1"/>
          </p:cNvSpPr>
          <p:nvPr/>
        </p:nvSpPr>
        <p:spPr bwMode="auto">
          <a:xfrm>
            <a:off x="935038" y="4962525"/>
            <a:ext cx="4994275" cy="283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209" tIns="44105" rIns="88209" bIns="44105">
            <a:spAutoFit/>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2000" b="1">
              <a:latin typeface="Arial" panose="020B0604020202020204" pitchFamily="34" charset="0"/>
            </a:endParaRPr>
          </a:p>
          <a:p>
            <a:pPr eaLnBrk="1" hangingPunct="1">
              <a:spcBef>
                <a:spcPct val="0"/>
              </a:spcBef>
            </a:pPr>
            <a:r>
              <a:rPr lang="en-GB" altLang="en-US" sz="2000" b="1">
                <a:latin typeface="Arial" panose="020B0604020202020204" pitchFamily="34" charset="0"/>
              </a:rPr>
              <a:t>Internal – Resources and capabilities  </a:t>
            </a:r>
          </a:p>
          <a:p>
            <a:pPr eaLnBrk="1" hangingPunct="1">
              <a:spcBef>
                <a:spcPct val="0"/>
              </a:spcBef>
            </a:pPr>
            <a:endParaRPr lang="en-GB" altLang="en-US" sz="2000" b="1">
              <a:latin typeface="Arial" panose="020B0604020202020204" pitchFamily="34" charset="0"/>
            </a:endParaRPr>
          </a:p>
          <a:p>
            <a:pPr eaLnBrk="1" hangingPunct="1">
              <a:spcBef>
                <a:spcPct val="0"/>
              </a:spcBef>
            </a:pPr>
            <a:r>
              <a:rPr lang="en-GB" altLang="en-US" sz="2000" b="1">
                <a:latin typeface="Arial" panose="020B0604020202020204" pitchFamily="34" charset="0"/>
              </a:rPr>
              <a:t>Micro –  factors that have a direct influence on the organisation </a:t>
            </a:r>
          </a:p>
          <a:p>
            <a:pPr eaLnBrk="1" hangingPunct="1">
              <a:spcBef>
                <a:spcPct val="0"/>
              </a:spcBef>
            </a:pPr>
            <a:endParaRPr lang="en-GB" altLang="en-US" sz="2000" b="1">
              <a:latin typeface="Arial" panose="020B0604020202020204" pitchFamily="34" charset="0"/>
            </a:endParaRPr>
          </a:p>
          <a:p>
            <a:pPr eaLnBrk="1" hangingPunct="1">
              <a:spcBef>
                <a:spcPct val="0"/>
              </a:spcBef>
            </a:pPr>
            <a:r>
              <a:rPr lang="en-GB" altLang="en-US" sz="2000" b="1">
                <a:latin typeface="Arial" panose="020B0604020202020204" pitchFamily="34" charset="0"/>
              </a:rPr>
              <a:t>Macro – Factors that will influence the organisation but are out of its direct control. </a:t>
            </a:r>
          </a:p>
        </p:txBody>
      </p:sp>
      <p:sp>
        <p:nvSpPr>
          <p:cNvPr id="17415" name="Notes Placeholder 6"/>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3 layers to an organisation Internal, Micro and Macro </a:t>
            </a:r>
          </a:p>
          <a:p>
            <a:endParaRPr lang="en-GB" altLang="en-US" smtClean="0"/>
          </a:p>
          <a:p>
            <a:r>
              <a:rPr lang="en-GB" altLang="en-US" smtClean="0"/>
              <a:t>Internal – How it works, culture, legal status, resource and capabilities </a:t>
            </a:r>
          </a:p>
          <a:p>
            <a:r>
              <a:rPr lang="en-GB" altLang="en-US" smtClean="0"/>
              <a:t>Micro – Competitive environment, relationships with stakeholders</a:t>
            </a:r>
          </a:p>
          <a:p>
            <a:r>
              <a:rPr lang="en-GB" altLang="en-US" smtClean="0"/>
              <a:t>Macro – the uncontrollable environment </a:t>
            </a:r>
          </a:p>
        </p:txBody>
      </p:sp>
    </p:spTree>
    <p:extLst>
      <p:ext uri="{BB962C8B-B14F-4D97-AF65-F5344CB8AC3E}">
        <p14:creationId xmlns:p14="http://schemas.microsoft.com/office/powerpoint/2010/main" val="9571754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t>How might the company work with each of these?</a:t>
            </a: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9EEEE4F-9767-4C78-A3AC-2A8A810C8375}" type="slidenum">
              <a:rPr lang="en-US" altLang="en-US" smtClean="0">
                <a:ea typeface="ヒラギノ角ゴ Pro W3"/>
                <a:cs typeface="ヒラギノ角ゴ Pro W3"/>
              </a:rPr>
              <a:pPr>
                <a:spcBef>
                  <a:spcPct val="0"/>
                </a:spcBef>
              </a:pPr>
              <a:t>39</a:t>
            </a:fld>
            <a:endParaRPr lang="en-US" altLang="en-US" smtClean="0">
              <a:ea typeface="ヒラギノ角ゴ Pro W3"/>
              <a:cs typeface="ヒラギノ角ゴ Pro W3"/>
            </a:endParaRPr>
          </a:p>
        </p:txBody>
      </p:sp>
    </p:spTree>
    <p:extLst>
      <p:ext uri="{BB962C8B-B14F-4D97-AF65-F5344CB8AC3E}">
        <p14:creationId xmlns:p14="http://schemas.microsoft.com/office/powerpoint/2010/main" val="35498648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5F78516-A972-4F82-AA31-7077DDB2674F}" type="slidenum">
              <a:rPr lang="en-US" altLang="en-US" smtClean="0">
                <a:latin typeface="Calibri" panose="020F0502020204030204" pitchFamily="34" charset="0"/>
                <a:ea typeface="ヒラギノ角ゴ Pro W3"/>
                <a:cs typeface="ヒラギノ角ゴ Pro W3"/>
              </a:rPr>
              <a:pPr/>
              <a:t>41</a:t>
            </a:fld>
            <a:endParaRPr lang="en-US" altLang="en-US" smtClean="0">
              <a:latin typeface="Calibri" panose="020F0502020204030204" pitchFamily="34" charset="0"/>
              <a:ea typeface="ヒラギノ角ゴ Pro W3"/>
              <a:cs typeface="ヒラギノ角ゴ Pro W3"/>
            </a:endParaRPr>
          </a:p>
        </p:txBody>
      </p:sp>
    </p:spTree>
    <p:extLst>
      <p:ext uri="{BB962C8B-B14F-4D97-AF65-F5344CB8AC3E}">
        <p14:creationId xmlns:p14="http://schemas.microsoft.com/office/powerpoint/2010/main" val="26456663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GNP – value of goods and services made by a country </a:t>
            </a:r>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3B472F-A965-4265-ADA1-A78B176BDDC1}" type="slidenum">
              <a:rPr lang="en-GB" altLang="en-US" smtClean="0"/>
              <a:pPr/>
              <a:t>42</a:t>
            </a:fld>
            <a:endParaRPr lang="en-GB" altLang="en-US" smtClean="0"/>
          </a:p>
        </p:txBody>
      </p:sp>
    </p:spTree>
    <p:extLst>
      <p:ext uri="{BB962C8B-B14F-4D97-AF65-F5344CB8AC3E}">
        <p14:creationId xmlns:p14="http://schemas.microsoft.com/office/powerpoint/2010/main" val="11090567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1550">
              <a:spcBef>
                <a:spcPct val="30000"/>
              </a:spcBef>
              <a:defRPr sz="1200">
                <a:solidFill>
                  <a:schemeClr val="tx1"/>
                </a:solidFill>
                <a:latin typeface="Times" panose="02020603050405020304" pitchFamily="18" charset="0"/>
              </a:defRPr>
            </a:lvl1pPr>
            <a:lvl2pPr marL="742950" indent="-285750" defTabSz="971550">
              <a:spcBef>
                <a:spcPct val="30000"/>
              </a:spcBef>
              <a:defRPr sz="1200">
                <a:solidFill>
                  <a:schemeClr val="tx1"/>
                </a:solidFill>
                <a:latin typeface="Times" panose="02020603050405020304" pitchFamily="18" charset="0"/>
              </a:defRPr>
            </a:lvl2pPr>
            <a:lvl3pPr marL="1143000" indent="-228600" defTabSz="971550">
              <a:spcBef>
                <a:spcPct val="30000"/>
              </a:spcBef>
              <a:defRPr sz="1200">
                <a:solidFill>
                  <a:schemeClr val="tx1"/>
                </a:solidFill>
                <a:latin typeface="Times" panose="02020603050405020304" pitchFamily="18" charset="0"/>
              </a:defRPr>
            </a:lvl3pPr>
            <a:lvl4pPr marL="1600200" indent="-228600" defTabSz="971550">
              <a:spcBef>
                <a:spcPct val="30000"/>
              </a:spcBef>
              <a:defRPr sz="1200">
                <a:solidFill>
                  <a:schemeClr val="tx1"/>
                </a:solidFill>
                <a:latin typeface="Times" panose="02020603050405020304" pitchFamily="18" charset="0"/>
              </a:defRPr>
            </a:lvl4pPr>
            <a:lvl5pPr marL="2057400" indent="-228600" defTabSz="971550">
              <a:spcBef>
                <a:spcPct val="30000"/>
              </a:spcBef>
              <a:defRPr sz="1200">
                <a:solidFill>
                  <a:schemeClr val="tx1"/>
                </a:solidFill>
                <a:latin typeface="Times" panose="02020603050405020304" pitchFamily="18" charset="0"/>
              </a:defRPr>
            </a:lvl5pPr>
            <a:lvl6pPr marL="2514600" indent="-228600" defTabSz="971550" eaLnBrk="0" fontAlgn="base" hangingPunct="0">
              <a:spcBef>
                <a:spcPct val="30000"/>
              </a:spcBef>
              <a:spcAft>
                <a:spcPct val="0"/>
              </a:spcAft>
              <a:defRPr sz="1200">
                <a:solidFill>
                  <a:schemeClr val="tx1"/>
                </a:solidFill>
                <a:latin typeface="Times" panose="02020603050405020304" pitchFamily="18" charset="0"/>
              </a:defRPr>
            </a:lvl6pPr>
            <a:lvl7pPr marL="2971800" indent="-228600" defTabSz="971550" eaLnBrk="0" fontAlgn="base" hangingPunct="0">
              <a:spcBef>
                <a:spcPct val="30000"/>
              </a:spcBef>
              <a:spcAft>
                <a:spcPct val="0"/>
              </a:spcAft>
              <a:defRPr sz="1200">
                <a:solidFill>
                  <a:schemeClr val="tx1"/>
                </a:solidFill>
                <a:latin typeface="Times" panose="02020603050405020304" pitchFamily="18" charset="0"/>
              </a:defRPr>
            </a:lvl7pPr>
            <a:lvl8pPr marL="3429000" indent="-228600" defTabSz="971550" eaLnBrk="0" fontAlgn="base" hangingPunct="0">
              <a:spcBef>
                <a:spcPct val="30000"/>
              </a:spcBef>
              <a:spcAft>
                <a:spcPct val="0"/>
              </a:spcAft>
              <a:defRPr sz="1200">
                <a:solidFill>
                  <a:schemeClr val="tx1"/>
                </a:solidFill>
                <a:latin typeface="Times" panose="02020603050405020304" pitchFamily="18" charset="0"/>
              </a:defRPr>
            </a:lvl8pPr>
            <a:lvl9pPr marL="3886200" indent="-228600" defTabSz="97155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DD56F817-7E30-4931-BD97-22168DB42842}" type="slidenum">
              <a:rPr lang="en-GB" altLang="en-US" smtClean="0">
                <a:latin typeface="Arial" panose="020B0604020202020204" pitchFamily="34" charset="0"/>
                <a:ea typeface="MS PGothic" panose="020B0600070205080204" pitchFamily="34" charset="-128"/>
              </a:rPr>
              <a:pPr>
                <a:spcBef>
                  <a:spcPct val="0"/>
                </a:spcBef>
              </a:pPr>
              <a:t>44</a:t>
            </a:fld>
            <a:endParaRPr lang="en-GB" altLang="en-US" smtClean="0">
              <a:latin typeface="Arial" panose="020B0604020202020204" pitchFamily="34" charset="0"/>
              <a:ea typeface="MS PGothic" panose="020B0600070205080204" pitchFamily="34" charset="-128"/>
            </a:endParaRPr>
          </a:p>
        </p:txBody>
      </p:sp>
      <p:sp>
        <p:nvSpPr>
          <p:cNvPr id="28675" name="Rectangle 2"/>
          <p:cNvSpPr>
            <a:spLocks noChangeArrowheads="1"/>
          </p:cNvSpPr>
          <p:nvPr>
            <p:ph type="body" idx="1"/>
          </p:nvPr>
        </p:nvSpPr>
        <p:spPr>
          <a:xfrm>
            <a:off x="871538" y="4895850"/>
            <a:ext cx="4570412" cy="45751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lstStyle/>
          <a:p>
            <a:pPr eaLnBrk="1" hangingPunct="1"/>
            <a:endParaRPr lang="en-US" altLang="en-US" smtClean="0">
              <a:latin typeface="Times New Roman" panose="02020603050405020304" pitchFamily="18" charset="0"/>
              <a:ea typeface="MS PGothic" panose="020B0600070205080204" pitchFamily="34" charset="-128"/>
            </a:endParaRPr>
          </a:p>
        </p:txBody>
      </p:sp>
      <p:sp>
        <p:nvSpPr>
          <p:cNvPr id="28676" name="Rectangle 3"/>
          <p:cNvSpPr>
            <a:spLocks noChangeArrowheads="1" noTextEdit="1"/>
          </p:cNvSpPr>
          <p:nvPr>
            <p:ph type="sldImg"/>
          </p:nvPr>
        </p:nvSpPr>
        <p:spPr>
          <a:xfrm>
            <a:off x="601663" y="776288"/>
            <a:ext cx="5113337" cy="3835400"/>
          </a:xfrm>
          <a:ln cap="flat">
            <a:solidFill>
              <a:schemeClr val="tx1"/>
            </a:solidFill>
          </a:ln>
        </p:spPr>
      </p:sp>
    </p:spTree>
    <p:extLst>
      <p:ext uri="{BB962C8B-B14F-4D97-AF65-F5344CB8AC3E}">
        <p14:creationId xmlns:p14="http://schemas.microsoft.com/office/powerpoint/2010/main" val="28533514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Surveys – questionnaire</a:t>
            </a:r>
          </a:p>
          <a:p>
            <a:r>
              <a:rPr lang="en-GB" altLang="en-US" smtClean="0"/>
              <a:t>Interviews – different types</a:t>
            </a:r>
          </a:p>
          <a:p>
            <a:r>
              <a:rPr lang="en-GB" altLang="en-US" smtClean="0"/>
              <a:t>Focus groups – small group of people (sample) to represent views on a product etc</a:t>
            </a:r>
          </a:p>
          <a:p>
            <a:r>
              <a:rPr lang="en-GB" altLang="en-US" smtClean="0"/>
              <a:t>Panels – expert consensus group specifically selected due to specialist qualifications or expertise</a:t>
            </a:r>
          </a:p>
          <a:p>
            <a:r>
              <a:rPr lang="en-GB" altLang="en-US" smtClean="0"/>
              <a:t>Delphi – used wehre a problem might be complex or difficult to define. Experts are given questionnaires where hard data is too costly or difficult to obtain</a:t>
            </a:r>
          </a:p>
          <a:p>
            <a:r>
              <a:rPr lang="en-GB" altLang="en-US" smtClean="0"/>
              <a:t>Internet info – e.g. website usage analysis</a:t>
            </a:r>
          </a:p>
          <a:p>
            <a:r>
              <a:rPr lang="en-GB" altLang="en-US" smtClean="0"/>
              <a:t>Observation and participation – </a:t>
            </a:r>
          </a:p>
          <a:p>
            <a:r>
              <a:rPr lang="en-GB" altLang="en-US" smtClean="0"/>
              <a:t>Store audits – display, promotions, sales volumes, trends etc.</a:t>
            </a: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1550">
              <a:defRPr sz="2000">
                <a:solidFill>
                  <a:schemeClr val="tx1"/>
                </a:solidFill>
                <a:latin typeface="Times" panose="02020603050405020304" pitchFamily="18" charset="0"/>
              </a:defRPr>
            </a:lvl1pPr>
            <a:lvl2pPr marL="742950" indent="-285750" defTabSz="971550">
              <a:defRPr sz="2000">
                <a:solidFill>
                  <a:schemeClr val="tx1"/>
                </a:solidFill>
                <a:latin typeface="Times" panose="02020603050405020304" pitchFamily="18" charset="0"/>
              </a:defRPr>
            </a:lvl2pPr>
            <a:lvl3pPr marL="1143000" indent="-228600" defTabSz="971550">
              <a:defRPr sz="2000">
                <a:solidFill>
                  <a:schemeClr val="tx1"/>
                </a:solidFill>
                <a:latin typeface="Times" panose="02020603050405020304" pitchFamily="18" charset="0"/>
              </a:defRPr>
            </a:lvl3pPr>
            <a:lvl4pPr marL="1600200" indent="-228600" defTabSz="971550">
              <a:defRPr sz="2000">
                <a:solidFill>
                  <a:schemeClr val="tx1"/>
                </a:solidFill>
                <a:latin typeface="Times" panose="02020603050405020304" pitchFamily="18" charset="0"/>
              </a:defRPr>
            </a:lvl4pPr>
            <a:lvl5pPr marL="2057400" indent="-228600" defTabSz="971550">
              <a:defRPr sz="2000">
                <a:solidFill>
                  <a:schemeClr val="tx1"/>
                </a:solidFill>
                <a:latin typeface="Times" panose="02020603050405020304" pitchFamily="18" charset="0"/>
              </a:defRPr>
            </a:lvl5pPr>
            <a:lvl6pPr marL="2514600" indent="-228600" defTabSz="971550" eaLnBrk="0" fontAlgn="base" hangingPunct="0">
              <a:spcBef>
                <a:spcPct val="0"/>
              </a:spcBef>
              <a:spcAft>
                <a:spcPct val="0"/>
              </a:spcAft>
              <a:defRPr sz="2000">
                <a:solidFill>
                  <a:schemeClr val="tx1"/>
                </a:solidFill>
                <a:latin typeface="Times" panose="02020603050405020304" pitchFamily="18" charset="0"/>
              </a:defRPr>
            </a:lvl6pPr>
            <a:lvl7pPr marL="2971800" indent="-228600" defTabSz="971550" eaLnBrk="0" fontAlgn="base" hangingPunct="0">
              <a:spcBef>
                <a:spcPct val="0"/>
              </a:spcBef>
              <a:spcAft>
                <a:spcPct val="0"/>
              </a:spcAft>
              <a:defRPr sz="2000">
                <a:solidFill>
                  <a:schemeClr val="tx1"/>
                </a:solidFill>
                <a:latin typeface="Times" panose="02020603050405020304" pitchFamily="18" charset="0"/>
              </a:defRPr>
            </a:lvl7pPr>
            <a:lvl8pPr marL="3429000" indent="-228600" defTabSz="971550" eaLnBrk="0" fontAlgn="base" hangingPunct="0">
              <a:spcBef>
                <a:spcPct val="0"/>
              </a:spcBef>
              <a:spcAft>
                <a:spcPct val="0"/>
              </a:spcAft>
              <a:defRPr sz="2000">
                <a:solidFill>
                  <a:schemeClr val="tx1"/>
                </a:solidFill>
                <a:latin typeface="Times" panose="02020603050405020304" pitchFamily="18" charset="0"/>
              </a:defRPr>
            </a:lvl8pPr>
            <a:lvl9pPr marL="3886200" indent="-228600" defTabSz="971550" eaLnBrk="0" fontAlgn="base" hangingPunct="0">
              <a:spcBef>
                <a:spcPct val="0"/>
              </a:spcBef>
              <a:spcAft>
                <a:spcPct val="0"/>
              </a:spcAft>
              <a:defRPr sz="2000">
                <a:solidFill>
                  <a:schemeClr val="tx1"/>
                </a:solidFill>
                <a:latin typeface="Times" panose="02020603050405020304" pitchFamily="18" charset="0"/>
              </a:defRPr>
            </a:lvl9pPr>
          </a:lstStyle>
          <a:p>
            <a:fld id="{5BC5D799-4DA7-4429-A8D9-B89D356C32E4}" type="slidenum">
              <a:rPr lang="en-GB" altLang="en-US" sz="1300" smtClean="0"/>
              <a:pPr/>
              <a:t>46</a:t>
            </a:fld>
            <a:endParaRPr lang="en-GB" altLang="en-US" sz="1300" smtClean="0"/>
          </a:p>
        </p:txBody>
      </p:sp>
    </p:spTree>
    <p:extLst>
      <p:ext uri="{BB962C8B-B14F-4D97-AF65-F5344CB8AC3E}">
        <p14:creationId xmlns:p14="http://schemas.microsoft.com/office/powerpoint/2010/main" val="13447471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a:p>
            <a:pPr eaLnBrk="1" hangingPunct="1"/>
            <a:endParaRPr lang="en-US" altLang="en-US" smtClean="0"/>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92DBD0D-600F-478C-BB02-D7F3625D9491}" type="slidenum">
              <a:rPr lang="en-US" altLang="en-US" smtClean="0">
                <a:ea typeface="ヒラギノ角ゴ Pro W3"/>
                <a:cs typeface="ヒラギノ角ゴ Pro W3"/>
              </a:rPr>
              <a:pPr>
                <a:spcBef>
                  <a:spcPct val="0"/>
                </a:spcBef>
              </a:pPr>
              <a:t>50</a:t>
            </a:fld>
            <a:endParaRPr lang="en-US" altLang="en-US" smtClean="0">
              <a:ea typeface="ヒラギノ角ゴ Pro W3"/>
              <a:cs typeface="ヒラギノ角ゴ Pro W3"/>
            </a:endParaRPr>
          </a:p>
        </p:txBody>
      </p:sp>
    </p:spTree>
    <p:extLst>
      <p:ext uri="{BB962C8B-B14F-4D97-AF65-F5344CB8AC3E}">
        <p14:creationId xmlns:p14="http://schemas.microsoft.com/office/powerpoint/2010/main" val="40126789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97CD721-1CA3-4484-8271-7327992A8BCF}" type="slidenum">
              <a:rPr lang="en-GB" altLang="en-US" smtClean="0"/>
              <a:pPr/>
              <a:t>51</a:t>
            </a:fld>
            <a:endParaRPr lang="en-GB" altLang="en-US" smtClean="0"/>
          </a:p>
        </p:txBody>
      </p:sp>
    </p:spTree>
    <p:extLst>
      <p:ext uri="{BB962C8B-B14F-4D97-AF65-F5344CB8AC3E}">
        <p14:creationId xmlns:p14="http://schemas.microsoft.com/office/powerpoint/2010/main" val="433518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8ACB7DE5-08DA-4A9B-B377-6B5C6A0C1EC9}" type="datetimeFigureOut">
              <a:rPr lang="en-US"/>
              <a:pPr>
                <a:defRPr/>
              </a:pPr>
              <a:t>4/4/2018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CAF27A0-DD49-47A5-8362-645C548B475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38A1775-B4F5-4FDB-B697-C407FA3A1AAA}"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41F69115-4DED-42B4-BFE4-BBE01029FEDD}" type="datetimeFigureOut">
              <a:rPr lang="en-US"/>
              <a:pPr>
                <a:defRPr/>
              </a:pPr>
              <a:t>4/4/2018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D58F205-B494-4192-BA9D-62A324016991}"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8C97D95B-71E5-4648-ABD6-0613F7A119DB}" type="datetimeFigureOut">
              <a:rPr lang="en-US"/>
              <a:pPr>
                <a:defRPr/>
              </a:pPr>
              <a:t>4/4/2018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1EFABFD-FA11-4163-BB7B-630437F78702}"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66CBBE46-D367-47AA-BD49-5BE1787557E6}" type="datetimeFigureOut">
              <a:rPr lang="en-US"/>
              <a:pPr>
                <a:defRPr/>
              </a:pPr>
              <a:t>4/4/2018</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770FAC54-9C2A-4223-88A0-8353932A74EF}"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99AD4D6A-4DFD-4C92-8F0C-50D1B10BAB3D}" type="datetimeFigureOut">
              <a:rPr lang="en-US"/>
              <a:pPr>
                <a:defRPr/>
              </a:pPr>
              <a:t>4/4/2018</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CE6BCFBC-2304-4568-8BBE-91EFC1988848}"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E46874EA-5FB1-40E7-A239-8E7D2C004FE5}" type="datetimeFigureOut">
              <a:rPr lang="en-US"/>
              <a:pPr>
                <a:defRPr/>
              </a:pPr>
              <a:t>4/4/2018</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DBCD843A-FF91-4BA2-860A-62AA4F87D3F5}"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AD4D5616-FDF4-446D-931E-A8DF451BBCF8}" type="datetimeFigureOut">
              <a:rPr lang="en-US"/>
              <a:pPr>
                <a:defRPr/>
              </a:pPr>
              <a:t>4/4/2018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1B907B6-5436-4912-A92B-7EE44AD35109}"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20F867C5-A20C-48F3-B46C-C37F54CBF5EF}" type="datetimeFigureOut">
              <a:rPr lang="en-US"/>
              <a:pPr>
                <a:defRPr/>
              </a:pPr>
              <a:t>4/4/2018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C1769D41-FA52-4B3A-A0EF-48210324D7F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88BA8FED-4C83-4C28-AFAF-1C20625E819A}" type="datetimeFigureOut">
              <a:rPr lang="en-US"/>
              <a:pPr>
                <a:defRPr/>
              </a:pPr>
              <a:t>4/4/2018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07777A9-2076-47B1-9B30-53BD3E25E9A4}"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9DD927D1-2C4C-40FA-9088-8080A64EB8E5}" type="datetimeFigureOut">
              <a:rPr lang="en-US"/>
              <a:pPr>
                <a:defRPr/>
              </a:pPr>
              <a:t>4/4/2018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F46F84D-C9C0-4368-86A1-3D205E72F151}"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5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7" name="Text Placeholder 7"/>
          <p:cNvSpPr>
            <a:spLocks noGrp="1"/>
          </p:cNvSpPr>
          <p:nvPr>
            <p:ph type="body" sz="quarter" idx="13"/>
          </p:nvPr>
        </p:nvSpPr>
        <p:spPr>
          <a:xfrm>
            <a:off x="914400" y="1524000"/>
            <a:ext cx="71628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685800" y="6248400"/>
            <a:ext cx="1905000" cy="457200"/>
          </a:xfrm>
          <a:prstGeom prst="rect">
            <a:avLst/>
          </a:prstGeo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3124200" y="6248400"/>
            <a:ext cx="28956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40967250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143000"/>
          </a:xfrm>
        </p:spPr>
        <p:txBody>
          <a:bodyPr/>
          <a:lstStyle>
            <a:lvl1pPr>
              <a:lnSpc>
                <a:spcPts val="3600"/>
              </a:lnSpc>
              <a:defRPr sz="3600" b="1"/>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Text Placeholder 7"/>
          <p:cNvSpPr>
            <a:spLocks noGrp="1"/>
          </p:cNvSpPr>
          <p:nvPr>
            <p:ph type="body" sz="quarter" idx="13"/>
          </p:nvPr>
        </p:nvSpPr>
        <p:spPr>
          <a:xfrm>
            <a:off x="914400" y="1447800"/>
            <a:ext cx="7162800" cy="381000"/>
          </a:xfrm>
        </p:spPr>
        <p:txBody>
          <a:bodyPr/>
          <a:lstStyle>
            <a:lvl1pPr algn="ctr">
              <a:spcBef>
                <a:spcPts val="0"/>
              </a:spcBef>
              <a:buNone/>
              <a:defRPr sz="2800" b="1" i="0">
                <a:solidFill>
                  <a:schemeClr val="tx2"/>
                </a:solidFill>
              </a:defRPr>
            </a:lvl1pPr>
          </a:lstStyle>
          <a:p>
            <a:pPr lvl="0"/>
            <a:r>
              <a:rPr lang="en-US" dirty="0" smtClean="0"/>
              <a:t>Click to edit Master text styles</a:t>
            </a:r>
            <a:endParaRPr lang="en-US" dirty="0"/>
          </a:p>
        </p:txBody>
      </p:sp>
    </p:spTree>
    <p:extLst>
      <p:ext uri="{BB962C8B-B14F-4D97-AF65-F5344CB8AC3E}">
        <p14:creationId xmlns:p14="http://schemas.microsoft.com/office/powerpoint/2010/main" val="10118628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7" name="Text Placeholder 7"/>
          <p:cNvSpPr>
            <a:spLocks noGrp="1"/>
          </p:cNvSpPr>
          <p:nvPr>
            <p:ph type="body" sz="quarter" idx="13"/>
          </p:nvPr>
        </p:nvSpPr>
        <p:spPr>
          <a:xfrm>
            <a:off x="914400" y="1752600"/>
            <a:ext cx="71628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685800" y="6248400"/>
            <a:ext cx="1905000" cy="457200"/>
          </a:xfrm>
          <a:prstGeom prst="rect">
            <a:avLst/>
          </a:prstGeo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3124200" y="6248400"/>
            <a:ext cx="28956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303139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7" name="Text Placeholder 7"/>
          <p:cNvSpPr>
            <a:spLocks noGrp="1"/>
          </p:cNvSpPr>
          <p:nvPr>
            <p:ph type="body" sz="quarter" idx="13"/>
          </p:nvPr>
        </p:nvSpPr>
        <p:spPr>
          <a:xfrm>
            <a:off x="914400" y="1524000"/>
            <a:ext cx="71628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685800" y="6248400"/>
            <a:ext cx="1905000" cy="457200"/>
          </a:xfrm>
          <a:prstGeom prst="rect">
            <a:avLst/>
          </a:prstGeo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3124200" y="6248400"/>
            <a:ext cx="28956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2574090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642938" y="1600200"/>
            <a:ext cx="8043862" cy="4043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Arial" charset="0"/>
                <a:cs typeface="+mn-cs"/>
              </a:defRPr>
            </a:lvl1pPr>
          </a:lstStyle>
          <a:p>
            <a:pPr>
              <a:defRPr/>
            </a:pPr>
            <a:fld id="{26743927-CD5B-4884-92A4-66E18ABABA95}" type="slidenum">
              <a:rPr lang="en-GB"/>
              <a:pPr>
                <a:defRPr/>
              </a:pPr>
              <a:t>‹#›</a:t>
            </a:fld>
            <a:endParaRPr lang="en-GB"/>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descr="Logo email"/>
          <p:cNvPicPr>
            <a:picLocks noChangeAspect="1" noChangeArrowheads="1"/>
          </p:cNvPicPr>
          <p:nvPr userDrawn="1"/>
        </p:nvPicPr>
        <p:blipFill>
          <a:blip r:embed="rId17">
            <a:extLst>
              <a:ext uri="{28A0092B-C50C-407E-A947-70E740481C1C}">
                <a14:useLocalDpi xmlns:a14="http://schemas.microsoft.com/office/drawing/2010/main" val="0"/>
              </a:ext>
            </a:extLst>
          </a:blip>
          <a:srcRect/>
          <a:stretch>
            <a:fillRect/>
          </a:stretch>
        </p:blipFill>
        <p:spPr bwMode="auto">
          <a:xfrm>
            <a:off x="611559" y="5805264"/>
            <a:ext cx="2232247" cy="872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805" r:id="rId1"/>
    <p:sldLayoutId id="214748381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6" r:id="rId12"/>
    <p:sldLayoutId id="2147483817" r:id="rId13"/>
    <p:sldLayoutId id="2147483818" r:id="rId14"/>
    <p:sldLayoutId id="2147483819" r:id="rId15"/>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25.wmf"/><Relationship Id="rId3" Type="http://schemas.openxmlformats.org/officeDocument/2006/relationships/audio" Target="../media/audio1.wav"/><Relationship Id="rId7" Type="http://schemas.openxmlformats.org/officeDocument/2006/relationships/image" Target="../media/image24.wmf"/><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3.wmf"/><Relationship Id="rId5" Type="http://schemas.openxmlformats.org/officeDocument/2006/relationships/image" Target="../media/image22.wmf"/><Relationship Id="rId10" Type="http://schemas.openxmlformats.org/officeDocument/2006/relationships/image" Target="../media/image27.wmf"/><Relationship Id="rId4" Type="http://schemas.openxmlformats.org/officeDocument/2006/relationships/image" Target="../media/image21.wmf"/><Relationship Id="rId9" Type="http://schemas.openxmlformats.org/officeDocument/2006/relationships/image" Target="../media/image26.wm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hyperlink" Target="mailto:beth.cummings@uwtsd.ac.uk" TargetMode="Externa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sciencedirect.com/science/article/pii/0261517784900566"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hyperlink" Target="https://hbr.org/2000/03/making-sense-of-scanner-data" TargetMode="External"/></Relationships>
</file>

<file path=ppt/slides/_rels/slide47.xml.rels><?xml version="1.0" encoding="UTF-8" standalone="yes"?>
<Relationships xmlns="http://schemas.openxmlformats.org/package/2006/relationships"><Relationship Id="rId2" Type="http://schemas.openxmlformats.org/officeDocument/2006/relationships/hyperlink" Target="https://www.forbes.com/sites/lisaarthur/2013/08/15/what-is-big-data/#32a024075c85" TargetMode="Externa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diagramLayout" Target="../diagrams/layout4.xml"/><Relationship Id="rId7" Type="http://schemas.openxmlformats.org/officeDocument/2006/relationships/image" Target="../media/image36.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642938" y="1428750"/>
            <a:ext cx="7772400" cy="1470025"/>
          </a:xfrm>
        </p:spPr>
        <p:txBody>
          <a:bodyPr/>
          <a:lstStyle/>
          <a:p>
            <a:pPr eaLnBrk="1" hangingPunct="1"/>
            <a:r>
              <a:rPr lang="en-GB" dirty="0" smtClean="0">
                <a:cs typeface="Arial" charset="0"/>
              </a:rPr>
              <a:t>Certificate in professional marketing</a:t>
            </a:r>
          </a:p>
        </p:txBody>
      </p:sp>
      <p:sp>
        <p:nvSpPr>
          <p:cNvPr id="2051" name="Rectangle 3"/>
          <p:cNvSpPr>
            <a:spLocks noGrp="1" noChangeArrowheads="1"/>
          </p:cNvSpPr>
          <p:nvPr>
            <p:ph type="subTitle" idx="1"/>
          </p:nvPr>
        </p:nvSpPr>
        <p:spPr>
          <a:xfrm>
            <a:off x="714375" y="2928938"/>
            <a:ext cx="6400800" cy="2000250"/>
          </a:xfrm>
        </p:spPr>
        <p:txBody>
          <a:bodyPr rtlCol="0">
            <a:normAutofit/>
          </a:bodyPr>
          <a:lstStyle/>
          <a:p>
            <a:pPr eaLnBrk="1" fontAlgn="auto" hangingPunct="1">
              <a:spcAft>
                <a:spcPts val="0"/>
              </a:spcAft>
              <a:defRPr/>
            </a:pPr>
            <a:r>
              <a:rPr lang="en-GB" sz="2800" dirty="0" smtClean="0">
                <a:solidFill>
                  <a:schemeClr val="tx1"/>
                </a:solidFill>
              </a:rPr>
              <a:t>Revision</a:t>
            </a:r>
            <a:endParaRPr lang="en-GB" sz="2800" dirty="0" smtClean="0">
              <a:solidFill>
                <a:schemeClr val="tx1"/>
              </a:solidFill>
            </a:endParaRPr>
          </a:p>
          <a:p>
            <a:pPr eaLnBrk="1" fontAlgn="auto" hangingPunct="1">
              <a:spcAft>
                <a:spcPts val="0"/>
              </a:spcAft>
              <a:defRPr/>
            </a:pPr>
            <a:endParaRPr lang="en-GB" sz="2800" dirty="0">
              <a:solidFill>
                <a:schemeClr val="tx1"/>
              </a:solidFill>
            </a:endParaRPr>
          </a:p>
          <a:p>
            <a:pPr eaLnBrk="1" fontAlgn="auto" hangingPunct="1">
              <a:spcAft>
                <a:spcPts val="0"/>
              </a:spcAft>
              <a:defRPr/>
            </a:pPr>
            <a:r>
              <a:rPr lang="en-GB" sz="2800" dirty="0" smtClean="0">
                <a:solidFill>
                  <a:schemeClr val="tx1"/>
                </a:solidFill>
              </a:rPr>
              <a:t>Suzanne Wells</a:t>
            </a:r>
          </a:p>
        </p:txBody>
      </p:sp>
      <p:pic>
        <p:nvPicPr>
          <p:cNvPr id="3" name="Picture 2"/>
          <p:cNvPicPr>
            <a:picLocks noChangeAspect="1"/>
          </p:cNvPicPr>
          <p:nvPr/>
        </p:nvPicPr>
        <p:blipFill>
          <a:blip r:embed="rId2"/>
          <a:stretch>
            <a:fillRect/>
          </a:stretch>
        </p:blipFill>
        <p:spPr>
          <a:xfrm>
            <a:off x="5508104" y="4116388"/>
            <a:ext cx="2714625" cy="16859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51">
                                            <p:txEl>
                                              <p:pRg st="2" end="2"/>
                                            </p:txEl>
                                          </p:spTgt>
                                        </p:tgtEl>
                                        <p:attrNameLst>
                                          <p:attrName>style.visibility</p:attrName>
                                        </p:attrNameLst>
                                      </p:cBhvr>
                                      <p:to>
                                        <p:strVal val="visible"/>
                                      </p:to>
                                    </p:set>
                                    <p:anim calcmode="lin" valueType="num">
                                      <p:cBhvr additive="base">
                                        <p:cTn id="19" dur="1000" fill="hold"/>
                                        <p:tgtEl>
                                          <p:spTgt spid="2051">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05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 conditions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508118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68313" y="260350"/>
            <a:ext cx="8229600" cy="1143000"/>
          </a:xfrm>
        </p:spPr>
        <p:txBody>
          <a:bodyPr/>
          <a:lstStyle/>
          <a:p>
            <a:r>
              <a:rPr lang="en-GB" altLang="en-US" dirty="0" smtClean="0"/>
              <a:t>So, what is</a:t>
            </a:r>
            <a:br>
              <a:rPr lang="en-GB" altLang="en-US" dirty="0" smtClean="0"/>
            </a:br>
            <a:r>
              <a:rPr lang="en-GB" altLang="en-US" dirty="0" smtClean="0"/>
              <a:t>marketing?</a:t>
            </a:r>
          </a:p>
        </p:txBody>
      </p:sp>
      <p:sp>
        <p:nvSpPr>
          <p:cNvPr id="12291" name="Content Placeholder 2"/>
          <p:cNvSpPr>
            <a:spLocks noGrp="1"/>
          </p:cNvSpPr>
          <p:nvPr>
            <p:ph idx="1"/>
          </p:nvPr>
        </p:nvSpPr>
        <p:spPr>
          <a:xfrm>
            <a:off x="0" y="1700213"/>
            <a:ext cx="8229600" cy="4525962"/>
          </a:xfrm>
        </p:spPr>
        <p:txBody>
          <a:bodyPr/>
          <a:lstStyle/>
          <a:p>
            <a:endParaRPr lang="en-GB" altLang="en-US" i="1" smtClean="0"/>
          </a:p>
          <a:p>
            <a:endParaRPr lang="en-GB" altLang="en-US" sz="1600" smtClean="0"/>
          </a:p>
        </p:txBody>
      </p:sp>
      <p:sp>
        <p:nvSpPr>
          <p:cNvPr id="4" name="Rounded Rectangular Callout 3"/>
          <p:cNvSpPr/>
          <p:nvPr/>
        </p:nvSpPr>
        <p:spPr>
          <a:xfrm>
            <a:off x="5148064" y="3429000"/>
            <a:ext cx="3837881" cy="3002389"/>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Marketing is the activity, set of institutions, and processes for creating, communicating, delivering, and exchanging offerings that have value for customers, clients, partners, and society at large</a:t>
            </a:r>
            <a:endParaRPr lang="en-GB" i="1" dirty="0"/>
          </a:p>
          <a:p>
            <a:pPr algn="ctr" eaLnBrk="1" hangingPunct="1">
              <a:defRPr/>
            </a:pPr>
            <a:r>
              <a:rPr lang="en-GB" i="1" dirty="0"/>
              <a:t>American Marketing Association (2013)</a:t>
            </a:r>
          </a:p>
          <a:p>
            <a:pPr algn="ctr" eaLnBrk="1" hangingPunct="1">
              <a:defRPr/>
            </a:pPr>
            <a:endParaRPr lang="en-GB" dirty="0"/>
          </a:p>
        </p:txBody>
      </p:sp>
      <p:sp>
        <p:nvSpPr>
          <p:cNvPr id="6" name="Content Placeholder 3"/>
          <p:cNvSpPr txBox="1">
            <a:spLocks/>
          </p:cNvSpPr>
          <p:nvPr/>
        </p:nvSpPr>
        <p:spPr bwMode="auto">
          <a:xfrm>
            <a:off x="15949" y="2276872"/>
            <a:ext cx="4248150" cy="3097212"/>
          </a:xfrm>
          <a:prstGeom prst="wedgeEllipse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lt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lt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lt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lt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buFont typeface="Arial" charset="0"/>
              <a:buNone/>
              <a:defRPr/>
            </a:pPr>
            <a:r>
              <a:rPr lang="en-GB" sz="2000" dirty="0" smtClean="0"/>
              <a:t>“The management process responsible for identifying, anticipating and satisfying customer requirements profitably”  </a:t>
            </a:r>
            <a:r>
              <a:rPr lang="en-GB" sz="2000" i="1" dirty="0" smtClean="0"/>
              <a:t>                     CIM (2016)</a:t>
            </a:r>
            <a:endParaRPr lang="en-GB" sz="2000" dirty="0"/>
          </a:p>
        </p:txBody>
      </p:sp>
      <p:pic>
        <p:nvPicPr>
          <p:cNvPr id="2" name="Picture 1"/>
          <p:cNvPicPr>
            <a:picLocks noChangeAspect="1"/>
          </p:cNvPicPr>
          <p:nvPr/>
        </p:nvPicPr>
        <p:blipFill>
          <a:blip r:embed="rId2"/>
          <a:stretch>
            <a:fillRect/>
          </a:stretch>
        </p:blipFill>
        <p:spPr>
          <a:xfrm>
            <a:off x="3347864" y="-2722"/>
            <a:ext cx="4032448" cy="3828200"/>
          </a:xfrm>
          <a:prstGeom prst="rect">
            <a:avLst/>
          </a:prstGeom>
        </p:spPr>
      </p:pic>
    </p:spTree>
    <p:extLst>
      <p:ext uri="{BB962C8B-B14F-4D97-AF65-F5344CB8AC3E}">
        <p14:creationId xmlns:p14="http://schemas.microsoft.com/office/powerpoint/2010/main" val="22214942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68313" y="260350"/>
            <a:ext cx="8229600" cy="1143000"/>
          </a:xfrm>
          <a:extLst>
            <a:ext uri="{91240B29-F687-4F45-9708-019B960494DF}">
              <a14:hiddenLine xmlns:a14="http://schemas.microsoft.com/office/drawing/2010/main" w="9525">
                <a:solidFill>
                  <a:srgbClr val="92D050"/>
                </a:solidFill>
                <a:miter lim="800000"/>
                <a:headEnd/>
                <a:tailEnd/>
              </a14:hiddenLine>
            </a:ext>
          </a:extLst>
        </p:spPr>
        <p:txBody>
          <a:bodyPr/>
          <a:lstStyle/>
          <a:p>
            <a:r>
              <a:rPr lang="en-US" altLang="en-US" smtClean="0">
                <a:ea typeface="MS PGothic" panose="020B0600070205080204" pitchFamily="34" charset="-128"/>
              </a:rPr>
              <a:t>Forms of Marketing</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897105815"/>
              </p:ext>
            </p:extLst>
          </p:nvPr>
        </p:nvGraphicFramePr>
        <p:xfrm>
          <a:off x="460375" y="1196753"/>
          <a:ext cx="8229600" cy="53691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69122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a:xfrm>
            <a:off x="533400" y="280988"/>
            <a:ext cx="8229600" cy="1190625"/>
          </a:xfrm>
        </p:spPr>
        <p:txBody>
          <a:bodyPr>
            <a:normAutofit fontScale="90000"/>
          </a:bodyPr>
          <a:lstStyle/>
          <a:p>
            <a:pPr>
              <a:defRPr/>
            </a:pPr>
            <a:r>
              <a:rPr lang="en-US" sz="3800" dirty="0">
                <a:cs typeface="+mj-cs"/>
              </a:rPr>
              <a:t>Figure </a:t>
            </a:r>
            <a:r>
              <a:rPr lang="en-US" sz="3800" dirty="0" smtClean="0">
                <a:cs typeface="+mj-cs"/>
              </a:rPr>
              <a:t>1.1 - The </a:t>
            </a:r>
            <a:r>
              <a:rPr lang="en-US" sz="3800" dirty="0">
                <a:cs typeface="+mj-cs"/>
              </a:rPr>
              <a:t>Marketing Process: </a:t>
            </a:r>
            <a:r>
              <a:rPr lang="en-US" sz="3800" dirty="0" smtClean="0">
                <a:cs typeface="+mj-cs"/>
              </a:rPr>
              <a:t/>
            </a:r>
            <a:br>
              <a:rPr lang="en-US" sz="3800" dirty="0" smtClean="0">
                <a:cs typeface="+mj-cs"/>
              </a:rPr>
            </a:br>
            <a:r>
              <a:rPr lang="en-US" sz="3800" dirty="0" smtClean="0">
                <a:cs typeface="+mj-cs"/>
              </a:rPr>
              <a:t>Creating </a:t>
            </a:r>
            <a:r>
              <a:rPr lang="en-US" sz="3800" dirty="0">
                <a:cs typeface="+mj-cs"/>
              </a:rPr>
              <a:t>and Capturing Customer Value</a:t>
            </a:r>
            <a:endParaRPr lang="en-US" dirty="0" smtClean="0">
              <a:cs typeface="+mj-cs"/>
            </a:endParaRPr>
          </a:p>
        </p:txBody>
      </p:sp>
      <p:pic>
        <p:nvPicPr>
          <p:cNvPr id="19459"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 y="2852738"/>
            <a:ext cx="8991600" cy="179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68500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Customer Needs, Wants, and Demands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844823"/>
            <a:ext cx="5760640" cy="3619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Callout 3"/>
          <p:cNvSpPr/>
          <p:nvPr/>
        </p:nvSpPr>
        <p:spPr>
          <a:xfrm>
            <a:off x="6568008" y="1448779"/>
            <a:ext cx="1800200" cy="79208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 need food!</a:t>
            </a:r>
            <a:endParaRPr lang="en-GB" dirty="0"/>
          </a:p>
        </p:txBody>
      </p:sp>
      <p:sp>
        <p:nvSpPr>
          <p:cNvPr id="6" name="Oval Callout 5"/>
          <p:cNvSpPr/>
          <p:nvPr/>
        </p:nvSpPr>
        <p:spPr>
          <a:xfrm>
            <a:off x="6568008" y="2834359"/>
            <a:ext cx="1800200" cy="792088"/>
          </a:xfrm>
          <a:prstGeom prst="wedgeEllipseCallout">
            <a:avLst/>
          </a:prstGeom>
          <a:solidFill>
            <a:schemeClr val="accent4">
              <a:lumMod val="60000"/>
              <a:lumOff val="4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 want a Big Mac. </a:t>
            </a:r>
            <a:endParaRPr lang="en-GB" dirty="0"/>
          </a:p>
        </p:txBody>
      </p:sp>
      <p:sp>
        <p:nvSpPr>
          <p:cNvPr id="7" name="Oval Callout 6"/>
          <p:cNvSpPr/>
          <p:nvPr/>
        </p:nvSpPr>
        <p:spPr>
          <a:xfrm>
            <a:off x="6568008" y="4219938"/>
            <a:ext cx="1892424" cy="937253"/>
          </a:xfrm>
          <a:prstGeom prst="wedgeEllipseCallout">
            <a:avLst>
              <a:gd name="adj1" fmla="val -22806"/>
              <a:gd name="adj2" fmla="val 83795"/>
            </a:avLst>
          </a:prstGeom>
          <a:solidFill>
            <a:schemeClr val="accent3">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 demand fast service. </a:t>
            </a:r>
            <a:endParaRPr lang="en-GB" dirty="0"/>
          </a:p>
        </p:txBody>
      </p:sp>
    </p:spTree>
    <p:extLst>
      <p:ext uri="{BB962C8B-B14F-4D97-AF65-F5344CB8AC3E}">
        <p14:creationId xmlns:p14="http://schemas.microsoft.com/office/powerpoint/2010/main" val="60011548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Exchanges and relationships</a:t>
            </a:r>
          </a:p>
        </p:txBody>
      </p:sp>
      <p:sp>
        <p:nvSpPr>
          <p:cNvPr id="3" name="Content Placeholder 2"/>
          <p:cNvSpPr>
            <a:spLocks noGrp="1"/>
          </p:cNvSpPr>
          <p:nvPr>
            <p:ph sz="half" idx="1"/>
          </p:nvPr>
        </p:nvSpPr>
        <p:spPr/>
        <p:txBody>
          <a:bodyPr/>
          <a:lstStyle/>
          <a:p>
            <a:r>
              <a:rPr lang="en-GB" b="1" dirty="0"/>
              <a:t>Exchange </a:t>
            </a:r>
            <a:r>
              <a:rPr lang="en-GB" dirty="0"/>
              <a:t>is the act of obtaining a desired </a:t>
            </a:r>
            <a:r>
              <a:rPr lang="en-GB" dirty="0" smtClean="0"/>
              <a:t>‘something</a:t>
            </a:r>
            <a:r>
              <a:rPr lang="en-GB" dirty="0"/>
              <a:t>’ from someone by offering another thing in </a:t>
            </a:r>
            <a:r>
              <a:rPr lang="en-GB" dirty="0" smtClean="0"/>
              <a:t>return.</a:t>
            </a:r>
            <a:endParaRPr lang="en-GB" dirty="0"/>
          </a:p>
        </p:txBody>
      </p:sp>
      <p:sp>
        <p:nvSpPr>
          <p:cNvPr id="4" name="Content Placeholder 3"/>
          <p:cNvSpPr>
            <a:spLocks noGrp="1"/>
          </p:cNvSpPr>
          <p:nvPr>
            <p:ph sz="half" idx="2"/>
          </p:nvPr>
        </p:nvSpPr>
        <p:spPr/>
        <p:txBody>
          <a:bodyPr/>
          <a:lstStyle/>
          <a:p>
            <a:endParaRPr lang="en-GB"/>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117" y="2204864"/>
            <a:ext cx="4097557" cy="3096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77697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468313" y="260350"/>
            <a:ext cx="8229600" cy="1143000"/>
          </a:xfrm>
        </p:spPr>
        <p:txBody>
          <a:bodyPr/>
          <a:lstStyle/>
          <a:p>
            <a:r>
              <a:rPr lang="en-GB" altLang="en-US" smtClean="0"/>
              <a:t>Evolution of Marketing </a:t>
            </a:r>
          </a:p>
        </p:txBody>
      </p:sp>
      <p:pic>
        <p:nvPicPr>
          <p:cNvPr id="29699"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293813" y="1403350"/>
            <a:ext cx="6577012" cy="4525963"/>
          </a:xfrm>
        </p:spPr>
      </p:pic>
    </p:spTree>
    <p:extLst>
      <p:ext uri="{BB962C8B-B14F-4D97-AF65-F5344CB8AC3E}">
        <p14:creationId xmlns:p14="http://schemas.microsoft.com/office/powerpoint/2010/main" val="41569915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642938" y="1428750"/>
            <a:ext cx="7772400" cy="1470025"/>
          </a:xfrm>
        </p:spPr>
        <p:txBody>
          <a:bodyPr/>
          <a:lstStyle/>
          <a:p>
            <a:pPr eaLnBrk="1" hangingPunct="1"/>
            <a:r>
              <a:rPr lang="en-GB" dirty="0" smtClean="0">
                <a:cs typeface="Arial" charset="0"/>
              </a:rPr>
              <a:t>Certificate in professional marketing</a:t>
            </a:r>
          </a:p>
        </p:txBody>
      </p:sp>
      <p:sp>
        <p:nvSpPr>
          <p:cNvPr id="2051" name="Rectangle 3"/>
          <p:cNvSpPr>
            <a:spLocks noGrp="1" noChangeArrowheads="1"/>
          </p:cNvSpPr>
          <p:nvPr>
            <p:ph type="subTitle" idx="1"/>
          </p:nvPr>
        </p:nvSpPr>
        <p:spPr>
          <a:xfrm>
            <a:off x="714375" y="2928938"/>
            <a:ext cx="6400800" cy="2000250"/>
          </a:xfrm>
        </p:spPr>
        <p:txBody>
          <a:bodyPr rtlCol="0">
            <a:normAutofit lnSpcReduction="10000"/>
          </a:bodyPr>
          <a:lstStyle/>
          <a:p>
            <a:pPr eaLnBrk="1" fontAlgn="auto" hangingPunct="1">
              <a:spcAft>
                <a:spcPts val="0"/>
              </a:spcAft>
              <a:defRPr/>
            </a:pPr>
            <a:r>
              <a:rPr lang="en-GB" sz="2800" dirty="0" smtClean="0">
                <a:solidFill>
                  <a:schemeClr val="tx1"/>
                </a:solidFill>
              </a:rPr>
              <a:t>Session two</a:t>
            </a:r>
          </a:p>
          <a:p>
            <a:pPr eaLnBrk="1" fontAlgn="auto" hangingPunct="1">
              <a:spcAft>
                <a:spcPts val="0"/>
              </a:spcAft>
              <a:defRPr/>
            </a:pPr>
            <a:r>
              <a:rPr lang="en-GB" sz="2800" dirty="0" smtClean="0">
                <a:solidFill>
                  <a:schemeClr val="tx1"/>
                </a:solidFill>
              </a:rPr>
              <a:t>Role, function and marketing planning</a:t>
            </a:r>
          </a:p>
          <a:p>
            <a:pPr eaLnBrk="1" fontAlgn="auto" hangingPunct="1">
              <a:spcAft>
                <a:spcPts val="0"/>
              </a:spcAft>
              <a:defRPr/>
            </a:pPr>
            <a:endParaRPr lang="en-GB" sz="2800" dirty="0">
              <a:solidFill>
                <a:schemeClr val="tx1"/>
              </a:solidFill>
            </a:endParaRPr>
          </a:p>
          <a:p>
            <a:pPr eaLnBrk="1" fontAlgn="auto" hangingPunct="1">
              <a:spcAft>
                <a:spcPts val="0"/>
              </a:spcAft>
              <a:defRPr/>
            </a:pPr>
            <a:r>
              <a:rPr lang="en-GB" sz="2800" dirty="0" smtClean="0">
                <a:solidFill>
                  <a:schemeClr val="tx1"/>
                </a:solidFill>
              </a:rPr>
              <a:t>Suzanne Wells</a:t>
            </a:r>
          </a:p>
        </p:txBody>
      </p:sp>
      <p:pic>
        <p:nvPicPr>
          <p:cNvPr id="3" name="Picture 2"/>
          <p:cNvPicPr>
            <a:picLocks noChangeAspect="1"/>
          </p:cNvPicPr>
          <p:nvPr/>
        </p:nvPicPr>
        <p:blipFill>
          <a:blip r:embed="rId2"/>
          <a:stretch>
            <a:fillRect/>
          </a:stretch>
        </p:blipFill>
        <p:spPr>
          <a:xfrm>
            <a:off x="5508104" y="4116388"/>
            <a:ext cx="2714625" cy="1685925"/>
          </a:xfrm>
          <a:prstGeom prst="rect">
            <a:avLst/>
          </a:prstGeom>
        </p:spPr>
      </p:pic>
    </p:spTree>
    <p:extLst>
      <p:ext uri="{BB962C8B-B14F-4D97-AF65-F5344CB8AC3E}">
        <p14:creationId xmlns:p14="http://schemas.microsoft.com/office/powerpoint/2010/main" val="85744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51">
                                            <p:txEl>
                                              <p:pRg st="1" end="1"/>
                                            </p:txEl>
                                          </p:spTgt>
                                        </p:tgtEl>
                                        <p:attrNameLst>
                                          <p:attrName>style.visibility</p:attrName>
                                        </p:attrNameLst>
                                      </p:cBhvr>
                                      <p:to>
                                        <p:strVal val="visible"/>
                                      </p:to>
                                    </p:set>
                                    <p:anim calcmode="lin" valueType="num">
                                      <p:cBhvr additive="base">
                                        <p:cTn id="19" dur="1000" fill="hold"/>
                                        <p:tgtEl>
                                          <p:spTgt spid="2051">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05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51">
                                            <p:txEl>
                                              <p:pRg st="3" end="3"/>
                                            </p:txEl>
                                          </p:spTgt>
                                        </p:tgtEl>
                                        <p:attrNameLst>
                                          <p:attrName>style.visibility</p:attrName>
                                        </p:attrNameLst>
                                      </p:cBhvr>
                                      <p:to>
                                        <p:strVal val="visible"/>
                                      </p:to>
                                    </p:set>
                                    <p:anim calcmode="lin" valueType="num">
                                      <p:cBhvr additive="base">
                                        <p:cTn id="25" dur="1000" fill="hold"/>
                                        <p:tgtEl>
                                          <p:spTgt spid="2051">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05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468313" y="260350"/>
            <a:ext cx="8229600" cy="1143000"/>
          </a:xfrm>
        </p:spPr>
        <p:txBody>
          <a:bodyPr/>
          <a:lstStyle/>
          <a:p>
            <a:r>
              <a:rPr lang="en-GB" altLang="en-US" sz="4000" smtClean="0"/>
              <a:t>Is marketing a business function or a concept?</a:t>
            </a:r>
          </a:p>
        </p:txBody>
      </p:sp>
      <p:sp>
        <p:nvSpPr>
          <p:cNvPr id="29699" name="Content Placeholder 2"/>
          <p:cNvSpPr>
            <a:spLocks noGrp="1"/>
          </p:cNvSpPr>
          <p:nvPr>
            <p:ph idx="1"/>
          </p:nvPr>
        </p:nvSpPr>
        <p:spPr/>
        <p:txBody>
          <a:bodyPr/>
          <a:lstStyle/>
          <a:p>
            <a:r>
              <a:rPr lang="en-GB" altLang="en-US" smtClean="0"/>
              <a:t>It can be both!</a:t>
            </a:r>
          </a:p>
          <a:p>
            <a:r>
              <a:rPr lang="en-GB" altLang="en-US" smtClean="0"/>
              <a:t>Operating a business with a marketing ethos requires marketing to be part of every aspect of the organisation</a:t>
            </a:r>
          </a:p>
          <a:p>
            <a:r>
              <a:rPr lang="en-GB" altLang="en-US" smtClean="0"/>
              <a:t>But…someone has to ‘do’ specific tasks related to marketing the business</a:t>
            </a:r>
          </a:p>
          <a:p>
            <a:endParaRPr lang="en-GB" altLang="en-US" smtClean="0"/>
          </a:p>
        </p:txBody>
      </p:sp>
    </p:spTree>
    <p:extLst>
      <p:ext uri="{BB962C8B-B14F-4D97-AF65-F5344CB8AC3E}">
        <p14:creationId xmlns:p14="http://schemas.microsoft.com/office/powerpoint/2010/main" val="11055421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468313" y="260350"/>
            <a:ext cx="8229600" cy="1143000"/>
          </a:xfrm>
        </p:spPr>
        <p:txBody>
          <a:bodyPr/>
          <a:lstStyle/>
          <a:p>
            <a:r>
              <a:rPr lang="en-GB" altLang="en-US" smtClean="0"/>
              <a:t>Key Functions in business </a:t>
            </a:r>
          </a:p>
        </p:txBody>
      </p:sp>
      <p:pic>
        <p:nvPicPr>
          <p:cNvPr id="30723"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58900" y="2525713"/>
            <a:ext cx="1395413" cy="701675"/>
          </a:xfrm>
        </p:spPr>
      </p:pic>
      <p:sp>
        <p:nvSpPr>
          <p:cNvPr id="4" name="Oval 3"/>
          <p:cNvSpPr/>
          <p:nvPr/>
        </p:nvSpPr>
        <p:spPr>
          <a:xfrm>
            <a:off x="3646488" y="3368675"/>
            <a:ext cx="2084387" cy="18605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Business Functions</a:t>
            </a:r>
          </a:p>
        </p:txBody>
      </p:sp>
      <p:sp>
        <p:nvSpPr>
          <p:cNvPr id="7" name="Rectangle 6"/>
          <p:cNvSpPr/>
          <p:nvPr/>
        </p:nvSpPr>
        <p:spPr>
          <a:xfrm>
            <a:off x="1303338" y="4084638"/>
            <a:ext cx="1368425" cy="6762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30726" name="Picture 9"/>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94150" y="1676400"/>
            <a:ext cx="139541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10"/>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519863" y="2378075"/>
            <a:ext cx="1395412" cy="70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8" name="Picture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735763" y="3854450"/>
            <a:ext cx="1397000" cy="70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9" name="Picture 1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57975" y="5137150"/>
            <a:ext cx="13970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0" name="Picture 1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85925" y="5402263"/>
            <a:ext cx="13970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31" name="TextBox 15"/>
          <p:cNvSpPr txBox="1">
            <a:spLocks noChangeArrowheads="1"/>
          </p:cNvSpPr>
          <p:nvPr/>
        </p:nvSpPr>
        <p:spPr bwMode="auto">
          <a:xfrm>
            <a:off x="1754188" y="5465763"/>
            <a:ext cx="12636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1400"/>
              <a:t>Customer </a:t>
            </a:r>
          </a:p>
          <a:p>
            <a:pPr algn="ctr">
              <a:spcBef>
                <a:spcPct val="0"/>
              </a:spcBef>
              <a:buFontTx/>
              <a:buNone/>
            </a:pPr>
            <a:r>
              <a:rPr lang="en-GB" altLang="en-US" sz="1400"/>
              <a:t>Service </a:t>
            </a:r>
          </a:p>
        </p:txBody>
      </p:sp>
      <p:sp>
        <p:nvSpPr>
          <p:cNvPr id="30732" name="TextBox 16"/>
          <p:cNvSpPr txBox="1">
            <a:spLocks noChangeArrowheads="1"/>
          </p:cNvSpPr>
          <p:nvPr/>
        </p:nvSpPr>
        <p:spPr bwMode="auto">
          <a:xfrm>
            <a:off x="1382713" y="4054475"/>
            <a:ext cx="126365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1400"/>
              <a:t>Admin and Support Services </a:t>
            </a:r>
          </a:p>
        </p:txBody>
      </p:sp>
      <p:sp>
        <p:nvSpPr>
          <p:cNvPr id="30733" name="TextBox 18"/>
          <p:cNvSpPr txBox="1">
            <a:spLocks noChangeArrowheads="1"/>
          </p:cNvSpPr>
          <p:nvPr/>
        </p:nvSpPr>
        <p:spPr bwMode="auto">
          <a:xfrm>
            <a:off x="1344613" y="2486025"/>
            <a:ext cx="1262062"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1400"/>
              <a:t>Marketing and Sales</a:t>
            </a:r>
          </a:p>
        </p:txBody>
      </p:sp>
      <p:sp>
        <p:nvSpPr>
          <p:cNvPr id="30734" name="TextBox 19"/>
          <p:cNvSpPr txBox="1">
            <a:spLocks noChangeArrowheads="1"/>
          </p:cNvSpPr>
          <p:nvPr/>
        </p:nvSpPr>
        <p:spPr bwMode="auto">
          <a:xfrm>
            <a:off x="4035425" y="1735138"/>
            <a:ext cx="12620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1400"/>
              <a:t>Human Resource </a:t>
            </a:r>
          </a:p>
        </p:txBody>
      </p:sp>
      <p:sp>
        <p:nvSpPr>
          <p:cNvPr id="30735" name="TextBox 20"/>
          <p:cNvSpPr txBox="1">
            <a:spLocks noChangeArrowheads="1"/>
          </p:cNvSpPr>
          <p:nvPr/>
        </p:nvSpPr>
        <p:spPr bwMode="auto">
          <a:xfrm>
            <a:off x="6657975" y="2555875"/>
            <a:ext cx="12636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400"/>
              <a:t>Operations </a:t>
            </a:r>
          </a:p>
        </p:txBody>
      </p:sp>
      <p:sp>
        <p:nvSpPr>
          <p:cNvPr id="30736" name="TextBox 21"/>
          <p:cNvSpPr txBox="1">
            <a:spLocks noChangeArrowheads="1"/>
          </p:cNvSpPr>
          <p:nvPr/>
        </p:nvSpPr>
        <p:spPr bwMode="auto">
          <a:xfrm>
            <a:off x="6789738" y="4016375"/>
            <a:ext cx="1262062" cy="30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400"/>
              <a:t>Finance</a:t>
            </a:r>
          </a:p>
        </p:txBody>
      </p:sp>
      <p:sp>
        <p:nvSpPr>
          <p:cNvPr id="30737" name="TextBox 22"/>
          <p:cNvSpPr txBox="1">
            <a:spLocks noChangeArrowheads="1"/>
          </p:cNvSpPr>
          <p:nvPr/>
        </p:nvSpPr>
        <p:spPr bwMode="auto">
          <a:xfrm>
            <a:off x="6657975" y="5106988"/>
            <a:ext cx="1263650" cy="73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400"/>
              <a:t>Research and Development </a:t>
            </a:r>
          </a:p>
        </p:txBody>
      </p:sp>
      <p:sp>
        <p:nvSpPr>
          <p:cNvPr id="24" name="Right Arrow 23"/>
          <p:cNvSpPr/>
          <p:nvPr/>
        </p:nvSpPr>
        <p:spPr>
          <a:xfrm rot="5400000">
            <a:off x="4239419" y="2532857"/>
            <a:ext cx="935037" cy="685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6" name="Right Arrow 25"/>
          <p:cNvSpPr/>
          <p:nvPr/>
        </p:nvSpPr>
        <p:spPr>
          <a:xfrm rot="12692715">
            <a:off x="5545138" y="4864100"/>
            <a:ext cx="1095375" cy="6842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7" name="Right Arrow 26"/>
          <p:cNvSpPr/>
          <p:nvPr/>
        </p:nvSpPr>
        <p:spPr>
          <a:xfrm rot="10800000">
            <a:off x="5734050" y="3840163"/>
            <a:ext cx="935038" cy="6842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8" name="Right Arrow 27"/>
          <p:cNvSpPr/>
          <p:nvPr/>
        </p:nvSpPr>
        <p:spPr>
          <a:xfrm rot="8789967">
            <a:off x="5513388" y="3013075"/>
            <a:ext cx="1055687" cy="6842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9" name="Right Arrow 28"/>
          <p:cNvSpPr/>
          <p:nvPr/>
        </p:nvSpPr>
        <p:spPr>
          <a:xfrm rot="19784455">
            <a:off x="3090863" y="4927600"/>
            <a:ext cx="935037" cy="6842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0" name="Right Arrow 29"/>
          <p:cNvSpPr/>
          <p:nvPr/>
        </p:nvSpPr>
        <p:spPr>
          <a:xfrm>
            <a:off x="2713038" y="4062413"/>
            <a:ext cx="933450" cy="6842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Right Arrow 30"/>
          <p:cNvSpPr/>
          <p:nvPr/>
        </p:nvSpPr>
        <p:spPr>
          <a:xfrm rot="2049281">
            <a:off x="2633663" y="3190875"/>
            <a:ext cx="1141412" cy="6842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2386270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68313" y="260350"/>
            <a:ext cx="8229600" cy="1143000"/>
          </a:xfrm>
          <a:extLst>
            <a:ext uri="{91240B29-F687-4F45-9708-019B960494DF}">
              <a14:hiddenLine xmlns:a14="http://schemas.microsoft.com/office/drawing/2010/main" w="9525">
                <a:solidFill>
                  <a:srgbClr val="92D050"/>
                </a:solidFill>
                <a:miter lim="800000"/>
                <a:headEnd/>
                <a:tailEnd/>
              </a14:hiddenLine>
            </a:ext>
          </a:extLst>
        </p:spPr>
        <p:txBody>
          <a:bodyPr/>
          <a:lstStyle/>
          <a:p>
            <a:r>
              <a:rPr lang="en-US" altLang="en-US" sz="4000" smtClean="0">
                <a:ea typeface="MS PGothic" panose="020B0600070205080204" pitchFamily="34" charset="-128"/>
              </a:rPr>
              <a:t>Understanding the Marketplace</a:t>
            </a:r>
            <a:br>
              <a:rPr lang="en-US" altLang="en-US" sz="4000" smtClean="0">
                <a:ea typeface="MS PGothic" panose="020B0600070205080204" pitchFamily="34" charset="-128"/>
              </a:rPr>
            </a:br>
            <a:r>
              <a:rPr lang="en-US" altLang="en-US" sz="4000" smtClean="0">
                <a:ea typeface="MS PGothic" panose="020B0600070205080204" pitchFamily="34" charset="-128"/>
              </a:rPr>
              <a:t>and Customer Needs</a:t>
            </a:r>
          </a:p>
        </p:txBody>
      </p:sp>
      <p:sp>
        <p:nvSpPr>
          <p:cNvPr id="12291" name="Rectangle 3"/>
          <p:cNvSpPr>
            <a:spLocks noGrp="1" noChangeArrowheads="1"/>
          </p:cNvSpPr>
          <p:nvPr>
            <p:ph idx="1"/>
          </p:nvPr>
        </p:nvSpPr>
        <p:spPr>
          <a:extLst>
            <a:ext uri="{91240B29-F687-4F45-9708-019B960494DF}">
              <a14:hiddenLine xmlns:a14="http://schemas.microsoft.com/office/drawing/2010/main" w="9525">
                <a:solidFill>
                  <a:srgbClr val="92D050"/>
                </a:solidFill>
                <a:miter lim="800000"/>
                <a:headEnd/>
                <a:tailEnd/>
              </a14:hiddenLine>
            </a:ext>
          </a:extLst>
        </p:spPr>
        <p:txBody>
          <a:bodyPr/>
          <a:lstStyle/>
          <a:p>
            <a:r>
              <a:rPr lang="en-US" altLang="en-US" smtClean="0">
                <a:ea typeface="MS PGothic" panose="020B0600070205080204" pitchFamily="34" charset="-128"/>
              </a:rPr>
              <a:t>Core customer and marketplace concepts</a:t>
            </a:r>
          </a:p>
          <a:p>
            <a:pPr lvl="1">
              <a:buFont typeface="Arial" panose="020B0604020202020204" pitchFamily="34" charset="0"/>
              <a:buChar char="•"/>
            </a:pPr>
            <a:r>
              <a:rPr lang="en-US" altLang="en-US" smtClean="0">
                <a:ea typeface="MS PGothic" panose="020B0600070205080204" pitchFamily="34" charset="-128"/>
              </a:rPr>
              <a:t>Needs, wants, and demands</a:t>
            </a:r>
          </a:p>
          <a:p>
            <a:pPr lvl="1">
              <a:buFont typeface="Arial" panose="020B0604020202020204" pitchFamily="34" charset="0"/>
              <a:buChar char="•"/>
            </a:pPr>
            <a:r>
              <a:rPr lang="en-US" altLang="en-US" smtClean="0">
                <a:solidFill>
                  <a:srgbClr val="000000"/>
                </a:solidFill>
                <a:ea typeface="MS PGothic" panose="020B0600070205080204" pitchFamily="34" charset="-128"/>
              </a:rPr>
              <a:t>Market offerings  (products, services, and experiences)</a:t>
            </a:r>
          </a:p>
          <a:p>
            <a:pPr lvl="1">
              <a:buFont typeface="Arial" panose="020B0604020202020204" pitchFamily="34" charset="0"/>
              <a:buChar char="•"/>
            </a:pPr>
            <a:r>
              <a:rPr lang="en-US" altLang="en-US" smtClean="0">
                <a:ea typeface="MS PGothic" panose="020B0600070205080204" pitchFamily="34" charset="-128"/>
              </a:rPr>
              <a:t>Value and satisfaction</a:t>
            </a:r>
          </a:p>
          <a:p>
            <a:pPr lvl="1">
              <a:buFont typeface="Arial" panose="020B0604020202020204" pitchFamily="34" charset="0"/>
              <a:buChar char="•"/>
            </a:pPr>
            <a:r>
              <a:rPr lang="en-US" altLang="en-US" smtClean="0">
                <a:ea typeface="MS PGothic" panose="020B0600070205080204" pitchFamily="34" charset="-128"/>
              </a:rPr>
              <a:t>Exchanges and relationships</a:t>
            </a:r>
          </a:p>
          <a:p>
            <a:pPr lvl="1">
              <a:buFont typeface="Arial" panose="020B0604020202020204" pitchFamily="34" charset="0"/>
              <a:buChar char="•"/>
            </a:pPr>
            <a:r>
              <a:rPr lang="en-US" altLang="en-US" smtClean="0">
                <a:ea typeface="MS PGothic" panose="020B0600070205080204" pitchFamily="34" charset="-128"/>
              </a:rPr>
              <a:t>Markets</a:t>
            </a:r>
          </a:p>
        </p:txBody>
      </p:sp>
      <p:sp>
        <p:nvSpPr>
          <p:cNvPr id="12292" name="Slide Number Placeholder 4"/>
          <p:cNvSpPr>
            <a:spLocks noGrp="1"/>
          </p:cNvSpPr>
          <p:nvPr>
            <p:ph type="sldNum" sz="quarter" idx="12"/>
          </p:nvPr>
        </p:nvSpPr>
        <p:spPr bwMode="auto">
          <a:xfrm>
            <a:off x="457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FontTx/>
              <a:buNone/>
            </a:pPr>
            <a:r>
              <a:rPr lang="en-US" altLang="en-US" sz="1200">
                <a:ea typeface="MS PGothic" panose="020B0600070205080204" pitchFamily="34" charset="-128"/>
              </a:rPr>
              <a:t>1-</a:t>
            </a:r>
            <a:fld id="{59D61029-CF9B-42B7-9A5A-DB2B408D7BE5}" type="slidenum">
              <a:rPr lang="en-US" altLang="en-US" sz="1200">
                <a:ea typeface="MS PGothic" panose="020B0600070205080204" pitchFamily="34" charset="-128"/>
              </a:rPr>
              <a:pPr algn="l">
                <a:spcBef>
                  <a:spcPct val="0"/>
                </a:spcBef>
                <a:buFontTx/>
                <a:buNone/>
              </a:pPr>
              <a:t>12</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7913384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685800" y="152400"/>
            <a:ext cx="7772400" cy="1143000"/>
          </a:xfrm>
        </p:spPr>
        <p:txBody>
          <a:bodyPr/>
          <a:lstStyle/>
          <a:p>
            <a:pPr eaLnBrk="1" hangingPunct="1"/>
            <a:r>
              <a:rPr lang="en-US" altLang="en-US" smtClean="0"/>
              <a:t>So, What Is Marketing?</a:t>
            </a:r>
            <a:br>
              <a:rPr lang="en-US" altLang="en-US" smtClean="0"/>
            </a:br>
            <a:r>
              <a:rPr lang="en-US" altLang="en-US" smtClean="0"/>
              <a:t> Pulling It All Together</a:t>
            </a:r>
          </a:p>
        </p:txBody>
      </p:sp>
      <p:pic>
        <p:nvPicPr>
          <p:cNvPr id="46083" name="Picture 3" descr="fig01_06wo.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4400" y="1447800"/>
            <a:ext cx="7124700" cy="491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4" name="Rectangle 4"/>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Tree>
    <p:extLst>
      <p:ext uri="{BB962C8B-B14F-4D97-AF65-F5344CB8AC3E}">
        <p14:creationId xmlns:p14="http://schemas.microsoft.com/office/powerpoint/2010/main" val="1510721291"/>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4575" y="4437063"/>
            <a:ext cx="7488238" cy="606425"/>
          </a:xfrm>
          <a:noFill/>
        </p:spPr>
        <p:txBody>
          <a:bodyPr rtlCol="0">
            <a:normAutofit fontScale="90000"/>
          </a:bodyPr>
          <a:lstStyle/>
          <a:p>
            <a:pPr eaLnBrk="1" fontAlgn="auto" hangingPunct="1">
              <a:spcAft>
                <a:spcPts val="0"/>
              </a:spcAft>
              <a:defRPr/>
            </a:pPr>
            <a:r>
              <a:rPr lang="en-GB" sz="6000" dirty="0" smtClean="0"/>
              <a:t/>
            </a:r>
            <a:br>
              <a:rPr lang="en-GB" sz="6000" dirty="0" smtClean="0"/>
            </a:br>
            <a:r>
              <a:rPr lang="en-GB" sz="6000" dirty="0"/>
              <a:t/>
            </a:r>
            <a:br>
              <a:rPr lang="en-GB" sz="6000" dirty="0"/>
            </a:br>
            <a:r>
              <a:rPr lang="en-GB" sz="6000" dirty="0" smtClean="0"/>
              <a:t/>
            </a:r>
            <a:br>
              <a:rPr lang="en-GB" sz="6000" dirty="0" smtClean="0"/>
            </a:br>
            <a:r>
              <a:rPr lang="en-GB" sz="4000" b="1" dirty="0" smtClean="0"/>
              <a:t/>
            </a:r>
            <a:br>
              <a:rPr lang="en-GB" sz="4000" b="1" dirty="0" smtClean="0"/>
            </a:br>
            <a:r>
              <a:rPr lang="en-GB" dirty="0" smtClean="0"/>
              <a:t/>
            </a:r>
            <a:br>
              <a:rPr lang="en-GB" dirty="0" smtClean="0"/>
            </a:br>
            <a:endParaRPr lang="en-GB" dirty="0" smtClean="0"/>
          </a:p>
        </p:txBody>
      </p:sp>
      <p:pic>
        <p:nvPicPr>
          <p:cNvPr id="3" name="Picture 2"/>
          <p:cNvPicPr>
            <a:picLocks noChangeAspect="1"/>
          </p:cNvPicPr>
          <p:nvPr/>
        </p:nvPicPr>
        <p:blipFill>
          <a:blip r:embed="rId2"/>
          <a:stretch>
            <a:fillRect/>
          </a:stretch>
        </p:blipFill>
        <p:spPr>
          <a:xfrm>
            <a:off x="1787692" y="1340768"/>
            <a:ext cx="5472607" cy="4104456"/>
          </a:xfrm>
          <a:prstGeom prst="rect">
            <a:avLst/>
          </a:prstGeom>
        </p:spPr>
      </p:pic>
    </p:spTree>
    <p:extLst>
      <p:ext uri="{BB962C8B-B14F-4D97-AF65-F5344CB8AC3E}">
        <p14:creationId xmlns:p14="http://schemas.microsoft.com/office/powerpoint/2010/main" val="8054062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5288" y="333375"/>
            <a:ext cx="8748712" cy="5349875"/>
          </a:xfrm>
        </p:spPr>
      </p:pic>
    </p:spTree>
    <p:extLst>
      <p:ext uri="{BB962C8B-B14F-4D97-AF65-F5344CB8AC3E}">
        <p14:creationId xmlns:p14="http://schemas.microsoft.com/office/powerpoint/2010/main" val="346235911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79388" y="333375"/>
            <a:ext cx="8836025" cy="5111750"/>
          </a:xfrm>
        </p:spPr>
      </p:pic>
    </p:spTree>
    <p:extLst>
      <p:ext uri="{BB962C8B-B14F-4D97-AF65-F5344CB8AC3E}">
        <p14:creationId xmlns:p14="http://schemas.microsoft.com/office/powerpoint/2010/main" val="16844308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a:xfrm>
            <a:off x="714375" y="285750"/>
            <a:ext cx="8429625" cy="928688"/>
          </a:xfrm>
        </p:spPr>
        <p:txBody>
          <a:bodyPr/>
          <a:lstStyle/>
          <a:p>
            <a:r>
              <a:rPr lang="en-GB" altLang="en-US" smtClean="0"/>
              <a:t>Planning cycle</a:t>
            </a:r>
          </a:p>
        </p:txBody>
      </p:sp>
      <p:graphicFrame>
        <p:nvGraphicFramePr>
          <p:cNvPr id="4" name="Content Placeholder 3"/>
          <p:cNvGraphicFramePr>
            <a:graphicFrameLocks noGrp="1"/>
          </p:cNvGraphicFramePr>
          <p:nvPr>
            <p:ph idx="1"/>
          </p:nvPr>
        </p:nvGraphicFramePr>
        <p:xfrm>
          <a:off x="0" y="1428736"/>
          <a:ext cx="8786813" cy="4286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34197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itle 1"/>
          <p:cNvSpPr>
            <a:spLocks noGrp="1"/>
          </p:cNvSpPr>
          <p:nvPr>
            <p:ph type="title"/>
          </p:nvPr>
        </p:nvSpPr>
        <p:spPr>
          <a:xfrm>
            <a:off x="468313" y="260350"/>
            <a:ext cx="8229600" cy="1143000"/>
          </a:xfrm>
        </p:spPr>
        <p:txBody>
          <a:bodyPr/>
          <a:lstStyle/>
          <a:p>
            <a:r>
              <a:rPr lang="en-GB" altLang="en-US" smtClean="0"/>
              <a:t>SOSTAC</a:t>
            </a:r>
          </a:p>
        </p:txBody>
      </p:sp>
      <p:pic>
        <p:nvPicPr>
          <p:cNvPr id="115715"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31913" y="1658938"/>
            <a:ext cx="6073775" cy="4073525"/>
          </a:xfrm>
        </p:spPr>
      </p:pic>
    </p:spTree>
    <p:extLst>
      <p:ext uri="{BB962C8B-B14F-4D97-AF65-F5344CB8AC3E}">
        <p14:creationId xmlns:p14="http://schemas.microsoft.com/office/powerpoint/2010/main" val="1280770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8"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547813" y="260350"/>
            <a:ext cx="5472112" cy="5883275"/>
          </a:xfrm>
        </p:spPr>
      </p:pic>
    </p:spTree>
    <p:extLst>
      <p:ext uri="{BB962C8B-B14F-4D97-AF65-F5344CB8AC3E}">
        <p14:creationId xmlns:p14="http://schemas.microsoft.com/office/powerpoint/2010/main" val="44472116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698" name="Group 27"/>
          <p:cNvGrpSpPr>
            <a:grpSpLocks/>
          </p:cNvGrpSpPr>
          <p:nvPr/>
        </p:nvGrpSpPr>
        <p:grpSpPr bwMode="auto">
          <a:xfrm>
            <a:off x="925513" y="1412875"/>
            <a:ext cx="6838950" cy="4311650"/>
            <a:chOff x="1714480" y="1478062"/>
            <a:chExt cx="6838366" cy="4310822"/>
          </a:xfrm>
        </p:grpSpPr>
        <p:sp>
          <p:nvSpPr>
            <p:cNvPr id="29702" name="Oval 7"/>
            <p:cNvSpPr>
              <a:spLocks noChangeArrowheads="1"/>
            </p:cNvSpPr>
            <p:nvPr/>
          </p:nvSpPr>
          <p:spPr bwMode="auto">
            <a:xfrm>
              <a:off x="4097812" y="1478062"/>
              <a:ext cx="2071702" cy="1143008"/>
            </a:xfrm>
            <a:prstGeom prst="ellipse">
              <a:avLst/>
            </a:prstGeom>
            <a:solidFill>
              <a:srgbClr val="FFCCCC"/>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29703" name="TextBox 8"/>
            <p:cNvSpPr txBox="1">
              <a:spLocks noChangeArrowheads="1"/>
            </p:cNvSpPr>
            <p:nvPr/>
          </p:nvSpPr>
          <p:spPr bwMode="auto">
            <a:xfrm>
              <a:off x="4267889" y="1703432"/>
              <a:ext cx="179568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t>Clear purpose</a:t>
              </a:r>
            </a:p>
            <a:p>
              <a:pPr algn="ctr" eaLnBrk="1" hangingPunct="1">
                <a:spcBef>
                  <a:spcPct val="0"/>
                </a:spcBef>
                <a:buFontTx/>
                <a:buNone/>
              </a:pPr>
              <a:r>
                <a:rPr lang="en-GB" altLang="en-US" sz="2000"/>
                <a:t>&amp; direction</a:t>
              </a:r>
              <a:endParaRPr lang="en-US" altLang="en-US" sz="2000"/>
            </a:p>
          </p:txBody>
        </p:sp>
        <p:sp>
          <p:nvSpPr>
            <p:cNvPr id="29704" name="Oval 9"/>
            <p:cNvSpPr>
              <a:spLocks noChangeArrowheads="1"/>
            </p:cNvSpPr>
            <p:nvPr/>
          </p:nvSpPr>
          <p:spPr bwMode="auto">
            <a:xfrm>
              <a:off x="6481144" y="2786058"/>
              <a:ext cx="2071702" cy="1143008"/>
            </a:xfrm>
            <a:prstGeom prst="ellipse">
              <a:avLst/>
            </a:prstGeom>
            <a:solidFill>
              <a:srgbClr val="FFCCCC"/>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29705" name="TextBox 10"/>
            <p:cNvSpPr txBox="1">
              <a:spLocks noChangeArrowheads="1"/>
            </p:cNvSpPr>
            <p:nvPr/>
          </p:nvSpPr>
          <p:spPr bwMode="auto">
            <a:xfrm>
              <a:off x="6709776" y="3152084"/>
              <a:ext cx="162256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t>Identify aims</a:t>
              </a:r>
              <a:endParaRPr lang="en-US" altLang="en-US" sz="2000"/>
            </a:p>
          </p:txBody>
        </p:sp>
        <p:sp>
          <p:nvSpPr>
            <p:cNvPr id="29706" name="Oval 11"/>
            <p:cNvSpPr>
              <a:spLocks noChangeArrowheads="1"/>
            </p:cNvSpPr>
            <p:nvPr/>
          </p:nvSpPr>
          <p:spPr bwMode="auto">
            <a:xfrm>
              <a:off x="6000760" y="4643446"/>
              <a:ext cx="2071702" cy="1143008"/>
            </a:xfrm>
            <a:prstGeom prst="ellipse">
              <a:avLst/>
            </a:prstGeom>
            <a:solidFill>
              <a:srgbClr val="FFCCCC"/>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29707" name="TextBox 12"/>
            <p:cNvSpPr txBox="1">
              <a:spLocks noChangeArrowheads="1"/>
            </p:cNvSpPr>
            <p:nvPr/>
          </p:nvSpPr>
          <p:spPr bwMode="auto">
            <a:xfrm>
              <a:off x="6003275" y="4860190"/>
              <a:ext cx="207781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t>Differentiates</a:t>
              </a:r>
            </a:p>
            <a:p>
              <a:pPr algn="ctr" eaLnBrk="1" hangingPunct="1">
                <a:spcBef>
                  <a:spcPct val="0"/>
                </a:spcBef>
                <a:buFontTx/>
                <a:buNone/>
              </a:pPr>
              <a:r>
                <a:rPr lang="en-GB" altLang="en-US" sz="2000"/>
                <a:t>from competition</a:t>
              </a:r>
              <a:endParaRPr lang="en-US" altLang="en-US" sz="2000"/>
            </a:p>
          </p:txBody>
        </p:sp>
        <p:sp>
          <p:nvSpPr>
            <p:cNvPr id="29708" name="Oval 13"/>
            <p:cNvSpPr>
              <a:spLocks noChangeArrowheads="1"/>
            </p:cNvSpPr>
            <p:nvPr/>
          </p:nvSpPr>
          <p:spPr bwMode="auto">
            <a:xfrm>
              <a:off x="2214546" y="4645876"/>
              <a:ext cx="2071702" cy="1143008"/>
            </a:xfrm>
            <a:prstGeom prst="ellipse">
              <a:avLst/>
            </a:prstGeom>
            <a:solidFill>
              <a:srgbClr val="FFCCCC"/>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29709" name="TextBox 14"/>
            <p:cNvSpPr txBox="1">
              <a:spLocks noChangeArrowheads="1"/>
            </p:cNvSpPr>
            <p:nvPr/>
          </p:nvSpPr>
          <p:spPr bwMode="auto">
            <a:xfrm>
              <a:off x="2394886" y="4706258"/>
              <a:ext cx="1709122"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t>Identifies</a:t>
              </a:r>
            </a:p>
            <a:p>
              <a:pPr algn="ctr" eaLnBrk="1" hangingPunct="1">
                <a:spcBef>
                  <a:spcPct val="0"/>
                </a:spcBef>
                <a:buFontTx/>
                <a:buNone/>
              </a:pPr>
              <a:r>
                <a:rPr lang="en-GB" altLang="en-US" sz="2000"/>
                <a:t>distinctive</a:t>
              </a:r>
            </a:p>
            <a:p>
              <a:pPr algn="ctr" eaLnBrk="1" hangingPunct="1">
                <a:spcBef>
                  <a:spcPct val="0"/>
                </a:spcBef>
                <a:buFontTx/>
                <a:buNone/>
              </a:pPr>
              <a:r>
                <a:rPr lang="en-GB" altLang="en-US" sz="2000"/>
                <a:t>competences</a:t>
              </a:r>
              <a:endParaRPr lang="en-US" altLang="en-US" sz="2000"/>
            </a:p>
          </p:txBody>
        </p:sp>
        <p:sp>
          <p:nvSpPr>
            <p:cNvPr id="29710" name="Oval 15"/>
            <p:cNvSpPr>
              <a:spLocks noChangeArrowheads="1"/>
            </p:cNvSpPr>
            <p:nvPr/>
          </p:nvSpPr>
          <p:spPr bwMode="auto">
            <a:xfrm>
              <a:off x="1714480" y="2786058"/>
              <a:ext cx="2071702" cy="1143008"/>
            </a:xfrm>
            <a:prstGeom prst="ellipse">
              <a:avLst/>
            </a:prstGeom>
            <a:solidFill>
              <a:srgbClr val="FFCCCC"/>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29711" name="TextBox 16"/>
            <p:cNvSpPr txBox="1">
              <a:spLocks noChangeArrowheads="1"/>
            </p:cNvSpPr>
            <p:nvPr/>
          </p:nvSpPr>
          <p:spPr bwMode="auto">
            <a:xfrm>
              <a:off x="1770821" y="2991746"/>
              <a:ext cx="197842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t>Ensures</a:t>
              </a:r>
            </a:p>
            <a:p>
              <a:pPr algn="ctr" eaLnBrk="1" hangingPunct="1">
                <a:spcBef>
                  <a:spcPct val="0"/>
                </a:spcBef>
                <a:buFontTx/>
                <a:buNone/>
              </a:pPr>
              <a:r>
                <a:rPr lang="en-GB" altLang="en-US" sz="2000"/>
                <a:t>customer focus</a:t>
              </a:r>
              <a:endParaRPr lang="en-US" altLang="en-US" sz="2000"/>
            </a:p>
          </p:txBody>
        </p:sp>
        <p:cxnSp>
          <p:nvCxnSpPr>
            <p:cNvPr id="29712" name="Straight Connector 18"/>
            <p:cNvCxnSpPr>
              <a:cxnSpLocks noChangeShapeType="1"/>
            </p:cNvCxnSpPr>
            <p:nvPr/>
          </p:nvCxnSpPr>
          <p:spPr bwMode="auto">
            <a:xfrm>
              <a:off x="3794808" y="3357562"/>
              <a:ext cx="571504" cy="214314"/>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29713" name="Straight Connector 22"/>
            <p:cNvCxnSpPr>
              <a:cxnSpLocks noChangeShapeType="1"/>
              <a:stCxn id="29708" idx="7"/>
            </p:cNvCxnSpPr>
            <p:nvPr/>
          </p:nvCxnSpPr>
          <p:spPr bwMode="auto">
            <a:xfrm rot="5400000" flipH="1" flipV="1">
              <a:off x="4124130" y="4432732"/>
              <a:ext cx="239258" cy="521811"/>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29714" name="Straight Connector 23"/>
            <p:cNvCxnSpPr>
              <a:cxnSpLocks noChangeShapeType="1"/>
            </p:cNvCxnSpPr>
            <p:nvPr/>
          </p:nvCxnSpPr>
          <p:spPr bwMode="auto">
            <a:xfrm rot="16200000" flipH="1">
              <a:off x="5919097" y="4430732"/>
              <a:ext cx="239258" cy="521811"/>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29715" name="Straight Connector 24"/>
            <p:cNvCxnSpPr>
              <a:cxnSpLocks noChangeShapeType="1"/>
            </p:cNvCxnSpPr>
            <p:nvPr/>
          </p:nvCxnSpPr>
          <p:spPr bwMode="auto">
            <a:xfrm flipH="1">
              <a:off x="5912070" y="3359992"/>
              <a:ext cx="571504" cy="214314"/>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29716" name="Straight Connector 26"/>
            <p:cNvCxnSpPr>
              <a:cxnSpLocks noChangeShapeType="1"/>
              <a:stCxn id="29702" idx="4"/>
            </p:cNvCxnSpPr>
            <p:nvPr/>
          </p:nvCxnSpPr>
          <p:spPr bwMode="auto">
            <a:xfrm rot="16200000" flipH="1">
              <a:off x="4859635" y="2895098"/>
              <a:ext cx="550486" cy="2430"/>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grpSp>
      <p:sp>
        <p:nvSpPr>
          <p:cNvPr id="29699" name="Oval 28"/>
          <p:cNvSpPr>
            <a:spLocks noChangeArrowheads="1"/>
          </p:cNvSpPr>
          <p:nvPr/>
        </p:nvSpPr>
        <p:spPr bwMode="auto">
          <a:xfrm>
            <a:off x="3452813" y="3138488"/>
            <a:ext cx="1785937" cy="1643062"/>
          </a:xfrm>
          <a:prstGeom prst="ellipse">
            <a:avLst/>
          </a:prstGeom>
          <a:solidFill>
            <a:schemeClr val="accent2"/>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29700" name="TextBox 29"/>
          <p:cNvSpPr txBox="1">
            <a:spLocks noChangeArrowheads="1"/>
          </p:cNvSpPr>
          <p:nvPr/>
        </p:nvSpPr>
        <p:spPr bwMode="auto">
          <a:xfrm>
            <a:off x="3521075" y="3459163"/>
            <a:ext cx="1585913"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400">
                <a:solidFill>
                  <a:schemeClr val="bg1"/>
                </a:solidFill>
              </a:rPr>
              <a:t>Mission</a:t>
            </a:r>
          </a:p>
          <a:p>
            <a:pPr algn="ctr" eaLnBrk="1" hangingPunct="1">
              <a:spcBef>
                <a:spcPct val="0"/>
              </a:spcBef>
              <a:buFontTx/>
              <a:buNone/>
            </a:pPr>
            <a:r>
              <a:rPr lang="en-GB" altLang="en-US" sz="2400">
                <a:solidFill>
                  <a:schemeClr val="bg1"/>
                </a:solidFill>
              </a:rPr>
              <a:t>Statement</a:t>
            </a:r>
            <a:endParaRPr lang="en-US" altLang="en-US" sz="2400">
              <a:solidFill>
                <a:schemeClr val="bg1"/>
              </a:solidFill>
            </a:endParaRPr>
          </a:p>
        </p:txBody>
      </p:sp>
      <p:sp>
        <p:nvSpPr>
          <p:cNvPr id="29701" name="Title 1"/>
          <p:cNvSpPr>
            <a:spLocks noGrp="1"/>
          </p:cNvSpPr>
          <p:nvPr>
            <p:ph type="title"/>
          </p:nvPr>
        </p:nvSpPr>
        <p:spPr>
          <a:xfrm>
            <a:off x="295275" y="269875"/>
            <a:ext cx="8380413" cy="936625"/>
          </a:xfrm>
        </p:spPr>
        <p:txBody>
          <a:bodyPr/>
          <a:lstStyle/>
          <a:p>
            <a:pPr algn="l"/>
            <a:r>
              <a:rPr lang="en-GB" altLang="en-US" sz="3600" smtClean="0"/>
              <a:t>So a mission statement needs .....</a:t>
            </a:r>
          </a:p>
        </p:txBody>
      </p:sp>
    </p:spTree>
    <p:extLst>
      <p:ext uri="{BB962C8B-B14F-4D97-AF65-F5344CB8AC3E}">
        <p14:creationId xmlns:p14="http://schemas.microsoft.com/office/powerpoint/2010/main" val="3190272183"/>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714375" y="285750"/>
            <a:ext cx="8429625" cy="928688"/>
          </a:xfrm>
        </p:spPr>
        <p:txBody>
          <a:bodyPr/>
          <a:lstStyle/>
          <a:p>
            <a:r>
              <a:rPr lang="en-GB" altLang="en-US" smtClean="0"/>
              <a:t>SMART objectives</a:t>
            </a:r>
          </a:p>
        </p:txBody>
      </p:sp>
      <p:sp>
        <p:nvSpPr>
          <p:cNvPr id="39939" name="Content Placeholder 2"/>
          <p:cNvSpPr>
            <a:spLocks noGrp="1"/>
          </p:cNvSpPr>
          <p:nvPr>
            <p:ph idx="1"/>
          </p:nvPr>
        </p:nvSpPr>
        <p:spPr>
          <a:xfrm>
            <a:off x="714375" y="1600200"/>
            <a:ext cx="8072438" cy="4114800"/>
          </a:xfrm>
        </p:spPr>
        <p:txBody>
          <a:bodyPr/>
          <a:lstStyle/>
          <a:p>
            <a:r>
              <a:rPr lang="en-GB" altLang="en-US" sz="2800" smtClean="0"/>
              <a:t>A framework for creating suitable objectives</a:t>
            </a:r>
          </a:p>
          <a:p>
            <a:r>
              <a:rPr lang="en-GB" altLang="en-US" sz="2800" smtClean="0"/>
              <a:t>Objectives should be</a:t>
            </a:r>
          </a:p>
          <a:p>
            <a:r>
              <a:rPr lang="en-GB" altLang="en-US" sz="3600" b="1" smtClean="0"/>
              <a:t>S</a:t>
            </a:r>
            <a:r>
              <a:rPr lang="en-GB" altLang="en-US" sz="2800" smtClean="0"/>
              <a:t>pecific</a:t>
            </a:r>
          </a:p>
          <a:p>
            <a:r>
              <a:rPr lang="en-GB" altLang="en-US" sz="3600" b="1" smtClean="0"/>
              <a:t>M</a:t>
            </a:r>
            <a:r>
              <a:rPr lang="en-GB" altLang="en-US" sz="2800" smtClean="0"/>
              <a:t>easurable</a:t>
            </a:r>
          </a:p>
          <a:p>
            <a:r>
              <a:rPr lang="en-GB" altLang="en-US" sz="3600" b="1" smtClean="0"/>
              <a:t>A</a:t>
            </a:r>
            <a:r>
              <a:rPr lang="en-GB" altLang="en-US" sz="2800" smtClean="0"/>
              <a:t>chievable</a:t>
            </a:r>
          </a:p>
          <a:p>
            <a:r>
              <a:rPr lang="en-GB" altLang="en-US" sz="3600" b="1" smtClean="0"/>
              <a:t>R</a:t>
            </a:r>
            <a:r>
              <a:rPr lang="en-GB" altLang="en-US" sz="2800" smtClean="0"/>
              <a:t>ealistic</a:t>
            </a:r>
          </a:p>
          <a:p>
            <a:r>
              <a:rPr lang="en-GB" altLang="en-US" sz="3600" b="1" smtClean="0"/>
              <a:t>T</a:t>
            </a:r>
            <a:r>
              <a:rPr lang="en-GB" altLang="en-US" sz="2800" smtClean="0"/>
              <a:t>imed/ Time bound</a:t>
            </a:r>
          </a:p>
          <a:p>
            <a:endParaRPr lang="en-GB" altLang="en-US" smtClean="0"/>
          </a:p>
          <a:p>
            <a:endParaRPr lang="en-GB" altLang="en-US" smtClean="0"/>
          </a:p>
        </p:txBody>
      </p:sp>
    </p:spTree>
    <p:extLst>
      <p:ext uri="{BB962C8B-B14F-4D97-AF65-F5344CB8AC3E}">
        <p14:creationId xmlns:p14="http://schemas.microsoft.com/office/powerpoint/2010/main" val="266918682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4"/>
          <p:cNvSpPr>
            <a:spLocks noGrp="1" noChangeArrowheads="1"/>
          </p:cNvSpPr>
          <p:nvPr>
            <p:ph type="title"/>
          </p:nvPr>
        </p:nvSpPr>
        <p:spPr>
          <a:xfrm>
            <a:off x="468313" y="260350"/>
            <a:ext cx="8229600" cy="1143000"/>
          </a:xfrm>
        </p:spPr>
        <p:txBody>
          <a:bodyPr/>
          <a:lstStyle/>
          <a:p>
            <a:pPr eaLnBrk="1" hangingPunct="1"/>
            <a:r>
              <a:rPr lang="en-US" altLang="en-US" sz="4000" smtClean="0"/>
              <a:t>Organisational objectives</a:t>
            </a:r>
          </a:p>
        </p:txBody>
      </p:sp>
      <p:sp>
        <p:nvSpPr>
          <p:cNvPr id="40963" name="Rectangle 5"/>
          <p:cNvSpPr>
            <a:spLocks noGrp="1" noChangeArrowheads="1"/>
          </p:cNvSpPr>
          <p:nvPr>
            <p:ph type="body" idx="1"/>
          </p:nvPr>
        </p:nvSpPr>
        <p:spPr/>
        <p:txBody>
          <a:bodyPr/>
          <a:lstStyle/>
          <a:p>
            <a:pPr eaLnBrk="1" hangingPunct="1">
              <a:buFontTx/>
              <a:buNone/>
            </a:pPr>
            <a:r>
              <a:rPr lang="en-US" altLang="en-US" smtClean="0"/>
              <a:t>	Might be:</a:t>
            </a:r>
          </a:p>
          <a:p>
            <a:pPr lvl="1" eaLnBrk="1" hangingPunct="1"/>
            <a:r>
              <a:rPr lang="en-US" altLang="en-US" smtClean="0"/>
              <a:t>Survival</a:t>
            </a:r>
          </a:p>
          <a:p>
            <a:pPr lvl="1" eaLnBrk="1" hangingPunct="1"/>
            <a:r>
              <a:rPr lang="en-US" altLang="en-US" smtClean="0"/>
              <a:t>Business growth</a:t>
            </a:r>
          </a:p>
          <a:p>
            <a:pPr lvl="1" eaLnBrk="1" hangingPunct="1"/>
            <a:r>
              <a:rPr lang="en-US" altLang="en-US" smtClean="0"/>
              <a:t>Return on investment</a:t>
            </a:r>
          </a:p>
          <a:p>
            <a:pPr lvl="1" eaLnBrk="1" hangingPunct="1"/>
            <a:r>
              <a:rPr lang="en-US" altLang="en-US" smtClean="0"/>
              <a:t>Profit &amp; profit maximisation</a:t>
            </a:r>
          </a:p>
          <a:p>
            <a:pPr lvl="1" eaLnBrk="1" hangingPunct="1"/>
            <a:r>
              <a:rPr lang="en-US" altLang="en-US" smtClean="0"/>
              <a:t>Market share</a:t>
            </a:r>
          </a:p>
          <a:p>
            <a:pPr lvl="1" eaLnBrk="1" hangingPunct="1"/>
            <a:r>
              <a:rPr lang="en-US" altLang="en-US" smtClean="0"/>
              <a:t>Impact on society</a:t>
            </a:r>
          </a:p>
          <a:p>
            <a:pPr lvl="1" eaLnBrk="1" hangingPunct="1"/>
            <a:r>
              <a:rPr lang="en-US" altLang="en-US" smtClean="0"/>
              <a:t>Donations</a:t>
            </a:r>
          </a:p>
        </p:txBody>
      </p:sp>
      <p:sp>
        <p:nvSpPr>
          <p:cNvPr id="40964" name="Text Box 5"/>
          <p:cNvSpPr txBox="1">
            <a:spLocks noChangeArrowheads="1"/>
          </p:cNvSpPr>
          <p:nvPr/>
        </p:nvSpPr>
        <p:spPr bwMode="auto">
          <a:xfrm>
            <a:off x="1830388" y="5445125"/>
            <a:ext cx="66294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b="1" i="1">
                <a:solidFill>
                  <a:srgbClr val="D0103A"/>
                </a:solidFill>
              </a:rPr>
              <a:t>It will depend on the type of</a:t>
            </a:r>
          </a:p>
          <a:p>
            <a:pPr algn="ctr">
              <a:spcBef>
                <a:spcPct val="0"/>
              </a:spcBef>
              <a:buFontTx/>
              <a:buNone/>
            </a:pPr>
            <a:r>
              <a:rPr lang="en-GB" altLang="en-US" sz="2400" b="1" i="1">
                <a:solidFill>
                  <a:srgbClr val="D0103A"/>
                </a:solidFill>
              </a:rPr>
              <a:t> organisation</a:t>
            </a:r>
            <a:endParaRPr lang="en-GB" altLang="en-US" sz="2400" i="1">
              <a:solidFill>
                <a:srgbClr val="D0103A"/>
              </a:solidFill>
            </a:endParaRPr>
          </a:p>
        </p:txBody>
      </p:sp>
    </p:spTree>
    <p:extLst>
      <p:ext uri="{BB962C8B-B14F-4D97-AF65-F5344CB8AC3E}">
        <p14:creationId xmlns:p14="http://schemas.microsoft.com/office/powerpoint/2010/main" val="2257794150"/>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52400" y="457200"/>
            <a:ext cx="8839200" cy="1143000"/>
          </a:xfrm>
        </p:spPr>
        <p:txBody>
          <a:bodyPr/>
          <a:lstStyle/>
          <a:p>
            <a:r>
              <a:rPr lang="en-US" altLang="en-US" smtClean="0"/>
              <a:t>Marketing Analysis: The SWOT</a:t>
            </a:r>
            <a:br>
              <a:rPr lang="en-US" altLang="en-US" smtClean="0"/>
            </a:br>
            <a:r>
              <a:rPr lang="en-US" altLang="en-US" sz="3200" smtClean="0"/>
              <a:t>(Where are we now?)</a:t>
            </a:r>
          </a:p>
        </p:txBody>
      </p:sp>
      <p:sp>
        <p:nvSpPr>
          <p:cNvPr id="33795" name="Rectangle 3"/>
          <p:cNvSpPr>
            <a:spLocks noGrp="1" noChangeArrowheads="1"/>
          </p:cNvSpPr>
          <p:nvPr>
            <p:ph type="body" sz="quarter" idx="13"/>
          </p:nvPr>
        </p:nvSpPr>
        <p:spPr>
          <a:xfrm>
            <a:off x="914400" y="1752600"/>
            <a:ext cx="7162800" cy="381000"/>
          </a:xfrm>
        </p:spPr>
        <p:txBody>
          <a:bodyPr/>
          <a:lstStyle/>
          <a:p>
            <a:r>
              <a:rPr lang="en-US" altLang="en-US" smtClean="0"/>
              <a:t>Marketing Analysis – SWOT Analysis</a:t>
            </a:r>
          </a:p>
        </p:txBody>
      </p:sp>
      <p:pic>
        <p:nvPicPr>
          <p:cNvPr id="33796" name="Picture 4" descr="fig02_07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752600"/>
            <a:ext cx="7848600" cy="393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7"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Tree>
    <p:extLst>
      <p:ext uri="{BB962C8B-B14F-4D97-AF65-F5344CB8AC3E}">
        <p14:creationId xmlns:p14="http://schemas.microsoft.com/office/powerpoint/2010/main" val="2491476151"/>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ctrTitle"/>
          </p:nvPr>
        </p:nvSpPr>
        <p:spPr>
          <a:solidFill>
            <a:schemeClr val="bg1">
              <a:alpha val="63921"/>
            </a:schemeClr>
          </a:solidFill>
        </p:spPr>
        <p:txBody>
          <a:bodyPr/>
          <a:lstStyle/>
          <a:p>
            <a:pPr eaLnBrk="1" hangingPunct="1"/>
            <a:r>
              <a:rPr lang="en-GB" altLang="en-US" sz="6000" dirty="0" smtClean="0"/>
              <a:t>CIM Session 3</a:t>
            </a:r>
            <a:br>
              <a:rPr lang="en-GB" altLang="en-US" sz="6000" dirty="0" smtClean="0"/>
            </a:br>
            <a:r>
              <a:rPr lang="en-GB" altLang="en-US" sz="6000" dirty="0" smtClean="0"/>
              <a:t/>
            </a:r>
            <a:br>
              <a:rPr lang="en-GB" altLang="en-US" sz="6000" dirty="0" smtClean="0"/>
            </a:br>
            <a:r>
              <a:rPr lang="en-GB" altLang="en-US" sz="6000" dirty="0" smtClean="0"/>
              <a:t>Consumer behaviour </a:t>
            </a:r>
            <a:r>
              <a:rPr lang="en-GB" altLang="en-US" sz="6000" dirty="0" smtClean="0"/>
              <a:t/>
            </a:r>
            <a:br>
              <a:rPr lang="en-GB" altLang="en-US" sz="6000" dirty="0" smtClean="0"/>
            </a:br>
            <a:r>
              <a:rPr lang="en-GB" altLang="en-US" sz="2000" dirty="0" smtClean="0"/>
              <a:t>Suzanne Wells</a:t>
            </a:r>
            <a:br>
              <a:rPr lang="en-GB" altLang="en-US" sz="2000" dirty="0" smtClean="0"/>
            </a:br>
            <a:endParaRPr lang="en-GB" altLang="en-US" dirty="0" smtClean="0"/>
          </a:p>
        </p:txBody>
      </p:sp>
    </p:spTree>
    <p:extLst>
      <p:ext uri="{BB962C8B-B14F-4D97-AF65-F5344CB8AC3E}">
        <p14:creationId xmlns:p14="http://schemas.microsoft.com/office/powerpoint/2010/main" val="23750342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68313" y="260350"/>
            <a:ext cx="8229600" cy="1143000"/>
          </a:xfrm>
        </p:spPr>
        <p:txBody>
          <a:bodyPr/>
          <a:lstStyle/>
          <a:p>
            <a:r>
              <a:rPr lang="en-GB" altLang="en-US" smtClean="0"/>
              <a:t>Understanding customer behaviour </a:t>
            </a:r>
          </a:p>
        </p:txBody>
      </p:sp>
      <p:sp>
        <p:nvSpPr>
          <p:cNvPr id="18435" name="Content Placeholder 2"/>
          <p:cNvSpPr>
            <a:spLocks noGrp="1"/>
          </p:cNvSpPr>
          <p:nvPr>
            <p:ph idx="1"/>
          </p:nvPr>
        </p:nvSpPr>
        <p:spPr/>
        <p:txBody>
          <a:bodyPr/>
          <a:lstStyle/>
          <a:p>
            <a:r>
              <a:rPr lang="en-GB" altLang="en-US" smtClean="0"/>
              <a:t>Needs to start with some basic questions about customers </a:t>
            </a:r>
            <a:r>
              <a:rPr lang="en-GB" altLang="en-US" sz="1000" smtClean="0"/>
              <a:t>(CIM 2007)</a:t>
            </a:r>
          </a:p>
          <a:p>
            <a:pPr lvl="1"/>
            <a:r>
              <a:rPr lang="en-GB" altLang="en-US" sz="2400" smtClean="0"/>
              <a:t>Who is the customer?</a:t>
            </a:r>
          </a:p>
          <a:p>
            <a:pPr lvl="1"/>
            <a:r>
              <a:rPr lang="en-GB" altLang="en-US" sz="2400" smtClean="0"/>
              <a:t>What is the extent of their power with regard to the organisation?</a:t>
            </a:r>
          </a:p>
          <a:p>
            <a:pPr lvl="1"/>
            <a:r>
              <a:rPr lang="en-GB" altLang="en-US" sz="2400" smtClean="0"/>
              <a:t>What do they buy?</a:t>
            </a:r>
          </a:p>
          <a:p>
            <a:pPr lvl="1"/>
            <a:r>
              <a:rPr lang="en-GB" altLang="en-US" sz="2400" smtClean="0"/>
              <a:t>Why do they buy?</a:t>
            </a:r>
          </a:p>
          <a:p>
            <a:pPr lvl="1"/>
            <a:r>
              <a:rPr lang="en-GB" altLang="en-US" sz="2400" smtClean="0"/>
              <a:t>When do they buy?</a:t>
            </a:r>
          </a:p>
          <a:p>
            <a:pPr lvl="1"/>
            <a:r>
              <a:rPr lang="en-GB" altLang="en-US" sz="2400" smtClean="0"/>
              <a:t>Where do they buy?</a:t>
            </a:r>
          </a:p>
        </p:txBody>
      </p:sp>
    </p:spTree>
    <p:extLst>
      <p:ext uri="{BB962C8B-B14F-4D97-AF65-F5344CB8AC3E}">
        <p14:creationId xmlns:p14="http://schemas.microsoft.com/office/powerpoint/2010/main" val="413990122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3" descr="C:\Users\bus-bc\AppData\Local\Microsoft\Windows\Temporary Internet Files\Content.IE5\YBD90DBW\MC90006014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2400" y="1700213"/>
            <a:ext cx="3668713" cy="287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Explosion 2 4"/>
          <p:cNvSpPr/>
          <p:nvPr/>
        </p:nvSpPr>
        <p:spPr>
          <a:xfrm>
            <a:off x="44450" y="981075"/>
            <a:ext cx="2808288" cy="316865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Customer Loyalty and Retention </a:t>
            </a:r>
          </a:p>
        </p:txBody>
      </p:sp>
      <p:sp>
        <p:nvSpPr>
          <p:cNvPr id="9" name="Explosion 2 8"/>
          <p:cNvSpPr/>
          <p:nvPr/>
        </p:nvSpPr>
        <p:spPr>
          <a:xfrm>
            <a:off x="6361113" y="692150"/>
            <a:ext cx="2808287" cy="316865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Building Customer Equity</a:t>
            </a:r>
          </a:p>
        </p:txBody>
      </p:sp>
    </p:spTree>
    <p:extLst>
      <p:ext uri="{BB962C8B-B14F-4D97-AF65-F5344CB8AC3E}">
        <p14:creationId xmlns:p14="http://schemas.microsoft.com/office/powerpoint/2010/main" val="346091895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468313" y="260350"/>
            <a:ext cx="8229600" cy="1143000"/>
          </a:xfrm>
        </p:spPr>
        <p:txBody>
          <a:bodyPr/>
          <a:lstStyle/>
          <a:p>
            <a:r>
              <a:rPr lang="en-GB" altLang="en-US" smtClean="0"/>
              <a:t>Customers are key </a:t>
            </a:r>
          </a:p>
        </p:txBody>
      </p:sp>
      <p:sp>
        <p:nvSpPr>
          <p:cNvPr id="3" name="Content Placeholder 2"/>
          <p:cNvSpPr>
            <a:spLocks noGrp="1"/>
          </p:cNvSpPr>
          <p:nvPr>
            <p:ph idx="1"/>
          </p:nvPr>
        </p:nvSpPr>
        <p:spPr>
          <a:xfrm>
            <a:off x="468313" y="1557338"/>
            <a:ext cx="8229600" cy="4525962"/>
          </a:xfrm>
        </p:spPr>
        <p:txBody>
          <a:bodyPr/>
          <a:lstStyle/>
          <a:p>
            <a:pPr marL="0" indent="0">
              <a:buFont typeface="Arial" charset="0"/>
              <a:buNone/>
              <a:defRPr/>
            </a:pPr>
            <a:r>
              <a:rPr lang="en-GB" dirty="0" smtClean="0"/>
              <a:t>To know the market you must know the customer </a:t>
            </a:r>
          </a:p>
          <a:p>
            <a:pPr>
              <a:buFont typeface="Arial" charset="0"/>
              <a:buChar char="•"/>
              <a:defRPr/>
            </a:pPr>
            <a:r>
              <a:rPr lang="en-GB" dirty="0" smtClean="0"/>
              <a:t>Tools and techniques for analysing the customer environment include: </a:t>
            </a:r>
          </a:p>
          <a:p>
            <a:pPr lvl="1">
              <a:buFont typeface="Arial" charset="0"/>
              <a:buChar char="–"/>
              <a:defRPr/>
            </a:pPr>
            <a:r>
              <a:rPr lang="en-GB" dirty="0" smtClean="0"/>
              <a:t>Customer profiling </a:t>
            </a:r>
          </a:p>
          <a:p>
            <a:pPr lvl="1">
              <a:buFont typeface="Arial" charset="0"/>
              <a:buChar char="–"/>
              <a:defRPr/>
            </a:pPr>
            <a:r>
              <a:rPr lang="en-GB" dirty="0" smtClean="0"/>
              <a:t>Buyer behaviour analysis </a:t>
            </a:r>
          </a:p>
          <a:p>
            <a:pPr>
              <a:buFont typeface="Arial" charset="0"/>
              <a:buChar char="•"/>
              <a:defRPr/>
            </a:pPr>
            <a:r>
              <a:rPr lang="en-GB" dirty="0"/>
              <a:t>C</a:t>
            </a:r>
            <a:r>
              <a:rPr lang="en-GB" dirty="0" smtClean="0"/>
              <a:t>ustomers  and consumers</a:t>
            </a:r>
          </a:p>
          <a:p>
            <a:pPr lvl="1">
              <a:buFont typeface="Arial" charset="0"/>
              <a:buChar char="–"/>
              <a:defRPr/>
            </a:pPr>
            <a:r>
              <a:rPr lang="en-GB" dirty="0" smtClean="0"/>
              <a:t>Consumers B2C (end user)</a:t>
            </a:r>
          </a:p>
          <a:p>
            <a:pPr lvl="1">
              <a:buFont typeface="Arial" charset="0"/>
              <a:buChar char="–"/>
              <a:defRPr/>
            </a:pPr>
            <a:r>
              <a:rPr lang="en-GB" dirty="0" smtClean="0"/>
              <a:t>Other businesses B2B (customer)</a:t>
            </a:r>
          </a:p>
          <a:p>
            <a:pPr marL="457200" lvl="1" indent="0">
              <a:buFont typeface="Arial" charset="0"/>
              <a:buNone/>
              <a:defRPr/>
            </a:pPr>
            <a:endParaRPr lang="en-GB" dirty="0" smtClean="0"/>
          </a:p>
        </p:txBody>
      </p:sp>
    </p:spTree>
    <p:extLst>
      <p:ext uri="{BB962C8B-B14F-4D97-AF65-F5344CB8AC3E}">
        <p14:creationId xmlns:p14="http://schemas.microsoft.com/office/powerpoint/2010/main" val="138946638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en-US" smtClean="0"/>
              <a:t>Characteristics Affecting Consumer Behavior</a:t>
            </a:r>
          </a:p>
        </p:txBody>
      </p:sp>
      <p:sp>
        <p:nvSpPr>
          <p:cNvPr id="24579" name="Text Placeholder 4"/>
          <p:cNvSpPr>
            <a:spLocks noGrp="1"/>
          </p:cNvSpPr>
          <p:nvPr>
            <p:ph type="body" sz="quarter" idx="13"/>
          </p:nvPr>
        </p:nvSpPr>
        <p:spPr/>
        <p:txBody>
          <a:bodyPr/>
          <a:lstStyle/>
          <a:p>
            <a:pPr>
              <a:spcBef>
                <a:spcPct val="0"/>
              </a:spcBef>
            </a:pPr>
            <a:r>
              <a:rPr lang="en-US" altLang="en-US" smtClean="0"/>
              <a:t>Factors Influencing Consumer Behavior</a:t>
            </a:r>
          </a:p>
          <a:p>
            <a:pPr>
              <a:spcBef>
                <a:spcPct val="0"/>
              </a:spcBef>
            </a:pPr>
            <a:endParaRPr lang="en-US" altLang="en-US" smtClean="0"/>
          </a:p>
        </p:txBody>
      </p:sp>
      <p:pic>
        <p:nvPicPr>
          <p:cNvPr id="24580" name="Picture 4" descr="fig05_02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286000"/>
            <a:ext cx="8077200" cy="277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endParaRPr lang="en-US" altLang="en-US" sz="1800">
              <a:ea typeface="ヒラギノ角ゴ Pro W3"/>
              <a:cs typeface="ヒラギノ角ゴ Pro W3"/>
            </a:endParaRPr>
          </a:p>
        </p:txBody>
      </p:sp>
    </p:spTree>
    <p:extLst>
      <p:ext uri="{BB962C8B-B14F-4D97-AF65-F5344CB8AC3E}">
        <p14:creationId xmlns:p14="http://schemas.microsoft.com/office/powerpoint/2010/main" val="1864658688"/>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468313" y="260350"/>
            <a:ext cx="8229600" cy="1143000"/>
          </a:xfrm>
        </p:spPr>
        <p:txBody>
          <a:bodyPr/>
          <a:lstStyle/>
          <a:p>
            <a:r>
              <a:rPr lang="en-GB" altLang="en-US" smtClean="0"/>
              <a:t>Consumer Buying Situations </a:t>
            </a:r>
          </a:p>
        </p:txBody>
      </p:sp>
      <p:sp>
        <p:nvSpPr>
          <p:cNvPr id="39939" name="Content Placeholder 2"/>
          <p:cNvSpPr>
            <a:spLocks noGrp="1"/>
          </p:cNvSpPr>
          <p:nvPr>
            <p:ph idx="1"/>
          </p:nvPr>
        </p:nvSpPr>
        <p:spPr>
          <a:xfrm>
            <a:off x="395288" y="1557338"/>
            <a:ext cx="8229600" cy="4525962"/>
          </a:xfrm>
        </p:spPr>
        <p:txBody>
          <a:bodyPr/>
          <a:lstStyle/>
          <a:p>
            <a:r>
              <a:rPr lang="en-GB" altLang="en-US" sz="2800" smtClean="0"/>
              <a:t>Routine response behaviour</a:t>
            </a:r>
          </a:p>
          <a:p>
            <a:pPr lvl="1"/>
            <a:r>
              <a:rPr lang="en-GB" altLang="en-US" sz="2400" smtClean="0"/>
              <a:t>When buying frequently purchased, low cost items.</a:t>
            </a:r>
          </a:p>
          <a:p>
            <a:r>
              <a:rPr lang="en-GB" altLang="en-US" sz="2800" smtClean="0"/>
              <a:t>Limited decision making behaviour</a:t>
            </a:r>
          </a:p>
          <a:p>
            <a:pPr lvl="1"/>
            <a:r>
              <a:rPr lang="en-GB" altLang="en-US" sz="2400" smtClean="0"/>
              <a:t>When purchasing products only bought occasionally and for which a moderate amount of information and deliberation is required</a:t>
            </a:r>
          </a:p>
          <a:p>
            <a:r>
              <a:rPr lang="en-GB" altLang="en-US" sz="2800" smtClean="0"/>
              <a:t>Extensive decision making behaviour </a:t>
            </a:r>
          </a:p>
          <a:p>
            <a:pPr lvl="1"/>
            <a:r>
              <a:rPr lang="en-GB" altLang="en-US" sz="2400" smtClean="0"/>
              <a:t>When buying unfamiliar, expensive or infrequently purchased items. Time ,maybe spent comparing, seeking out extensive information.</a:t>
            </a:r>
          </a:p>
          <a:p>
            <a:endParaRPr lang="en-GB" altLang="en-US" smtClean="0"/>
          </a:p>
          <a:p>
            <a:pPr lvl="1"/>
            <a:endParaRPr lang="en-GB" altLang="en-US" smtClean="0"/>
          </a:p>
        </p:txBody>
      </p:sp>
    </p:spTree>
    <p:extLst>
      <p:ext uri="{BB962C8B-B14F-4D97-AF65-F5344CB8AC3E}">
        <p14:creationId xmlns:p14="http://schemas.microsoft.com/office/powerpoint/2010/main" val="42371571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85800" y="457200"/>
            <a:ext cx="7772400" cy="1143000"/>
          </a:xfrm>
        </p:spPr>
        <p:txBody>
          <a:bodyPr/>
          <a:lstStyle/>
          <a:p>
            <a:r>
              <a:rPr lang="en-US" altLang="en-US" smtClean="0"/>
              <a:t>The Buyer Decision Process</a:t>
            </a:r>
          </a:p>
        </p:txBody>
      </p:sp>
      <p:sp>
        <p:nvSpPr>
          <p:cNvPr id="40963" name="Content Placeholder 4"/>
          <p:cNvSpPr>
            <a:spLocks noGrp="1"/>
          </p:cNvSpPr>
          <p:nvPr>
            <p:ph type="body" sz="quarter" idx="13"/>
          </p:nvPr>
        </p:nvSpPr>
        <p:spPr/>
        <p:txBody>
          <a:bodyPr/>
          <a:lstStyle/>
          <a:p>
            <a:r>
              <a:rPr lang="en-US" altLang="en-US" smtClean="0"/>
              <a:t>Buyer Decision Making Process</a:t>
            </a:r>
          </a:p>
        </p:txBody>
      </p:sp>
      <p:pic>
        <p:nvPicPr>
          <p:cNvPr id="40964" name="Picture 6" descr="fig05_06"/>
          <p:cNvPicPr>
            <a:picLocks noChangeAspect="1" noChangeArrowheads="1"/>
          </p:cNvPicPr>
          <p:nvPr/>
        </p:nvPicPr>
        <p:blipFill>
          <a:blip r:embed="rId3">
            <a:extLst>
              <a:ext uri="{28A0092B-C50C-407E-A947-70E740481C1C}">
                <a14:useLocalDpi xmlns:a14="http://schemas.microsoft.com/office/drawing/2010/main" val="0"/>
              </a:ext>
            </a:extLst>
          </a:blip>
          <a:srcRect l="18520" t="60706"/>
          <a:stretch>
            <a:fillRect/>
          </a:stretch>
        </p:blipFill>
        <p:spPr bwMode="auto">
          <a:xfrm>
            <a:off x="228600" y="2743200"/>
            <a:ext cx="887888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5"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endParaRPr lang="en-US" altLang="en-US" sz="1800">
              <a:ea typeface="ヒラギノ角ゴ Pro W3"/>
              <a:cs typeface="ヒラギノ角ゴ Pro W3"/>
            </a:endParaRPr>
          </a:p>
        </p:txBody>
      </p:sp>
    </p:spTree>
    <p:extLst>
      <p:ext uri="{BB962C8B-B14F-4D97-AF65-F5344CB8AC3E}">
        <p14:creationId xmlns:p14="http://schemas.microsoft.com/office/powerpoint/2010/main" val="3386010171"/>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468313" y="260350"/>
            <a:ext cx="8229600" cy="1143000"/>
          </a:xfrm>
        </p:spPr>
        <p:txBody>
          <a:bodyPr/>
          <a:lstStyle/>
          <a:p>
            <a:r>
              <a:rPr lang="en-GB" altLang="en-US" smtClean="0"/>
              <a:t>The Family as a Decision-Making Unit</a:t>
            </a:r>
          </a:p>
        </p:txBody>
      </p:sp>
      <p:pic>
        <p:nvPicPr>
          <p:cNvPr id="48131"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1484313"/>
            <a:ext cx="8207375" cy="4443412"/>
          </a:xfrm>
        </p:spPr>
      </p:pic>
      <p:sp>
        <p:nvSpPr>
          <p:cNvPr id="48132" name="TextBox 6"/>
          <p:cNvSpPr txBox="1">
            <a:spLocks noChangeArrowheads="1"/>
          </p:cNvSpPr>
          <p:nvPr/>
        </p:nvSpPr>
        <p:spPr bwMode="auto">
          <a:xfrm>
            <a:off x="611188" y="5902325"/>
            <a:ext cx="2627312"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600"/>
              <a:t>Brassington &amp; Pettitt (2006) </a:t>
            </a:r>
          </a:p>
        </p:txBody>
      </p:sp>
    </p:spTree>
    <p:extLst>
      <p:ext uri="{BB962C8B-B14F-4D97-AF65-F5344CB8AC3E}">
        <p14:creationId xmlns:p14="http://schemas.microsoft.com/office/powerpoint/2010/main" val="232530828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3850" y="404813"/>
            <a:ext cx="8820150" cy="5364162"/>
          </a:xfrm>
        </p:spPr>
      </p:pic>
    </p:spTree>
    <p:extLst>
      <p:ext uri="{BB962C8B-B14F-4D97-AF65-F5344CB8AC3E}">
        <p14:creationId xmlns:p14="http://schemas.microsoft.com/office/powerpoint/2010/main" val="410560482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042988" y="0"/>
            <a:ext cx="8458200" cy="765175"/>
          </a:xfrm>
        </p:spPr>
        <p:txBody>
          <a:bodyPr/>
          <a:lstStyle/>
          <a:p>
            <a:r>
              <a:rPr lang="en-GB" altLang="en-US" sz="2800" smtClean="0">
                <a:ea typeface="MS PGothic" panose="020B0600070205080204" pitchFamily="34" charset="-128"/>
              </a:rPr>
              <a:t>Product Types in Organisational Buying:</a:t>
            </a:r>
          </a:p>
        </p:txBody>
      </p:sp>
      <p:sp>
        <p:nvSpPr>
          <p:cNvPr id="30723" name="Slide Number Placeholder 5"/>
          <p:cNvSpPr>
            <a:spLocks noGrp="1"/>
          </p:cNvSpPr>
          <p:nvPr>
            <p:ph type="sldNum" sz="quarter" idx="11"/>
          </p:nvPr>
        </p:nvSpPr>
        <p:spPr bwMode="auto">
          <a:xfrm>
            <a:off x="9058275" y="-228600"/>
            <a:ext cx="684213"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defTabSz="762000">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defTabSz="76200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defTabSz="7620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defTabSz="7620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defTabSz="7620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eaLnBrk="1" hangingPunct="1">
              <a:spcBef>
                <a:spcPct val="0"/>
              </a:spcBef>
              <a:buFontTx/>
              <a:buNone/>
            </a:pPr>
            <a:fld id="{F071972B-A673-4347-BEB8-DE8497DCCAA4}" type="slidenum">
              <a:rPr lang="en-GB" altLang="en-US" sz="1200" smtClean="0">
                <a:solidFill>
                  <a:srgbClr val="898989"/>
                </a:solidFill>
                <a:ea typeface="MS PGothic" panose="020B0600070205080204" pitchFamily="34" charset="-128"/>
              </a:rPr>
              <a:pPr eaLnBrk="1" hangingPunct="1">
                <a:spcBef>
                  <a:spcPct val="0"/>
                </a:spcBef>
                <a:buFontTx/>
                <a:buNone/>
              </a:pPr>
              <a:t>33</a:t>
            </a:fld>
            <a:endParaRPr lang="en-GB" altLang="en-US" sz="1200" smtClean="0">
              <a:solidFill>
                <a:srgbClr val="898989"/>
              </a:solidFill>
              <a:ea typeface="MS PGothic" panose="020B0600070205080204" pitchFamily="34" charset="-128"/>
            </a:endParaRPr>
          </a:p>
        </p:txBody>
      </p:sp>
      <p:pic>
        <p:nvPicPr>
          <p:cNvPr id="30724" name="Picture 3" descr="j015009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15175" y="968375"/>
            <a:ext cx="2025650"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5" descr="j014991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07113" y="1831975"/>
            <a:ext cx="13716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6" descr="j014964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331075" y="4495800"/>
            <a:ext cx="1800225" cy="167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7" descr="BD05272_"/>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957888" y="3208338"/>
            <a:ext cx="2074862" cy="185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8" name="Picture 8" descr="j020951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138238" y="3776663"/>
            <a:ext cx="12954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73226" name="Text Box 10"/>
          <p:cNvSpPr txBox="1">
            <a:spLocks noChangeArrowheads="1"/>
          </p:cNvSpPr>
          <p:nvPr/>
        </p:nvSpPr>
        <p:spPr bwMode="auto">
          <a:xfrm>
            <a:off x="2713038" y="2268538"/>
            <a:ext cx="228600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eaLnBrk="1" hangingPunct="1">
              <a:spcBef>
                <a:spcPct val="50000"/>
              </a:spcBef>
              <a:buFontTx/>
              <a:buNone/>
            </a:pPr>
            <a:r>
              <a:rPr lang="en-GB" altLang="en-US" sz="2800">
                <a:solidFill>
                  <a:srgbClr val="124992"/>
                </a:solidFill>
                <a:latin typeface="Arial" panose="020B0604020202020204" pitchFamily="34" charset="0"/>
                <a:ea typeface="MS PGothic" panose="020B0600070205080204" pitchFamily="34" charset="-128"/>
              </a:rPr>
              <a:t>Components</a:t>
            </a:r>
          </a:p>
        </p:txBody>
      </p:sp>
      <p:sp>
        <p:nvSpPr>
          <p:cNvPr id="1673227" name="Text Box 11"/>
          <p:cNvSpPr txBox="1">
            <a:spLocks noChangeArrowheads="1"/>
          </p:cNvSpPr>
          <p:nvPr/>
        </p:nvSpPr>
        <p:spPr bwMode="auto">
          <a:xfrm>
            <a:off x="4506913" y="1301750"/>
            <a:ext cx="22860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eaLnBrk="1" hangingPunct="1">
              <a:spcBef>
                <a:spcPct val="50000"/>
              </a:spcBef>
              <a:buFontTx/>
              <a:buNone/>
            </a:pPr>
            <a:r>
              <a:rPr lang="en-GB" altLang="en-US" sz="2800">
                <a:solidFill>
                  <a:srgbClr val="732888"/>
                </a:solidFill>
                <a:latin typeface="Arial" panose="020B0604020202020204" pitchFamily="34" charset="0"/>
                <a:ea typeface="MS PGothic" panose="020B0600070205080204" pitchFamily="34" charset="-128"/>
              </a:rPr>
              <a:t>Plant &amp; equipment</a:t>
            </a:r>
          </a:p>
        </p:txBody>
      </p:sp>
      <p:sp>
        <p:nvSpPr>
          <p:cNvPr id="1673228" name="Text Box 12"/>
          <p:cNvSpPr txBox="1">
            <a:spLocks noChangeArrowheads="1"/>
          </p:cNvSpPr>
          <p:nvPr/>
        </p:nvSpPr>
        <p:spPr bwMode="auto">
          <a:xfrm>
            <a:off x="2433638" y="4784725"/>
            <a:ext cx="22860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eaLnBrk="1" hangingPunct="1">
              <a:spcBef>
                <a:spcPct val="50000"/>
              </a:spcBef>
              <a:buFontTx/>
              <a:buNone/>
            </a:pPr>
            <a:r>
              <a:rPr lang="en-GB" altLang="en-US" sz="2800">
                <a:solidFill>
                  <a:srgbClr val="732888"/>
                </a:solidFill>
                <a:latin typeface="Arial" panose="020B0604020202020204" pitchFamily="34" charset="0"/>
                <a:ea typeface="MS PGothic" panose="020B0600070205080204" pitchFamily="34" charset="-128"/>
              </a:rPr>
              <a:t>Products &amp; Services</a:t>
            </a:r>
          </a:p>
        </p:txBody>
      </p:sp>
      <p:sp>
        <p:nvSpPr>
          <p:cNvPr id="1673229" name="Text Box 13"/>
          <p:cNvSpPr txBox="1">
            <a:spLocks noChangeArrowheads="1"/>
          </p:cNvSpPr>
          <p:nvPr/>
        </p:nvSpPr>
        <p:spPr bwMode="auto">
          <a:xfrm>
            <a:off x="5746750" y="4856163"/>
            <a:ext cx="228600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eaLnBrk="1" hangingPunct="1">
              <a:spcBef>
                <a:spcPct val="50000"/>
              </a:spcBef>
              <a:buFontTx/>
              <a:buNone/>
            </a:pPr>
            <a:r>
              <a:rPr lang="en-GB" altLang="en-US" sz="2800">
                <a:solidFill>
                  <a:srgbClr val="124992"/>
                </a:solidFill>
                <a:latin typeface="Arial" panose="020B0604020202020204" pitchFamily="34" charset="0"/>
                <a:ea typeface="MS PGothic" panose="020B0600070205080204" pitchFamily="34" charset="-128"/>
              </a:rPr>
              <a:t>Materials</a:t>
            </a:r>
          </a:p>
        </p:txBody>
      </p:sp>
      <p:pic>
        <p:nvPicPr>
          <p:cNvPr id="30733" name="Picture 15" descr="MCj02377750000[1]"/>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470150" y="3208338"/>
            <a:ext cx="1781175" cy="176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4" name="Picture 16" descr="MCj02872530000[1]"/>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95288" y="1363663"/>
            <a:ext cx="2454275" cy="184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75762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grpId="0" nodeType="withEffect">
                                  <p:stCondLst>
                                    <p:cond delay="0"/>
                                  </p:stCondLst>
                                  <p:childTnLst>
                                    <p:set>
                                      <p:cBhvr>
                                        <p:cTn id="6" dur="1" fill="hold">
                                          <p:stCondLst>
                                            <p:cond delay="0"/>
                                          </p:stCondLst>
                                        </p:cTn>
                                        <p:tgtEl>
                                          <p:spTgt spid="1673226">
                                            <p:txEl>
                                              <p:pRg st="0" end="0"/>
                                            </p:txEl>
                                          </p:spTgt>
                                        </p:tgtEl>
                                        <p:attrNameLst>
                                          <p:attrName>style.visibility</p:attrName>
                                        </p:attrNameLst>
                                      </p:cBhvr>
                                      <p:to>
                                        <p:strVal val="visible"/>
                                      </p:to>
                                    </p:set>
                                    <p:animEffect transition="in" filter="box(out)">
                                      <p:cBhvr>
                                        <p:cTn id="7" dur="500"/>
                                        <p:tgtEl>
                                          <p:spTgt spid="1673226">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wav"/>
                                        </p:tgtEl>
                                      </p:cMediaNode>
                                    </p:audio>
                                  </p:subTnLst>
                                </p:cTn>
                              </p:par>
                            </p:childTnLst>
                          </p:cTn>
                        </p:par>
                        <p:par>
                          <p:cTn id="8" fill="hold" nodeType="afterGroup">
                            <p:stCondLst>
                              <p:cond delay="500"/>
                            </p:stCondLst>
                            <p:childTnLst>
                              <p:par>
                                <p:cTn id="9" presetID="4" presetClass="entr" presetSubtype="32" fill="hold" grpId="0" nodeType="afterEffect">
                                  <p:stCondLst>
                                    <p:cond delay="0"/>
                                  </p:stCondLst>
                                  <p:childTnLst>
                                    <p:set>
                                      <p:cBhvr>
                                        <p:cTn id="10" dur="1" fill="hold">
                                          <p:stCondLst>
                                            <p:cond delay="0"/>
                                          </p:stCondLst>
                                        </p:cTn>
                                        <p:tgtEl>
                                          <p:spTgt spid="1673227">
                                            <p:txEl>
                                              <p:pRg st="0" end="0"/>
                                            </p:txEl>
                                          </p:spTgt>
                                        </p:tgtEl>
                                        <p:attrNameLst>
                                          <p:attrName>style.visibility</p:attrName>
                                        </p:attrNameLst>
                                      </p:cBhvr>
                                      <p:to>
                                        <p:strVal val="visible"/>
                                      </p:to>
                                    </p:set>
                                    <p:animEffect transition="in" filter="box(out)">
                                      <p:cBhvr>
                                        <p:cTn id="11" dur="500"/>
                                        <p:tgtEl>
                                          <p:spTgt spid="1673227">
                                            <p:txEl>
                                              <p:pRg st="0" end="0"/>
                                            </p:txEl>
                                          </p:spTgt>
                                        </p:tgtEl>
                                      </p:cBhvr>
                                    </p:animEffect>
                                  </p:childTnLst>
                                  <p:subTnLst>
                                    <p:audio>
                                      <p:cMediaNode>
                                        <p:cTn display="0" masterRel="sameClick">
                                          <p:stCondLst>
                                            <p:cond evt="begin" delay="0">
                                              <p:tn val="9"/>
                                            </p:cond>
                                          </p:stCondLst>
                                          <p:endCondLst>
                                            <p:cond evt="onStopAudio" delay="0">
                                              <p:tgtEl>
                                                <p:sldTgt/>
                                              </p:tgtEl>
                                            </p:cond>
                                          </p:endCondLst>
                                        </p:cTn>
                                        <p:tgtEl>
                                          <p:sndTgt r:embed="rId3" name="camera.wav"/>
                                        </p:tgtEl>
                                      </p:cMediaNode>
                                    </p:audio>
                                  </p:subTnLst>
                                </p:cTn>
                              </p:par>
                            </p:childTnLst>
                          </p:cTn>
                        </p:par>
                        <p:par>
                          <p:cTn id="12" fill="hold" nodeType="afterGroup">
                            <p:stCondLst>
                              <p:cond delay="1000"/>
                            </p:stCondLst>
                            <p:childTnLst>
                              <p:par>
                                <p:cTn id="13" presetID="4" presetClass="entr" presetSubtype="32" fill="hold" grpId="0" nodeType="afterEffect">
                                  <p:stCondLst>
                                    <p:cond delay="0"/>
                                  </p:stCondLst>
                                  <p:childTnLst>
                                    <p:set>
                                      <p:cBhvr>
                                        <p:cTn id="14" dur="1" fill="hold">
                                          <p:stCondLst>
                                            <p:cond delay="0"/>
                                          </p:stCondLst>
                                        </p:cTn>
                                        <p:tgtEl>
                                          <p:spTgt spid="1673228">
                                            <p:txEl>
                                              <p:pRg st="0" end="0"/>
                                            </p:txEl>
                                          </p:spTgt>
                                        </p:tgtEl>
                                        <p:attrNameLst>
                                          <p:attrName>style.visibility</p:attrName>
                                        </p:attrNameLst>
                                      </p:cBhvr>
                                      <p:to>
                                        <p:strVal val="visible"/>
                                      </p:to>
                                    </p:set>
                                    <p:animEffect transition="in" filter="box(out)">
                                      <p:cBhvr>
                                        <p:cTn id="15" dur="500"/>
                                        <p:tgtEl>
                                          <p:spTgt spid="1673228">
                                            <p:txEl>
                                              <p:pRg st="0" end="0"/>
                                            </p:txEl>
                                          </p:spTgt>
                                        </p:tgtEl>
                                      </p:cBhvr>
                                    </p:animEffect>
                                  </p:childTnLst>
                                  <p:subTnLst>
                                    <p:audio>
                                      <p:cMediaNode>
                                        <p:cTn display="0" masterRel="sameClick">
                                          <p:stCondLst>
                                            <p:cond evt="begin" delay="0">
                                              <p:tn val="13"/>
                                            </p:cond>
                                          </p:stCondLst>
                                          <p:endCondLst>
                                            <p:cond evt="onStopAudio" delay="0">
                                              <p:tgtEl>
                                                <p:sldTgt/>
                                              </p:tgtEl>
                                            </p:cond>
                                          </p:endCondLst>
                                        </p:cTn>
                                        <p:tgtEl>
                                          <p:sndTgt r:embed="rId3" name="camera.wav"/>
                                        </p:tgtEl>
                                      </p:cMediaNode>
                                    </p:audio>
                                  </p:subTnLst>
                                </p:cTn>
                              </p:par>
                            </p:childTnLst>
                          </p:cTn>
                        </p:par>
                        <p:par>
                          <p:cTn id="16" fill="hold" nodeType="afterGroup">
                            <p:stCondLst>
                              <p:cond delay="1500"/>
                            </p:stCondLst>
                            <p:childTnLst>
                              <p:par>
                                <p:cTn id="17" presetID="4" presetClass="entr" presetSubtype="32" fill="hold" grpId="0" nodeType="afterEffect">
                                  <p:stCondLst>
                                    <p:cond delay="0"/>
                                  </p:stCondLst>
                                  <p:childTnLst>
                                    <p:set>
                                      <p:cBhvr>
                                        <p:cTn id="18" dur="1" fill="hold">
                                          <p:stCondLst>
                                            <p:cond delay="0"/>
                                          </p:stCondLst>
                                        </p:cTn>
                                        <p:tgtEl>
                                          <p:spTgt spid="1673229">
                                            <p:txEl>
                                              <p:pRg st="0" end="0"/>
                                            </p:txEl>
                                          </p:spTgt>
                                        </p:tgtEl>
                                        <p:attrNameLst>
                                          <p:attrName>style.visibility</p:attrName>
                                        </p:attrNameLst>
                                      </p:cBhvr>
                                      <p:to>
                                        <p:strVal val="visible"/>
                                      </p:to>
                                    </p:set>
                                    <p:animEffect transition="in" filter="box(out)">
                                      <p:cBhvr>
                                        <p:cTn id="19" dur="500"/>
                                        <p:tgtEl>
                                          <p:spTgt spid="1673229">
                                            <p:txEl>
                                              <p:pRg st="0" end="0"/>
                                            </p:txEl>
                                          </p:spTgt>
                                        </p:tgtEl>
                                      </p:cBhvr>
                                    </p:animEffect>
                                  </p:childTnLst>
                                  <p:subTnLst>
                                    <p:audio>
                                      <p:cMediaNode>
                                        <p:cTn display="0" masterRel="sameClick">
                                          <p:stCondLst>
                                            <p:cond evt="begin" delay="0">
                                              <p:tn val="17"/>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3226" grpId="0" build="p" autoUpdateAnimBg="0"/>
      <p:bldP spid="1673227" grpId="0" build="p" autoUpdateAnimBg="0"/>
      <p:bldP spid="1673228" grpId="0" build="p" autoUpdateAnimBg="0"/>
      <p:bldP spid="1673229"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Number Placeholder 1"/>
          <p:cNvSpPr>
            <a:spLocks noGrp="1"/>
          </p:cNvSpPr>
          <p:nvPr>
            <p:ph type="sldNum" sz="quarter" idx="11"/>
          </p:nvPr>
        </p:nvSpPr>
        <p:spPr bwMode="auto">
          <a:xfrm>
            <a:off x="457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a:spcBef>
                <a:spcPct val="0"/>
              </a:spcBef>
              <a:buFontTx/>
              <a:buNone/>
            </a:pPr>
            <a:r>
              <a:rPr lang="en-US" altLang="en-US" sz="1200" smtClean="0">
                <a:solidFill>
                  <a:srgbClr val="898989"/>
                </a:solidFill>
                <a:latin typeface="Arial" panose="020B0604020202020204" pitchFamily="34" charset="0"/>
              </a:rPr>
              <a:t>6-</a:t>
            </a:r>
            <a:fld id="{8A06B58B-1804-443B-BC10-321CB52154A6}" type="slidenum">
              <a:rPr lang="en-US" altLang="en-US" sz="1200" smtClean="0">
                <a:solidFill>
                  <a:srgbClr val="898989"/>
                </a:solidFill>
                <a:latin typeface="Arial" panose="020B0604020202020204" pitchFamily="34" charset="0"/>
              </a:rPr>
              <a:pPr>
                <a:spcBef>
                  <a:spcPct val="0"/>
                </a:spcBef>
                <a:buFontTx/>
                <a:buNone/>
              </a:pPr>
              <a:t>34</a:t>
            </a:fld>
            <a:endParaRPr lang="en-US" altLang="en-US" sz="1200" smtClean="0">
              <a:solidFill>
                <a:srgbClr val="898989"/>
              </a:solidFill>
              <a:latin typeface="Arial" panose="020B0604020202020204" pitchFamily="34" charset="0"/>
            </a:endParaRPr>
          </a:p>
        </p:txBody>
      </p:sp>
      <p:sp>
        <p:nvSpPr>
          <p:cNvPr id="37891" name="Rectangle 2"/>
          <p:cNvSpPr>
            <a:spLocks noChangeArrowheads="1"/>
          </p:cNvSpPr>
          <p:nvPr/>
        </p:nvSpPr>
        <p:spPr bwMode="auto">
          <a:xfrm>
            <a:off x="457200" y="381000"/>
            <a:ext cx="82296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bIns="0" anchor="b"/>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a:spcBef>
                <a:spcPct val="0"/>
              </a:spcBef>
              <a:buFontTx/>
              <a:buNone/>
            </a:pPr>
            <a:r>
              <a:rPr lang="en-US" altLang="en-US" sz="3500">
                <a:solidFill>
                  <a:srgbClr val="0000FF"/>
                </a:solidFill>
              </a:rPr>
              <a:t/>
            </a:r>
            <a:br>
              <a:rPr lang="en-US" altLang="en-US" sz="3500">
                <a:solidFill>
                  <a:srgbClr val="0000FF"/>
                </a:solidFill>
              </a:rPr>
            </a:br>
            <a:r>
              <a:rPr lang="en-US" altLang="en-US" sz="3800" b="1">
                <a:solidFill>
                  <a:schemeClr val="tx2"/>
                </a:solidFill>
              </a:rPr>
              <a:t>Business Buyer Behaviour</a:t>
            </a:r>
          </a:p>
        </p:txBody>
      </p:sp>
      <p:sp>
        <p:nvSpPr>
          <p:cNvPr id="37892" name="Rectangle 3"/>
          <p:cNvSpPr>
            <a:spLocks noChangeArrowheads="1"/>
          </p:cNvSpPr>
          <p:nvPr/>
        </p:nvSpPr>
        <p:spPr bwMode="auto">
          <a:xfrm>
            <a:off x="457200" y="1371600"/>
            <a:ext cx="82296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33400" indent="-533400">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914400" indent="-45720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a:buClr>
                <a:srgbClr val="0BD0D9"/>
              </a:buClr>
              <a:buSzPct val="95000"/>
              <a:buFont typeface="Wingdings" panose="05000000000000000000" pitchFamily="2" charset="2"/>
              <a:buNone/>
            </a:pPr>
            <a:r>
              <a:rPr lang="en-US" altLang="en-US" sz="2800" b="1" u="sng">
                <a:solidFill>
                  <a:srgbClr val="000099"/>
                </a:solidFill>
              </a:rPr>
              <a:t>Participants in the Business Buying Process</a:t>
            </a:r>
            <a:endParaRPr lang="en-US" altLang="en-US" sz="2400" b="1" u="sng">
              <a:solidFill>
                <a:srgbClr val="000099"/>
              </a:solidFill>
            </a:endParaRPr>
          </a:p>
          <a:p>
            <a:pPr>
              <a:buClr>
                <a:srgbClr val="0BD0D9"/>
              </a:buClr>
              <a:buSzPct val="95000"/>
              <a:buFontTx/>
              <a:buNone/>
            </a:pPr>
            <a:endParaRPr lang="en-US" altLang="en-US" sz="1600"/>
          </a:p>
          <a:p>
            <a:pPr>
              <a:lnSpc>
                <a:spcPct val="90000"/>
              </a:lnSpc>
              <a:buClr>
                <a:srgbClr val="0BD0D9"/>
              </a:buClr>
              <a:buSzPct val="95000"/>
              <a:buFontTx/>
              <a:buChar char="•"/>
            </a:pPr>
            <a:r>
              <a:rPr lang="en-US" altLang="en-US" sz="2600" b="1">
                <a:solidFill>
                  <a:schemeClr val="tx2"/>
                </a:solidFill>
              </a:rPr>
              <a:t>Users</a:t>
            </a:r>
            <a:r>
              <a:rPr lang="en-US" altLang="en-US" sz="2600"/>
              <a:t> are those that will use the product or service.</a:t>
            </a:r>
          </a:p>
          <a:p>
            <a:pPr>
              <a:lnSpc>
                <a:spcPct val="90000"/>
              </a:lnSpc>
              <a:buClr>
                <a:srgbClr val="0BD0D9"/>
              </a:buClr>
              <a:buSzPct val="95000"/>
              <a:buFontTx/>
              <a:buChar char="•"/>
            </a:pPr>
            <a:r>
              <a:rPr lang="en-US" altLang="en-US" sz="2600" b="1">
                <a:solidFill>
                  <a:schemeClr val="tx2"/>
                </a:solidFill>
              </a:rPr>
              <a:t>Influencers</a:t>
            </a:r>
            <a:r>
              <a:rPr lang="en-US" altLang="en-US" sz="2600"/>
              <a:t> help define specifications and provide information for evaluating alternatives.</a:t>
            </a:r>
          </a:p>
          <a:p>
            <a:pPr>
              <a:lnSpc>
                <a:spcPct val="90000"/>
              </a:lnSpc>
              <a:buClr>
                <a:srgbClr val="0BD0D9"/>
              </a:buClr>
              <a:buSzPct val="95000"/>
              <a:buFontTx/>
              <a:buChar char="•"/>
            </a:pPr>
            <a:r>
              <a:rPr lang="en-US" altLang="en-US" sz="2600" b="1">
                <a:solidFill>
                  <a:schemeClr val="tx2"/>
                </a:solidFill>
              </a:rPr>
              <a:t>Buyers</a:t>
            </a:r>
            <a:r>
              <a:rPr lang="en-US" altLang="en-US" sz="2600"/>
              <a:t> have formal authority to select the supplier and arrange terms of purchase.</a:t>
            </a:r>
          </a:p>
          <a:p>
            <a:pPr>
              <a:lnSpc>
                <a:spcPct val="90000"/>
              </a:lnSpc>
              <a:buClr>
                <a:srgbClr val="0BD0D9"/>
              </a:buClr>
              <a:buSzPct val="95000"/>
              <a:buFontTx/>
              <a:buChar char="•"/>
            </a:pPr>
            <a:r>
              <a:rPr lang="en-US" altLang="en-US" sz="2600" b="1">
                <a:solidFill>
                  <a:schemeClr val="tx2"/>
                </a:solidFill>
              </a:rPr>
              <a:t>Deciders</a:t>
            </a:r>
            <a:r>
              <a:rPr lang="en-US" altLang="en-US" sz="2600"/>
              <a:t> have formal or informal power to select and approve final suppliers.</a:t>
            </a:r>
          </a:p>
          <a:p>
            <a:pPr>
              <a:lnSpc>
                <a:spcPct val="90000"/>
              </a:lnSpc>
              <a:buClr>
                <a:srgbClr val="0BD0D9"/>
              </a:buClr>
              <a:buSzPct val="95000"/>
              <a:buFontTx/>
              <a:buChar char="•"/>
            </a:pPr>
            <a:r>
              <a:rPr lang="en-US" altLang="en-US" sz="2600" b="1">
                <a:solidFill>
                  <a:schemeClr val="tx2"/>
                </a:solidFill>
              </a:rPr>
              <a:t>Gatekeepers</a:t>
            </a:r>
            <a:r>
              <a:rPr lang="en-US" altLang="en-US" sz="2600"/>
              <a:t> control the flow of information.</a:t>
            </a:r>
          </a:p>
        </p:txBody>
      </p:sp>
    </p:spTree>
    <p:extLst>
      <p:ext uri="{BB962C8B-B14F-4D97-AF65-F5344CB8AC3E}">
        <p14:creationId xmlns:p14="http://schemas.microsoft.com/office/powerpoint/2010/main" val="1800125468"/>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Number Placeholder 2"/>
          <p:cNvSpPr>
            <a:spLocks noGrp="1"/>
          </p:cNvSpPr>
          <p:nvPr>
            <p:ph type="sldNum" sz="quarter" idx="12"/>
          </p:nvPr>
        </p:nvSpPr>
        <p:spPr bwMode="auto">
          <a:xfrm>
            <a:off x="457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algn="l">
              <a:spcBef>
                <a:spcPct val="0"/>
              </a:spcBef>
              <a:buFontTx/>
              <a:buNone/>
            </a:pPr>
            <a:r>
              <a:rPr lang="en-US" altLang="en-US" sz="2000" smtClean="0">
                <a:latin typeface="Times" panose="02020603050405020304" pitchFamily="18" charset="0"/>
              </a:rPr>
              <a:t>6-</a:t>
            </a:r>
            <a:fld id="{970877CD-9B33-40FC-9200-9776BA6B5977}" type="slidenum">
              <a:rPr lang="en-US" altLang="en-US" sz="2000" smtClean="0">
                <a:latin typeface="Times" panose="02020603050405020304" pitchFamily="18" charset="0"/>
              </a:rPr>
              <a:pPr algn="l">
                <a:spcBef>
                  <a:spcPct val="0"/>
                </a:spcBef>
                <a:buFontTx/>
                <a:buNone/>
              </a:pPr>
              <a:t>35</a:t>
            </a:fld>
            <a:endParaRPr lang="en-US" altLang="en-US" sz="2000" smtClean="0">
              <a:latin typeface="Times" panose="02020603050405020304" pitchFamily="18" charset="0"/>
            </a:endParaRPr>
          </a:p>
        </p:txBody>
      </p:sp>
      <p:sp>
        <p:nvSpPr>
          <p:cNvPr id="40963" name="Rectangle 4"/>
          <p:cNvSpPr>
            <a:spLocks noGrp="1"/>
          </p:cNvSpPr>
          <p:nvPr>
            <p:ph type="title"/>
          </p:nvPr>
        </p:nvSpPr>
        <p:spPr>
          <a:xfrm>
            <a:off x="457200" y="381000"/>
            <a:ext cx="8361363" cy="815975"/>
          </a:xfrm>
        </p:spPr>
        <p:txBody>
          <a:bodyPr/>
          <a:lstStyle/>
          <a:p>
            <a:r>
              <a:rPr lang="en-US" altLang="en-US" sz="3200" smtClean="0"/>
              <a:t>Major Influences on Business Buyer Behaviour </a:t>
            </a:r>
          </a:p>
        </p:txBody>
      </p:sp>
      <p:pic>
        <p:nvPicPr>
          <p:cNvPr id="4096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341438"/>
            <a:ext cx="8589963" cy="437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976553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75" y="2643188"/>
            <a:ext cx="7772400" cy="1470025"/>
          </a:xfrm>
          <a:solidFill>
            <a:schemeClr val="bg1"/>
          </a:solidFill>
        </p:spPr>
        <p:txBody>
          <a:bodyPr rtlCol="0">
            <a:normAutofit fontScale="90000"/>
          </a:bodyPr>
          <a:lstStyle/>
          <a:p>
            <a:pPr eaLnBrk="1" fontAlgn="auto" hangingPunct="1">
              <a:spcAft>
                <a:spcPts val="0"/>
              </a:spcAft>
              <a:defRPr/>
            </a:pPr>
            <a:r>
              <a:rPr lang="en-GB" sz="6000" dirty="0" smtClean="0"/>
              <a:t>The </a:t>
            </a:r>
            <a:r>
              <a:rPr lang="en-GB" sz="6000" dirty="0" smtClean="0"/>
              <a:t>Marketing Environment  </a:t>
            </a:r>
            <a:br>
              <a:rPr lang="en-GB" sz="6000" dirty="0" smtClean="0"/>
            </a:br>
            <a:r>
              <a:rPr lang="en-GB" sz="6000" dirty="0" smtClean="0"/>
              <a:t/>
            </a:r>
            <a:br>
              <a:rPr lang="en-GB" sz="6000" dirty="0" smtClean="0"/>
            </a:br>
            <a:r>
              <a:rPr lang="en-GB" sz="2000" dirty="0" smtClean="0"/>
              <a:t>Beth Cummings</a:t>
            </a:r>
            <a:br>
              <a:rPr lang="en-GB" sz="2000" dirty="0" smtClean="0"/>
            </a:br>
            <a:r>
              <a:rPr lang="en-GB" sz="2000" dirty="0" smtClean="0">
                <a:hlinkClick r:id="rId2"/>
              </a:rPr>
              <a:t>beth.cummings@uwtsd.ac.uk</a:t>
            </a:r>
            <a:r>
              <a:rPr lang="en-GB" sz="2000" dirty="0" smtClean="0"/>
              <a:t> </a:t>
            </a:r>
            <a:br>
              <a:rPr lang="en-GB" sz="2000" dirty="0" smtClean="0"/>
            </a:br>
            <a:r>
              <a:rPr lang="en-GB" sz="2000" dirty="0" smtClean="0"/>
              <a:t>Room 217</a:t>
            </a:r>
            <a:r>
              <a:rPr lang="en-GB" dirty="0" smtClean="0"/>
              <a:t/>
            </a:r>
            <a:br>
              <a:rPr lang="en-GB" dirty="0" smtClean="0"/>
            </a:br>
            <a:endParaRPr lang="en-GB" dirty="0" smtClean="0"/>
          </a:p>
        </p:txBody>
      </p:sp>
    </p:spTree>
    <p:extLst>
      <p:ext uri="{BB962C8B-B14F-4D97-AF65-F5344CB8AC3E}">
        <p14:creationId xmlns:p14="http://schemas.microsoft.com/office/powerpoint/2010/main" val="385367651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9388" y="188913"/>
            <a:ext cx="8785225" cy="936625"/>
          </a:xfrm>
        </p:spPr>
        <p:txBody>
          <a:bodyPr/>
          <a:lstStyle/>
          <a:p>
            <a:pPr eaLnBrk="1" hangingPunct="1"/>
            <a:r>
              <a:rPr lang="en-GB" altLang="en-US" sz="3600" smtClean="0"/>
              <a:t>The organisation’s </a:t>
            </a:r>
            <a:br>
              <a:rPr lang="en-GB" altLang="en-US" sz="3600" smtClean="0"/>
            </a:br>
            <a:r>
              <a:rPr lang="en-GB" altLang="en-US" sz="3600" smtClean="0"/>
              <a:t>environment</a:t>
            </a:r>
          </a:p>
        </p:txBody>
      </p:sp>
      <p:sp>
        <p:nvSpPr>
          <p:cNvPr id="16387" name="Oval 3"/>
          <p:cNvSpPr>
            <a:spLocks noChangeArrowheads="1"/>
          </p:cNvSpPr>
          <p:nvPr/>
        </p:nvSpPr>
        <p:spPr bwMode="auto">
          <a:xfrm>
            <a:off x="1147763" y="1265238"/>
            <a:ext cx="6022975" cy="5187950"/>
          </a:xfrm>
          <a:prstGeom prst="ellipse">
            <a:avLst/>
          </a:prstGeom>
          <a:solidFill>
            <a:srgbClr val="CCFFFF"/>
          </a:solidFill>
          <a:ln w="38100">
            <a:solidFill>
              <a:srgbClr val="003366"/>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600"/>
          </a:p>
        </p:txBody>
      </p:sp>
      <p:sp>
        <p:nvSpPr>
          <p:cNvPr id="16388" name="Oval 4"/>
          <p:cNvSpPr>
            <a:spLocks noChangeArrowheads="1"/>
          </p:cNvSpPr>
          <p:nvPr/>
        </p:nvSpPr>
        <p:spPr bwMode="auto">
          <a:xfrm>
            <a:off x="2251075" y="2562225"/>
            <a:ext cx="3711575" cy="3243263"/>
          </a:xfrm>
          <a:prstGeom prst="ellipse">
            <a:avLst/>
          </a:prstGeom>
          <a:solidFill>
            <a:srgbClr val="FFFF99"/>
          </a:solidFill>
          <a:ln w="38100">
            <a:solidFill>
              <a:srgbClr val="003366"/>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600"/>
          </a:p>
        </p:txBody>
      </p:sp>
      <p:sp>
        <p:nvSpPr>
          <p:cNvPr id="16389" name="Oval 5"/>
          <p:cNvSpPr>
            <a:spLocks noChangeArrowheads="1"/>
          </p:cNvSpPr>
          <p:nvPr/>
        </p:nvSpPr>
        <p:spPr bwMode="auto">
          <a:xfrm>
            <a:off x="3289300" y="3427413"/>
            <a:ext cx="1687513" cy="1512887"/>
          </a:xfrm>
          <a:prstGeom prst="ellipse">
            <a:avLst/>
          </a:prstGeom>
          <a:solidFill>
            <a:srgbClr val="FFCCCC"/>
          </a:solidFill>
          <a:ln w="38100">
            <a:solidFill>
              <a:srgbClr val="003366"/>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600"/>
          </a:p>
        </p:txBody>
      </p:sp>
      <p:sp>
        <p:nvSpPr>
          <p:cNvPr id="16390" name="Text Box 6"/>
          <p:cNvSpPr txBox="1">
            <a:spLocks noChangeArrowheads="1"/>
          </p:cNvSpPr>
          <p:nvPr/>
        </p:nvSpPr>
        <p:spPr bwMode="auto">
          <a:xfrm>
            <a:off x="3168650" y="1920875"/>
            <a:ext cx="197961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800"/>
              <a:t>THE MACRO ENVIRONMENT</a:t>
            </a:r>
          </a:p>
        </p:txBody>
      </p:sp>
      <p:sp>
        <p:nvSpPr>
          <p:cNvPr id="16391" name="Text Box 7"/>
          <p:cNvSpPr txBox="1">
            <a:spLocks noChangeArrowheads="1"/>
          </p:cNvSpPr>
          <p:nvPr/>
        </p:nvSpPr>
        <p:spPr bwMode="auto">
          <a:xfrm>
            <a:off x="3132138" y="2832100"/>
            <a:ext cx="19780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800"/>
              <a:t>THE MICRO ENVIRONMENT</a:t>
            </a:r>
          </a:p>
        </p:txBody>
      </p:sp>
      <p:sp>
        <p:nvSpPr>
          <p:cNvPr id="16392" name="Text Box 8"/>
          <p:cNvSpPr txBox="1">
            <a:spLocks noChangeArrowheads="1"/>
          </p:cNvSpPr>
          <p:nvPr/>
        </p:nvSpPr>
        <p:spPr bwMode="auto">
          <a:xfrm>
            <a:off x="3251200" y="3805238"/>
            <a:ext cx="18446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800"/>
              <a:t>The  Internal Environment</a:t>
            </a:r>
          </a:p>
        </p:txBody>
      </p:sp>
      <p:sp>
        <p:nvSpPr>
          <p:cNvPr id="16393" name="Text Box 9"/>
          <p:cNvSpPr txBox="1">
            <a:spLocks noChangeArrowheads="1"/>
          </p:cNvSpPr>
          <p:nvPr/>
        </p:nvSpPr>
        <p:spPr bwMode="auto">
          <a:xfrm>
            <a:off x="2162175" y="3829050"/>
            <a:ext cx="100488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200"/>
              <a:t>Suppliers</a:t>
            </a:r>
          </a:p>
        </p:txBody>
      </p:sp>
      <p:sp>
        <p:nvSpPr>
          <p:cNvPr id="16394" name="Text Box 10"/>
          <p:cNvSpPr txBox="1">
            <a:spLocks noChangeArrowheads="1"/>
          </p:cNvSpPr>
          <p:nvPr/>
        </p:nvSpPr>
        <p:spPr bwMode="auto">
          <a:xfrm>
            <a:off x="2297113" y="4591050"/>
            <a:ext cx="14065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200"/>
              <a:t>Other stakeholders</a:t>
            </a:r>
          </a:p>
        </p:txBody>
      </p:sp>
      <p:sp>
        <p:nvSpPr>
          <p:cNvPr id="16395" name="Text Box 11"/>
          <p:cNvSpPr txBox="1">
            <a:spLocks noChangeArrowheads="1"/>
          </p:cNvSpPr>
          <p:nvPr/>
        </p:nvSpPr>
        <p:spPr bwMode="auto">
          <a:xfrm>
            <a:off x="3513138" y="5284788"/>
            <a:ext cx="13970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200"/>
              <a:t>Intermediaries</a:t>
            </a:r>
          </a:p>
        </p:txBody>
      </p:sp>
      <p:sp>
        <p:nvSpPr>
          <p:cNvPr id="16396" name="Text Box 12"/>
          <p:cNvSpPr txBox="1">
            <a:spLocks noChangeArrowheads="1"/>
          </p:cNvSpPr>
          <p:nvPr/>
        </p:nvSpPr>
        <p:spPr bwMode="auto">
          <a:xfrm>
            <a:off x="4406900" y="4926013"/>
            <a:ext cx="14065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200"/>
              <a:t>Competitors</a:t>
            </a:r>
          </a:p>
        </p:txBody>
      </p:sp>
      <p:sp>
        <p:nvSpPr>
          <p:cNvPr id="16397" name="Text Box 13"/>
          <p:cNvSpPr txBox="1">
            <a:spLocks noChangeArrowheads="1"/>
          </p:cNvSpPr>
          <p:nvPr/>
        </p:nvSpPr>
        <p:spPr bwMode="auto">
          <a:xfrm>
            <a:off x="4772025" y="3541713"/>
            <a:ext cx="1139825"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200"/>
              <a:t>Customers</a:t>
            </a:r>
          </a:p>
        </p:txBody>
      </p:sp>
      <p:sp>
        <p:nvSpPr>
          <p:cNvPr id="16398" name="Text Box 14"/>
          <p:cNvSpPr txBox="1">
            <a:spLocks noChangeArrowheads="1"/>
          </p:cNvSpPr>
          <p:nvPr/>
        </p:nvSpPr>
        <p:spPr bwMode="auto">
          <a:xfrm>
            <a:off x="1222375" y="3175000"/>
            <a:ext cx="10747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200"/>
              <a:t>Political  forces</a:t>
            </a:r>
          </a:p>
        </p:txBody>
      </p:sp>
      <p:sp>
        <p:nvSpPr>
          <p:cNvPr id="16399" name="Text Box 15"/>
          <p:cNvSpPr txBox="1">
            <a:spLocks noChangeArrowheads="1"/>
          </p:cNvSpPr>
          <p:nvPr/>
        </p:nvSpPr>
        <p:spPr bwMode="auto">
          <a:xfrm>
            <a:off x="2417763" y="5484813"/>
            <a:ext cx="8715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200"/>
              <a:t>Social Cultural  forces</a:t>
            </a:r>
          </a:p>
        </p:txBody>
      </p:sp>
      <p:sp>
        <p:nvSpPr>
          <p:cNvPr id="16400" name="Text Box 16"/>
          <p:cNvSpPr txBox="1">
            <a:spLocks noChangeArrowheads="1"/>
          </p:cNvSpPr>
          <p:nvPr/>
        </p:nvSpPr>
        <p:spPr bwMode="auto">
          <a:xfrm>
            <a:off x="5213350" y="5349875"/>
            <a:ext cx="1397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200"/>
              <a:t>Technological forces</a:t>
            </a:r>
          </a:p>
        </p:txBody>
      </p:sp>
      <p:sp>
        <p:nvSpPr>
          <p:cNvPr id="16401" name="Text Box 17"/>
          <p:cNvSpPr txBox="1">
            <a:spLocks noChangeArrowheads="1"/>
          </p:cNvSpPr>
          <p:nvPr/>
        </p:nvSpPr>
        <p:spPr bwMode="auto">
          <a:xfrm>
            <a:off x="5813425" y="4070350"/>
            <a:ext cx="14112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200"/>
              <a:t>Environmental forces</a:t>
            </a:r>
          </a:p>
        </p:txBody>
      </p:sp>
      <p:sp>
        <p:nvSpPr>
          <p:cNvPr id="16402" name="Text Box 17"/>
          <p:cNvSpPr txBox="1">
            <a:spLocks noChangeArrowheads="1"/>
          </p:cNvSpPr>
          <p:nvPr/>
        </p:nvSpPr>
        <p:spPr bwMode="auto">
          <a:xfrm>
            <a:off x="1401763" y="4675188"/>
            <a:ext cx="9890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200"/>
              <a:t>Economic forces</a:t>
            </a:r>
          </a:p>
        </p:txBody>
      </p:sp>
      <p:sp>
        <p:nvSpPr>
          <p:cNvPr id="16403" name="Text Box 17"/>
          <p:cNvSpPr txBox="1">
            <a:spLocks noChangeArrowheads="1"/>
          </p:cNvSpPr>
          <p:nvPr/>
        </p:nvSpPr>
        <p:spPr bwMode="auto">
          <a:xfrm>
            <a:off x="5783263" y="3008313"/>
            <a:ext cx="1076325"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GB" altLang="en-US" sz="1200"/>
              <a:t>Legal</a:t>
            </a:r>
          </a:p>
          <a:p>
            <a:pPr algn="ctr">
              <a:spcBef>
                <a:spcPct val="50000"/>
              </a:spcBef>
              <a:buFontTx/>
              <a:buNone/>
            </a:pPr>
            <a:r>
              <a:rPr lang="en-GB" altLang="en-US" sz="1200"/>
              <a:t> forces</a:t>
            </a:r>
          </a:p>
        </p:txBody>
      </p:sp>
      <p:sp>
        <p:nvSpPr>
          <p:cNvPr id="16404" name="TextBox 19"/>
          <p:cNvSpPr txBox="1">
            <a:spLocks noChangeArrowheads="1"/>
          </p:cNvSpPr>
          <p:nvPr/>
        </p:nvSpPr>
        <p:spPr bwMode="auto">
          <a:xfrm>
            <a:off x="5135563" y="4310063"/>
            <a:ext cx="6477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200"/>
              <a:t>Public</a:t>
            </a:r>
          </a:p>
        </p:txBody>
      </p:sp>
    </p:spTree>
    <p:extLst>
      <p:ext uri="{BB962C8B-B14F-4D97-AF65-F5344CB8AC3E}">
        <p14:creationId xmlns:p14="http://schemas.microsoft.com/office/powerpoint/2010/main" val="2913702449"/>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68313" y="260350"/>
            <a:ext cx="8229600" cy="1143000"/>
          </a:xfrm>
        </p:spPr>
        <p:txBody>
          <a:bodyPr/>
          <a:lstStyle/>
          <a:p>
            <a:r>
              <a:rPr lang="en-GB" altLang="en-US" smtClean="0"/>
              <a:t>Where are we now?</a:t>
            </a:r>
          </a:p>
        </p:txBody>
      </p:sp>
      <p:sp>
        <p:nvSpPr>
          <p:cNvPr id="18435" name="Content Placeholder 2"/>
          <p:cNvSpPr>
            <a:spLocks noGrp="1"/>
          </p:cNvSpPr>
          <p:nvPr>
            <p:ph idx="1"/>
          </p:nvPr>
        </p:nvSpPr>
        <p:spPr/>
        <p:txBody>
          <a:bodyPr/>
          <a:lstStyle/>
          <a:p>
            <a:r>
              <a:rPr lang="en-GB" altLang="en-US" smtClean="0"/>
              <a:t>Takes stock of a company’s position</a:t>
            </a:r>
          </a:p>
          <a:p>
            <a:r>
              <a:rPr lang="en-GB" altLang="en-US" smtClean="0"/>
              <a:t>Is the launch pad for the marketing plan</a:t>
            </a:r>
          </a:p>
          <a:p>
            <a:r>
              <a:rPr lang="en-GB" altLang="en-US" smtClean="0"/>
              <a:t>An opportunity for management to reflect on the environment and company’s ability to respond as well as identifying future opportunities and threats</a:t>
            </a:r>
          </a:p>
          <a:p>
            <a:r>
              <a:rPr lang="en-GB" altLang="en-US" smtClean="0"/>
              <a:t>Includes analysis of both internal and external factors </a:t>
            </a:r>
          </a:p>
        </p:txBody>
      </p:sp>
    </p:spTree>
    <p:extLst>
      <p:ext uri="{BB962C8B-B14F-4D97-AF65-F5344CB8AC3E}">
        <p14:creationId xmlns:p14="http://schemas.microsoft.com/office/powerpoint/2010/main" val="112420087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23850" y="188913"/>
            <a:ext cx="8640763" cy="1143000"/>
          </a:xfrm>
        </p:spPr>
        <p:txBody>
          <a:bodyPr/>
          <a:lstStyle/>
          <a:p>
            <a:r>
              <a:rPr lang="en-US" altLang="en-US" smtClean="0"/>
              <a:t/>
            </a:r>
            <a:br>
              <a:rPr lang="en-US" altLang="en-US" smtClean="0"/>
            </a:br>
            <a:r>
              <a:rPr lang="en-US" altLang="en-US" smtClean="0"/>
              <a:t>The Company’s Microenvironment</a:t>
            </a:r>
          </a:p>
        </p:txBody>
      </p:sp>
      <p:sp>
        <p:nvSpPr>
          <p:cNvPr id="21507" name="Text Placeholder 4"/>
          <p:cNvSpPr>
            <a:spLocks noGrp="1"/>
          </p:cNvSpPr>
          <p:nvPr>
            <p:ph type="body" sz="quarter" idx="13"/>
          </p:nvPr>
        </p:nvSpPr>
        <p:spPr>
          <a:xfrm>
            <a:off x="914400" y="1447800"/>
            <a:ext cx="7162800" cy="468313"/>
          </a:xfrm>
        </p:spPr>
        <p:txBody>
          <a:bodyPr/>
          <a:lstStyle/>
          <a:p>
            <a:r>
              <a:rPr lang="en-US" altLang="en-US" smtClean="0"/>
              <a:t>Actors in the Microenvironment</a:t>
            </a:r>
          </a:p>
          <a:p>
            <a:endParaRPr lang="en-US" altLang="en-US" smtClean="0"/>
          </a:p>
        </p:txBody>
      </p:sp>
      <p:pic>
        <p:nvPicPr>
          <p:cNvPr id="21508" name="Picture 4" descr="fig03_01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4213" y="2057400"/>
            <a:ext cx="7978775"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Kotler and Armstrong (2014)</a:t>
            </a:r>
          </a:p>
        </p:txBody>
      </p:sp>
      <p:sp>
        <p:nvSpPr>
          <p:cNvPr id="21510" name="TextBox 5"/>
          <p:cNvSpPr txBox="1">
            <a:spLocks noChangeArrowheads="1"/>
          </p:cNvSpPr>
          <p:nvPr/>
        </p:nvSpPr>
        <p:spPr bwMode="auto">
          <a:xfrm>
            <a:off x="3132138" y="5992813"/>
            <a:ext cx="5003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a:t>Aim: Serve target customers by creating customer value and create lasting relationships</a:t>
            </a:r>
          </a:p>
        </p:txBody>
      </p:sp>
    </p:spTree>
    <p:extLst>
      <p:ext uri="{BB962C8B-B14F-4D97-AF65-F5344CB8AC3E}">
        <p14:creationId xmlns:p14="http://schemas.microsoft.com/office/powerpoint/2010/main" val="602107784"/>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68313" y="260350"/>
            <a:ext cx="8229600" cy="1143000"/>
          </a:xfrm>
        </p:spPr>
        <p:txBody>
          <a:bodyPr/>
          <a:lstStyle/>
          <a:p>
            <a:r>
              <a:rPr lang="en-GB" altLang="en-US" smtClean="0"/>
              <a:t>The Macro- environment</a:t>
            </a:r>
          </a:p>
        </p:txBody>
      </p:sp>
      <p:sp>
        <p:nvSpPr>
          <p:cNvPr id="44035" name="Content Placeholder 2"/>
          <p:cNvSpPr>
            <a:spLocks noGrp="1"/>
          </p:cNvSpPr>
          <p:nvPr>
            <p:ph idx="1"/>
          </p:nvPr>
        </p:nvSpPr>
        <p:spPr>
          <a:xfrm>
            <a:off x="179388" y="1989138"/>
            <a:ext cx="8229600" cy="4525962"/>
          </a:xfrm>
        </p:spPr>
        <p:txBody>
          <a:bodyPr/>
          <a:lstStyle/>
          <a:p>
            <a:r>
              <a:rPr lang="en-GB" altLang="en-US" smtClean="0"/>
              <a:t>The big picture</a:t>
            </a:r>
          </a:p>
          <a:p>
            <a:r>
              <a:rPr lang="en-GB" altLang="en-US" smtClean="0"/>
              <a:t>What’s going on outside the      organisation that could impact                 on it?</a:t>
            </a:r>
          </a:p>
          <a:p>
            <a:r>
              <a:rPr lang="en-GB" altLang="en-US" smtClean="0"/>
              <a:t>Knowledge is power</a:t>
            </a:r>
          </a:p>
        </p:txBody>
      </p:sp>
      <p:pic>
        <p:nvPicPr>
          <p:cNvPr id="4403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27775" y="1989138"/>
            <a:ext cx="2397125" cy="3465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144089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107950" y="228600"/>
            <a:ext cx="8928100" cy="1143000"/>
          </a:xfrm>
        </p:spPr>
        <p:txBody>
          <a:bodyPr/>
          <a:lstStyle/>
          <a:p>
            <a:r>
              <a:rPr lang="en-US" altLang="en-US" smtClean="0"/>
              <a:t/>
            </a:r>
            <a:br>
              <a:rPr lang="en-US" altLang="en-US" smtClean="0"/>
            </a:br>
            <a:r>
              <a:rPr lang="en-US" altLang="en-US" smtClean="0"/>
              <a:t>The Company’s Macroenvironment</a:t>
            </a:r>
          </a:p>
        </p:txBody>
      </p:sp>
      <p:pic>
        <p:nvPicPr>
          <p:cNvPr id="46083" name="Picture 3" descr="fig03_02wo_.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993900"/>
            <a:ext cx="8001000" cy="417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4"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US" altLang="en-US" sz="800">
                <a:ea typeface="ヒラギノ角ゴ Pro W3"/>
                <a:cs typeface="ヒラギノ角ゴ Pro W3"/>
              </a:rPr>
              <a:t>Copyright ©2014 by Pearson Education</a:t>
            </a:r>
          </a:p>
        </p:txBody>
      </p:sp>
    </p:spTree>
    <p:extLst>
      <p:ext uri="{BB962C8B-B14F-4D97-AF65-F5344CB8AC3E}">
        <p14:creationId xmlns:p14="http://schemas.microsoft.com/office/powerpoint/2010/main" val="802167864"/>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179388" y="115888"/>
          <a:ext cx="8713788" cy="6315075"/>
        </p:xfrm>
        <a:graphic>
          <a:graphicData uri="http://schemas.openxmlformats.org/drawingml/2006/table">
            <a:tbl>
              <a:tblPr firstRow="1" bandRow="1">
                <a:tableStyleId>{7DF18680-E054-41AD-8BC1-D1AEF772440D}</a:tableStyleId>
              </a:tblPr>
              <a:tblGrid>
                <a:gridCol w="4356894">
                  <a:extLst>
                    <a:ext uri="{9D8B030D-6E8A-4147-A177-3AD203B41FA5}"/>
                  </a:extLst>
                </a:gridCol>
                <a:gridCol w="4356894">
                  <a:extLst>
                    <a:ext uri="{9D8B030D-6E8A-4147-A177-3AD203B41FA5}"/>
                  </a:extLst>
                </a:gridCol>
              </a:tblGrid>
              <a:tr h="370877">
                <a:tc>
                  <a:txBody>
                    <a:bodyPr/>
                    <a:lstStyle/>
                    <a:p>
                      <a:r>
                        <a:rPr lang="en-GB" sz="1800" dirty="0" smtClean="0"/>
                        <a:t>Factors </a:t>
                      </a:r>
                      <a:endParaRPr lang="en-GB" sz="1800" dirty="0"/>
                    </a:p>
                  </a:txBody>
                  <a:tcPr marL="91449" marR="91449" marT="45725" marB="45725"/>
                </a:tc>
                <a:tc>
                  <a:txBody>
                    <a:bodyPr/>
                    <a:lstStyle/>
                    <a:p>
                      <a:r>
                        <a:rPr lang="en-GB" sz="1800" dirty="0" smtClean="0"/>
                        <a:t>Sub-Factors </a:t>
                      </a:r>
                      <a:endParaRPr lang="en-GB" sz="1800" dirty="0"/>
                    </a:p>
                  </a:txBody>
                  <a:tcPr marL="91449" marR="91449" marT="45725" marB="45725"/>
                </a:tc>
                <a:extLst>
                  <a:ext uri="{0D108BD9-81ED-4DB2-BD59-A6C34878D82A}"/>
                </a:extLst>
              </a:tr>
              <a:tr h="1188840">
                <a:tc>
                  <a:txBody>
                    <a:bodyPr/>
                    <a:lstStyle/>
                    <a:p>
                      <a:r>
                        <a:rPr lang="en-GB" sz="1200" dirty="0" smtClean="0">
                          <a:latin typeface="Arial" panose="020B0604020202020204" pitchFamily="34" charset="0"/>
                          <a:cs typeface="Arial" panose="020B0604020202020204" pitchFamily="34" charset="0"/>
                        </a:rPr>
                        <a:t>Political</a:t>
                      </a:r>
                      <a:r>
                        <a:rPr lang="en-GB" sz="1200" baseline="0" dirty="0" smtClean="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txBody>
                  <a:tcPr marL="91449" marR="91449" marT="45725" marB="45725"/>
                </a:tc>
                <a:tc>
                  <a:txBody>
                    <a:bodyPr/>
                    <a:lstStyle/>
                    <a:p>
                      <a:r>
                        <a:rPr lang="en-GB" sz="1200" dirty="0" smtClean="0">
                          <a:latin typeface="Arial" panose="020B0604020202020204" pitchFamily="34" charset="0"/>
                          <a:cs typeface="Arial" panose="020B0604020202020204" pitchFamily="34" charset="0"/>
                        </a:rPr>
                        <a:t>Political and</a:t>
                      </a:r>
                      <a:r>
                        <a:rPr lang="en-GB" sz="1200" baseline="0" dirty="0" smtClean="0">
                          <a:latin typeface="Arial" panose="020B0604020202020204" pitchFamily="34" charset="0"/>
                          <a:cs typeface="Arial" panose="020B0604020202020204" pitchFamily="34" charset="0"/>
                        </a:rPr>
                        <a:t> government stability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Political orientation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Taxation policies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Pressure groups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Trade Union strength</a:t>
                      </a:r>
                    </a:p>
                    <a:p>
                      <a:endParaRPr lang="en-GB" sz="1200" dirty="0">
                        <a:latin typeface="Arial" panose="020B0604020202020204" pitchFamily="34" charset="0"/>
                        <a:cs typeface="Arial" panose="020B0604020202020204" pitchFamily="34" charset="0"/>
                      </a:endParaRPr>
                    </a:p>
                  </a:txBody>
                  <a:tcPr marL="91449" marR="91449" marT="45725" marB="45725"/>
                </a:tc>
                <a:extLst>
                  <a:ext uri="{0D108BD9-81ED-4DB2-BD59-A6C34878D82A}"/>
                </a:extLst>
              </a:tr>
              <a:tr h="1005941">
                <a:tc>
                  <a:txBody>
                    <a:bodyPr/>
                    <a:lstStyle/>
                    <a:p>
                      <a:r>
                        <a:rPr lang="en-GB" sz="1200" dirty="0" smtClean="0">
                          <a:latin typeface="Arial" panose="020B0604020202020204" pitchFamily="34" charset="0"/>
                          <a:cs typeface="Arial" panose="020B0604020202020204" pitchFamily="34" charset="0"/>
                        </a:rPr>
                        <a:t>Economic</a:t>
                      </a:r>
                      <a:endParaRPr lang="en-GB" sz="1200" dirty="0">
                        <a:latin typeface="Arial" panose="020B0604020202020204" pitchFamily="34" charset="0"/>
                        <a:cs typeface="Arial" panose="020B0604020202020204" pitchFamily="34" charset="0"/>
                      </a:endParaRPr>
                    </a:p>
                  </a:txBody>
                  <a:tcPr marL="91449" marR="91449" marT="45725" marB="45725"/>
                </a:tc>
                <a:tc>
                  <a:txBody>
                    <a:bodyPr/>
                    <a:lstStyle/>
                    <a:p>
                      <a:r>
                        <a:rPr lang="en-GB" sz="1200" dirty="0" smtClean="0">
                          <a:latin typeface="Arial" panose="020B0604020202020204" pitchFamily="34" charset="0"/>
                          <a:cs typeface="Arial" panose="020B0604020202020204" pitchFamily="34" charset="0"/>
                        </a:rPr>
                        <a:t>Business cycles</a:t>
                      </a:r>
                    </a:p>
                    <a:p>
                      <a:r>
                        <a:rPr lang="en-GB" sz="1200" dirty="0" smtClean="0">
                          <a:latin typeface="Arial" panose="020B0604020202020204" pitchFamily="34" charset="0"/>
                          <a:cs typeface="Arial" panose="020B0604020202020204" pitchFamily="34" charset="0"/>
                        </a:rPr>
                        <a:t>Inflation rates</a:t>
                      </a:r>
                    </a:p>
                    <a:p>
                      <a:r>
                        <a:rPr lang="en-GB" sz="1200" dirty="0" smtClean="0">
                          <a:latin typeface="Arial" panose="020B0604020202020204" pitchFamily="34" charset="0"/>
                          <a:cs typeface="Arial" panose="020B0604020202020204" pitchFamily="34" charset="0"/>
                        </a:rPr>
                        <a:t>Unemployment</a:t>
                      </a:r>
                      <a:r>
                        <a:rPr lang="en-GB" sz="1200" baseline="0" dirty="0" smtClean="0">
                          <a:latin typeface="Arial" panose="020B0604020202020204" pitchFamily="34" charset="0"/>
                          <a:cs typeface="Arial" panose="020B0604020202020204" pitchFamily="34" charset="0"/>
                        </a:rPr>
                        <a:t> levels</a:t>
                      </a:r>
                    </a:p>
                    <a:p>
                      <a:r>
                        <a:rPr lang="en-GB" sz="1200" baseline="0" dirty="0" smtClean="0">
                          <a:latin typeface="Arial" panose="020B0604020202020204" pitchFamily="34" charset="0"/>
                          <a:cs typeface="Arial" panose="020B0604020202020204" pitchFamily="34" charset="0"/>
                        </a:rPr>
                        <a:t>Gross National Product (GNP) trends</a:t>
                      </a:r>
                    </a:p>
                    <a:p>
                      <a:r>
                        <a:rPr lang="en-GB" sz="1200" baseline="0" dirty="0" smtClean="0">
                          <a:latin typeface="Arial" panose="020B0604020202020204" pitchFamily="34" charset="0"/>
                          <a:cs typeface="Arial" panose="020B0604020202020204" pitchFamily="34" charset="0"/>
                        </a:rPr>
                        <a:t>Patterns of ownership</a:t>
                      </a:r>
                    </a:p>
                  </a:txBody>
                  <a:tcPr marL="91449" marR="91449" marT="45725" marB="45725"/>
                </a:tc>
                <a:extLst>
                  <a:ext uri="{0D108BD9-81ED-4DB2-BD59-A6C34878D82A}"/>
                </a:extLst>
              </a:tr>
              <a:tr h="1005941">
                <a:tc>
                  <a:txBody>
                    <a:bodyPr/>
                    <a:lstStyle/>
                    <a:p>
                      <a:r>
                        <a:rPr lang="en-GB" sz="1200" dirty="0" smtClean="0">
                          <a:latin typeface="Arial" panose="020B0604020202020204" pitchFamily="34" charset="0"/>
                          <a:cs typeface="Arial" panose="020B0604020202020204" pitchFamily="34" charset="0"/>
                        </a:rPr>
                        <a:t>Sociological</a:t>
                      </a:r>
                      <a:r>
                        <a:rPr lang="en-GB" sz="1200" baseline="0" dirty="0" smtClean="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txBody>
                  <a:tcPr marL="91449" marR="91449" marT="45725" marB="45725"/>
                </a:tc>
                <a:tc>
                  <a:txBody>
                    <a:bodyPr/>
                    <a:lstStyle/>
                    <a:p>
                      <a:r>
                        <a:rPr lang="en-GB" sz="1200" dirty="0" smtClean="0">
                          <a:latin typeface="Arial" panose="020B0604020202020204" pitchFamily="34" charset="0"/>
                          <a:cs typeface="Arial" panose="020B0604020202020204" pitchFamily="34" charset="0"/>
                        </a:rPr>
                        <a:t>Demographics</a:t>
                      </a:r>
                    </a:p>
                    <a:p>
                      <a:r>
                        <a:rPr lang="en-GB" sz="1200" dirty="0" smtClean="0">
                          <a:latin typeface="Arial" panose="020B0604020202020204" pitchFamily="34" charset="0"/>
                          <a:cs typeface="Arial" panose="020B0604020202020204" pitchFamily="34" charset="0"/>
                        </a:rPr>
                        <a:t>Lifestyles</a:t>
                      </a:r>
                    </a:p>
                    <a:p>
                      <a:r>
                        <a:rPr lang="en-GB" sz="1200" dirty="0" smtClean="0">
                          <a:latin typeface="Arial" panose="020B0604020202020204" pitchFamily="34" charset="0"/>
                          <a:cs typeface="Arial" panose="020B0604020202020204" pitchFamily="34" charset="0"/>
                        </a:rPr>
                        <a:t>Social issues</a:t>
                      </a:r>
                    </a:p>
                    <a:p>
                      <a:r>
                        <a:rPr lang="en-GB" sz="1200" dirty="0" smtClean="0">
                          <a:latin typeface="Arial" panose="020B0604020202020204" pitchFamily="34" charset="0"/>
                          <a:cs typeface="Arial" panose="020B0604020202020204" pitchFamily="34" charset="0"/>
                        </a:rPr>
                        <a:t>Education levels</a:t>
                      </a:r>
                    </a:p>
                    <a:p>
                      <a:r>
                        <a:rPr lang="en-GB" sz="1200" dirty="0" smtClean="0">
                          <a:latin typeface="Arial" panose="020B0604020202020204" pitchFamily="34" charset="0"/>
                          <a:cs typeface="Arial" panose="020B0604020202020204" pitchFamily="34" charset="0"/>
                        </a:rPr>
                        <a:t>Attitudes</a:t>
                      </a:r>
                      <a:endParaRPr lang="en-GB" sz="1200" dirty="0">
                        <a:latin typeface="Arial" panose="020B0604020202020204" pitchFamily="34" charset="0"/>
                        <a:cs typeface="Arial" panose="020B0604020202020204" pitchFamily="34" charset="0"/>
                      </a:endParaRPr>
                    </a:p>
                  </a:txBody>
                  <a:tcPr marL="91449" marR="91449" marT="45725" marB="45725"/>
                </a:tc>
                <a:extLst>
                  <a:ext uri="{0D108BD9-81ED-4DB2-BD59-A6C34878D82A}"/>
                </a:extLst>
              </a:tr>
              <a:tr h="640144">
                <a:tc>
                  <a:txBody>
                    <a:bodyPr/>
                    <a:lstStyle/>
                    <a:p>
                      <a:r>
                        <a:rPr lang="en-GB" sz="1200" dirty="0" smtClean="0">
                          <a:latin typeface="Arial" panose="020B0604020202020204" pitchFamily="34" charset="0"/>
                          <a:cs typeface="Arial" panose="020B0604020202020204" pitchFamily="34" charset="0"/>
                        </a:rPr>
                        <a:t>Technological</a:t>
                      </a:r>
                      <a:endParaRPr lang="en-GB" sz="1200" dirty="0">
                        <a:latin typeface="Arial" panose="020B0604020202020204" pitchFamily="34" charset="0"/>
                        <a:cs typeface="Arial" panose="020B0604020202020204" pitchFamily="34" charset="0"/>
                      </a:endParaRPr>
                    </a:p>
                  </a:txBody>
                  <a:tcPr marL="91449" marR="91449" marT="45725" marB="45725"/>
                </a:tc>
                <a:tc>
                  <a:txBody>
                    <a:bodyPr/>
                    <a:lstStyle/>
                    <a:p>
                      <a:r>
                        <a:rPr lang="en-GB" sz="1200" dirty="0" smtClean="0">
                          <a:latin typeface="Arial" panose="020B0604020202020204" pitchFamily="34" charset="0"/>
                          <a:cs typeface="Arial" panose="020B0604020202020204" pitchFamily="34" charset="0"/>
                        </a:rPr>
                        <a:t>Developments</a:t>
                      </a:r>
                      <a:r>
                        <a:rPr lang="en-GB" sz="1200" baseline="0" dirty="0" smtClean="0">
                          <a:latin typeface="Arial" panose="020B0604020202020204" pitchFamily="34" charset="0"/>
                          <a:cs typeface="Arial" panose="020B0604020202020204" pitchFamily="34" charset="0"/>
                        </a:rPr>
                        <a:t> in technology</a:t>
                      </a:r>
                    </a:p>
                    <a:p>
                      <a:r>
                        <a:rPr lang="en-GB" sz="1200" baseline="0" dirty="0" smtClean="0">
                          <a:latin typeface="Arial" panose="020B0604020202020204" pitchFamily="34" charset="0"/>
                          <a:cs typeface="Arial" panose="020B0604020202020204" pitchFamily="34" charset="0"/>
                        </a:rPr>
                        <a:t>Government investment in technology</a:t>
                      </a:r>
                    </a:p>
                    <a:p>
                      <a:r>
                        <a:rPr lang="en-GB" sz="1200" baseline="0" dirty="0" smtClean="0">
                          <a:latin typeface="Arial" panose="020B0604020202020204" pitchFamily="34" charset="0"/>
                          <a:cs typeface="Arial" panose="020B0604020202020204" pitchFamily="34" charset="0"/>
                        </a:rPr>
                        <a:t>Product lifecycles</a:t>
                      </a:r>
                      <a:endParaRPr lang="en-GB" sz="1200" dirty="0">
                        <a:latin typeface="Arial" panose="020B0604020202020204" pitchFamily="34" charset="0"/>
                        <a:cs typeface="Arial" panose="020B0604020202020204" pitchFamily="34" charset="0"/>
                      </a:endParaRPr>
                    </a:p>
                  </a:txBody>
                  <a:tcPr marL="91449" marR="91449" marT="45725" marB="45725"/>
                </a:tc>
                <a:extLst>
                  <a:ext uri="{0D108BD9-81ED-4DB2-BD59-A6C34878D82A}"/>
                </a:extLst>
              </a:tr>
              <a:tr h="457246">
                <a:tc>
                  <a:txBody>
                    <a:bodyPr/>
                    <a:lstStyle/>
                    <a:p>
                      <a:r>
                        <a:rPr lang="en-GB" sz="1200" dirty="0" smtClean="0">
                          <a:latin typeface="Arial" panose="020B0604020202020204" pitchFamily="34" charset="0"/>
                          <a:cs typeface="Arial" panose="020B0604020202020204" pitchFamily="34" charset="0"/>
                        </a:rPr>
                        <a:t>Environmental</a:t>
                      </a:r>
                      <a:endParaRPr lang="en-GB" sz="1200" dirty="0">
                        <a:latin typeface="Arial" panose="020B0604020202020204" pitchFamily="34" charset="0"/>
                        <a:cs typeface="Arial" panose="020B0604020202020204" pitchFamily="34" charset="0"/>
                      </a:endParaRPr>
                    </a:p>
                  </a:txBody>
                  <a:tcPr marL="91449" marR="91449" marT="45725" marB="45725"/>
                </a:tc>
                <a:tc>
                  <a:txBody>
                    <a:bodyPr/>
                    <a:lstStyle/>
                    <a:p>
                      <a:r>
                        <a:rPr lang="en-GB" sz="1200" dirty="0" smtClean="0">
                          <a:latin typeface="Arial" panose="020B0604020202020204" pitchFamily="34" charset="0"/>
                          <a:cs typeface="Arial" panose="020B0604020202020204" pitchFamily="34" charset="0"/>
                        </a:rPr>
                        <a:t>Green issues and climate change</a:t>
                      </a:r>
                    </a:p>
                    <a:p>
                      <a:r>
                        <a:rPr lang="en-GB" sz="1200" dirty="0" smtClean="0">
                          <a:latin typeface="Arial" panose="020B0604020202020204" pitchFamily="34" charset="0"/>
                          <a:cs typeface="Arial" panose="020B0604020202020204" pitchFamily="34" charset="0"/>
                        </a:rPr>
                        <a:t>Waste</a:t>
                      </a:r>
                      <a:endParaRPr lang="en-GB" sz="1200" dirty="0">
                        <a:latin typeface="Arial" panose="020B0604020202020204" pitchFamily="34" charset="0"/>
                        <a:cs typeface="Arial" panose="020B0604020202020204" pitchFamily="34" charset="0"/>
                      </a:endParaRPr>
                    </a:p>
                  </a:txBody>
                  <a:tcPr marL="91449" marR="91449" marT="45725" marB="45725"/>
                </a:tc>
                <a:extLst>
                  <a:ext uri="{0D108BD9-81ED-4DB2-BD59-A6C34878D82A}"/>
                </a:extLst>
              </a:tr>
              <a:tr h="1188840">
                <a:tc>
                  <a:txBody>
                    <a:bodyPr/>
                    <a:lstStyle/>
                    <a:p>
                      <a:r>
                        <a:rPr lang="en-GB" sz="1200" dirty="0" smtClean="0">
                          <a:latin typeface="Arial" panose="020B0604020202020204" pitchFamily="34" charset="0"/>
                          <a:cs typeface="Arial" panose="020B0604020202020204" pitchFamily="34" charset="0"/>
                        </a:rPr>
                        <a:t>Legal </a:t>
                      </a:r>
                      <a:endParaRPr lang="en-GB" sz="1200" dirty="0">
                        <a:latin typeface="Arial" panose="020B0604020202020204" pitchFamily="34" charset="0"/>
                        <a:cs typeface="Arial" panose="020B0604020202020204" pitchFamily="34" charset="0"/>
                      </a:endParaRPr>
                    </a:p>
                  </a:txBody>
                  <a:tcPr marL="91449" marR="91449" marT="45725" marB="45725"/>
                </a:tc>
                <a:tc>
                  <a:txBody>
                    <a:bodyPr/>
                    <a:lstStyle/>
                    <a:p>
                      <a:r>
                        <a:rPr lang="en-GB" sz="1200" dirty="0" smtClean="0">
                          <a:latin typeface="Arial" panose="020B0604020202020204" pitchFamily="34" charset="0"/>
                          <a:cs typeface="Arial" panose="020B0604020202020204" pitchFamily="34" charset="0"/>
                        </a:rPr>
                        <a:t>Competition law</a:t>
                      </a:r>
                    </a:p>
                    <a:p>
                      <a:r>
                        <a:rPr lang="en-GB" sz="1200" dirty="0" smtClean="0">
                          <a:latin typeface="Arial" panose="020B0604020202020204" pitchFamily="34" charset="0"/>
                          <a:cs typeface="Arial" panose="020B0604020202020204" pitchFamily="34" charset="0"/>
                        </a:rPr>
                        <a:t>Employment</a:t>
                      </a:r>
                      <a:r>
                        <a:rPr lang="en-GB" sz="1200" baseline="0" dirty="0" smtClean="0">
                          <a:latin typeface="Arial" panose="020B0604020202020204" pitchFamily="34" charset="0"/>
                          <a:cs typeface="Arial" panose="020B0604020202020204" pitchFamily="34" charset="0"/>
                        </a:rPr>
                        <a:t> law</a:t>
                      </a:r>
                    </a:p>
                    <a:p>
                      <a:r>
                        <a:rPr lang="en-GB" sz="1200" baseline="0" dirty="0" smtClean="0">
                          <a:latin typeface="Arial" panose="020B0604020202020204" pitchFamily="34" charset="0"/>
                          <a:cs typeface="Arial" panose="020B0604020202020204" pitchFamily="34" charset="0"/>
                        </a:rPr>
                        <a:t>Foreign trade regulation</a:t>
                      </a:r>
                    </a:p>
                    <a:p>
                      <a:r>
                        <a:rPr lang="en-GB" sz="1200" baseline="0" dirty="0" smtClean="0">
                          <a:latin typeface="Arial" panose="020B0604020202020204" pitchFamily="34" charset="0"/>
                          <a:cs typeface="Arial" panose="020B0604020202020204" pitchFamily="34" charset="0"/>
                        </a:rPr>
                        <a:t>Environmental protection legislation </a:t>
                      </a:r>
                    </a:p>
                    <a:p>
                      <a:r>
                        <a:rPr lang="en-GB" sz="1200" baseline="0" dirty="0" smtClean="0">
                          <a:latin typeface="Arial" panose="020B0604020202020204" pitchFamily="34" charset="0"/>
                          <a:cs typeface="Arial" panose="020B0604020202020204" pitchFamily="34" charset="0"/>
                        </a:rPr>
                        <a:t>Consumer protection legislation </a:t>
                      </a:r>
                    </a:p>
                    <a:p>
                      <a:r>
                        <a:rPr lang="en-GB" sz="1200" baseline="0" dirty="0" smtClean="0">
                          <a:latin typeface="Arial" panose="020B0604020202020204" pitchFamily="34" charset="0"/>
                          <a:cs typeface="Arial" panose="020B0604020202020204" pitchFamily="34" charset="0"/>
                        </a:rPr>
                        <a:t>General Data Protection Regulation </a:t>
                      </a:r>
                      <a:endParaRPr lang="en-GB" sz="1200" dirty="0">
                        <a:latin typeface="Arial" panose="020B0604020202020204" pitchFamily="34" charset="0"/>
                        <a:cs typeface="Arial" panose="020B0604020202020204" pitchFamily="34" charset="0"/>
                      </a:endParaRPr>
                    </a:p>
                  </a:txBody>
                  <a:tcPr marL="91449" marR="91449" marT="45725" marB="45725"/>
                </a:tc>
                <a:extLst>
                  <a:ext uri="{0D108BD9-81ED-4DB2-BD59-A6C34878D82A}"/>
                </a:extLst>
              </a:tr>
              <a:tr h="457246">
                <a:tc>
                  <a:txBody>
                    <a:bodyPr/>
                    <a:lstStyle/>
                    <a:p>
                      <a:r>
                        <a:rPr lang="en-GB" sz="1200" dirty="0" smtClean="0">
                          <a:latin typeface="Arial" panose="020B0604020202020204" pitchFamily="34" charset="0"/>
                          <a:cs typeface="Arial" panose="020B0604020202020204" pitchFamily="34" charset="0"/>
                        </a:rPr>
                        <a:t>Ethical </a:t>
                      </a:r>
                      <a:endParaRPr lang="en-GB" sz="1200" dirty="0">
                        <a:latin typeface="Arial" panose="020B0604020202020204" pitchFamily="34" charset="0"/>
                        <a:cs typeface="Arial" panose="020B0604020202020204" pitchFamily="34" charset="0"/>
                      </a:endParaRPr>
                    </a:p>
                  </a:txBody>
                  <a:tcPr marL="91449" marR="91449" marT="45725" marB="45725"/>
                </a:tc>
                <a:tc>
                  <a:txBody>
                    <a:bodyPr/>
                    <a:lstStyle/>
                    <a:p>
                      <a:r>
                        <a:rPr lang="en-GB" sz="1200" dirty="0" smtClean="0">
                          <a:latin typeface="Arial" panose="020B0604020202020204" pitchFamily="34" charset="0"/>
                          <a:cs typeface="Arial" panose="020B0604020202020204" pitchFamily="34" charset="0"/>
                        </a:rPr>
                        <a:t>Consumerism </a:t>
                      </a:r>
                    </a:p>
                    <a:p>
                      <a:r>
                        <a:rPr lang="en-GB" sz="1200" dirty="0" smtClean="0">
                          <a:latin typeface="Arial" panose="020B0604020202020204" pitchFamily="34" charset="0"/>
                          <a:cs typeface="Arial" panose="020B0604020202020204" pitchFamily="34" charset="0"/>
                        </a:rPr>
                        <a:t>Corporate social responsibility </a:t>
                      </a:r>
                      <a:endParaRPr lang="en-GB" sz="1200" dirty="0">
                        <a:latin typeface="Arial" panose="020B0604020202020204" pitchFamily="34" charset="0"/>
                        <a:cs typeface="Arial" panose="020B0604020202020204" pitchFamily="34" charset="0"/>
                      </a:endParaRPr>
                    </a:p>
                  </a:txBody>
                  <a:tcPr marL="91449" marR="91449" marT="45725" marB="45725"/>
                </a:tc>
                <a:extLst>
                  <a:ext uri="{0D108BD9-81ED-4DB2-BD59-A6C34878D82A}"/>
                </a:extLst>
              </a:tr>
            </a:tbl>
          </a:graphicData>
        </a:graphic>
      </p:graphicFrame>
    </p:spTree>
    <p:extLst>
      <p:ext uri="{BB962C8B-B14F-4D97-AF65-F5344CB8AC3E}">
        <p14:creationId xmlns:p14="http://schemas.microsoft.com/office/powerpoint/2010/main" val="14634475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642938" y="1428750"/>
            <a:ext cx="7772400" cy="1470025"/>
          </a:xfrm>
        </p:spPr>
        <p:txBody>
          <a:bodyPr/>
          <a:lstStyle/>
          <a:p>
            <a:pPr eaLnBrk="1" hangingPunct="1"/>
            <a:r>
              <a:rPr lang="en-GB" altLang="en-US" smtClean="0"/>
              <a:t>CIM certificate in professional marketing</a:t>
            </a:r>
          </a:p>
        </p:txBody>
      </p:sp>
      <p:sp>
        <p:nvSpPr>
          <p:cNvPr id="2051" name="Rectangle 3"/>
          <p:cNvSpPr>
            <a:spLocks noGrp="1" noChangeArrowheads="1"/>
          </p:cNvSpPr>
          <p:nvPr>
            <p:ph type="subTitle" idx="1"/>
          </p:nvPr>
        </p:nvSpPr>
        <p:spPr>
          <a:xfrm>
            <a:off x="714375" y="2928938"/>
            <a:ext cx="6400800" cy="2000250"/>
          </a:xfrm>
        </p:spPr>
        <p:txBody>
          <a:bodyPr rtlCol="0">
            <a:normAutofit/>
          </a:bodyPr>
          <a:lstStyle/>
          <a:p>
            <a:pPr eaLnBrk="1" fontAlgn="auto" hangingPunct="1">
              <a:spcAft>
                <a:spcPts val="0"/>
              </a:spcAft>
              <a:buFont typeface="Arial" charset="0"/>
              <a:buNone/>
              <a:defRPr/>
            </a:pPr>
            <a:r>
              <a:rPr lang="en-GB" sz="2800" smtClean="0"/>
              <a:t>Gathering </a:t>
            </a:r>
            <a:r>
              <a:rPr lang="en-GB" sz="2800" dirty="0" smtClean="0"/>
              <a:t>Marketing Information</a:t>
            </a:r>
            <a:endParaRPr lang="en-GB" sz="2400" dirty="0" smtClean="0">
              <a:solidFill>
                <a:schemeClr val="bg1">
                  <a:lumMod val="50000"/>
                </a:schemeClr>
              </a:solidFill>
            </a:endParaRPr>
          </a:p>
        </p:txBody>
      </p:sp>
    </p:spTree>
    <p:extLst>
      <p:ext uri="{BB962C8B-B14F-4D97-AF65-F5344CB8AC3E}">
        <p14:creationId xmlns:p14="http://schemas.microsoft.com/office/powerpoint/2010/main" val="10657551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ight Arrow 24"/>
          <p:cNvSpPr>
            <a:spLocks noChangeArrowheads="1"/>
          </p:cNvSpPr>
          <p:nvPr/>
        </p:nvSpPr>
        <p:spPr bwMode="auto">
          <a:xfrm rot="-1910102">
            <a:off x="2709863" y="4306888"/>
            <a:ext cx="781050" cy="271462"/>
          </a:xfrm>
          <a:prstGeom prst="rightArrow">
            <a:avLst>
              <a:gd name="adj1" fmla="val 50000"/>
              <a:gd name="adj2" fmla="val 50164"/>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eaLnBrk="1" hangingPunct="1">
              <a:spcBef>
                <a:spcPct val="0"/>
              </a:spcBef>
              <a:buFontTx/>
              <a:buNone/>
            </a:pPr>
            <a:endParaRPr lang="en-US" altLang="en-US" sz="1800">
              <a:latin typeface="Arial" panose="020B0604020202020204" pitchFamily="34" charset="0"/>
              <a:ea typeface="MS PGothic" panose="020B0600070205080204" pitchFamily="34" charset="-128"/>
            </a:endParaRPr>
          </a:p>
        </p:txBody>
      </p:sp>
      <p:sp>
        <p:nvSpPr>
          <p:cNvPr id="27651" name="Right Arrow 24"/>
          <p:cNvSpPr>
            <a:spLocks noChangeArrowheads="1"/>
          </p:cNvSpPr>
          <p:nvPr/>
        </p:nvSpPr>
        <p:spPr bwMode="auto">
          <a:xfrm rot="2540885">
            <a:off x="2759075" y="2693988"/>
            <a:ext cx="781050" cy="271462"/>
          </a:xfrm>
          <a:prstGeom prst="rightArrow">
            <a:avLst>
              <a:gd name="adj1" fmla="val 50000"/>
              <a:gd name="adj2" fmla="val 50164"/>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eaLnBrk="1" hangingPunct="1">
              <a:spcBef>
                <a:spcPct val="0"/>
              </a:spcBef>
              <a:buFontTx/>
              <a:buNone/>
            </a:pPr>
            <a:endParaRPr lang="en-US" altLang="en-US" sz="1800">
              <a:latin typeface="Arial" panose="020B0604020202020204" pitchFamily="34" charset="0"/>
              <a:ea typeface="MS PGothic" panose="020B0600070205080204" pitchFamily="34" charset="-128"/>
            </a:endParaRPr>
          </a:p>
        </p:txBody>
      </p:sp>
      <p:sp>
        <p:nvSpPr>
          <p:cNvPr id="27652" name="Right Arrow 24"/>
          <p:cNvSpPr>
            <a:spLocks noChangeArrowheads="1"/>
          </p:cNvSpPr>
          <p:nvPr/>
        </p:nvSpPr>
        <p:spPr bwMode="auto">
          <a:xfrm rot="-8434969">
            <a:off x="5430838" y="4338638"/>
            <a:ext cx="781050" cy="271462"/>
          </a:xfrm>
          <a:prstGeom prst="rightArrow">
            <a:avLst>
              <a:gd name="adj1" fmla="val 50000"/>
              <a:gd name="adj2" fmla="val 50164"/>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eaLnBrk="1" hangingPunct="1">
              <a:spcBef>
                <a:spcPct val="0"/>
              </a:spcBef>
              <a:buFontTx/>
              <a:buNone/>
            </a:pPr>
            <a:endParaRPr lang="en-US" altLang="en-US" sz="1800">
              <a:latin typeface="Arial" panose="020B0604020202020204" pitchFamily="34" charset="0"/>
              <a:ea typeface="MS PGothic" panose="020B0600070205080204" pitchFamily="34" charset="-128"/>
            </a:endParaRPr>
          </a:p>
        </p:txBody>
      </p:sp>
      <p:sp>
        <p:nvSpPr>
          <p:cNvPr id="27653" name="Right Arrow 24"/>
          <p:cNvSpPr>
            <a:spLocks noChangeArrowheads="1"/>
          </p:cNvSpPr>
          <p:nvPr/>
        </p:nvSpPr>
        <p:spPr bwMode="auto">
          <a:xfrm rot="9208254">
            <a:off x="5424488" y="2841625"/>
            <a:ext cx="781050" cy="271463"/>
          </a:xfrm>
          <a:prstGeom prst="rightArrow">
            <a:avLst>
              <a:gd name="adj1" fmla="val 50000"/>
              <a:gd name="adj2" fmla="val 50164"/>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eaLnBrk="1" hangingPunct="1">
              <a:spcBef>
                <a:spcPct val="0"/>
              </a:spcBef>
              <a:buFontTx/>
              <a:buNone/>
            </a:pPr>
            <a:endParaRPr lang="en-US" altLang="en-US" sz="1800">
              <a:latin typeface="Arial" panose="020B0604020202020204" pitchFamily="34" charset="0"/>
              <a:ea typeface="MS PGothic" panose="020B0600070205080204" pitchFamily="34" charset="-128"/>
            </a:endParaRPr>
          </a:p>
        </p:txBody>
      </p:sp>
      <p:sp>
        <p:nvSpPr>
          <p:cNvPr id="21" name="Rectangle 20"/>
          <p:cNvSpPr/>
          <p:nvPr/>
        </p:nvSpPr>
        <p:spPr>
          <a:xfrm>
            <a:off x="6125246" y="1529359"/>
            <a:ext cx="2088232" cy="115212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2" name="Rectangle 21"/>
          <p:cNvSpPr/>
          <p:nvPr/>
        </p:nvSpPr>
        <p:spPr>
          <a:xfrm>
            <a:off x="3416548" y="3114127"/>
            <a:ext cx="2088232" cy="115212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3" name="Rectangle 22"/>
          <p:cNvSpPr/>
          <p:nvPr/>
        </p:nvSpPr>
        <p:spPr>
          <a:xfrm>
            <a:off x="752252" y="4554287"/>
            <a:ext cx="2088232" cy="115212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4" name="Rectangle 23"/>
          <p:cNvSpPr/>
          <p:nvPr/>
        </p:nvSpPr>
        <p:spPr>
          <a:xfrm>
            <a:off x="6096759" y="4575859"/>
            <a:ext cx="2204642" cy="1224136"/>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0" name="Rectangle 19"/>
          <p:cNvSpPr/>
          <p:nvPr/>
        </p:nvSpPr>
        <p:spPr>
          <a:xfrm>
            <a:off x="896268" y="1529951"/>
            <a:ext cx="2088232" cy="115212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7669" name="Rectangle 11"/>
          <p:cNvSpPr>
            <a:spLocks noGrp="1" noChangeArrowheads="1"/>
          </p:cNvSpPr>
          <p:nvPr>
            <p:ph type="sldNum" sz="quarter" idx="12"/>
          </p:nvPr>
        </p:nvSpPr>
        <p:spPr bwMode="auto">
          <a:xfrm>
            <a:off x="8154988" y="6881813"/>
            <a:ext cx="762000" cy="244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a:spcBef>
                <a:spcPct val="0"/>
              </a:spcBef>
              <a:buFontTx/>
              <a:buNone/>
            </a:pPr>
            <a:fld id="{BF1F52AF-855E-41BD-99CD-CE75A52FB28C}" type="slidenum">
              <a:rPr lang="en-GB" altLang="en-US" sz="1200" smtClean="0">
                <a:solidFill>
                  <a:srgbClr val="898989"/>
                </a:solidFill>
                <a:ea typeface="MS PGothic" panose="020B0600070205080204" pitchFamily="34" charset="-128"/>
              </a:rPr>
              <a:pPr>
                <a:spcBef>
                  <a:spcPct val="0"/>
                </a:spcBef>
                <a:buFontTx/>
                <a:buNone/>
              </a:pPr>
              <a:t>44</a:t>
            </a:fld>
            <a:endParaRPr lang="en-GB" altLang="en-US" sz="1200" smtClean="0">
              <a:solidFill>
                <a:srgbClr val="898989"/>
              </a:solidFill>
              <a:ea typeface="MS PGothic" panose="020B0600070205080204" pitchFamily="34" charset="-128"/>
            </a:endParaRPr>
          </a:p>
        </p:txBody>
      </p:sp>
      <p:sp>
        <p:nvSpPr>
          <p:cNvPr id="27670" name="Rectangle 2"/>
          <p:cNvSpPr>
            <a:spLocks noChangeArrowheads="1"/>
          </p:cNvSpPr>
          <p:nvPr/>
        </p:nvSpPr>
        <p:spPr bwMode="auto">
          <a:xfrm>
            <a:off x="7126288" y="7034213"/>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algn="r" eaLnBrk="1" hangingPunct="1">
              <a:spcBef>
                <a:spcPct val="0"/>
              </a:spcBef>
              <a:buFontTx/>
              <a:buNone/>
            </a:pPr>
            <a:endParaRPr lang="en-US" altLang="en-US" sz="1000">
              <a:latin typeface="Arial" panose="020B0604020202020204" pitchFamily="34" charset="0"/>
              <a:ea typeface="MS PGothic" panose="020B0600070205080204" pitchFamily="34" charset="-128"/>
            </a:endParaRPr>
          </a:p>
        </p:txBody>
      </p:sp>
      <p:sp>
        <p:nvSpPr>
          <p:cNvPr id="27671" name="Rectangle 3"/>
          <p:cNvSpPr>
            <a:spLocks noChangeArrowheads="1"/>
          </p:cNvSpPr>
          <p:nvPr/>
        </p:nvSpPr>
        <p:spPr bwMode="auto">
          <a:xfrm>
            <a:off x="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algn="ctr" eaLnBrk="1" hangingPunct="1">
              <a:spcBef>
                <a:spcPct val="0"/>
              </a:spcBef>
              <a:buFontTx/>
              <a:buNone/>
            </a:pPr>
            <a:endParaRPr lang="en-US" altLang="en-US" sz="1000">
              <a:latin typeface="Arial" panose="020B0604020202020204" pitchFamily="34" charset="0"/>
              <a:ea typeface="MS PGothic" panose="020B0600070205080204" pitchFamily="34" charset="-128"/>
            </a:endParaRPr>
          </a:p>
        </p:txBody>
      </p:sp>
      <p:sp>
        <p:nvSpPr>
          <p:cNvPr id="27672" name="Rectangle 10"/>
          <p:cNvSpPr>
            <a:spLocks noGrp="1" noChangeArrowheads="1"/>
          </p:cNvSpPr>
          <p:nvPr>
            <p:ph type="title"/>
          </p:nvPr>
        </p:nvSpPr>
        <p:spPr>
          <a:xfrm>
            <a:off x="642938" y="214313"/>
            <a:ext cx="8501062" cy="928687"/>
          </a:xfrm>
        </p:spPr>
        <p:txBody>
          <a:bodyPr lIns="90488" tIns="44450" rIns="90488" bIns="44450"/>
          <a:lstStyle/>
          <a:p>
            <a:r>
              <a:rPr lang="en-US" altLang="en-US" smtClean="0">
                <a:solidFill>
                  <a:srgbClr val="000000"/>
                </a:solidFill>
                <a:ea typeface="MS PGothic" panose="020B0600070205080204" pitchFamily="34" charset="-128"/>
              </a:rPr>
              <a:t>A Marketing Information System</a:t>
            </a:r>
          </a:p>
        </p:txBody>
      </p:sp>
      <p:sp>
        <p:nvSpPr>
          <p:cNvPr id="27673" name="Text Box 22"/>
          <p:cNvSpPr txBox="1">
            <a:spLocks noChangeArrowheads="1"/>
          </p:cNvSpPr>
          <p:nvPr/>
        </p:nvSpPr>
        <p:spPr bwMode="auto">
          <a:xfrm>
            <a:off x="749300" y="1746250"/>
            <a:ext cx="21605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algn="ctr" eaLnBrk="1" hangingPunct="1">
              <a:spcBef>
                <a:spcPct val="50000"/>
              </a:spcBef>
              <a:buFontTx/>
              <a:buNone/>
            </a:pPr>
            <a:r>
              <a:rPr lang="en-GB" altLang="en-US" sz="1800">
                <a:solidFill>
                  <a:srgbClr val="124992"/>
                </a:solidFill>
                <a:latin typeface="Arial" panose="020B0604020202020204" pitchFamily="34" charset="0"/>
                <a:ea typeface="MS PGothic" panose="020B0600070205080204" pitchFamily="34" charset="-128"/>
              </a:rPr>
              <a:t>Internal ad hoc data</a:t>
            </a:r>
          </a:p>
        </p:txBody>
      </p:sp>
      <p:sp>
        <p:nvSpPr>
          <p:cNvPr id="27674" name="Text Box 27"/>
          <p:cNvSpPr txBox="1">
            <a:spLocks noChangeArrowheads="1"/>
          </p:cNvSpPr>
          <p:nvPr/>
        </p:nvSpPr>
        <p:spPr bwMode="auto">
          <a:xfrm>
            <a:off x="5937250" y="4986338"/>
            <a:ext cx="21605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algn="ctr" eaLnBrk="1" hangingPunct="1">
              <a:spcBef>
                <a:spcPct val="50000"/>
              </a:spcBef>
              <a:buFontTx/>
              <a:buNone/>
            </a:pPr>
            <a:r>
              <a:rPr lang="en-GB" altLang="en-US" sz="1800">
                <a:solidFill>
                  <a:srgbClr val="124992"/>
                </a:solidFill>
                <a:latin typeface="Arial" panose="020B0604020202020204" pitchFamily="34" charset="0"/>
                <a:ea typeface="MS PGothic" panose="020B0600070205080204" pitchFamily="34" charset="-128"/>
              </a:rPr>
              <a:t>Marketing research</a:t>
            </a:r>
          </a:p>
        </p:txBody>
      </p:sp>
      <p:sp>
        <p:nvSpPr>
          <p:cNvPr id="27675" name="Text Box 28"/>
          <p:cNvSpPr txBox="1">
            <a:spLocks noChangeArrowheads="1"/>
          </p:cNvSpPr>
          <p:nvPr/>
        </p:nvSpPr>
        <p:spPr bwMode="auto">
          <a:xfrm>
            <a:off x="681038" y="4905375"/>
            <a:ext cx="216058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algn="ctr" eaLnBrk="1" hangingPunct="1">
              <a:spcBef>
                <a:spcPct val="50000"/>
              </a:spcBef>
              <a:buFontTx/>
              <a:buNone/>
            </a:pPr>
            <a:r>
              <a:rPr lang="en-GB" altLang="en-US" sz="1800">
                <a:solidFill>
                  <a:srgbClr val="124992"/>
                </a:solidFill>
                <a:latin typeface="Arial" panose="020B0604020202020204" pitchFamily="34" charset="0"/>
                <a:ea typeface="MS PGothic" panose="020B0600070205080204" pitchFamily="34" charset="-128"/>
              </a:rPr>
              <a:t>Internal continuous data</a:t>
            </a:r>
          </a:p>
        </p:txBody>
      </p:sp>
      <p:sp>
        <p:nvSpPr>
          <p:cNvPr id="27676" name="Text Box 29"/>
          <p:cNvSpPr txBox="1">
            <a:spLocks noChangeArrowheads="1"/>
          </p:cNvSpPr>
          <p:nvPr/>
        </p:nvSpPr>
        <p:spPr bwMode="auto">
          <a:xfrm>
            <a:off x="3414713" y="3257550"/>
            <a:ext cx="2160587"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algn="ctr" eaLnBrk="1" hangingPunct="1">
              <a:spcBef>
                <a:spcPct val="50000"/>
              </a:spcBef>
              <a:buFontTx/>
              <a:buNone/>
            </a:pPr>
            <a:r>
              <a:rPr lang="en-GB" altLang="en-US" sz="1800">
                <a:solidFill>
                  <a:srgbClr val="124992"/>
                </a:solidFill>
                <a:latin typeface="Arial" panose="020B0604020202020204" pitchFamily="34" charset="0"/>
                <a:ea typeface="MS PGothic" panose="020B0600070205080204" pitchFamily="34" charset="-128"/>
              </a:rPr>
              <a:t>The marketing information system (MkIS)</a:t>
            </a:r>
          </a:p>
        </p:txBody>
      </p:sp>
      <p:sp>
        <p:nvSpPr>
          <p:cNvPr id="27677" name="Text Box 30"/>
          <p:cNvSpPr txBox="1">
            <a:spLocks noChangeArrowheads="1"/>
          </p:cNvSpPr>
          <p:nvPr/>
        </p:nvSpPr>
        <p:spPr bwMode="auto">
          <a:xfrm>
            <a:off x="6122988" y="1795463"/>
            <a:ext cx="216058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cs typeface="Arial" panose="020B0604020202020204" pitchFamily="34" charset="0"/>
              </a:defRPr>
            </a:lvl9pPr>
          </a:lstStyle>
          <a:p>
            <a:pPr algn="ctr" eaLnBrk="1" hangingPunct="1">
              <a:spcBef>
                <a:spcPct val="50000"/>
              </a:spcBef>
              <a:buFontTx/>
              <a:buNone/>
            </a:pPr>
            <a:r>
              <a:rPr lang="en-GB" altLang="en-US" sz="1800">
                <a:solidFill>
                  <a:srgbClr val="124992"/>
                </a:solidFill>
                <a:latin typeface="Arial" panose="020B0604020202020204" pitchFamily="34" charset="0"/>
                <a:ea typeface="MS PGothic" panose="020B0600070205080204" pitchFamily="34" charset="-128"/>
              </a:rPr>
              <a:t>Environmental scanning</a:t>
            </a:r>
          </a:p>
        </p:txBody>
      </p:sp>
    </p:spTree>
    <p:extLst>
      <p:ext uri="{BB962C8B-B14F-4D97-AF65-F5344CB8AC3E}">
        <p14:creationId xmlns:p14="http://schemas.microsoft.com/office/powerpoint/2010/main" val="329282117"/>
      </p:ext>
    </p:extLst>
  </p:cSld>
  <p:clrMapOvr>
    <a:masterClrMapping/>
  </p:clrMapOvr>
  <p:transition>
    <p:wipe/>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4"/>
          <p:cNvSpPr>
            <a:spLocks noGrp="1"/>
          </p:cNvSpPr>
          <p:nvPr>
            <p:ph type="title"/>
          </p:nvPr>
        </p:nvSpPr>
        <p:spPr>
          <a:xfrm>
            <a:off x="714375" y="285750"/>
            <a:ext cx="8429625" cy="928688"/>
          </a:xfrm>
        </p:spPr>
        <p:txBody>
          <a:bodyPr/>
          <a:lstStyle/>
          <a:p>
            <a:r>
              <a:rPr lang="en-GB" altLang="en-US" smtClean="0"/>
              <a:t>Data types – familiar language?</a:t>
            </a:r>
          </a:p>
        </p:txBody>
      </p:sp>
      <p:sp>
        <p:nvSpPr>
          <p:cNvPr id="29699" name="Content Placeholder 5"/>
          <p:cNvSpPr>
            <a:spLocks noGrp="1"/>
          </p:cNvSpPr>
          <p:nvPr>
            <p:ph idx="1"/>
          </p:nvPr>
        </p:nvSpPr>
        <p:spPr>
          <a:xfrm>
            <a:off x="714375" y="1600200"/>
            <a:ext cx="8072438" cy="4114800"/>
          </a:xfrm>
        </p:spPr>
        <p:txBody>
          <a:bodyPr/>
          <a:lstStyle/>
          <a:p>
            <a:r>
              <a:rPr lang="en-GB" altLang="en-US" smtClean="0"/>
              <a:t>Primary</a:t>
            </a:r>
          </a:p>
          <a:p>
            <a:r>
              <a:rPr lang="en-GB" altLang="en-US" smtClean="0"/>
              <a:t>Secondary</a:t>
            </a:r>
          </a:p>
          <a:p>
            <a:r>
              <a:rPr lang="en-GB" altLang="en-US" smtClean="0"/>
              <a:t>Quantitative </a:t>
            </a:r>
          </a:p>
          <a:p>
            <a:r>
              <a:rPr lang="en-GB" altLang="en-US" smtClean="0"/>
              <a:t>Qualitative</a:t>
            </a:r>
          </a:p>
        </p:txBody>
      </p:sp>
    </p:spTree>
    <p:extLst>
      <p:ext uri="{BB962C8B-B14F-4D97-AF65-F5344CB8AC3E}">
        <p14:creationId xmlns:p14="http://schemas.microsoft.com/office/powerpoint/2010/main" val="6667315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642938" y="214313"/>
            <a:ext cx="8501062" cy="928687"/>
          </a:xfrm>
        </p:spPr>
        <p:txBody>
          <a:bodyPr/>
          <a:lstStyle/>
          <a:p>
            <a:r>
              <a:rPr lang="en-GB" altLang="en-US" smtClean="0"/>
              <a:t>Primary Data Collection methods</a:t>
            </a:r>
          </a:p>
        </p:txBody>
      </p:sp>
      <p:sp>
        <p:nvSpPr>
          <p:cNvPr id="30723" name="Content Placeholder 2"/>
          <p:cNvSpPr>
            <a:spLocks noGrp="1"/>
          </p:cNvSpPr>
          <p:nvPr>
            <p:ph sz="half" idx="1"/>
          </p:nvPr>
        </p:nvSpPr>
        <p:spPr/>
        <p:txBody>
          <a:bodyPr/>
          <a:lstStyle/>
          <a:p>
            <a:r>
              <a:rPr lang="en-GB" altLang="en-US" smtClean="0"/>
              <a:t>Surveys</a:t>
            </a:r>
          </a:p>
          <a:p>
            <a:r>
              <a:rPr lang="en-GB" altLang="en-US" smtClean="0"/>
              <a:t>Interviews</a:t>
            </a:r>
          </a:p>
          <a:p>
            <a:r>
              <a:rPr lang="en-GB" altLang="en-US" smtClean="0"/>
              <a:t>Focus groups</a:t>
            </a:r>
          </a:p>
          <a:p>
            <a:r>
              <a:rPr lang="en-GB" altLang="en-US" smtClean="0"/>
              <a:t>Panels</a:t>
            </a:r>
          </a:p>
          <a:p>
            <a:r>
              <a:rPr lang="en-GB" altLang="en-US" smtClean="0"/>
              <a:t>Delphi </a:t>
            </a:r>
            <a:r>
              <a:rPr lang="en-GB" altLang="en-US" sz="1200" smtClean="0">
                <a:hlinkClick r:id="rId3"/>
              </a:rPr>
              <a:t>https://www.sciencedirect.com/science/article/pii/0261517784900566</a:t>
            </a:r>
            <a:endParaRPr lang="en-GB" altLang="en-US" sz="1200" smtClean="0"/>
          </a:p>
          <a:p>
            <a:r>
              <a:rPr lang="en-GB" altLang="en-US" smtClean="0"/>
              <a:t>Observation</a:t>
            </a:r>
          </a:p>
        </p:txBody>
      </p:sp>
      <p:sp>
        <p:nvSpPr>
          <p:cNvPr id="30724" name="Content Placeholder 3"/>
          <p:cNvSpPr>
            <a:spLocks noGrp="1"/>
          </p:cNvSpPr>
          <p:nvPr>
            <p:ph sz="half" idx="2"/>
          </p:nvPr>
        </p:nvSpPr>
        <p:spPr/>
        <p:txBody>
          <a:bodyPr/>
          <a:lstStyle/>
          <a:p>
            <a:r>
              <a:rPr lang="en-GB" altLang="en-US" smtClean="0"/>
              <a:t>Experiments</a:t>
            </a:r>
          </a:p>
          <a:p>
            <a:r>
              <a:rPr lang="en-GB" altLang="en-US" smtClean="0"/>
              <a:t>Use of web based analytics</a:t>
            </a:r>
          </a:p>
          <a:p>
            <a:r>
              <a:rPr lang="en-GB" altLang="en-US" smtClean="0"/>
              <a:t>Mystery shopping</a:t>
            </a:r>
          </a:p>
          <a:p>
            <a:r>
              <a:rPr lang="en-GB" altLang="en-US" smtClean="0"/>
              <a:t>Internet info</a:t>
            </a:r>
          </a:p>
          <a:p>
            <a:r>
              <a:rPr lang="en-GB" altLang="en-US" smtClean="0"/>
              <a:t>Store audits</a:t>
            </a:r>
          </a:p>
          <a:p>
            <a:r>
              <a:rPr lang="en-GB" altLang="en-US" smtClean="0"/>
              <a:t>Scanner data </a:t>
            </a:r>
            <a:r>
              <a:rPr lang="en-GB" altLang="en-US" sz="1200" smtClean="0">
                <a:hlinkClick r:id="rId4"/>
              </a:rPr>
              <a:t>https://hbr.org/2000/03/making-sense-of-scanner-data</a:t>
            </a:r>
            <a:endParaRPr lang="en-GB" altLang="en-US" sz="1200" smtClean="0"/>
          </a:p>
          <a:p>
            <a:endParaRPr lang="en-GB" altLang="en-US" sz="1200" smtClean="0"/>
          </a:p>
          <a:p>
            <a:endParaRPr lang="en-GB" altLang="en-US" smtClean="0"/>
          </a:p>
        </p:txBody>
      </p:sp>
      <p:sp>
        <p:nvSpPr>
          <p:cNvPr id="5" name="TextBox 4"/>
          <p:cNvSpPr txBox="1"/>
          <p:nvPr/>
        </p:nvSpPr>
        <p:spPr>
          <a:xfrm>
            <a:off x="4892675" y="5772150"/>
            <a:ext cx="3241675" cy="708025"/>
          </a:xfrm>
          <a:prstGeom prst="rect">
            <a:avLst/>
          </a:prstGeom>
          <a:noFill/>
        </p:spPr>
        <p:txBody>
          <a:bodyPr>
            <a:spAutoFit/>
          </a:bodyPr>
          <a:lstStyle/>
          <a:p>
            <a:pPr>
              <a:defRPr/>
            </a:pPr>
            <a:r>
              <a:rPr lang="en-GB" dirty="0">
                <a:latin typeface="+mn-lt"/>
              </a:rPr>
              <a:t>Which do you know and why would you use them?</a:t>
            </a:r>
          </a:p>
        </p:txBody>
      </p:sp>
    </p:spTree>
    <p:extLst>
      <p:ext uri="{BB962C8B-B14F-4D97-AF65-F5344CB8AC3E}">
        <p14:creationId xmlns:p14="http://schemas.microsoft.com/office/powerpoint/2010/main" val="3033991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42938" y="214313"/>
            <a:ext cx="8501062" cy="928687"/>
          </a:xfrm>
        </p:spPr>
        <p:txBody>
          <a:bodyPr/>
          <a:lstStyle/>
          <a:p>
            <a:r>
              <a:rPr lang="en-GB" altLang="en-US" smtClean="0"/>
              <a:t>Secondary data</a:t>
            </a:r>
          </a:p>
        </p:txBody>
      </p:sp>
      <p:sp>
        <p:nvSpPr>
          <p:cNvPr id="32771" name="Content Placeholder 2"/>
          <p:cNvSpPr>
            <a:spLocks noGrp="1"/>
          </p:cNvSpPr>
          <p:nvPr>
            <p:ph sz="half" idx="1"/>
          </p:nvPr>
        </p:nvSpPr>
        <p:spPr/>
        <p:txBody>
          <a:bodyPr/>
          <a:lstStyle/>
          <a:p>
            <a:r>
              <a:rPr lang="en-GB" altLang="en-US" smtClean="0"/>
              <a:t>Government sources</a:t>
            </a:r>
          </a:p>
          <a:p>
            <a:r>
              <a:rPr lang="en-GB" altLang="en-US" smtClean="0"/>
              <a:t>Commercial market research reports</a:t>
            </a:r>
          </a:p>
          <a:p>
            <a:r>
              <a:rPr lang="en-GB" altLang="en-US" smtClean="0"/>
              <a:t>Trade and industry sources</a:t>
            </a:r>
          </a:p>
          <a:p>
            <a:r>
              <a:rPr lang="en-GB" altLang="en-US" smtClean="0"/>
              <a:t>Competitor data</a:t>
            </a:r>
          </a:p>
          <a:p>
            <a:r>
              <a:rPr lang="en-GB" altLang="en-US" smtClean="0"/>
              <a:t>Online information sources</a:t>
            </a:r>
          </a:p>
        </p:txBody>
      </p:sp>
      <p:sp>
        <p:nvSpPr>
          <p:cNvPr id="32772" name="Content Placeholder 3"/>
          <p:cNvSpPr>
            <a:spLocks noGrp="1"/>
          </p:cNvSpPr>
          <p:nvPr>
            <p:ph sz="half" idx="2"/>
          </p:nvPr>
        </p:nvSpPr>
        <p:spPr/>
        <p:txBody>
          <a:bodyPr/>
          <a:lstStyle/>
          <a:p>
            <a:r>
              <a:rPr lang="en-GB" altLang="en-US" smtClean="0"/>
              <a:t>Media sources</a:t>
            </a:r>
          </a:p>
          <a:p>
            <a:r>
              <a:rPr lang="en-GB" altLang="en-US" smtClean="0"/>
              <a:t>Social media feeds and blogs</a:t>
            </a:r>
          </a:p>
          <a:p>
            <a:r>
              <a:rPr lang="en-GB" altLang="en-US" smtClean="0"/>
              <a:t>Financial, geographic and demographic databases</a:t>
            </a:r>
          </a:p>
          <a:p>
            <a:r>
              <a:rPr lang="en-GB" altLang="en-US" smtClean="0"/>
              <a:t>Internal databases and records</a:t>
            </a:r>
          </a:p>
          <a:p>
            <a:r>
              <a:rPr lang="en-GB" altLang="en-US" smtClean="0"/>
              <a:t>Real time data</a:t>
            </a:r>
          </a:p>
          <a:p>
            <a:r>
              <a:rPr lang="en-GB" altLang="en-US" sz="1200" smtClean="0"/>
              <a:t>Big data </a:t>
            </a:r>
            <a:r>
              <a:rPr lang="en-GB" altLang="en-US" sz="1200" smtClean="0">
                <a:hlinkClick r:id="rId2"/>
              </a:rPr>
              <a:t>https://www.forbes.com/sites/lisaarthur/2013/08/15/what-is-big-data/#32a024075c85</a:t>
            </a:r>
            <a:endParaRPr lang="en-GB" altLang="en-US" sz="1200" smtClean="0"/>
          </a:p>
          <a:p>
            <a:endParaRPr lang="en-GB" altLang="en-US" sz="1200" smtClean="0"/>
          </a:p>
          <a:p>
            <a:endParaRPr lang="en-GB" altLang="en-US" smtClean="0"/>
          </a:p>
        </p:txBody>
      </p:sp>
    </p:spTree>
    <p:extLst>
      <p:ext uri="{BB962C8B-B14F-4D97-AF65-F5344CB8AC3E}">
        <p14:creationId xmlns:p14="http://schemas.microsoft.com/office/powerpoint/2010/main" val="24645277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714375" y="285750"/>
            <a:ext cx="8429625" cy="928688"/>
          </a:xfrm>
        </p:spPr>
        <p:txBody>
          <a:bodyPr/>
          <a:lstStyle/>
          <a:p>
            <a:r>
              <a:rPr lang="en-GB" altLang="en-US" smtClean="0"/>
              <a:t>Collection Methods</a:t>
            </a:r>
          </a:p>
        </p:txBody>
      </p:sp>
      <p:sp>
        <p:nvSpPr>
          <p:cNvPr id="33795" name="Content Placeholder 4"/>
          <p:cNvSpPr>
            <a:spLocks noGrp="1"/>
          </p:cNvSpPr>
          <p:nvPr>
            <p:ph idx="1"/>
          </p:nvPr>
        </p:nvSpPr>
        <p:spPr>
          <a:xfrm>
            <a:off x="714375" y="1600200"/>
            <a:ext cx="8072438" cy="4114800"/>
          </a:xfrm>
        </p:spPr>
        <p:txBody>
          <a:bodyPr/>
          <a:lstStyle/>
          <a:p>
            <a:r>
              <a:rPr lang="en-GB" altLang="en-US" sz="2800" smtClean="0"/>
              <a:t>Qualitative data – attempt to uncover the underlying motivations behind (consumer) opinions attitudes perceptions and behaviour. Words and opinions</a:t>
            </a:r>
          </a:p>
          <a:p>
            <a:endParaRPr lang="en-GB" altLang="en-US" sz="2800" smtClean="0"/>
          </a:p>
          <a:p>
            <a:r>
              <a:rPr lang="en-GB" altLang="en-US" sz="2800" smtClean="0"/>
              <a:t>Quantitative data – to illicit responses to pre-determined, standardised questions from a large number of respondents. (numerical analysis)</a:t>
            </a:r>
          </a:p>
        </p:txBody>
      </p:sp>
      <p:sp>
        <p:nvSpPr>
          <p:cNvPr id="6" name="TextBox 5"/>
          <p:cNvSpPr txBox="1"/>
          <p:nvPr/>
        </p:nvSpPr>
        <p:spPr>
          <a:xfrm>
            <a:off x="4572000" y="5715000"/>
            <a:ext cx="4032250" cy="1016000"/>
          </a:xfrm>
          <a:prstGeom prst="rect">
            <a:avLst/>
          </a:prstGeom>
          <a:noFill/>
        </p:spPr>
        <p:txBody>
          <a:bodyPr>
            <a:spAutoFit/>
          </a:bodyPr>
          <a:lstStyle/>
          <a:p>
            <a:pPr>
              <a:defRPr/>
            </a:pPr>
            <a:r>
              <a:rPr lang="en-GB" i="1" dirty="0">
                <a:latin typeface="+mn-lt"/>
              </a:rPr>
              <a:t>Which of the primary data collection methods is qualitative and which quantitative? </a:t>
            </a:r>
          </a:p>
        </p:txBody>
      </p:sp>
    </p:spTree>
    <p:extLst>
      <p:ext uri="{BB962C8B-B14F-4D97-AF65-F5344CB8AC3E}">
        <p14:creationId xmlns:p14="http://schemas.microsoft.com/office/powerpoint/2010/main" val="42626688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noFill/>
        </p:spPr>
        <p:txBody>
          <a:bodyPr rtlCol="0">
            <a:normAutofit fontScale="90000"/>
          </a:bodyPr>
          <a:lstStyle/>
          <a:p>
            <a:pPr algn="l" eaLnBrk="1" fontAlgn="auto" hangingPunct="1">
              <a:spcAft>
                <a:spcPts val="0"/>
              </a:spcAft>
              <a:defRPr/>
            </a:pPr>
            <a:r>
              <a:rPr lang="en-GB" dirty="0" smtClean="0"/>
              <a:t>CIM The Marketing Mix</a:t>
            </a:r>
            <a:r>
              <a:rPr lang="en-GB" sz="6000" dirty="0" smtClean="0"/>
              <a:t/>
            </a:r>
            <a:br>
              <a:rPr lang="en-GB" sz="6000" dirty="0" smtClean="0"/>
            </a:br>
            <a:endParaRPr lang="en-GB" dirty="0" smtClean="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05694670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US" altLang="en-US" sz="3200" smtClean="0"/>
              <a:t>Marketing Strategy and the Marketing Mix</a:t>
            </a:r>
          </a:p>
        </p:txBody>
      </p:sp>
      <p:sp>
        <p:nvSpPr>
          <p:cNvPr id="9219" name="Text Placeholder 6"/>
          <p:cNvSpPr>
            <a:spLocks noGrp="1"/>
          </p:cNvSpPr>
          <p:nvPr>
            <p:ph type="body" sz="quarter" idx="13"/>
          </p:nvPr>
        </p:nvSpPr>
        <p:spPr>
          <a:xfrm>
            <a:off x="914400" y="1600200"/>
            <a:ext cx="7162800" cy="381000"/>
          </a:xfrm>
        </p:spPr>
        <p:txBody>
          <a:bodyPr/>
          <a:lstStyle/>
          <a:p>
            <a:pPr eaLnBrk="1" hangingPunct="1"/>
            <a:r>
              <a:rPr lang="en-US" altLang="en-US" smtClean="0"/>
              <a:t>Developing an Integrated Marketing Mix</a:t>
            </a:r>
          </a:p>
          <a:p>
            <a:pPr eaLnBrk="1" hangingPunct="1"/>
            <a:endParaRPr lang="en-US" altLang="en-US" smtClean="0"/>
          </a:p>
        </p:txBody>
      </p:sp>
      <p:pic>
        <p:nvPicPr>
          <p:cNvPr id="9220" name="Picture 4" descr="fig02_05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92363" y="2209800"/>
            <a:ext cx="4643437"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
        <p:nvSpPr>
          <p:cNvPr id="2" name="Cloud Callout 1"/>
          <p:cNvSpPr/>
          <p:nvPr/>
        </p:nvSpPr>
        <p:spPr>
          <a:xfrm>
            <a:off x="0" y="2081213"/>
            <a:ext cx="1871663" cy="1944687"/>
          </a:xfrm>
          <a:prstGeom prst="cloudCallout">
            <a:avLst>
              <a:gd name="adj1" fmla="val 93614"/>
              <a:gd name="adj2" fmla="val -2735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Customer Solution</a:t>
            </a:r>
          </a:p>
        </p:txBody>
      </p:sp>
      <p:sp>
        <p:nvSpPr>
          <p:cNvPr id="7" name="Cloud Callout 6"/>
          <p:cNvSpPr/>
          <p:nvPr/>
        </p:nvSpPr>
        <p:spPr>
          <a:xfrm>
            <a:off x="6607175" y="4913313"/>
            <a:ext cx="2555875" cy="1944687"/>
          </a:xfrm>
          <a:prstGeom prst="cloudCallout">
            <a:avLst>
              <a:gd name="adj1" fmla="val -48356"/>
              <a:gd name="adj2" fmla="val -54026"/>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Convenience</a:t>
            </a:r>
          </a:p>
        </p:txBody>
      </p:sp>
      <p:sp>
        <p:nvSpPr>
          <p:cNvPr id="8" name="Cloud Callout 7"/>
          <p:cNvSpPr/>
          <p:nvPr/>
        </p:nvSpPr>
        <p:spPr>
          <a:xfrm>
            <a:off x="22225" y="4748213"/>
            <a:ext cx="2720975" cy="1944687"/>
          </a:xfrm>
          <a:prstGeom prst="cloudCallout">
            <a:avLst>
              <a:gd name="adj1" fmla="val 49541"/>
              <a:gd name="adj2" fmla="val -5543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Communication</a:t>
            </a:r>
          </a:p>
        </p:txBody>
      </p:sp>
      <p:sp>
        <p:nvSpPr>
          <p:cNvPr id="9" name="Cloud Callout 8"/>
          <p:cNvSpPr/>
          <p:nvPr/>
        </p:nvSpPr>
        <p:spPr>
          <a:xfrm>
            <a:off x="6878638" y="2009775"/>
            <a:ext cx="1873250" cy="1944688"/>
          </a:xfrm>
          <a:prstGeom prst="cloudCallout">
            <a:avLst>
              <a:gd name="adj1" fmla="val -67487"/>
              <a:gd name="adj2" fmla="val -21736"/>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Customer Cost</a:t>
            </a:r>
          </a:p>
        </p:txBody>
      </p:sp>
    </p:spTree>
    <p:extLst>
      <p:ext uri="{BB962C8B-B14F-4D97-AF65-F5344CB8AC3E}">
        <p14:creationId xmlns:p14="http://schemas.microsoft.com/office/powerpoint/2010/main" val="2993488261"/>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smtClean="0"/>
              <a:t>The Marketing Mix </a:t>
            </a:r>
          </a:p>
        </p:txBody>
      </p:sp>
      <p:graphicFrame>
        <p:nvGraphicFramePr>
          <p:cNvPr id="4" name="Diagram 3"/>
          <p:cNvGraphicFramePr/>
          <p:nvPr/>
        </p:nvGraphicFramePr>
        <p:xfrm>
          <a:off x="457200" y="1397000"/>
          <a:ext cx="8229600" cy="4984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364534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68313" y="260350"/>
            <a:ext cx="8229600" cy="1143000"/>
          </a:xfrm>
        </p:spPr>
        <p:txBody>
          <a:bodyPr/>
          <a:lstStyle/>
          <a:p>
            <a:r>
              <a:rPr lang="en-GB" altLang="en-US" smtClean="0"/>
              <a:t>Product </a:t>
            </a:r>
          </a:p>
        </p:txBody>
      </p:sp>
      <p:sp>
        <p:nvSpPr>
          <p:cNvPr id="13315" name="Content Placeholder 2"/>
          <p:cNvSpPr>
            <a:spLocks noGrp="1"/>
          </p:cNvSpPr>
          <p:nvPr>
            <p:ph idx="1"/>
          </p:nvPr>
        </p:nvSpPr>
        <p:spPr/>
        <p:txBody>
          <a:bodyPr/>
          <a:lstStyle/>
          <a:p>
            <a:r>
              <a:rPr lang="en-GB" altLang="en-US" smtClean="0"/>
              <a:t>Methods used to improve/differentiate the product to increase sales or target sales more effectively to gain competitive advantage e.g.</a:t>
            </a:r>
          </a:p>
          <a:p>
            <a:pPr lvl="1"/>
            <a:r>
              <a:rPr lang="en-GB" altLang="en-US" smtClean="0"/>
              <a:t> Extension strategies</a:t>
            </a:r>
          </a:p>
          <a:p>
            <a:pPr lvl="1"/>
            <a:r>
              <a:rPr lang="en-GB" altLang="en-US" smtClean="0"/>
              <a:t>Specialist versions</a:t>
            </a:r>
          </a:p>
          <a:p>
            <a:pPr lvl="1"/>
            <a:r>
              <a:rPr lang="en-GB" altLang="en-US" smtClean="0"/>
              <a:t> New additions</a:t>
            </a:r>
          </a:p>
          <a:p>
            <a:pPr lvl="1"/>
            <a:r>
              <a:rPr lang="en-GB" altLang="en-US" smtClean="0"/>
              <a:t>Packaging </a:t>
            </a:r>
          </a:p>
          <a:p>
            <a:pPr lvl="1"/>
            <a:r>
              <a:rPr lang="en-GB" altLang="en-US" smtClean="0"/>
              <a:t>Technology etc. </a:t>
            </a:r>
          </a:p>
        </p:txBody>
      </p:sp>
      <p:pic>
        <p:nvPicPr>
          <p:cNvPr id="1331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19700" y="3833813"/>
            <a:ext cx="3028950"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82526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68313" y="260350"/>
            <a:ext cx="8229600" cy="1143000"/>
          </a:xfrm>
        </p:spPr>
        <p:txBody>
          <a:bodyPr/>
          <a:lstStyle/>
          <a:p>
            <a:r>
              <a:rPr lang="en-GB" altLang="en-US" smtClean="0"/>
              <a:t>Price</a:t>
            </a:r>
          </a:p>
        </p:txBody>
      </p:sp>
      <p:sp>
        <p:nvSpPr>
          <p:cNvPr id="14339" name="Content Placeholder 2"/>
          <p:cNvSpPr>
            <a:spLocks noGrp="1"/>
          </p:cNvSpPr>
          <p:nvPr>
            <p:ph idx="1"/>
          </p:nvPr>
        </p:nvSpPr>
        <p:spPr>
          <a:xfrm>
            <a:off x="468313" y="1557338"/>
            <a:ext cx="8229600" cy="4525962"/>
          </a:xfrm>
        </p:spPr>
        <p:txBody>
          <a:bodyPr/>
          <a:lstStyle/>
          <a:p>
            <a:r>
              <a:rPr lang="en-GB" altLang="en-US" smtClean="0"/>
              <a:t>Pricing Strategies:</a:t>
            </a:r>
          </a:p>
          <a:p>
            <a:pPr lvl="1"/>
            <a:r>
              <a:rPr lang="en-GB" altLang="en-US" smtClean="0"/>
              <a:t>Penetration</a:t>
            </a:r>
          </a:p>
          <a:p>
            <a:pPr lvl="1"/>
            <a:r>
              <a:rPr lang="en-GB" altLang="en-US" smtClean="0"/>
              <a:t>Skimming</a:t>
            </a:r>
          </a:p>
          <a:p>
            <a:pPr lvl="1"/>
            <a:r>
              <a:rPr lang="en-GB" altLang="en-US" smtClean="0"/>
              <a:t>Loss leaders</a:t>
            </a:r>
          </a:p>
          <a:p>
            <a:pPr lvl="1"/>
            <a:r>
              <a:rPr lang="en-GB" altLang="en-US" smtClean="0"/>
              <a:t>Competitor based</a:t>
            </a:r>
          </a:p>
          <a:p>
            <a:pPr lvl="1"/>
            <a:r>
              <a:rPr lang="en-GB" altLang="en-US" smtClean="0"/>
              <a:t>Discount </a:t>
            </a:r>
          </a:p>
          <a:p>
            <a:pPr lvl="1"/>
            <a:endParaRPr lang="en-GB" altLang="en-US" smtClean="0"/>
          </a:p>
        </p:txBody>
      </p:sp>
      <p:pic>
        <p:nvPicPr>
          <p:cNvPr id="1434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03775" y="3068638"/>
            <a:ext cx="4340225" cy="272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80578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68313" y="260350"/>
            <a:ext cx="8229600" cy="1143000"/>
          </a:xfrm>
        </p:spPr>
        <p:txBody>
          <a:bodyPr/>
          <a:lstStyle/>
          <a:p>
            <a:r>
              <a:rPr lang="en-GB" altLang="en-US" smtClean="0"/>
              <a:t>Place</a:t>
            </a:r>
          </a:p>
        </p:txBody>
      </p:sp>
      <p:sp>
        <p:nvSpPr>
          <p:cNvPr id="15363" name="Content Placeholder 2"/>
          <p:cNvSpPr>
            <a:spLocks noGrp="1"/>
          </p:cNvSpPr>
          <p:nvPr>
            <p:ph idx="1"/>
          </p:nvPr>
        </p:nvSpPr>
        <p:spPr/>
        <p:txBody>
          <a:bodyPr/>
          <a:lstStyle/>
          <a:p>
            <a:r>
              <a:rPr lang="en-GB" altLang="en-US" smtClean="0"/>
              <a:t>What will your distribution channels be?</a:t>
            </a:r>
          </a:p>
          <a:p>
            <a:r>
              <a:rPr lang="en-GB" altLang="en-US" smtClean="0"/>
              <a:t>How will you get the product to the customer?</a:t>
            </a:r>
          </a:p>
          <a:p>
            <a:r>
              <a:rPr lang="en-GB" altLang="en-US" smtClean="0"/>
              <a:t>Direct Sales, agents, wholesalers, retailers, export agents?</a:t>
            </a:r>
          </a:p>
          <a:p>
            <a:r>
              <a:rPr lang="en-GB" altLang="en-US" smtClean="0"/>
              <a:t>How does this help you achieve your marketing objectives?</a:t>
            </a:r>
          </a:p>
          <a:p>
            <a:endParaRPr lang="en-GB" altLang="en-US" smtClean="0"/>
          </a:p>
          <a:p>
            <a:endParaRPr lang="en-GB" altLang="en-US" smtClean="0"/>
          </a:p>
        </p:txBody>
      </p:sp>
    </p:spTree>
    <p:extLst>
      <p:ext uri="{BB962C8B-B14F-4D97-AF65-F5344CB8AC3E}">
        <p14:creationId xmlns:p14="http://schemas.microsoft.com/office/powerpoint/2010/main" val="24933987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68313" y="260350"/>
            <a:ext cx="8229600" cy="1143000"/>
          </a:xfrm>
        </p:spPr>
        <p:txBody>
          <a:bodyPr/>
          <a:lstStyle/>
          <a:p>
            <a:r>
              <a:rPr lang="en-GB" altLang="en-US" smtClean="0"/>
              <a:t>Promotion </a:t>
            </a:r>
          </a:p>
        </p:txBody>
      </p:sp>
      <p:sp>
        <p:nvSpPr>
          <p:cNvPr id="16387" name="Content Placeholder 2"/>
          <p:cNvSpPr>
            <a:spLocks noGrp="1"/>
          </p:cNvSpPr>
          <p:nvPr>
            <p:ph idx="1"/>
          </p:nvPr>
        </p:nvSpPr>
        <p:spPr/>
        <p:txBody>
          <a:bodyPr/>
          <a:lstStyle/>
          <a:p>
            <a:r>
              <a:rPr lang="en-GB" altLang="en-US" smtClean="0"/>
              <a:t>Strategies to make consumers aware of the product/service</a:t>
            </a:r>
          </a:p>
          <a:p>
            <a:r>
              <a:rPr lang="en-GB" altLang="en-US" smtClean="0"/>
              <a:t>Not just advertising but most of your tactical activity is likely to be based in this category</a:t>
            </a:r>
          </a:p>
          <a:p>
            <a:endParaRPr lang="en-GB" altLang="en-US" smtClean="0"/>
          </a:p>
        </p:txBody>
      </p:sp>
      <p:pic>
        <p:nvPicPr>
          <p:cNvPr id="16388"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779838" y="3573463"/>
            <a:ext cx="3744912" cy="248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33053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68313" y="260350"/>
            <a:ext cx="8229600" cy="1143000"/>
          </a:xfrm>
        </p:spPr>
        <p:txBody>
          <a:bodyPr/>
          <a:lstStyle/>
          <a:p>
            <a:r>
              <a:rPr lang="en-GB" altLang="en-US" smtClean="0"/>
              <a:t>Traditional promotional mix</a:t>
            </a:r>
          </a:p>
        </p:txBody>
      </p:sp>
      <p:graphicFrame>
        <p:nvGraphicFramePr>
          <p:cNvPr id="4" name="Content Placeholder 3"/>
          <p:cNvGraphicFramePr>
            <a:graphicFrameLocks noGrp="1"/>
          </p:cNvGraphicFramePr>
          <p:nvPr>
            <p:ph idx="1"/>
          </p:nvPr>
        </p:nvGraphicFramePr>
        <p:xfrm>
          <a:off x="457200" y="15700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7412"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43225" y="1825625"/>
            <a:ext cx="1195388" cy="1195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413"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3224430">
            <a:off x="4011613" y="2828925"/>
            <a:ext cx="255588" cy="407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414" name="Rectangle 4"/>
          <p:cNvSpPr>
            <a:spLocks noChangeArrowheads="1"/>
          </p:cNvSpPr>
          <p:nvPr/>
        </p:nvSpPr>
        <p:spPr bwMode="auto">
          <a:xfrm>
            <a:off x="3035300" y="2300288"/>
            <a:ext cx="863600"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000">
                <a:solidFill>
                  <a:schemeClr val="bg1"/>
                </a:solidFill>
              </a:rPr>
              <a:t>Direct Mail</a:t>
            </a:r>
          </a:p>
        </p:txBody>
      </p:sp>
      <p:sp>
        <p:nvSpPr>
          <p:cNvPr id="6" name="Rounded Rectangular Callout 5"/>
          <p:cNvSpPr/>
          <p:nvPr/>
        </p:nvSpPr>
        <p:spPr>
          <a:xfrm>
            <a:off x="6372225" y="1557338"/>
            <a:ext cx="2016125" cy="866775"/>
          </a:xfrm>
          <a:prstGeom prst="wedgeRoundRectCallout">
            <a:avLst>
              <a:gd name="adj1" fmla="val -71682"/>
              <a:gd name="adj2" fmla="val 23096"/>
              <a:gd name="adj3" fmla="val 16667"/>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100" dirty="0"/>
              <a:t>Direct Selling, person to person </a:t>
            </a:r>
            <a:r>
              <a:rPr lang="en-GB" sz="1100" dirty="0" err="1"/>
              <a:t>e.g</a:t>
            </a:r>
            <a:r>
              <a:rPr lang="en-GB" sz="1100" dirty="0"/>
              <a:t> Trade Shows, Sales Meetings, Door to Door etc.  </a:t>
            </a:r>
          </a:p>
        </p:txBody>
      </p:sp>
      <p:sp>
        <p:nvSpPr>
          <p:cNvPr id="9" name="Rounded Rectangular Callout 8"/>
          <p:cNvSpPr/>
          <p:nvPr/>
        </p:nvSpPr>
        <p:spPr>
          <a:xfrm>
            <a:off x="611188" y="5229225"/>
            <a:ext cx="2016125" cy="866775"/>
          </a:xfrm>
          <a:prstGeom prst="wedgeRoundRectCallout">
            <a:avLst>
              <a:gd name="adj1" fmla="val 62542"/>
              <a:gd name="adj2" fmla="val -129196"/>
              <a:gd name="adj3" fmla="val 16667"/>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100" dirty="0"/>
              <a:t>Using a special promotional message to achieve marketing objectives e.g. BOGOF, Competitions </a:t>
            </a:r>
          </a:p>
        </p:txBody>
      </p:sp>
      <p:sp>
        <p:nvSpPr>
          <p:cNvPr id="10" name="Rounded Rectangular Callout 9"/>
          <p:cNvSpPr/>
          <p:nvPr/>
        </p:nvSpPr>
        <p:spPr>
          <a:xfrm>
            <a:off x="611188" y="1647825"/>
            <a:ext cx="2016125" cy="1060450"/>
          </a:xfrm>
          <a:prstGeom prst="wedgeRoundRectCallout">
            <a:avLst>
              <a:gd name="adj1" fmla="val 74453"/>
              <a:gd name="adj2" fmla="val 43658"/>
              <a:gd name="adj3" fmla="val 16667"/>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100" dirty="0"/>
              <a:t>Any marketing directed at an individual</a:t>
            </a:r>
          </a:p>
          <a:p>
            <a:pPr algn="ctr" eaLnBrk="1" hangingPunct="1">
              <a:defRPr/>
            </a:pPr>
            <a:r>
              <a:rPr lang="en-GB" sz="1100" dirty="0"/>
              <a:t>Direct Mail</a:t>
            </a:r>
          </a:p>
          <a:p>
            <a:pPr algn="ctr" eaLnBrk="1" hangingPunct="1">
              <a:defRPr/>
            </a:pPr>
            <a:r>
              <a:rPr lang="en-GB" sz="1100" dirty="0"/>
              <a:t>Email</a:t>
            </a:r>
          </a:p>
          <a:p>
            <a:pPr algn="ctr" eaLnBrk="1" hangingPunct="1">
              <a:defRPr/>
            </a:pPr>
            <a:r>
              <a:rPr lang="en-GB" sz="1100" dirty="0"/>
              <a:t>SMS</a:t>
            </a:r>
          </a:p>
          <a:p>
            <a:pPr algn="ctr" eaLnBrk="1" hangingPunct="1">
              <a:defRPr/>
            </a:pPr>
            <a:r>
              <a:rPr lang="en-GB" sz="1100" dirty="0"/>
              <a:t>Telemarketing </a:t>
            </a:r>
          </a:p>
        </p:txBody>
      </p:sp>
      <p:sp>
        <p:nvSpPr>
          <p:cNvPr id="11" name="Rounded Rectangular Callout 10"/>
          <p:cNvSpPr/>
          <p:nvPr/>
        </p:nvSpPr>
        <p:spPr>
          <a:xfrm>
            <a:off x="7019925" y="3860800"/>
            <a:ext cx="2016125" cy="866775"/>
          </a:xfrm>
          <a:prstGeom prst="wedgeRoundRectCallout">
            <a:avLst>
              <a:gd name="adj1" fmla="val -71682"/>
              <a:gd name="adj2" fmla="val 23096"/>
              <a:gd name="adj3" fmla="val 16667"/>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100" dirty="0"/>
              <a:t>Paid for promotional space </a:t>
            </a:r>
            <a:r>
              <a:rPr lang="en-GB" sz="1100" dirty="0" err="1"/>
              <a:t>e.g</a:t>
            </a:r>
            <a:r>
              <a:rPr lang="en-GB" sz="1100" dirty="0"/>
              <a:t> TV, outdoor, radio, press </a:t>
            </a:r>
            <a:r>
              <a:rPr lang="en-GB" sz="1100" dirty="0" err="1"/>
              <a:t>etc</a:t>
            </a:r>
            <a:endParaRPr lang="en-GB" sz="1100" dirty="0"/>
          </a:p>
        </p:txBody>
      </p:sp>
      <p:sp>
        <p:nvSpPr>
          <p:cNvPr id="12" name="Rounded Rectangular Callout 11"/>
          <p:cNvSpPr/>
          <p:nvPr/>
        </p:nvSpPr>
        <p:spPr>
          <a:xfrm>
            <a:off x="5651500" y="5013325"/>
            <a:ext cx="2016125" cy="1008063"/>
          </a:xfrm>
          <a:prstGeom prst="wedgeRoundRectCallout">
            <a:avLst>
              <a:gd name="adj1" fmla="val -71682"/>
              <a:gd name="adj2" fmla="val 23096"/>
              <a:gd name="adj3" fmla="val 16667"/>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100" dirty="0"/>
              <a:t>Building good relations with company’s various publics by obtaining favourable publicity and heading off or handling unfavourable stories, </a:t>
            </a:r>
            <a:r>
              <a:rPr lang="en-GB" sz="1100" dirty="0" err="1"/>
              <a:t>rumors</a:t>
            </a:r>
            <a:r>
              <a:rPr lang="en-GB" sz="1100" dirty="0"/>
              <a:t>, events </a:t>
            </a:r>
            <a:r>
              <a:rPr lang="en-GB" sz="1100" dirty="0" err="1"/>
              <a:t>etc</a:t>
            </a:r>
            <a:r>
              <a:rPr lang="en-GB" sz="1100" dirty="0"/>
              <a:t> </a:t>
            </a:r>
          </a:p>
        </p:txBody>
      </p:sp>
    </p:spTree>
    <p:extLst>
      <p:ext uri="{BB962C8B-B14F-4D97-AF65-F5344CB8AC3E}">
        <p14:creationId xmlns:p14="http://schemas.microsoft.com/office/powerpoint/2010/main" val="364583013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68313" y="260350"/>
            <a:ext cx="8229600" cy="1143000"/>
          </a:xfrm>
        </p:spPr>
        <p:txBody>
          <a:bodyPr/>
          <a:lstStyle/>
          <a:p>
            <a:r>
              <a:rPr lang="en-GB" altLang="en-US" smtClean="0"/>
              <a:t>Extended marketing mix includes….</a:t>
            </a:r>
          </a:p>
        </p:txBody>
      </p:sp>
      <p:sp>
        <p:nvSpPr>
          <p:cNvPr id="3" name="Content Placeholder 2"/>
          <p:cNvSpPr>
            <a:spLocks noGrp="1"/>
          </p:cNvSpPr>
          <p:nvPr>
            <p:ph idx="1"/>
          </p:nvPr>
        </p:nvSpPr>
        <p:spPr>
          <a:xfrm>
            <a:off x="323850" y="2133600"/>
            <a:ext cx="8229600" cy="4525963"/>
          </a:xfrm>
        </p:spPr>
        <p:txBody>
          <a:bodyPr/>
          <a:lstStyle/>
          <a:p>
            <a:pPr>
              <a:defRPr/>
            </a:pPr>
            <a:r>
              <a:rPr lang="en-GB" dirty="0" smtClean="0"/>
              <a:t>People</a:t>
            </a:r>
          </a:p>
          <a:p>
            <a:pPr marL="0" indent="0">
              <a:buFont typeface="Arial" panose="020B0604020202020204" pitchFamily="34" charset="0"/>
              <a:buNone/>
              <a:defRPr/>
            </a:pPr>
            <a:endParaRPr lang="en-GB" dirty="0" smtClean="0"/>
          </a:p>
          <a:p>
            <a:pPr>
              <a:defRPr/>
            </a:pPr>
            <a:r>
              <a:rPr lang="en-GB" dirty="0" smtClean="0"/>
              <a:t>Process</a:t>
            </a:r>
          </a:p>
          <a:p>
            <a:pPr marL="0" indent="0">
              <a:buFont typeface="Arial" panose="020B0604020202020204" pitchFamily="34" charset="0"/>
              <a:buNone/>
              <a:defRPr/>
            </a:pPr>
            <a:endParaRPr lang="en-GB" dirty="0" smtClean="0"/>
          </a:p>
          <a:p>
            <a:pPr>
              <a:defRPr/>
            </a:pPr>
            <a:r>
              <a:rPr lang="en-GB" dirty="0" smtClean="0"/>
              <a:t>Physical Evidence </a:t>
            </a:r>
            <a:endParaRPr lang="en-GB" dirty="0"/>
          </a:p>
        </p:txBody>
      </p:sp>
    </p:spTree>
    <p:extLst>
      <p:ext uri="{BB962C8B-B14F-4D97-AF65-F5344CB8AC3E}">
        <p14:creationId xmlns:p14="http://schemas.microsoft.com/office/powerpoint/2010/main" val="3427415551"/>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4&quot;&gt;&lt;property id=&quot;20148&quot; value=&quot;5&quot;/&gt;&lt;property id=&quot;20300&quot; value=&quot;Slide 1&quot;/&gt;&lt;property id=&quot;20307&quot; value=&quot;324&quot;/&gt;&lt;/object&gt;&lt;object type=&quot;3&quot; unique_id=&quot;10013&quot;&gt;&lt;property id=&quot;20148&quot; value=&quot;5&quot;/&gt;&lt;property id=&quot;20300&quot; value=&quot;Slide 10&quot;/&gt;&lt;property id=&quot;20307&quot; value=&quot;334&quot;/&gt;&lt;/object&gt;&lt;object type=&quot;3&quot; unique_id=&quot;10014&quot;&gt;&lt;property id=&quot;20148&quot; value=&quot;5&quot;/&gt;&lt;property id=&quot;20300&quot; value=&quot;Slide 2&quot;/&gt;&lt;property id=&quot;20307&quot; value=&quot;335&quot;/&gt;&lt;/object&gt;&lt;object type=&quot;3&quot; unique_id=&quot;10015&quot;&gt;&lt;property id=&quot;20148&quot; value=&quot;5&quot;/&gt;&lt;property id=&quot;20300&quot; value=&quot;Slide 3&quot;/&gt;&lt;property id=&quot;20307&quot; value=&quot;336&quot;/&gt;&lt;/object&gt;&lt;object type=&quot;3&quot; unique_id=&quot;10016&quot;&gt;&lt;property id=&quot;20148&quot; value=&quot;5&quot;/&gt;&lt;property id=&quot;20300&quot; value=&quot;Slide 4&quot;/&gt;&lt;property id=&quot;20307&quot; value=&quot;337&quot;/&gt;&lt;/object&gt;&lt;object type=&quot;3&quot; unique_id=&quot;10017&quot;&gt;&lt;property id=&quot;20148&quot; value=&quot;5&quot;/&gt;&lt;property id=&quot;20300&quot; value=&quot;Slide 5&quot;/&gt;&lt;property id=&quot;20307&quot; value=&quot;338&quot;/&gt;&lt;/object&gt;&lt;object type=&quot;3&quot; unique_id=&quot;10018&quot;&gt;&lt;property id=&quot;20148&quot; value=&quot;5&quot;/&gt;&lt;property id=&quot;20300&quot; value=&quot;Slide 6&quot;/&gt;&lt;property id=&quot;20307&quot; value=&quot;339&quot;/&gt;&lt;/object&gt;&lt;object type=&quot;3&quot; unique_id=&quot;10019&quot;&gt;&lt;property id=&quot;20148&quot; value=&quot;5&quot;/&gt;&lt;property id=&quot;20300&quot; value=&quot;Slide 7&quot;/&gt;&lt;property id=&quot;20307&quot; value=&quot;340&quot;/&gt;&lt;/object&gt;&lt;object type=&quot;3&quot; unique_id=&quot;10020&quot;&gt;&lt;property id=&quot;20148&quot; value=&quot;5&quot;/&gt;&lt;property id=&quot;20300&quot; value=&quot;Slide 8&quot;/&gt;&lt;property id=&quot;20307&quot; value=&quot;341&quot;/&gt;&lt;/object&gt;&lt;object type=&quot;3&quot; unique_id=&quot;10021&quot;&gt;&lt;property id=&quot;20148&quot; value=&quot;5&quot;/&gt;&lt;property id=&quot;20300&quot; value=&quot;Slide 9&quot;/&gt;&lt;property id=&quot;20307&quot; value=&quot;342&quot;/&gt;&lt;/object&gt;&lt;object type=&quot;3&quot; unique_id=&quot;10022&quot;&gt;&lt;property id=&quot;20148&quot; value=&quot;5&quot;/&gt;&lt;property id=&quot;20300&quot; value=&quot;Slide 11&quot;/&gt;&lt;property id=&quot;20307&quot; value=&quot;344&quot;/&gt;&lt;/object&gt;&lt;object type=&quot;3&quot; unique_id=&quot;10023&quot;&gt;&lt;property id=&quot;20148&quot; value=&quot;5&quot;/&gt;&lt;property id=&quot;20300&quot; value=&quot;Slide 12&quot;/&gt;&lt;property id=&quot;20307&quot; value=&quot;345&quot;/&gt;&lt;/object&gt;&lt;object type=&quot;3&quot; unique_id=&quot;10024&quot;&gt;&lt;property id=&quot;20148&quot; value=&quot;5&quot;/&gt;&lt;property id=&quot;20300&quot; value=&quot;Slide 13&quot;/&gt;&lt;property id=&quot;20307&quot; value=&quot;346&quot;/&gt;&lt;/object&gt;&lt;object type=&quot;3&quot; unique_id=&quot;10025&quot;&gt;&lt;property id=&quot;20148&quot; value=&quot;5&quot;/&gt;&lt;property id=&quot;20300&quot; value=&quot;Slide 14&quot;/&gt;&lt;property id=&quot;20307&quot; value=&quot;343&quot;/&gt;&lt;/object&gt;&lt;/object&gt;&lt;/object&gt;&lt;/database&gt;"/>
</p:tagLst>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5478</TotalTime>
  <Words>2503</Words>
  <Application>Microsoft Office PowerPoint</Application>
  <PresentationFormat>On-screen Show (4:3)</PresentationFormat>
  <Paragraphs>391</Paragraphs>
  <Slides>57</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57</vt:i4>
      </vt:variant>
    </vt:vector>
  </HeadingPairs>
  <TitlesOfParts>
    <vt:vector size="66" baseType="lpstr">
      <vt:lpstr>MS PGothic</vt:lpstr>
      <vt:lpstr>Arial</vt:lpstr>
      <vt:lpstr>Calibri</vt:lpstr>
      <vt:lpstr>Comic Sans MS</vt:lpstr>
      <vt:lpstr>Times</vt:lpstr>
      <vt:lpstr>Times New Roman</vt:lpstr>
      <vt:lpstr>Wingdings</vt:lpstr>
      <vt:lpstr>ヒラギノ角ゴ Pro W3</vt:lpstr>
      <vt:lpstr>1_Office Theme</vt:lpstr>
      <vt:lpstr>Certificate in professional marketing</vt:lpstr>
      <vt:lpstr>Exam conditions</vt:lpstr>
      <vt:lpstr>So, what is marketing?</vt:lpstr>
      <vt:lpstr>Forms of Marketing</vt:lpstr>
      <vt:lpstr>Figure 1.1 - The Marketing Process:  Creating and Capturing Customer Value</vt:lpstr>
      <vt:lpstr>Customer Needs, Wants, and Demands</vt:lpstr>
      <vt:lpstr>Exchanges and relationships</vt:lpstr>
      <vt:lpstr>Evolution of Marketing </vt:lpstr>
      <vt:lpstr>Certificate in professional marketing</vt:lpstr>
      <vt:lpstr>Is marketing a business function or a concept?</vt:lpstr>
      <vt:lpstr>Key Functions in business </vt:lpstr>
      <vt:lpstr>Understanding the Marketplace and Customer Needs</vt:lpstr>
      <vt:lpstr>So, What Is Marketing?  Pulling It All Together</vt:lpstr>
      <vt:lpstr>     </vt:lpstr>
      <vt:lpstr>PowerPoint Presentation</vt:lpstr>
      <vt:lpstr>PowerPoint Presentation</vt:lpstr>
      <vt:lpstr>Planning cycle</vt:lpstr>
      <vt:lpstr>SOSTAC</vt:lpstr>
      <vt:lpstr>PowerPoint Presentation</vt:lpstr>
      <vt:lpstr>So a mission statement needs .....</vt:lpstr>
      <vt:lpstr>SMART objectives</vt:lpstr>
      <vt:lpstr>Organisational objectives</vt:lpstr>
      <vt:lpstr>Marketing Analysis: The SWOT (Where are we now?)</vt:lpstr>
      <vt:lpstr>CIM Session 3  Consumer behaviour  Suzanne Wells </vt:lpstr>
      <vt:lpstr>Understanding customer behaviour </vt:lpstr>
      <vt:lpstr>PowerPoint Presentation</vt:lpstr>
      <vt:lpstr>Customers are key </vt:lpstr>
      <vt:lpstr>Characteristics Affecting Consumer Behavior</vt:lpstr>
      <vt:lpstr>Consumer Buying Situations </vt:lpstr>
      <vt:lpstr>The Buyer Decision Process</vt:lpstr>
      <vt:lpstr>The Family as a Decision-Making Unit</vt:lpstr>
      <vt:lpstr>PowerPoint Presentation</vt:lpstr>
      <vt:lpstr>Product Types in Organisational Buying:</vt:lpstr>
      <vt:lpstr>PowerPoint Presentation</vt:lpstr>
      <vt:lpstr>Major Influences on Business Buyer Behaviour </vt:lpstr>
      <vt:lpstr>The Marketing Environment    Beth Cummings beth.cummings@uwtsd.ac.uk  Room 217 </vt:lpstr>
      <vt:lpstr>The organisation’s  environment</vt:lpstr>
      <vt:lpstr>Where are we now?</vt:lpstr>
      <vt:lpstr> The Company’s Microenvironment</vt:lpstr>
      <vt:lpstr>The Macro- environment</vt:lpstr>
      <vt:lpstr> The Company’s Macroenvironment</vt:lpstr>
      <vt:lpstr>PowerPoint Presentation</vt:lpstr>
      <vt:lpstr>CIM certificate in professional marketing</vt:lpstr>
      <vt:lpstr>A Marketing Information System</vt:lpstr>
      <vt:lpstr>Data types – familiar language?</vt:lpstr>
      <vt:lpstr>Primary Data Collection methods</vt:lpstr>
      <vt:lpstr>Secondary data</vt:lpstr>
      <vt:lpstr>Collection Methods</vt:lpstr>
      <vt:lpstr>CIM The Marketing Mix </vt:lpstr>
      <vt:lpstr>Marketing Strategy and the Marketing Mix</vt:lpstr>
      <vt:lpstr>The Marketing Mix </vt:lpstr>
      <vt:lpstr>Product </vt:lpstr>
      <vt:lpstr>Price</vt:lpstr>
      <vt:lpstr>Place</vt:lpstr>
      <vt:lpstr>Promotion </vt:lpstr>
      <vt:lpstr>Traditional promotional mix</vt:lpstr>
      <vt:lpstr>Extended marketing mix includes….</vt:lpstr>
    </vt:vector>
  </TitlesOfParts>
  <Company>FP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RB</dc:creator>
  <cp:lastModifiedBy>Suzanne Wells</cp:lastModifiedBy>
  <cp:revision>601</cp:revision>
  <cp:lastPrinted>2015-09-28T08:51:29Z</cp:lastPrinted>
  <dcterms:created xsi:type="dcterms:W3CDTF">2002-01-09T07:28:14Z</dcterms:created>
  <dcterms:modified xsi:type="dcterms:W3CDTF">2018-04-04T14:37:52Z</dcterms:modified>
</cp:coreProperties>
</file>