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 id="2147483737" r:id="rId2"/>
  </p:sldMasterIdLst>
  <p:notesMasterIdLst>
    <p:notesMasterId r:id="rId38"/>
  </p:notesMasterIdLst>
  <p:sldIdLst>
    <p:sldId id="313" r:id="rId3"/>
    <p:sldId id="5025" r:id="rId4"/>
    <p:sldId id="5019" r:id="rId5"/>
    <p:sldId id="5001" r:id="rId6"/>
    <p:sldId id="5005" r:id="rId7"/>
    <p:sldId id="4993" r:id="rId8"/>
    <p:sldId id="4996" r:id="rId9"/>
    <p:sldId id="4995" r:id="rId10"/>
    <p:sldId id="4997" r:id="rId11"/>
    <p:sldId id="4998" r:id="rId12"/>
    <p:sldId id="4999" r:id="rId13"/>
    <p:sldId id="5008" r:id="rId14"/>
    <p:sldId id="4984" r:id="rId15"/>
    <p:sldId id="5020" r:id="rId16"/>
    <p:sldId id="5009" r:id="rId17"/>
    <p:sldId id="5010" r:id="rId18"/>
    <p:sldId id="4982" r:id="rId19"/>
    <p:sldId id="272" r:id="rId20"/>
    <p:sldId id="4983" r:id="rId21"/>
    <p:sldId id="5017" r:id="rId22"/>
    <p:sldId id="5021" r:id="rId23"/>
    <p:sldId id="5022" r:id="rId24"/>
    <p:sldId id="5011" r:id="rId25"/>
    <p:sldId id="5016" r:id="rId26"/>
    <p:sldId id="4989" r:id="rId27"/>
    <p:sldId id="5012" r:id="rId28"/>
    <p:sldId id="5013" r:id="rId29"/>
    <p:sldId id="5006" r:id="rId30"/>
    <p:sldId id="5003" r:id="rId31"/>
    <p:sldId id="5004" r:id="rId32"/>
    <p:sldId id="278" r:id="rId33"/>
    <p:sldId id="5018" r:id="rId34"/>
    <p:sldId id="5024" r:id="rId35"/>
    <p:sldId id="5023" r:id="rId36"/>
    <p:sldId id="5014" r:id="rId37"/>
  </p:sldIdLst>
  <p:sldSz cx="12192000" cy="6858000"/>
  <p:notesSz cx="6858000" cy="9144000"/>
  <p:embeddedFontLst>
    <p:embeddedFont>
      <p:font typeface="Cambria" panose="02040503050406030204" pitchFamily="18" charset="0"/>
      <p:regular r:id="rId39"/>
      <p:bold r:id="rId40"/>
      <p:italic r:id="rId41"/>
      <p:boldItalic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0284E5-F883-95E0-46A5-5311E39875D2}" name="Josephine Chen-Wilson" initials="JC" userId="S::j.chen-wilson@uwtsd.ac.uk::593cd63a-7d28-4625-9289-ed4ccf0879c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AB7F8C-654D-4710-A16D-86BD2357C4C2}" v="48" dt="2026-02-23T17:18:20.854"/>
    <p1510:client id="{688F1074-2A55-4473-994B-9A0122840E31}" v="30" dt="2026-02-24T12:51:46.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1326" autoAdjust="0"/>
  </p:normalViewPr>
  <p:slideViewPr>
    <p:cSldViewPr snapToGrid="0">
      <p:cViewPr varScale="1">
        <p:scale>
          <a:sx n="91" d="100"/>
          <a:sy n="91" d="100"/>
        </p:scale>
        <p:origin x="366" y="78"/>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1.fntdata"/><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font" Target="fonts/font4.fntdata"/><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font" Target="fonts/font2.fntdata"/><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48" Type="http://schemas.microsoft.com/office/2018/10/relationships/authors" Target="author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font" Target="fonts/font3.fntdata"/></Relationships>
</file>

<file path=ppt/diagrams/_rels/data2.xml.rels><?xml version="1.0" encoding="UTF-8" standalone="yes"?>
<Relationships xmlns="http://schemas.openxmlformats.org/package/2006/relationships"><Relationship Id="rId1" Type="http://schemas.openxmlformats.org/officeDocument/2006/relationships/hyperlink" Target="https://www.westsussexmind.org/news/2024/public-attitudes-towards-mental-health-decline-for-the-first-time-in-over-a-decade" TargetMode="External"/></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hyperlink" Target="https://eur01.safelinks.protection.outlook.com/?url=https%3A%2F%2Fbiomedicalinformatics.smhs.gwu.edu%2Fnews%2Fare-icd-codes-reliable-observational-studies-new-study-assesses-coding-consistency-data&amp;data=05%7C02%7Cn.haddon%40uwtsd.ac.uk%7C6bc04e6b7b554fd0647708de6ec9ce41%7C4e0f11f9046e45059cb8db2152311e21%7C0%7C0%7C639070010196267569%7CUnknown%7CTWFpbGZsb3d8eyJFbXB0eU1hcGkiOnRydWUsIlYiOiIwLjAuMDAwMCIsIlAiOiJXaW4zMiIsIkFOIjoiTWFpbCIsIldUIjoyfQ%3D%3D%7C0%7C%7C%7C&amp;sdata=Gs70%2FJthGQVy7vx3m71a5%2FF9IN42LOxFXMy3ODsYHqs%3D&amp;reserved=0" TargetMode="External"/><Relationship Id="rId7" Type="http://schemas.openxmlformats.org/officeDocument/2006/relationships/image" Target="../media/image21.png"/><Relationship Id="rId2" Type="http://schemas.openxmlformats.org/officeDocument/2006/relationships/hyperlink" Target="https://eur01.safelinks.protection.outlook.com/?url=https%3A%2F%2Fjamanetwork.com%2Fjournals%2Fjamapsychiatry%2Ffullarticle%2F2823588&amp;data=05%7C02%7Cn.haddon%40uwtsd.ac.uk%7C6bc04e6b7b554fd0647708de6ec9ce41%7C4e0f11f9046e45059cb8db2152311e21%7C0%7C0%7C639070010196241695%7CUnknown%7CTWFpbGZsb3d8eyJFbXB0eU1hcGkiOnRydWUsIlYiOiIwLjAuMDAwMCIsIlAiOiJXaW4zMiIsIkFOIjoiTWFpbCIsIldUIjoyfQ%3D%3D%7C0%7C%7C%7C&amp;sdata=uUzn83OFyHGC7XpsYvDtOnxrBTxYrgmPf4O9cERUqII%3D&amp;reserved=0" TargetMode="External"/><Relationship Id="rId1" Type="http://schemas.openxmlformats.org/officeDocument/2006/relationships/hyperlink" Target="https://eur01.safelinks.protection.outlook.com/?url=https%3A%2F%2Fwww.nature.com%2Farticles%2Fs41380-023-02354-y.pdf&amp;data=05%7C02%7Cn.haddon%40uwtsd.ac.uk%7C6bc04e6b7b554fd0647708de6ec9ce41%7C4e0f11f9046e45059cb8db2152311e21%7C0%7C0%7C639070010196219198%7CUnknown%7CTWFpbGZsb3d8eyJFbXB0eU1hcGkiOnRydWUsIlYiOiIwLjAuMDAwMCIsIlAiOiJXaW4zMiIsIkFOIjoiTWFpbCIsIldUIjoyfQ%3D%3D%7C0%7C%7C%7C&amp;sdata=8pZpXEp3ai%2F2B4m64HhK9OuiHWswsPSKJuv%2F8UTdv8Q%3D&amp;reserved=0" TargetMode="Externa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hyperlink" Target="https://eur01.safelinks.protection.outlook.com/?url=https%3A%2F%2Fjournals.sagepub.com%2Fdoi%2Fpdf%2F10.1177%2F20552076241297056&amp;data=05%7C02%7Cn.haddon%40uwtsd.ac.uk%7C6bc04e6b7b554fd0647708de6ec9ce41%7C4e0f11f9046e45059cb8db2152311e21%7C0%7C0%7C639070010196295251%7CUnknown%7CTWFpbGZsb3d8eyJFbXB0eU1hcGkiOnRydWUsIlYiOiIwLjAuMDAwMCIsIlAiOiJXaW4zMiIsIkFOIjoiTWFpbCIsIldUIjoyfQ%3D%3D%7C0%7C%7C%7C&amp;sdata=hviVW%2BzwXcuIditIJAdwg5QTW688IGJVMEZq0INUT0A%3D&amp;reserved=0" TargetMode="External"/><Relationship Id="rId9" Type="http://schemas.openxmlformats.org/officeDocument/2006/relationships/image" Target="../media/image23.png"/></Relationships>
</file>

<file path=ppt/diagrams/_rels/data6.xml.rels><?xml version="1.0" encoding="UTF-8" standalone="yes"?>
<Relationships xmlns="http://schemas.openxmlformats.org/package/2006/relationships"><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hyperlink" Target="https://eur01.safelinks.protection.outlook.com/?url=https%3A%2F%2Fwww.nature.com%2Farticles%2Fs41380-023-02354-y.pdf&amp;data=05%7C02%7Cn.haddon%40uwtsd.ac.uk%7C6bc04e6b7b554fd0647708de6ec9ce41%7C4e0f11f9046e45059cb8db2152311e21%7C0%7C0%7C639070010196777507%7CUnknown%7CTWFpbGZsb3d8eyJFbXB0eU1hcGkiOnRydWUsIlYiOiIwLjAuMDAwMCIsIlAiOiJXaW4zMiIsIkFOIjoiTWFpbCIsIldUIjoyfQ%3D%3D%7C0%7C%7C%7C&amp;sdata=ncqCYlWXX6OH2Rw7hagr6ZQmVDozBTydYqw8u1B3dy4%3D&amp;reserved=0" TargetMode="External"/><Relationship Id="rId6" Type="http://schemas.openxmlformats.org/officeDocument/2006/relationships/image" Target="../media/image29.png"/><Relationship Id="rId5" Type="http://schemas.openxmlformats.org/officeDocument/2006/relationships/image" Target="../media/image28.svg"/><Relationship Id="rId4" Type="http://schemas.openxmlformats.org/officeDocument/2006/relationships/image" Target="../media/image27.png"/></Relationships>
</file>

<file path=ppt/diagrams/_rels/data7.xml.rels><?xml version="1.0" encoding="UTF-8" standalone="yes"?>
<Relationships xmlns="http://schemas.openxmlformats.org/package/2006/relationships"><Relationship Id="rId1" Type="http://schemas.openxmlformats.org/officeDocument/2006/relationships/hyperlink" Target="https://eur01.safelinks.protection.outlook.com/?url=https%3A%2F%2Fjamanetwork.com%2Fjournals%2Fjamapsychiatry%2Ffullarticle%2F2823588&amp;data=05%7C02%7Cn.haddon%40uwtsd.ac.uk%7C6bc04e6b7b554fd0647708de6ec9ce41%7C4e0f11f9046e45059cb8db2152311e21%7C0%7C0%7C639070010196796962%7CUnknown%7CTWFpbGZsb3d8eyJFbXB0eU1hcGkiOnRydWUsIlYiOiIwLjAuMDAwMCIsIlAiOiJXaW4zMiIsIkFOIjoiTWFpbCIsIldUIjoyfQ%3D%3D%7C0%7C%7C%7C&amp;sdata=qN1kiY%2B740mstQQYlX8VEyvPUpl8zocu%2F4HTvOralKM%3D&amp;reserved=0" TargetMode="External"/></Relationships>
</file>

<file path=ppt/diagrams/_rels/data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westsussexmind.org/news/2024/public-attitudes-towards-mental-health-decline-for-the-first-time-in-over-a-decade"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hyperlink" Target="https://eur01.safelinks.protection.outlook.com/?url=https%3A%2F%2Fwww.nature.com%2Farticles%2Fs41380-023-02354-y.pdf&amp;data=05%7C02%7Cn.haddon%40uwtsd.ac.uk%7C6bc04e6b7b554fd0647708de6ec9ce41%7C4e0f11f9046e45059cb8db2152311e21%7C0%7C0%7C639070010196219198%7CUnknown%7CTWFpbGZsb3d8eyJFbXB0eU1hcGkiOnRydWUsIlYiOiIwLjAuMDAwMCIsIlAiOiJXaW4zMiIsIkFOIjoiTWFpbCIsIldUIjoyfQ%3D%3D%7C0%7C%7C%7C&amp;sdata=8pZpXEp3ai%2F2B4m64HhK9OuiHWswsPSKJuv%2F8UTdv8Q%3D&amp;reserved=0" TargetMode="External"/><Relationship Id="rId7" Type="http://schemas.openxmlformats.org/officeDocument/2006/relationships/image" Target="../media/image23.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hyperlink" Target="https://eur01.safelinks.protection.outlook.com/?url=https%3A%2F%2Fjamanetwork.com%2Fjournals%2Fjamapsychiatry%2Ffullarticle%2F2823588&amp;data=05%7C02%7Cn.haddon%40uwtsd.ac.uk%7C6bc04e6b7b554fd0647708de6ec9ce41%7C4e0f11f9046e45059cb8db2152311e21%7C0%7C0%7C639070010196241695%7CUnknown%7CTWFpbGZsb3d8eyJFbXB0eU1hcGkiOnRydWUsIlYiOiIwLjAuMDAwMCIsIlAiOiJXaW4zMiIsIkFOIjoiTWFpbCIsIldUIjoyfQ%3D%3D%7C0%7C%7C%7C&amp;sdata=uUzn83OFyHGC7XpsYvDtOnxrBTxYrgmPf4O9cERUqII%3D&amp;reserved=0" TargetMode="External"/><Relationship Id="rId5" Type="http://schemas.openxmlformats.org/officeDocument/2006/relationships/image" Target="../media/image22.svg"/><Relationship Id="rId10" Type="http://schemas.openxmlformats.org/officeDocument/2006/relationships/hyperlink" Target="https://eur01.safelinks.protection.outlook.com/?url=https%3A%2F%2Fjournals.sagepub.com%2Fdoi%2Fpdf%2F10.1177%2F20552076241297056&amp;data=05%7C02%7Cn.haddon%40uwtsd.ac.uk%7C6bc04e6b7b554fd0647708de6ec9ce41%7C4e0f11f9046e45059cb8db2152311e21%7C0%7C0%7C639070010196295251%7CUnknown%7CTWFpbGZsb3d8eyJFbXB0eU1hcGkiOnRydWUsIlYiOiIwLjAuMDAwMCIsIlAiOiJXaW4zMiIsIkFOIjoiTWFpbCIsIldUIjoyfQ%3D%3D%7C0%7C%7C%7C&amp;sdata=hviVW%2BzwXcuIditIJAdwg5QTW688IGJVMEZq0INUT0A%3D&amp;reserved=0" TargetMode="External"/><Relationship Id="rId4" Type="http://schemas.openxmlformats.org/officeDocument/2006/relationships/image" Target="../media/image21.png"/><Relationship Id="rId9" Type="http://schemas.openxmlformats.org/officeDocument/2006/relationships/hyperlink" Target="https://eur01.safelinks.protection.outlook.com/?url=https%3A%2F%2Fbiomedicalinformatics.smhs.gwu.edu%2Fnews%2Fare-icd-codes-reliable-observational-studies-new-study-assesses-coding-consistency-data&amp;data=05%7C02%7Cn.haddon%40uwtsd.ac.uk%7C6bc04e6b7b554fd0647708de6ec9ce41%7C4e0f11f9046e45059cb8db2152311e21%7C0%7C0%7C639070010196267569%7CUnknown%7CTWFpbGZsb3d8eyJFbXB0eU1hcGkiOnRydWUsIlYiOiIwLjAuMDAwMCIsIlAiOiJXaW4zMiIsIkFOIjoiTWFpbCIsIldUIjoyfQ%3D%3D%7C0%7C%7C%7C&amp;sdata=Gs70%2FJthGQVy7vx3m71a5%2FF9IN42LOxFXMy3ODsYHqs%3D&amp;reserved=0"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hyperlink" Target="https://eur01.safelinks.protection.outlook.com/?url=https%3A%2F%2Fwww.nature.com%2Farticles%2Fs41380-023-02354-y.pdf&amp;data=05%7C02%7Cn.haddon%40uwtsd.ac.uk%7C6bc04e6b7b554fd0647708de6ec9ce41%7C4e0f11f9046e45059cb8db2152311e21%7C0%7C0%7C639070010196777507%7CUnknown%7CTWFpbGZsb3d8eyJFbXB0eU1hcGkiOnRydWUsIlYiOiIwLjAuMDAwMCIsIlAiOiJXaW4zMiIsIkFOIjoiTWFpbCIsIldUIjoyfQ%3D%3D%7C0%7C%7C%7C&amp;sdata=ncqCYlWXX6OH2Rw7hagr6ZQmVDozBTydYqw8u1B3dy4%3D&amp;reserved=0" TargetMode="External"/><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1" Type="http://schemas.openxmlformats.org/officeDocument/2006/relationships/hyperlink" Target="https://eur01.safelinks.protection.outlook.com/?url=https%3A%2F%2Fjamanetwork.com%2Fjournals%2Fjamapsychiatry%2Ffullarticle%2F2823588&amp;data=05%7C02%7Cn.haddon%40uwtsd.ac.uk%7C6bc04e6b7b554fd0647708de6ec9ce41%7C4e0f11f9046e45059cb8db2152311e21%7C0%7C0%7C639070010196796962%7CUnknown%7CTWFpbGZsb3d8eyJFbXB0eU1hcGkiOnRydWUsIlYiOiIwLjAuMDAwMCIsIlAiOiJXaW4zMiIsIkFOIjoiTWFpbCIsIldUIjoyfQ%3D%3D%7C0%7C%7C%7C&amp;sdata=qN1kiY%2B740mstQQYlX8VEyvPUpl8zocu%2F4HTvOralKM%3D&amp;reserved=0" TargetMode="External"/></Relationships>
</file>

<file path=ppt/diagrams/_rels/drawing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FB7A6-AB64-43E1-B8ED-EBD5C4006A86}"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F78EDED9-5D0C-429A-A387-075F2C37D82A}">
      <dgm:prSet/>
      <dgm:spPr/>
      <dgm:t>
        <a:bodyPr/>
        <a:lstStyle/>
        <a:p>
          <a:r>
            <a:rPr lang="en-US" b="0" i="0" baseline="0"/>
            <a:t>Mental illness is closely associated with many forms of inequalities. </a:t>
          </a:r>
          <a:endParaRPr lang="en-US"/>
        </a:p>
      </dgm:t>
    </dgm:pt>
    <dgm:pt modelId="{FE35971E-0602-468C-A3A1-5095DB2DF86C}" type="parTrans" cxnId="{3B5407B7-F6FB-4B0C-9640-9684B1D2A7E0}">
      <dgm:prSet/>
      <dgm:spPr/>
      <dgm:t>
        <a:bodyPr/>
        <a:lstStyle/>
        <a:p>
          <a:endParaRPr lang="en-US"/>
        </a:p>
      </dgm:t>
    </dgm:pt>
    <dgm:pt modelId="{C69C0C31-1D24-4681-9F45-901437A5DB50}" type="sibTrans" cxnId="{3B5407B7-F6FB-4B0C-9640-9684B1D2A7E0}">
      <dgm:prSet/>
      <dgm:spPr/>
      <dgm:t>
        <a:bodyPr/>
        <a:lstStyle/>
        <a:p>
          <a:endParaRPr lang="en-US"/>
        </a:p>
      </dgm:t>
    </dgm:pt>
    <dgm:pt modelId="{4073AB40-69BE-46F2-B97F-C0F10AE1A9ED}">
      <dgm:prSet/>
      <dgm:spPr/>
      <dgm:t>
        <a:bodyPr/>
        <a:lstStyle/>
        <a:p>
          <a:r>
            <a:rPr lang="en-US" b="0" i="0" baseline="0"/>
            <a:t>Health inequalities are avoidable and unfair differences in health status and determinants between groups of people due to demographic, socioeconomic, geographical and other factors.</a:t>
          </a:r>
          <a:endParaRPr lang="en-US"/>
        </a:p>
      </dgm:t>
    </dgm:pt>
    <dgm:pt modelId="{FABE99AB-A2B9-4FA2-BDFE-0144B1AD5DEE}" type="parTrans" cxnId="{EB12BFBD-C0AD-4F4E-8776-1CB979F4D064}">
      <dgm:prSet/>
      <dgm:spPr/>
      <dgm:t>
        <a:bodyPr/>
        <a:lstStyle/>
        <a:p>
          <a:endParaRPr lang="en-US"/>
        </a:p>
      </dgm:t>
    </dgm:pt>
    <dgm:pt modelId="{7B2A11C7-A89A-4E3D-83EC-EFADFFCA0ADB}" type="sibTrans" cxnId="{EB12BFBD-C0AD-4F4E-8776-1CB979F4D064}">
      <dgm:prSet/>
      <dgm:spPr/>
      <dgm:t>
        <a:bodyPr/>
        <a:lstStyle/>
        <a:p>
          <a:endParaRPr lang="en-US"/>
        </a:p>
      </dgm:t>
    </dgm:pt>
    <dgm:pt modelId="{8AA33C5A-998E-4406-8AD8-1A8E00C8A11A}">
      <dgm:prSet/>
      <dgm:spPr/>
      <dgm:t>
        <a:bodyPr/>
        <a:lstStyle/>
        <a:p>
          <a:r>
            <a:rPr lang="en-US" b="0" i="0" baseline="0"/>
            <a:t>These differences can be in relation to prevalence, access to, experience and quality of care and support, as well as opportunities and outcomes. </a:t>
          </a:r>
          <a:endParaRPr lang="en-US"/>
        </a:p>
      </dgm:t>
    </dgm:pt>
    <dgm:pt modelId="{FAC74892-1284-4973-BF5F-351C746DE492}" type="parTrans" cxnId="{DFF54680-F16E-4907-861B-7B5DF8EF376D}">
      <dgm:prSet/>
      <dgm:spPr/>
      <dgm:t>
        <a:bodyPr/>
        <a:lstStyle/>
        <a:p>
          <a:endParaRPr lang="en-US"/>
        </a:p>
      </dgm:t>
    </dgm:pt>
    <dgm:pt modelId="{CF632D98-67B4-4083-A4E8-9B479649C263}" type="sibTrans" cxnId="{DFF54680-F16E-4907-861B-7B5DF8EF376D}">
      <dgm:prSet/>
      <dgm:spPr/>
      <dgm:t>
        <a:bodyPr/>
        <a:lstStyle/>
        <a:p>
          <a:endParaRPr lang="en-US"/>
        </a:p>
      </dgm:t>
    </dgm:pt>
    <dgm:pt modelId="{E39A887D-28F7-4BDF-A4C3-F2325474E40D}">
      <dgm:prSet/>
      <dgm:spPr/>
      <dgm:t>
        <a:bodyPr/>
        <a:lstStyle/>
        <a:p>
          <a:r>
            <a:rPr lang="en-US" b="0" i="0" baseline="0"/>
            <a:t>Health inequalities can mean reduced quality of life, poorer health outcomes and early death for many people.</a:t>
          </a:r>
          <a:endParaRPr lang="en-US"/>
        </a:p>
      </dgm:t>
    </dgm:pt>
    <dgm:pt modelId="{03520ED5-7194-4222-B253-C617FC5459D3}" type="parTrans" cxnId="{314C2079-1B88-48BF-9707-526EE0EFBD68}">
      <dgm:prSet/>
      <dgm:spPr/>
      <dgm:t>
        <a:bodyPr/>
        <a:lstStyle/>
        <a:p>
          <a:endParaRPr lang="en-US"/>
        </a:p>
      </dgm:t>
    </dgm:pt>
    <dgm:pt modelId="{B14A6313-21ED-4C6E-B416-2AEEE41470A6}" type="sibTrans" cxnId="{314C2079-1B88-48BF-9707-526EE0EFBD68}">
      <dgm:prSet/>
      <dgm:spPr/>
      <dgm:t>
        <a:bodyPr/>
        <a:lstStyle/>
        <a:p>
          <a:endParaRPr lang="en-US"/>
        </a:p>
      </dgm:t>
    </dgm:pt>
    <dgm:pt modelId="{CDD20FDB-4E06-4909-8B92-E54E9D3D8FBB}">
      <dgm:prSet/>
      <dgm:spPr/>
      <dgm:t>
        <a:bodyPr/>
        <a:lstStyle/>
        <a:p>
          <a:r>
            <a:rPr lang="en-US" b="0" i="0" baseline="0" dirty="0"/>
            <a:t>People living with severe MH issues experience some of the worst inequalities, with a life expectancy of up to 20 years less than the general population. </a:t>
          </a:r>
          <a:endParaRPr lang="en-US" dirty="0"/>
        </a:p>
      </dgm:t>
    </dgm:pt>
    <dgm:pt modelId="{9E6D525E-A08A-4CB7-BFBE-FA716C177D54}" type="parTrans" cxnId="{0B3D554A-A41F-43F3-9B94-7E1EF1460FD0}">
      <dgm:prSet/>
      <dgm:spPr/>
      <dgm:t>
        <a:bodyPr/>
        <a:lstStyle/>
        <a:p>
          <a:endParaRPr lang="en-US"/>
        </a:p>
      </dgm:t>
    </dgm:pt>
    <dgm:pt modelId="{9D0AD692-A15B-4A7A-93C3-3B044A460AE2}" type="sibTrans" cxnId="{0B3D554A-A41F-43F3-9B94-7E1EF1460FD0}">
      <dgm:prSet/>
      <dgm:spPr/>
      <dgm:t>
        <a:bodyPr/>
        <a:lstStyle/>
        <a:p>
          <a:endParaRPr lang="en-US"/>
        </a:p>
      </dgm:t>
    </dgm:pt>
    <dgm:pt modelId="{74D453A2-6DF4-41BB-BE37-AF95E84F62F4}">
      <dgm:prSet/>
      <dgm:spPr/>
      <dgm:t>
        <a:bodyPr/>
        <a:lstStyle/>
        <a:p>
          <a:r>
            <a:rPr lang="en-US" b="0" i="0" baseline="0" dirty="0"/>
            <a:t>Evidence suggests that the mortality gap is widening.</a:t>
          </a:r>
          <a:endParaRPr lang="en-US" dirty="0"/>
        </a:p>
      </dgm:t>
    </dgm:pt>
    <dgm:pt modelId="{8B793A18-2068-4D65-9271-1257A2BFCA8E}" type="parTrans" cxnId="{E5856262-E0C5-40F1-B817-7F2BA10B1926}">
      <dgm:prSet/>
      <dgm:spPr/>
      <dgm:t>
        <a:bodyPr/>
        <a:lstStyle/>
        <a:p>
          <a:endParaRPr lang="en-US"/>
        </a:p>
      </dgm:t>
    </dgm:pt>
    <dgm:pt modelId="{1FD5E52A-6D36-4BE4-83D1-8743776CF4BB}" type="sibTrans" cxnId="{E5856262-E0C5-40F1-B817-7F2BA10B1926}">
      <dgm:prSet/>
      <dgm:spPr/>
      <dgm:t>
        <a:bodyPr/>
        <a:lstStyle/>
        <a:p>
          <a:endParaRPr lang="en-US"/>
        </a:p>
      </dgm:t>
    </dgm:pt>
    <dgm:pt modelId="{9D5F498B-466C-4E5A-A254-2555D395E1DF}" type="pres">
      <dgm:prSet presAssocID="{563FB7A6-AB64-43E1-B8ED-EBD5C4006A86}" presName="diagram" presStyleCnt="0">
        <dgm:presLayoutVars>
          <dgm:dir/>
          <dgm:resizeHandles val="exact"/>
        </dgm:presLayoutVars>
      </dgm:prSet>
      <dgm:spPr/>
    </dgm:pt>
    <dgm:pt modelId="{08FBCD6D-4E65-48C9-A9B0-C716404772D1}" type="pres">
      <dgm:prSet presAssocID="{F78EDED9-5D0C-429A-A387-075F2C37D82A}" presName="node" presStyleLbl="node1" presStyleIdx="0" presStyleCnt="6">
        <dgm:presLayoutVars>
          <dgm:bulletEnabled val="1"/>
        </dgm:presLayoutVars>
      </dgm:prSet>
      <dgm:spPr/>
    </dgm:pt>
    <dgm:pt modelId="{6F0BAA07-FDAE-4202-89A0-71C486DBD214}" type="pres">
      <dgm:prSet presAssocID="{C69C0C31-1D24-4681-9F45-901437A5DB50}" presName="sibTrans" presStyleCnt="0"/>
      <dgm:spPr/>
    </dgm:pt>
    <dgm:pt modelId="{6E70B07A-2F4A-45DD-B1B7-149CE372DF7A}" type="pres">
      <dgm:prSet presAssocID="{4073AB40-69BE-46F2-B97F-C0F10AE1A9ED}" presName="node" presStyleLbl="node1" presStyleIdx="1" presStyleCnt="6">
        <dgm:presLayoutVars>
          <dgm:bulletEnabled val="1"/>
        </dgm:presLayoutVars>
      </dgm:prSet>
      <dgm:spPr/>
    </dgm:pt>
    <dgm:pt modelId="{03A2E688-CABB-41EF-BD73-FCD1759B3D07}" type="pres">
      <dgm:prSet presAssocID="{7B2A11C7-A89A-4E3D-83EC-EFADFFCA0ADB}" presName="sibTrans" presStyleCnt="0"/>
      <dgm:spPr/>
    </dgm:pt>
    <dgm:pt modelId="{155FB9D4-71AB-42B4-91C5-45CB0C425B50}" type="pres">
      <dgm:prSet presAssocID="{8AA33C5A-998E-4406-8AD8-1A8E00C8A11A}" presName="node" presStyleLbl="node1" presStyleIdx="2" presStyleCnt="6">
        <dgm:presLayoutVars>
          <dgm:bulletEnabled val="1"/>
        </dgm:presLayoutVars>
      </dgm:prSet>
      <dgm:spPr/>
    </dgm:pt>
    <dgm:pt modelId="{2C3C4A9E-25CC-451D-8815-03D6C3BD102A}" type="pres">
      <dgm:prSet presAssocID="{CF632D98-67B4-4083-A4E8-9B479649C263}" presName="sibTrans" presStyleCnt="0"/>
      <dgm:spPr/>
    </dgm:pt>
    <dgm:pt modelId="{D6A6B5BD-FF17-4B88-B445-AA8CF42430F9}" type="pres">
      <dgm:prSet presAssocID="{E39A887D-28F7-4BDF-A4C3-F2325474E40D}" presName="node" presStyleLbl="node1" presStyleIdx="3" presStyleCnt="6">
        <dgm:presLayoutVars>
          <dgm:bulletEnabled val="1"/>
        </dgm:presLayoutVars>
      </dgm:prSet>
      <dgm:spPr/>
    </dgm:pt>
    <dgm:pt modelId="{FAD02B60-CAB9-40EA-9BE1-8ACCEE5911FD}" type="pres">
      <dgm:prSet presAssocID="{B14A6313-21ED-4C6E-B416-2AEEE41470A6}" presName="sibTrans" presStyleCnt="0"/>
      <dgm:spPr/>
    </dgm:pt>
    <dgm:pt modelId="{E2031DE5-A12C-4CCE-8B1E-3A5745A10928}" type="pres">
      <dgm:prSet presAssocID="{CDD20FDB-4E06-4909-8B92-E54E9D3D8FBB}" presName="node" presStyleLbl="node1" presStyleIdx="4" presStyleCnt="6">
        <dgm:presLayoutVars>
          <dgm:bulletEnabled val="1"/>
        </dgm:presLayoutVars>
      </dgm:prSet>
      <dgm:spPr/>
    </dgm:pt>
    <dgm:pt modelId="{27E3B92F-65CC-4ABB-B247-14890FF49391}" type="pres">
      <dgm:prSet presAssocID="{9D0AD692-A15B-4A7A-93C3-3B044A460AE2}" presName="sibTrans" presStyleCnt="0"/>
      <dgm:spPr/>
    </dgm:pt>
    <dgm:pt modelId="{891BDDD6-C5B0-4D8C-AABF-34BDA18F3FD9}" type="pres">
      <dgm:prSet presAssocID="{74D453A2-6DF4-41BB-BE37-AF95E84F62F4}" presName="node" presStyleLbl="node1" presStyleIdx="5" presStyleCnt="6">
        <dgm:presLayoutVars>
          <dgm:bulletEnabled val="1"/>
        </dgm:presLayoutVars>
      </dgm:prSet>
      <dgm:spPr/>
    </dgm:pt>
  </dgm:ptLst>
  <dgm:cxnLst>
    <dgm:cxn modelId="{38E11C2D-E869-42BF-8D51-840D7272AD33}" type="presOf" srcId="{F78EDED9-5D0C-429A-A387-075F2C37D82A}" destId="{08FBCD6D-4E65-48C9-A9B0-C716404772D1}" srcOrd="0" destOrd="0" presId="urn:microsoft.com/office/officeart/2005/8/layout/default"/>
    <dgm:cxn modelId="{CC227431-211C-4F6A-AB71-708EC539971A}" type="presOf" srcId="{CDD20FDB-4E06-4909-8B92-E54E9D3D8FBB}" destId="{E2031DE5-A12C-4CCE-8B1E-3A5745A10928}" srcOrd="0" destOrd="0" presId="urn:microsoft.com/office/officeart/2005/8/layout/default"/>
    <dgm:cxn modelId="{FCAAD334-9A47-427B-AFE0-A3BE9F3BD462}" type="presOf" srcId="{563FB7A6-AB64-43E1-B8ED-EBD5C4006A86}" destId="{9D5F498B-466C-4E5A-A254-2555D395E1DF}" srcOrd="0" destOrd="0" presId="urn:microsoft.com/office/officeart/2005/8/layout/default"/>
    <dgm:cxn modelId="{E5856262-E0C5-40F1-B817-7F2BA10B1926}" srcId="{563FB7A6-AB64-43E1-B8ED-EBD5C4006A86}" destId="{74D453A2-6DF4-41BB-BE37-AF95E84F62F4}" srcOrd="5" destOrd="0" parTransId="{8B793A18-2068-4D65-9271-1257A2BFCA8E}" sibTransId="{1FD5E52A-6D36-4BE4-83D1-8743776CF4BB}"/>
    <dgm:cxn modelId="{0B3D554A-A41F-43F3-9B94-7E1EF1460FD0}" srcId="{563FB7A6-AB64-43E1-B8ED-EBD5C4006A86}" destId="{CDD20FDB-4E06-4909-8B92-E54E9D3D8FBB}" srcOrd="4" destOrd="0" parTransId="{9E6D525E-A08A-4CB7-BFBE-FA716C177D54}" sibTransId="{9D0AD692-A15B-4A7A-93C3-3B044A460AE2}"/>
    <dgm:cxn modelId="{B9A76176-9F78-4267-8021-6967B625AD2A}" type="presOf" srcId="{74D453A2-6DF4-41BB-BE37-AF95E84F62F4}" destId="{891BDDD6-C5B0-4D8C-AABF-34BDA18F3FD9}" srcOrd="0" destOrd="0" presId="urn:microsoft.com/office/officeart/2005/8/layout/default"/>
    <dgm:cxn modelId="{314C2079-1B88-48BF-9707-526EE0EFBD68}" srcId="{563FB7A6-AB64-43E1-B8ED-EBD5C4006A86}" destId="{E39A887D-28F7-4BDF-A4C3-F2325474E40D}" srcOrd="3" destOrd="0" parTransId="{03520ED5-7194-4222-B253-C617FC5459D3}" sibTransId="{B14A6313-21ED-4C6E-B416-2AEEE41470A6}"/>
    <dgm:cxn modelId="{DFF54680-F16E-4907-861B-7B5DF8EF376D}" srcId="{563FB7A6-AB64-43E1-B8ED-EBD5C4006A86}" destId="{8AA33C5A-998E-4406-8AD8-1A8E00C8A11A}" srcOrd="2" destOrd="0" parTransId="{FAC74892-1284-4973-BF5F-351C746DE492}" sibTransId="{CF632D98-67B4-4083-A4E8-9B479649C263}"/>
    <dgm:cxn modelId="{3D368F8E-B837-423C-B9AA-4E0847918525}" type="presOf" srcId="{4073AB40-69BE-46F2-B97F-C0F10AE1A9ED}" destId="{6E70B07A-2F4A-45DD-B1B7-149CE372DF7A}" srcOrd="0" destOrd="0" presId="urn:microsoft.com/office/officeart/2005/8/layout/default"/>
    <dgm:cxn modelId="{1771C593-090E-4D99-AF51-E2BAE5A1AD0D}" type="presOf" srcId="{E39A887D-28F7-4BDF-A4C3-F2325474E40D}" destId="{D6A6B5BD-FF17-4B88-B445-AA8CF42430F9}" srcOrd="0" destOrd="0" presId="urn:microsoft.com/office/officeart/2005/8/layout/default"/>
    <dgm:cxn modelId="{3B5407B7-F6FB-4B0C-9640-9684B1D2A7E0}" srcId="{563FB7A6-AB64-43E1-B8ED-EBD5C4006A86}" destId="{F78EDED9-5D0C-429A-A387-075F2C37D82A}" srcOrd="0" destOrd="0" parTransId="{FE35971E-0602-468C-A3A1-5095DB2DF86C}" sibTransId="{C69C0C31-1D24-4681-9F45-901437A5DB50}"/>
    <dgm:cxn modelId="{EB12BFBD-C0AD-4F4E-8776-1CB979F4D064}" srcId="{563FB7A6-AB64-43E1-B8ED-EBD5C4006A86}" destId="{4073AB40-69BE-46F2-B97F-C0F10AE1A9ED}" srcOrd="1" destOrd="0" parTransId="{FABE99AB-A2B9-4FA2-BDFE-0144B1AD5DEE}" sibTransId="{7B2A11C7-A89A-4E3D-83EC-EFADFFCA0ADB}"/>
    <dgm:cxn modelId="{ACE298FA-CA74-41B4-A494-71250C2E33A7}" type="presOf" srcId="{8AA33C5A-998E-4406-8AD8-1A8E00C8A11A}" destId="{155FB9D4-71AB-42B4-91C5-45CB0C425B50}" srcOrd="0" destOrd="0" presId="urn:microsoft.com/office/officeart/2005/8/layout/default"/>
    <dgm:cxn modelId="{05BCCD37-B7A9-4D62-BF18-3374EE291C3B}" type="presParOf" srcId="{9D5F498B-466C-4E5A-A254-2555D395E1DF}" destId="{08FBCD6D-4E65-48C9-A9B0-C716404772D1}" srcOrd="0" destOrd="0" presId="urn:microsoft.com/office/officeart/2005/8/layout/default"/>
    <dgm:cxn modelId="{900A0F8D-753E-4A09-9CE3-41C30A6E03C1}" type="presParOf" srcId="{9D5F498B-466C-4E5A-A254-2555D395E1DF}" destId="{6F0BAA07-FDAE-4202-89A0-71C486DBD214}" srcOrd="1" destOrd="0" presId="urn:microsoft.com/office/officeart/2005/8/layout/default"/>
    <dgm:cxn modelId="{3D229306-2B6E-423D-A3C5-ACB87EA81E52}" type="presParOf" srcId="{9D5F498B-466C-4E5A-A254-2555D395E1DF}" destId="{6E70B07A-2F4A-45DD-B1B7-149CE372DF7A}" srcOrd="2" destOrd="0" presId="urn:microsoft.com/office/officeart/2005/8/layout/default"/>
    <dgm:cxn modelId="{CE0DBB80-BD3E-4236-9BE2-9DBF20A57317}" type="presParOf" srcId="{9D5F498B-466C-4E5A-A254-2555D395E1DF}" destId="{03A2E688-CABB-41EF-BD73-FCD1759B3D07}" srcOrd="3" destOrd="0" presId="urn:microsoft.com/office/officeart/2005/8/layout/default"/>
    <dgm:cxn modelId="{74EAFBF5-0A34-495B-B6D7-F20DFE85C16C}" type="presParOf" srcId="{9D5F498B-466C-4E5A-A254-2555D395E1DF}" destId="{155FB9D4-71AB-42B4-91C5-45CB0C425B50}" srcOrd="4" destOrd="0" presId="urn:microsoft.com/office/officeart/2005/8/layout/default"/>
    <dgm:cxn modelId="{17ED25D4-EEBB-4179-B9B4-FE0111DC4198}" type="presParOf" srcId="{9D5F498B-466C-4E5A-A254-2555D395E1DF}" destId="{2C3C4A9E-25CC-451D-8815-03D6C3BD102A}" srcOrd="5" destOrd="0" presId="urn:microsoft.com/office/officeart/2005/8/layout/default"/>
    <dgm:cxn modelId="{5AE5E113-DE9E-41BE-913E-DEC80F960DFC}" type="presParOf" srcId="{9D5F498B-466C-4E5A-A254-2555D395E1DF}" destId="{D6A6B5BD-FF17-4B88-B445-AA8CF42430F9}" srcOrd="6" destOrd="0" presId="urn:microsoft.com/office/officeart/2005/8/layout/default"/>
    <dgm:cxn modelId="{527717D5-B2B4-4528-9205-D00F495C6B8B}" type="presParOf" srcId="{9D5F498B-466C-4E5A-A254-2555D395E1DF}" destId="{FAD02B60-CAB9-40EA-9BE1-8ACCEE5911FD}" srcOrd="7" destOrd="0" presId="urn:microsoft.com/office/officeart/2005/8/layout/default"/>
    <dgm:cxn modelId="{0E7C6D9B-1631-46EA-A507-3664E54BB30A}" type="presParOf" srcId="{9D5F498B-466C-4E5A-A254-2555D395E1DF}" destId="{E2031DE5-A12C-4CCE-8B1E-3A5745A10928}" srcOrd="8" destOrd="0" presId="urn:microsoft.com/office/officeart/2005/8/layout/default"/>
    <dgm:cxn modelId="{4F40BAA6-DAB6-4150-8FAC-561BE6B2394E}" type="presParOf" srcId="{9D5F498B-466C-4E5A-A254-2555D395E1DF}" destId="{27E3B92F-65CC-4ABB-B247-14890FF49391}" srcOrd="9" destOrd="0" presId="urn:microsoft.com/office/officeart/2005/8/layout/default"/>
    <dgm:cxn modelId="{7A7AF5AD-6725-4EBF-BC19-5783DE4692BB}" type="presParOf" srcId="{9D5F498B-466C-4E5A-A254-2555D395E1DF}" destId="{891BDDD6-C5B0-4D8C-AABF-34BDA18F3FD9}"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F03A0-1CF8-4DE7-98B7-E1A48903906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7248500-A4DB-4832-B6B3-56D11B87A045}">
      <dgm:prSet/>
      <dgm:spPr/>
      <dgm:t>
        <a:bodyPr/>
        <a:lstStyle/>
        <a:p>
          <a:r>
            <a:rPr lang="en-GB" b="0" i="0" dirty="0"/>
            <a:t>“Stigma, characterized by negative stereotypes, prejudice, and discrimination, is a significant impediment in psychiatric care, deterring the timely provision of this care and hindering optimal health outcomes. Pervasive in all aspects of psychiatric care, stigma leads to delayed treatment, increased morbidity, and diminished quality of life for those with poor mental health”. (Ahad, Sanchez-Gonzalez, &amp; Junquera, 2023)</a:t>
          </a:r>
          <a:endParaRPr lang="en-US" dirty="0"/>
        </a:p>
      </dgm:t>
    </dgm:pt>
    <dgm:pt modelId="{3F48D7AF-C0BF-4390-9F73-A20772401C5C}" type="parTrans" cxnId="{5DAAE38C-FCD6-49D5-9600-5E3FC6D796E5}">
      <dgm:prSet/>
      <dgm:spPr/>
      <dgm:t>
        <a:bodyPr/>
        <a:lstStyle/>
        <a:p>
          <a:endParaRPr lang="en-US"/>
        </a:p>
      </dgm:t>
    </dgm:pt>
    <dgm:pt modelId="{AA5FC8F3-4B55-4C76-9EA6-4654104AE19F}" type="sibTrans" cxnId="{5DAAE38C-FCD6-49D5-9600-5E3FC6D796E5}">
      <dgm:prSet/>
      <dgm:spPr/>
      <dgm:t>
        <a:bodyPr/>
        <a:lstStyle/>
        <a:p>
          <a:endParaRPr lang="en-US"/>
        </a:p>
      </dgm:t>
    </dgm:pt>
    <dgm:pt modelId="{9454AEDC-0E56-4B6D-B441-E22204CB5034}">
      <dgm:prSet/>
      <dgm:spPr/>
      <dgm:t>
        <a:bodyPr/>
        <a:lstStyle/>
        <a:p>
          <a:endParaRPr lang="en-GB" b="0" i="0"/>
        </a:p>
        <a:p>
          <a:r>
            <a:rPr lang="en-GB" b="0" i="0"/>
            <a:t>“Public attitudes are now </a:t>
          </a:r>
          <a:r>
            <a:rPr lang="en-GB" b="1" i="0"/>
            <a:t>worsening for the first time in a decade”</a:t>
          </a:r>
          <a:r>
            <a:rPr lang="en-GB" b="0" i="0"/>
            <a:t>.</a:t>
          </a:r>
        </a:p>
        <a:p>
          <a:r>
            <a:rPr lang="en-GB">
              <a:hlinkClick xmlns:r="http://schemas.openxmlformats.org/officeDocument/2006/relationships" r:id="rId1"/>
            </a:rPr>
            <a:t>West Sussex Mind | Public attitudes towards mental health decline for…</a:t>
          </a:r>
          <a:r>
            <a:rPr lang="en-GB" b="0" i="0"/>
            <a:t> </a:t>
          </a:r>
          <a:endParaRPr lang="en-US"/>
        </a:p>
      </dgm:t>
    </dgm:pt>
    <dgm:pt modelId="{9F2F70DC-48DE-4B5A-88E7-870036856604}" type="parTrans" cxnId="{656D31F1-4E3E-4B44-A9D6-F66629188FA2}">
      <dgm:prSet/>
      <dgm:spPr/>
      <dgm:t>
        <a:bodyPr/>
        <a:lstStyle/>
        <a:p>
          <a:endParaRPr lang="en-US"/>
        </a:p>
      </dgm:t>
    </dgm:pt>
    <dgm:pt modelId="{B858F2DE-08E9-4B24-A033-63BDCA395D8D}" type="sibTrans" cxnId="{656D31F1-4E3E-4B44-A9D6-F66629188FA2}">
      <dgm:prSet/>
      <dgm:spPr/>
      <dgm:t>
        <a:bodyPr/>
        <a:lstStyle/>
        <a:p>
          <a:endParaRPr lang="en-US"/>
        </a:p>
      </dgm:t>
    </dgm:pt>
    <dgm:pt modelId="{40EAF814-3D96-4DFB-8EDA-B29E20634CBE}" type="pres">
      <dgm:prSet presAssocID="{F2BF03A0-1CF8-4DE7-98B7-E1A489039063}" presName="hierChild1" presStyleCnt="0">
        <dgm:presLayoutVars>
          <dgm:chPref val="1"/>
          <dgm:dir/>
          <dgm:animOne val="branch"/>
          <dgm:animLvl val="lvl"/>
          <dgm:resizeHandles/>
        </dgm:presLayoutVars>
      </dgm:prSet>
      <dgm:spPr/>
    </dgm:pt>
    <dgm:pt modelId="{ADA5A167-AE6C-4184-BEC8-E32A4F4B25E5}" type="pres">
      <dgm:prSet presAssocID="{07248500-A4DB-4832-B6B3-56D11B87A045}" presName="hierRoot1" presStyleCnt="0"/>
      <dgm:spPr/>
    </dgm:pt>
    <dgm:pt modelId="{0F4A0106-5B64-4AAC-8EC9-099B5B5FBF48}" type="pres">
      <dgm:prSet presAssocID="{07248500-A4DB-4832-B6B3-56D11B87A045}" presName="composite" presStyleCnt="0"/>
      <dgm:spPr/>
    </dgm:pt>
    <dgm:pt modelId="{690CBC2C-644F-496C-B0A7-FCF877CC20AE}" type="pres">
      <dgm:prSet presAssocID="{07248500-A4DB-4832-B6B3-56D11B87A045}" presName="background" presStyleLbl="node0" presStyleIdx="0" presStyleCnt="2"/>
      <dgm:spPr/>
    </dgm:pt>
    <dgm:pt modelId="{6C593416-03CD-441E-8FF6-C23D7BC0E327}" type="pres">
      <dgm:prSet presAssocID="{07248500-A4DB-4832-B6B3-56D11B87A045}" presName="text" presStyleLbl="fgAcc0" presStyleIdx="0" presStyleCnt="2">
        <dgm:presLayoutVars>
          <dgm:chPref val="3"/>
        </dgm:presLayoutVars>
      </dgm:prSet>
      <dgm:spPr/>
    </dgm:pt>
    <dgm:pt modelId="{8CDD3AF1-050D-4115-8904-7DBD999B464F}" type="pres">
      <dgm:prSet presAssocID="{07248500-A4DB-4832-B6B3-56D11B87A045}" presName="hierChild2" presStyleCnt="0"/>
      <dgm:spPr/>
    </dgm:pt>
    <dgm:pt modelId="{1C8F8B26-C6EE-4DDE-BD30-8B6C678506A4}" type="pres">
      <dgm:prSet presAssocID="{9454AEDC-0E56-4B6D-B441-E22204CB5034}" presName="hierRoot1" presStyleCnt="0"/>
      <dgm:spPr/>
    </dgm:pt>
    <dgm:pt modelId="{4ED5AA70-18E8-4966-8910-78EAC8B104B2}" type="pres">
      <dgm:prSet presAssocID="{9454AEDC-0E56-4B6D-B441-E22204CB5034}" presName="composite" presStyleCnt="0"/>
      <dgm:spPr/>
    </dgm:pt>
    <dgm:pt modelId="{6D59F769-917D-461A-BF13-D762FCB2FE2D}" type="pres">
      <dgm:prSet presAssocID="{9454AEDC-0E56-4B6D-B441-E22204CB5034}" presName="background" presStyleLbl="node0" presStyleIdx="1" presStyleCnt="2"/>
      <dgm:spPr/>
    </dgm:pt>
    <dgm:pt modelId="{5B036537-E870-4B22-868B-3BA7B28382E7}" type="pres">
      <dgm:prSet presAssocID="{9454AEDC-0E56-4B6D-B441-E22204CB5034}" presName="text" presStyleLbl="fgAcc0" presStyleIdx="1" presStyleCnt="2">
        <dgm:presLayoutVars>
          <dgm:chPref val="3"/>
        </dgm:presLayoutVars>
      </dgm:prSet>
      <dgm:spPr/>
    </dgm:pt>
    <dgm:pt modelId="{A788E318-7CBC-4E75-8850-ED41BCE96FE6}" type="pres">
      <dgm:prSet presAssocID="{9454AEDC-0E56-4B6D-B441-E22204CB5034}" presName="hierChild2" presStyleCnt="0"/>
      <dgm:spPr/>
    </dgm:pt>
  </dgm:ptLst>
  <dgm:cxnLst>
    <dgm:cxn modelId="{DB648B01-2428-44DB-9699-B35FB1E3D384}" type="presOf" srcId="{9454AEDC-0E56-4B6D-B441-E22204CB5034}" destId="{5B036537-E870-4B22-868B-3BA7B28382E7}" srcOrd="0" destOrd="0" presId="urn:microsoft.com/office/officeart/2005/8/layout/hierarchy1"/>
    <dgm:cxn modelId="{89763333-067B-4F15-AA9F-67342E101FDB}" type="presOf" srcId="{07248500-A4DB-4832-B6B3-56D11B87A045}" destId="{6C593416-03CD-441E-8FF6-C23D7BC0E327}" srcOrd="0" destOrd="0" presId="urn:microsoft.com/office/officeart/2005/8/layout/hierarchy1"/>
    <dgm:cxn modelId="{5DAAE38C-FCD6-49D5-9600-5E3FC6D796E5}" srcId="{F2BF03A0-1CF8-4DE7-98B7-E1A489039063}" destId="{07248500-A4DB-4832-B6B3-56D11B87A045}" srcOrd="0" destOrd="0" parTransId="{3F48D7AF-C0BF-4390-9F73-A20772401C5C}" sibTransId="{AA5FC8F3-4B55-4C76-9EA6-4654104AE19F}"/>
    <dgm:cxn modelId="{CA3E47BA-968D-4B85-8BC3-8D6546FF76B3}" type="presOf" srcId="{F2BF03A0-1CF8-4DE7-98B7-E1A489039063}" destId="{40EAF814-3D96-4DFB-8EDA-B29E20634CBE}" srcOrd="0" destOrd="0" presId="urn:microsoft.com/office/officeart/2005/8/layout/hierarchy1"/>
    <dgm:cxn modelId="{656D31F1-4E3E-4B44-A9D6-F66629188FA2}" srcId="{F2BF03A0-1CF8-4DE7-98B7-E1A489039063}" destId="{9454AEDC-0E56-4B6D-B441-E22204CB5034}" srcOrd="1" destOrd="0" parTransId="{9F2F70DC-48DE-4B5A-88E7-870036856604}" sibTransId="{B858F2DE-08E9-4B24-A033-63BDCA395D8D}"/>
    <dgm:cxn modelId="{020F41B1-33EB-4DA5-882D-AA86E5101668}" type="presParOf" srcId="{40EAF814-3D96-4DFB-8EDA-B29E20634CBE}" destId="{ADA5A167-AE6C-4184-BEC8-E32A4F4B25E5}" srcOrd="0" destOrd="0" presId="urn:microsoft.com/office/officeart/2005/8/layout/hierarchy1"/>
    <dgm:cxn modelId="{AC843295-8B23-49F4-9B5C-575536A268CA}" type="presParOf" srcId="{ADA5A167-AE6C-4184-BEC8-E32A4F4B25E5}" destId="{0F4A0106-5B64-4AAC-8EC9-099B5B5FBF48}" srcOrd="0" destOrd="0" presId="urn:microsoft.com/office/officeart/2005/8/layout/hierarchy1"/>
    <dgm:cxn modelId="{4623AEA8-D09E-4C3B-B42B-93088003238D}" type="presParOf" srcId="{0F4A0106-5B64-4AAC-8EC9-099B5B5FBF48}" destId="{690CBC2C-644F-496C-B0A7-FCF877CC20AE}" srcOrd="0" destOrd="0" presId="urn:microsoft.com/office/officeart/2005/8/layout/hierarchy1"/>
    <dgm:cxn modelId="{8050A8E3-6DE7-4F7C-B568-C323795B6447}" type="presParOf" srcId="{0F4A0106-5B64-4AAC-8EC9-099B5B5FBF48}" destId="{6C593416-03CD-441E-8FF6-C23D7BC0E327}" srcOrd="1" destOrd="0" presId="urn:microsoft.com/office/officeart/2005/8/layout/hierarchy1"/>
    <dgm:cxn modelId="{FF8481B0-63CC-4F5C-A059-2BF191ED9C6B}" type="presParOf" srcId="{ADA5A167-AE6C-4184-BEC8-E32A4F4B25E5}" destId="{8CDD3AF1-050D-4115-8904-7DBD999B464F}" srcOrd="1" destOrd="0" presId="urn:microsoft.com/office/officeart/2005/8/layout/hierarchy1"/>
    <dgm:cxn modelId="{79B3CA28-6255-451C-A729-9B89DF413791}" type="presParOf" srcId="{40EAF814-3D96-4DFB-8EDA-B29E20634CBE}" destId="{1C8F8B26-C6EE-4DDE-BD30-8B6C678506A4}" srcOrd="1" destOrd="0" presId="urn:microsoft.com/office/officeart/2005/8/layout/hierarchy1"/>
    <dgm:cxn modelId="{7F9CB7BB-6BF0-4BE0-A9B0-FAE626141ACF}" type="presParOf" srcId="{1C8F8B26-C6EE-4DDE-BD30-8B6C678506A4}" destId="{4ED5AA70-18E8-4966-8910-78EAC8B104B2}" srcOrd="0" destOrd="0" presId="urn:microsoft.com/office/officeart/2005/8/layout/hierarchy1"/>
    <dgm:cxn modelId="{3C6EC271-5B56-4B96-9765-776ED4A6A72F}" type="presParOf" srcId="{4ED5AA70-18E8-4966-8910-78EAC8B104B2}" destId="{6D59F769-917D-461A-BF13-D762FCB2FE2D}" srcOrd="0" destOrd="0" presId="urn:microsoft.com/office/officeart/2005/8/layout/hierarchy1"/>
    <dgm:cxn modelId="{EC9EFE5F-DE51-4AA5-BA84-3894761BE9E9}" type="presParOf" srcId="{4ED5AA70-18E8-4966-8910-78EAC8B104B2}" destId="{5B036537-E870-4B22-868B-3BA7B28382E7}" srcOrd="1" destOrd="0" presId="urn:microsoft.com/office/officeart/2005/8/layout/hierarchy1"/>
    <dgm:cxn modelId="{FD507947-A5CF-4374-9F11-FD2D8CCB5140}" type="presParOf" srcId="{1C8F8B26-C6EE-4DDE-BD30-8B6C678506A4}" destId="{A788E318-7CBC-4E75-8850-ED41BCE96FE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A9666D-9BFC-4B6A-8D0C-E9BDCBFFB0B7}"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EE7CD2A5-57BB-43BB-A535-E27D896A5677}">
      <dgm:prSet/>
      <dgm:spPr/>
      <dgm:t>
        <a:bodyPr/>
        <a:lstStyle/>
        <a:p>
          <a:r>
            <a:rPr lang="en-GB" b="1"/>
            <a:t>Horizontal:</a:t>
          </a:r>
          <a:r>
            <a:rPr lang="en-GB"/>
            <a:t> new types of phenomena added</a:t>
          </a:r>
          <a:endParaRPr lang="en-US"/>
        </a:p>
      </dgm:t>
    </dgm:pt>
    <dgm:pt modelId="{1BD55B1D-612E-411D-B88D-2D2E99930E37}" type="parTrans" cxnId="{D8558EE9-AD47-4882-A338-1246F5D7E501}">
      <dgm:prSet/>
      <dgm:spPr/>
      <dgm:t>
        <a:bodyPr/>
        <a:lstStyle/>
        <a:p>
          <a:endParaRPr lang="en-US"/>
        </a:p>
      </dgm:t>
    </dgm:pt>
    <dgm:pt modelId="{1522C8AA-6F81-45BE-8469-71C341D8123C}" type="sibTrans" cxnId="{D8558EE9-AD47-4882-A338-1246F5D7E501}">
      <dgm:prSet/>
      <dgm:spPr/>
      <dgm:t>
        <a:bodyPr/>
        <a:lstStyle/>
        <a:p>
          <a:endParaRPr lang="en-US"/>
        </a:p>
      </dgm:t>
    </dgm:pt>
    <dgm:pt modelId="{F46F7190-48C1-440A-A0C5-F0273BA6C4A2}">
      <dgm:prSet/>
      <dgm:spPr/>
      <dgm:t>
        <a:bodyPr/>
        <a:lstStyle/>
        <a:p>
          <a:r>
            <a:rPr lang="en-GB" b="1"/>
            <a:t>Vertical:</a:t>
          </a:r>
          <a:r>
            <a:rPr lang="en-GB"/>
            <a:t> less severe experiences included</a:t>
          </a:r>
          <a:endParaRPr lang="en-US"/>
        </a:p>
      </dgm:t>
    </dgm:pt>
    <dgm:pt modelId="{3D396742-B89E-4390-94DE-7D3B67D15A60}" type="parTrans" cxnId="{35C32389-FB6B-4737-A745-DA5B6681B7CB}">
      <dgm:prSet/>
      <dgm:spPr/>
      <dgm:t>
        <a:bodyPr/>
        <a:lstStyle/>
        <a:p>
          <a:endParaRPr lang="en-US"/>
        </a:p>
      </dgm:t>
    </dgm:pt>
    <dgm:pt modelId="{FC98D3DF-6694-477B-AA2E-E1D383EFA904}" type="sibTrans" cxnId="{35C32389-FB6B-4737-A745-DA5B6681B7CB}">
      <dgm:prSet/>
      <dgm:spPr/>
      <dgm:t>
        <a:bodyPr/>
        <a:lstStyle/>
        <a:p>
          <a:endParaRPr lang="en-US"/>
        </a:p>
      </dgm:t>
    </dgm:pt>
    <dgm:pt modelId="{2A8C40B0-BE35-48A2-B7BA-1B800316253E}">
      <dgm:prSet/>
      <dgm:spPr/>
      <dgm:t>
        <a:bodyPr/>
        <a:lstStyle/>
        <a:p>
          <a:r>
            <a:rPr lang="en-GB"/>
            <a:t>Both influence diagnosis frequency and thresholds</a:t>
          </a:r>
          <a:endParaRPr lang="en-US"/>
        </a:p>
      </dgm:t>
    </dgm:pt>
    <dgm:pt modelId="{1B1D88E6-54F7-493E-A495-DF147F2580FA}" type="parTrans" cxnId="{0E2D271C-C282-4A9B-A3D7-B97F3BFBCB22}">
      <dgm:prSet/>
      <dgm:spPr/>
      <dgm:t>
        <a:bodyPr/>
        <a:lstStyle/>
        <a:p>
          <a:endParaRPr lang="en-US"/>
        </a:p>
      </dgm:t>
    </dgm:pt>
    <dgm:pt modelId="{E62A2D3B-DCAA-44A8-8337-7AC03657992C}" type="sibTrans" cxnId="{0E2D271C-C282-4A9B-A3D7-B97F3BFBCB22}">
      <dgm:prSet/>
      <dgm:spPr/>
      <dgm:t>
        <a:bodyPr/>
        <a:lstStyle/>
        <a:p>
          <a:endParaRPr lang="en-US"/>
        </a:p>
      </dgm:t>
    </dgm:pt>
    <dgm:pt modelId="{F5896B3C-2BDA-44DE-9FAE-6AF6E384B898}" type="pres">
      <dgm:prSet presAssocID="{0EA9666D-9BFC-4B6A-8D0C-E9BDCBFFB0B7}" presName="vert0" presStyleCnt="0">
        <dgm:presLayoutVars>
          <dgm:dir/>
          <dgm:animOne val="branch"/>
          <dgm:animLvl val="lvl"/>
        </dgm:presLayoutVars>
      </dgm:prSet>
      <dgm:spPr/>
    </dgm:pt>
    <dgm:pt modelId="{191F4C62-39CC-4FD1-B619-882D04511FAF}" type="pres">
      <dgm:prSet presAssocID="{EE7CD2A5-57BB-43BB-A535-E27D896A5677}" presName="thickLine" presStyleLbl="alignNode1" presStyleIdx="0" presStyleCnt="3"/>
      <dgm:spPr/>
    </dgm:pt>
    <dgm:pt modelId="{78104E78-049A-489D-921A-5BC07206E715}" type="pres">
      <dgm:prSet presAssocID="{EE7CD2A5-57BB-43BB-A535-E27D896A5677}" presName="horz1" presStyleCnt="0"/>
      <dgm:spPr/>
    </dgm:pt>
    <dgm:pt modelId="{D82B78D2-D9E9-4552-BB97-2FD4BDE3700F}" type="pres">
      <dgm:prSet presAssocID="{EE7CD2A5-57BB-43BB-A535-E27D896A5677}" presName="tx1" presStyleLbl="revTx" presStyleIdx="0" presStyleCnt="3"/>
      <dgm:spPr/>
    </dgm:pt>
    <dgm:pt modelId="{06744BB1-8FD7-4E9D-AC10-F1DAD50B8BDC}" type="pres">
      <dgm:prSet presAssocID="{EE7CD2A5-57BB-43BB-A535-E27D896A5677}" presName="vert1" presStyleCnt="0"/>
      <dgm:spPr/>
    </dgm:pt>
    <dgm:pt modelId="{C21C9438-0118-413B-B13E-5B64441024A0}" type="pres">
      <dgm:prSet presAssocID="{F46F7190-48C1-440A-A0C5-F0273BA6C4A2}" presName="thickLine" presStyleLbl="alignNode1" presStyleIdx="1" presStyleCnt="3"/>
      <dgm:spPr/>
    </dgm:pt>
    <dgm:pt modelId="{A613F551-0030-4323-AB42-8BAA9E3F154D}" type="pres">
      <dgm:prSet presAssocID="{F46F7190-48C1-440A-A0C5-F0273BA6C4A2}" presName="horz1" presStyleCnt="0"/>
      <dgm:spPr/>
    </dgm:pt>
    <dgm:pt modelId="{4AE7A58C-85FC-4B84-8D7B-450C660F349D}" type="pres">
      <dgm:prSet presAssocID="{F46F7190-48C1-440A-A0C5-F0273BA6C4A2}" presName="tx1" presStyleLbl="revTx" presStyleIdx="1" presStyleCnt="3"/>
      <dgm:spPr/>
    </dgm:pt>
    <dgm:pt modelId="{087FCBD4-CDFD-46FD-A92B-E5475EDD4113}" type="pres">
      <dgm:prSet presAssocID="{F46F7190-48C1-440A-A0C5-F0273BA6C4A2}" presName="vert1" presStyleCnt="0"/>
      <dgm:spPr/>
    </dgm:pt>
    <dgm:pt modelId="{B209BE2F-52C4-4BC5-905E-D60C5A066365}" type="pres">
      <dgm:prSet presAssocID="{2A8C40B0-BE35-48A2-B7BA-1B800316253E}" presName="thickLine" presStyleLbl="alignNode1" presStyleIdx="2" presStyleCnt="3"/>
      <dgm:spPr/>
    </dgm:pt>
    <dgm:pt modelId="{FB291E41-36E4-4FA4-8D73-B9539637E535}" type="pres">
      <dgm:prSet presAssocID="{2A8C40B0-BE35-48A2-B7BA-1B800316253E}" presName="horz1" presStyleCnt="0"/>
      <dgm:spPr/>
    </dgm:pt>
    <dgm:pt modelId="{07C5FF68-0B85-421B-B411-CA65885568D5}" type="pres">
      <dgm:prSet presAssocID="{2A8C40B0-BE35-48A2-B7BA-1B800316253E}" presName="tx1" presStyleLbl="revTx" presStyleIdx="2" presStyleCnt="3"/>
      <dgm:spPr/>
    </dgm:pt>
    <dgm:pt modelId="{0C4F0130-6290-4730-ADCC-0CC1082A1CB2}" type="pres">
      <dgm:prSet presAssocID="{2A8C40B0-BE35-48A2-B7BA-1B800316253E}" presName="vert1" presStyleCnt="0"/>
      <dgm:spPr/>
    </dgm:pt>
  </dgm:ptLst>
  <dgm:cxnLst>
    <dgm:cxn modelId="{0E2D271C-C282-4A9B-A3D7-B97F3BFBCB22}" srcId="{0EA9666D-9BFC-4B6A-8D0C-E9BDCBFFB0B7}" destId="{2A8C40B0-BE35-48A2-B7BA-1B800316253E}" srcOrd="2" destOrd="0" parTransId="{1B1D88E6-54F7-493E-A495-DF147F2580FA}" sibTransId="{E62A2D3B-DCAA-44A8-8337-7AC03657992C}"/>
    <dgm:cxn modelId="{210AF33C-6F21-4667-93DA-40B352F75722}" type="presOf" srcId="{EE7CD2A5-57BB-43BB-A535-E27D896A5677}" destId="{D82B78D2-D9E9-4552-BB97-2FD4BDE3700F}" srcOrd="0" destOrd="0" presId="urn:microsoft.com/office/officeart/2008/layout/LinedList"/>
    <dgm:cxn modelId="{35C32389-FB6B-4737-A745-DA5B6681B7CB}" srcId="{0EA9666D-9BFC-4B6A-8D0C-E9BDCBFFB0B7}" destId="{F46F7190-48C1-440A-A0C5-F0273BA6C4A2}" srcOrd="1" destOrd="0" parTransId="{3D396742-B89E-4390-94DE-7D3B67D15A60}" sibTransId="{FC98D3DF-6694-477B-AA2E-E1D383EFA904}"/>
    <dgm:cxn modelId="{05625198-1D44-4CEE-B189-3DC2347D2259}" type="presOf" srcId="{F46F7190-48C1-440A-A0C5-F0273BA6C4A2}" destId="{4AE7A58C-85FC-4B84-8D7B-450C660F349D}" srcOrd="0" destOrd="0" presId="urn:microsoft.com/office/officeart/2008/layout/LinedList"/>
    <dgm:cxn modelId="{9C049BAE-523B-471B-9285-B4AF9FA2DC74}" type="presOf" srcId="{2A8C40B0-BE35-48A2-B7BA-1B800316253E}" destId="{07C5FF68-0B85-421B-B411-CA65885568D5}" srcOrd="0" destOrd="0" presId="urn:microsoft.com/office/officeart/2008/layout/LinedList"/>
    <dgm:cxn modelId="{F065DBCD-A35A-48A7-BBD0-F2B35B06A54A}" type="presOf" srcId="{0EA9666D-9BFC-4B6A-8D0C-E9BDCBFFB0B7}" destId="{F5896B3C-2BDA-44DE-9FAE-6AF6E384B898}" srcOrd="0" destOrd="0" presId="urn:microsoft.com/office/officeart/2008/layout/LinedList"/>
    <dgm:cxn modelId="{D8558EE9-AD47-4882-A338-1246F5D7E501}" srcId="{0EA9666D-9BFC-4B6A-8D0C-E9BDCBFFB0B7}" destId="{EE7CD2A5-57BB-43BB-A535-E27D896A5677}" srcOrd="0" destOrd="0" parTransId="{1BD55B1D-612E-411D-B88D-2D2E99930E37}" sibTransId="{1522C8AA-6F81-45BE-8469-71C341D8123C}"/>
    <dgm:cxn modelId="{9338216F-38FF-447C-BB05-D411816EDF31}" type="presParOf" srcId="{F5896B3C-2BDA-44DE-9FAE-6AF6E384B898}" destId="{191F4C62-39CC-4FD1-B619-882D04511FAF}" srcOrd="0" destOrd="0" presId="urn:microsoft.com/office/officeart/2008/layout/LinedList"/>
    <dgm:cxn modelId="{48585255-0283-4BCB-956F-89381C4883FA}" type="presParOf" srcId="{F5896B3C-2BDA-44DE-9FAE-6AF6E384B898}" destId="{78104E78-049A-489D-921A-5BC07206E715}" srcOrd="1" destOrd="0" presId="urn:microsoft.com/office/officeart/2008/layout/LinedList"/>
    <dgm:cxn modelId="{D8AE6E9C-E220-449B-A8FF-EFF33445ED0A}" type="presParOf" srcId="{78104E78-049A-489D-921A-5BC07206E715}" destId="{D82B78D2-D9E9-4552-BB97-2FD4BDE3700F}" srcOrd="0" destOrd="0" presId="urn:microsoft.com/office/officeart/2008/layout/LinedList"/>
    <dgm:cxn modelId="{169A6765-517F-44EC-9E2A-200647116A8B}" type="presParOf" srcId="{78104E78-049A-489D-921A-5BC07206E715}" destId="{06744BB1-8FD7-4E9D-AC10-F1DAD50B8BDC}" srcOrd="1" destOrd="0" presId="urn:microsoft.com/office/officeart/2008/layout/LinedList"/>
    <dgm:cxn modelId="{EC96361E-3DA2-4A02-869A-9AAD8FD19840}" type="presParOf" srcId="{F5896B3C-2BDA-44DE-9FAE-6AF6E384B898}" destId="{C21C9438-0118-413B-B13E-5B64441024A0}" srcOrd="2" destOrd="0" presId="urn:microsoft.com/office/officeart/2008/layout/LinedList"/>
    <dgm:cxn modelId="{791BA3F8-D607-44C4-95CC-1B10D9F3D1EF}" type="presParOf" srcId="{F5896B3C-2BDA-44DE-9FAE-6AF6E384B898}" destId="{A613F551-0030-4323-AB42-8BAA9E3F154D}" srcOrd="3" destOrd="0" presId="urn:microsoft.com/office/officeart/2008/layout/LinedList"/>
    <dgm:cxn modelId="{86178A23-8E42-46D1-B782-48A417AAF6E9}" type="presParOf" srcId="{A613F551-0030-4323-AB42-8BAA9E3F154D}" destId="{4AE7A58C-85FC-4B84-8D7B-450C660F349D}" srcOrd="0" destOrd="0" presId="urn:microsoft.com/office/officeart/2008/layout/LinedList"/>
    <dgm:cxn modelId="{12E78484-08A0-48B6-8643-E724A9FFFBC9}" type="presParOf" srcId="{A613F551-0030-4323-AB42-8BAA9E3F154D}" destId="{087FCBD4-CDFD-46FD-A92B-E5475EDD4113}" srcOrd="1" destOrd="0" presId="urn:microsoft.com/office/officeart/2008/layout/LinedList"/>
    <dgm:cxn modelId="{7CB53B75-736D-4E8A-81E6-9B54159C0755}" type="presParOf" srcId="{F5896B3C-2BDA-44DE-9FAE-6AF6E384B898}" destId="{B209BE2F-52C4-4BC5-905E-D60C5A066365}" srcOrd="4" destOrd="0" presId="urn:microsoft.com/office/officeart/2008/layout/LinedList"/>
    <dgm:cxn modelId="{90522407-B9AE-4021-943B-A2F3B35DE063}" type="presParOf" srcId="{F5896B3C-2BDA-44DE-9FAE-6AF6E384B898}" destId="{FB291E41-36E4-4FA4-8D73-B9539637E535}" srcOrd="5" destOrd="0" presId="urn:microsoft.com/office/officeart/2008/layout/LinedList"/>
    <dgm:cxn modelId="{D07E68A9-F235-4E83-BED4-CDA81F9FF53D}" type="presParOf" srcId="{FB291E41-36E4-4FA4-8D73-B9539637E535}" destId="{07C5FF68-0B85-421B-B411-CA65885568D5}" srcOrd="0" destOrd="0" presId="urn:microsoft.com/office/officeart/2008/layout/LinedList"/>
    <dgm:cxn modelId="{3F09AB7C-BFBD-4ED9-9A17-4911D18163F8}" type="presParOf" srcId="{FB291E41-36E4-4FA4-8D73-B9539637E535}" destId="{0C4F0130-6290-4730-ADCC-0CC1082A1CB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BC98AC-CF11-4998-BAFD-CE24DE7D6B55}"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79D5DB36-A0FC-481F-AF90-5EA7281A6E77}">
      <dgm:prSet/>
      <dgm:spPr/>
      <dgm:t>
        <a:bodyPr/>
        <a:lstStyle/>
        <a:p>
          <a:pPr>
            <a:lnSpc>
              <a:spcPct val="100000"/>
            </a:lnSpc>
          </a:pPr>
          <a:r>
            <a:rPr lang="en-GB"/>
            <a:t>Outward expansion of the definition of a concept to capture qualitatively different phenomena. Things that did not qualify as trauma, addiction, or a disorder, previously.</a:t>
          </a:r>
          <a:endParaRPr lang="en-US"/>
        </a:p>
      </dgm:t>
    </dgm:pt>
    <dgm:pt modelId="{D1410162-3915-4269-9B84-951F13C6F16D}" type="parTrans" cxnId="{F83B0AB1-015F-43F5-999D-83A07CB21F2B}">
      <dgm:prSet/>
      <dgm:spPr/>
      <dgm:t>
        <a:bodyPr/>
        <a:lstStyle/>
        <a:p>
          <a:endParaRPr lang="en-US"/>
        </a:p>
      </dgm:t>
    </dgm:pt>
    <dgm:pt modelId="{749A7F18-F282-430D-B738-E83E26AC0A5C}" type="sibTrans" cxnId="{F83B0AB1-015F-43F5-999D-83A07CB21F2B}">
      <dgm:prSet/>
      <dgm:spPr/>
      <dgm:t>
        <a:bodyPr/>
        <a:lstStyle/>
        <a:p>
          <a:endParaRPr lang="en-US"/>
        </a:p>
      </dgm:t>
    </dgm:pt>
    <dgm:pt modelId="{23A9ACEC-6485-41A6-8938-39A9DA7DE95B}">
      <dgm:prSet/>
      <dgm:spPr/>
      <dgm:t>
        <a:bodyPr/>
        <a:lstStyle/>
        <a:p>
          <a:pPr>
            <a:lnSpc>
              <a:spcPct val="100000"/>
            </a:lnSpc>
          </a:pPr>
          <a:r>
            <a:rPr lang="en-US"/>
            <a:t>For example, addiction used to refer specifically to the compulsive use of alcohol or drugs. </a:t>
          </a:r>
        </a:p>
        <a:p>
          <a:pPr>
            <a:lnSpc>
              <a:spcPct val="100000"/>
            </a:lnSpc>
          </a:pPr>
          <a:r>
            <a:rPr lang="en-GB" b="0" i="0"/>
            <a:t>The definition has broadened to include gambling, internet use, shopping, and even exercise.</a:t>
          </a:r>
          <a:endParaRPr lang="en-US"/>
        </a:p>
      </dgm:t>
    </dgm:pt>
    <dgm:pt modelId="{721250E1-1C27-4447-B489-CB89D1C67220}" type="parTrans" cxnId="{F222478C-6857-4C1E-885C-64C5F0DCB2A7}">
      <dgm:prSet/>
      <dgm:spPr/>
      <dgm:t>
        <a:bodyPr/>
        <a:lstStyle/>
        <a:p>
          <a:endParaRPr lang="en-US"/>
        </a:p>
      </dgm:t>
    </dgm:pt>
    <dgm:pt modelId="{3D0F0123-BE11-4FD0-B82D-19E0D65AC8C3}" type="sibTrans" cxnId="{F222478C-6857-4C1E-885C-64C5F0DCB2A7}">
      <dgm:prSet/>
      <dgm:spPr/>
      <dgm:t>
        <a:bodyPr/>
        <a:lstStyle/>
        <a:p>
          <a:endParaRPr lang="en-US"/>
        </a:p>
      </dgm:t>
    </dgm:pt>
    <dgm:pt modelId="{C0EF8F99-6121-489E-8288-B0288EEC307C}" type="pres">
      <dgm:prSet presAssocID="{35BC98AC-CF11-4998-BAFD-CE24DE7D6B55}" presName="root" presStyleCnt="0">
        <dgm:presLayoutVars>
          <dgm:dir/>
          <dgm:resizeHandles val="exact"/>
        </dgm:presLayoutVars>
      </dgm:prSet>
      <dgm:spPr/>
    </dgm:pt>
    <dgm:pt modelId="{2D201C64-F305-4BDC-832F-839B91F9E815}" type="pres">
      <dgm:prSet presAssocID="{79D5DB36-A0FC-481F-AF90-5EA7281A6E77}" presName="compNode" presStyleCnt="0"/>
      <dgm:spPr/>
    </dgm:pt>
    <dgm:pt modelId="{828A1136-85AE-46BF-BE56-A2B52EE1AC67}" type="pres">
      <dgm:prSet presAssocID="{79D5DB36-A0FC-481F-AF90-5EA7281A6E77}" presName="bgRect" presStyleLbl="bgShp" presStyleIdx="0" presStyleCnt="2"/>
      <dgm:spPr/>
    </dgm:pt>
    <dgm:pt modelId="{8968550E-2F94-4E9C-A862-47CBABE2D03C}" type="pres">
      <dgm:prSet presAssocID="{79D5DB36-A0FC-481F-AF90-5EA7281A6E7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EA62316D-6B79-48DF-9D3D-28790998E7B9}" type="pres">
      <dgm:prSet presAssocID="{79D5DB36-A0FC-481F-AF90-5EA7281A6E77}" presName="spaceRect" presStyleCnt="0"/>
      <dgm:spPr/>
    </dgm:pt>
    <dgm:pt modelId="{CE51C980-2642-4DFD-99AE-D320FAD1EB72}" type="pres">
      <dgm:prSet presAssocID="{79D5DB36-A0FC-481F-AF90-5EA7281A6E77}" presName="parTx" presStyleLbl="revTx" presStyleIdx="0" presStyleCnt="2">
        <dgm:presLayoutVars>
          <dgm:chMax val="0"/>
          <dgm:chPref val="0"/>
        </dgm:presLayoutVars>
      </dgm:prSet>
      <dgm:spPr/>
    </dgm:pt>
    <dgm:pt modelId="{1EDD49C6-BF1A-4698-9840-BBBE7A3E6D43}" type="pres">
      <dgm:prSet presAssocID="{749A7F18-F282-430D-B738-E83E26AC0A5C}" presName="sibTrans" presStyleCnt="0"/>
      <dgm:spPr/>
    </dgm:pt>
    <dgm:pt modelId="{A298CC28-1897-4BD7-B56E-DBD202CAB7B5}" type="pres">
      <dgm:prSet presAssocID="{23A9ACEC-6485-41A6-8938-39A9DA7DE95B}" presName="compNode" presStyleCnt="0"/>
      <dgm:spPr/>
    </dgm:pt>
    <dgm:pt modelId="{685F638D-F9A7-4B2F-8F16-23F2DEF6114B}" type="pres">
      <dgm:prSet presAssocID="{23A9ACEC-6485-41A6-8938-39A9DA7DE95B}" presName="bgRect" presStyleLbl="bgShp" presStyleIdx="1" presStyleCnt="2"/>
      <dgm:spPr/>
    </dgm:pt>
    <dgm:pt modelId="{E2D135E9-5CB0-4F76-AF5B-5D881FAB945F}" type="pres">
      <dgm:prSet presAssocID="{23A9ACEC-6485-41A6-8938-39A9DA7DE9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ttle"/>
        </a:ext>
      </dgm:extLst>
    </dgm:pt>
    <dgm:pt modelId="{CCD5B12D-133B-4F6E-885C-3BF769C6D911}" type="pres">
      <dgm:prSet presAssocID="{23A9ACEC-6485-41A6-8938-39A9DA7DE95B}" presName="spaceRect" presStyleCnt="0"/>
      <dgm:spPr/>
    </dgm:pt>
    <dgm:pt modelId="{B7BDA59D-D413-47DA-970E-40CE15D47D09}" type="pres">
      <dgm:prSet presAssocID="{23A9ACEC-6485-41A6-8938-39A9DA7DE95B}" presName="parTx" presStyleLbl="revTx" presStyleIdx="1" presStyleCnt="2">
        <dgm:presLayoutVars>
          <dgm:chMax val="0"/>
          <dgm:chPref val="0"/>
        </dgm:presLayoutVars>
      </dgm:prSet>
      <dgm:spPr/>
    </dgm:pt>
  </dgm:ptLst>
  <dgm:cxnLst>
    <dgm:cxn modelId="{1E6A2566-D55D-4294-8542-288043FAF0FF}" type="presOf" srcId="{35BC98AC-CF11-4998-BAFD-CE24DE7D6B55}" destId="{C0EF8F99-6121-489E-8288-B0288EEC307C}" srcOrd="0" destOrd="0" presId="urn:microsoft.com/office/officeart/2018/2/layout/IconVerticalSolidList"/>
    <dgm:cxn modelId="{EF7F707A-4A4E-4638-8385-B7DF76F86CA4}" type="presOf" srcId="{79D5DB36-A0FC-481F-AF90-5EA7281A6E77}" destId="{CE51C980-2642-4DFD-99AE-D320FAD1EB72}" srcOrd="0" destOrd="0" presId="urn:microsoft.com/office/officeart/2018/2/layout/IconVerticalSolidList"/>
    <dgm:cxn modelId="{F222478C-6857-4C1E-885C-64C5F0DCB2A7}" srcId="{35BC98AC-CF11-4998-BAFD-CE24DE7D6B55}" destId="{23A9ACEC-6485-41A6-8938-39A9DA7DE95B}" srcOrd="1" destOrd="0" parTransId="{721250E1-1C27-4447-B489-CB89D1C67220}" sibTransId="{3D0F0123-BE11-4FD0-B82D-19E0D65AC8C3}"/>
    <dgm:cxn modelId="{F8A6D3A2-E472-4DC2-83EC-9D38862BAECB}" type="presOf" srcId="{23A9ACEC-6485-41A6-8938-39A9DA7DE95B}" destId="{B7BDA59D-D413-47DA-970E-40CE15D47D09}" srcOrd="0" destOrd="0" presId="urn:microsoft.com/office/officeart/2018/2/layout/IconVerticalSolidList"/>
    <dgm:cxn modelId="{F83B0AB1-015F-43F5-999D-83A07CB21F2B}" srcId="{35BC98AC-CF11-4998-BAFD-CE24DE7D6B55}" destId="{79D5DB36-A0FC-481F-AF90-5EA7281A6E77}" srcOrd="0" destOrd="0" parTransId="{D1410162-3915-4269-9B84-951F13C6F16D}" sibTransId="{749A7F18-F282-430D-B738-E83E26AC0A5C}"/>
    <dgm:cxn modelId="{0F345C4B-62BA-401C-8D0F-9CB28473BCD3}" type="presParOf" srcId="{C0EF8F99-6121-489E-8288-B0288EEC307C}" destId="{2D201C64-F305-4BDC-832F-839B91F9E815}" srcOrd="0" destOrd="0" presId="urn:microsoft.com/office/officeart/2018/2/layout/IconVerticalSolidList"/>
    <dgm:cxn modelId="{634E13AC-D359-4D96-AD7F-2B6D9A6B45C0}" type="presParOf" srcId="{2D201C64-F305-4BDC-832F-839B91F9E815}" destId="{828A1136-85AE-46BF-BE56-A2B52EE1AC67}" srcOrd="0" destOrd="0" presId="urn:microsoft.com/office/officeart/2018/2/layout/IconVerticalSolidList"/>
    <dgm:cxn modelId="{1885D10E-A2A2-41FF-AD92-42D07A97093C}" type="presParOf" srcId="{2D201C64-F305-4BDC-832F-839B91F9E815}" destId="{8968550E-2F94-4E9C-A862-47CBABE2D03C}" srcOrd="1" destOrd="0" presId="urn:microsoft.com/office/officeart/2018/2/layout/IconVerticalSolidList"/>
    <dgm:cxn modelId="{5558ADB7-EA48-4922-9ADE-6817A9A9B91A}" type="presParOf" srcId="{2D201C64-F305-4BDC-832F-839B91F9E815}" destId="{EA62316D-6B79-48DF-9D3D-28790998E7B9}" srcOrd="2" destOrd="0" presId="urn:microsoft.com/office/officeart/2018/2/layout/IconVerticalSolidList"/>
    <dgm:cxn modelId="{DE03D83B-3668-4115-9DAC-3CD4E55FEB06}" type="presParOf" srcId="{2D201C64-F305-4BDC-832F-839B91F9E815}" destId="{CE51C980-2642-4DFD-99AE-D320FAD1EB72}" srcOrd="3" destOrd="0" presId="urn:microsoft.com/office/officeart/2018/2/layout/IconVerticalSolidList"/>
    <dgm:cxn modelId="{6884D29D-94E8-4FD4-AFF7-9F1ADE0B4D0C}" type="presParOf" srcId="{C0EF8F99-6121-489E-8288-B0288EEC307C}" destId="{1EDD49C6-BF1A-4698-9840-BBBE7A3E6D43}" srcOrd="1" destOrd="0" presId="urn:microsoft.com/office/officeart/2018/2/layout/IconVerticalSolidList"/>
    <dgm:cxn modelId="{AB7263B9-B430-46A3-B7FD-4FC958A02F4C}" type="presParOf" srcId="{C0EF8F99-6121-489E-8288-B0288EEC307C}" destId="{A298CC28-1897-4BD7-B56E-DBD202CAB7B5}" srcOrd="2" destOrd="0" presId="urn:microsoft.com/office/officeart/2018/2/layout/IconVerticalSolidList"/>
    <dgm:cxn modelId="{D4AA358B-AB0E-4EB8-8868-8BD0A5FD2E9C}" type="presParOf" srcId="{A298CC28-1897-4BD7-B56E-DBD202CAB7B5}" destId="{685F638D-F9A7-4B2F-8F16-23F2DEF6114B}" srcOrd="0" destOrd="0" presId="urn:microsoft.com/office/officeart/2018/2/layout/IconVerticalSolidList"/>
    <dgm:cxn modelId="{AD4A4547-C9BC-4986-9C63-5969CF313BE4}" type="presParOf" srcId="{A298CC28-1897-4BD7-B56E-DBD202CAB7B5}" destId="{E2D135E9-5CB0-4F76-AF5B-5D881FAB945F}" srcOrd="1" destOrd="0" presId="urn:microsoft.com/office/officeart/2018/2/layout/IconVerticalSolidList"/>
    <dgm:cxn modelId="{86BAECE5-80AC-49F5-8670-71F36F80288A}" type="presParOf" srcId="{A298CC28-1897-4BD7-B56E-DBD202CAB7B5}" destId="{CCD5B12D-133B-4F6E-885C-3BF769C6D911}" srcOrd="2" destOrd="0" presId="urn:microsoft.com/office/officeart/2018/2/layout/IconVerticalSolidList"/>
    <dgm:cxn modelId="{26F88C56-3405-439E-8330-0CF01D85E652}" type="presParOf" srcId="{A298CC28-1897-4BD7-B56E-DBD202CAB7B5}" destId="{B7BDA59D-D413-47DA-970E-40CE15D47D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F450CB-473B-454C-9AB9-E1B584DC814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E094152-2FC1-405C-99DF-FED28E2C2185}">
      <dgm:prSet/>
      <dgm:spPr/>
      <dgm:t>
        <a:bodyPr/>
        <a:lstStyle/>
        <a:p>
          <a:r>
            <a:rPr lang="en-GB"/>
            <a:t>ICD‑11’s more flexible approach can risk </a:t>
          </a:r>
          <a:r>
            <a:rPr lang="en-GB" b="1"/>
            <a:t>broader and less precise diagnoses</a:t>
          </a:r>
          <a:r>
            <a:rPr lang="en-GB"/>
            <a:t> (Kamp‑Becker, 2024 — ASD example). </a:t>
          </a:r>
          <a:r>
            <a:rPr lang="en-GB">
              <a:hlinkClick xmlns:r="http://schemas.openxmlformats.org/officeDocument/2006/relationships" r:id="rId1"/>
            </a:rPr>
            <a:t>[nature.com]</a:t>
          </a:r>
          <a:endParaRPr lang="en-US"/>
        </a:p>
      </dgm:t>
    </dgm:pt>
    <dgm:pt modelId="{204D02D0-2DFE-4332-90F1-5076EB16B8C9}" type="parTrans" cxnId="{600D7A3B-359B-4B14-98D9-CF9A4B2F73FD}">
      <dgm:prSet/>
      <dgm:spPr/>
      <dgm:t>
        <a:bodyPr/>
        <a:lstStyle/>
        <a:p>
          <a:endParaRPr lang="en-US"/>
        </a:p>
      </dgm:t>
    </dgm:pt>
    <dgm:pt modelId="{AEDCEC5E-01C8-47DD-9DF2-8D61723D7A7C}" type="sibTrans" cxnId="{600D7A3B-359B-4B14-98D9-CF9A4B2F73FD}">
      <dgm:prSet/>
      <dgm:spPr/>
      <dgm:t>
        <a:bodyPr/>
        <a:lstStyle/>
        <a:p>
          <a:endParaRPr lang="en-US"/>
        </a:p>
      </dgm:t>
    </dgm:pt>
    <dgm:pt modelId="{A26C94D9-9F0B-4A83-925E-4CF8A0CB1E42}">
      <dgm:prSet/>
      <dgm:spPr/>
      <dgm:t>
        <a:bodyPr/>
        <a:lstStyle/>
        <a:p>
          <a:r>
            <a:rPr lang="en-GB"/>
            <a:t>Some argue for </a:t>
          </a:r>
          <a:r>
            <a:rPr lang="en-GB" b="1"/>
            <a:t>simplifying and merging ICD/DSM</a:t>
          </a:r>
          <a:r>
            <a:rPr lang="en-GB"/>
            <a:t> because current systems lack sufficient clinical utility. (JAMA Psychiatry review, 2024) </a:t>
          </a:r>
          <a:r>
            <a:rPr lang="en-GB">
              <a:hlinkClick xmlns:r="http://schemas.openxmlformats.org/officeDocument/2006/relationships" r:id="rId2"/>
            </a:rPr>
            <a:t>[jamanetwork.com]</a:t>
          </a:r>
          <a:endParaRPr lang="en-US"/>
        </a:p>
      </dgm:t>
    </dgm:pt>
    <dgm:pt modelId="{65CE123B-F1C1-41EB-A866-ACC72297B15F}" type="parTrans" cxnId="{52B6C906-5CA6-45A4-BFA2-0C971A9F5380}">
      <dgm:prSet/>
      <dgm:spPr/>
      <dgm:t>
        <a:bodyPr/>
        <a:lstStyle/>
        <a:p>
          <a:endParaRPr lang="en-US"/>
        </a:p>
      </dgm:t>
    </dgm:pt>
    <dgm:pt modelId="{63F0CA5C-9BEE-43E9-97F1-858624E81DB3}" type="sibTrans" cxnId="{52B6C906-5CA6-45A4-BFA2-0C971A9F5380}">
      <dgm:prSet/>
      <dgm:spPr/>
      <dgm:t>
        <a:bodyPr/>
        <a:lstStyle/>
        <a:p>
          <a:endParaRPr lang="en-US"/>
        </a:p>
      </dgm:t>
    </dgm:pt>
    <dgm:pt modelId="{98F9BEF3-4F9C-4B50-BBFE-D3B9DD2A804C}">
      <dgm:prSet/>
      <dgm:spPr/>
      <dgm:t>
        <a:bodyPr/>
        <a:lstStyle/>
        <a:p>
          <a:r>
            <a:rPr lang="en-GB"/>
            <a:t>Coding inconsistency makes ICD data unreliable for research or clinical surveillance. (Nelson et al., 2024) </a:t>
          </a:r>
          <a:r>
            <a:rPr lang="en-GB">
              <a:hlinkClick xmlns:r="http://schemas.openxmlformats.org/officeDocument/2006/relationships" r:id="rId3"/>
            </a:rPr>
            <a:t>[biomedical...hs.gwu.edu]</a:t>
          </a:r>
          <a:r>
            <a:rPr lang="en-GB"/>
            <a:t>, </a:t>
          </a:r>
          <a:r>
            <a:rPr lang="en-GB">
              <a:hlinkClick xmlns:r="http://schemas.openxmlformats.org/officeDocument/2006/relationships" r:id="rId4"/>
            </a:rPr>
            <a:t>[journals.sagepub.com]</a:t>
          </a:r>
          <a:endParaRPr lang="en-US"/>
        </a:p>
      </dgm:t>
    </dgm:pt>
    <dgm:pt modelId="{877C0D42-2B48-44C0-B348-4F45BAD5DC5F}" type="parTrans" cxnId="{3B743B33-B2EA-4B66-A7AC-89D30AA5E751}">
      <dgm:prSet/>
      <dgm:spPr/>
      <dgm:t>
        <a:bodyPr/>
        <a:lstStyle/>
        <a:p>
          <a:endParaRPr lang="en-US"/>
        </a:p>
      </dgm:t>
    </dgm:pt>
    <dgm:pt modelId="{7177DE10-046A-421B-A333-0B838E39D918}" type="sibTrans" cxnId="{3B743B33-B2EA-4B66-A7AC-89D30AA5E751}">
      <dgm:prSet/>
      <dgm:spPr/>
      <dgm:t>
        <a:bodyPr/>
        <a:lstStyle/>
        <a:p>
          <a:endParaRPr lang="en-US"/>
        </a:p>
      </dgm:t>
    </dgm:pt>
    <dgm:pt modelId="{EDE575DD-0ED4-42DB-88E9-91F36DF448C6}" type="pres">
      <dgm:prSet presAssocID="{49F450CB-473B-454C-9AB9-E1B584DC8141}" presName="root" presStyleCnt="0">
        <dgm:presLayoutVars>
          <dgm:dir/>
          <dgm:resizeHandles val="exact"/>
        </dgm:presLayoutVars>
      </dgm:prSet>
      <dgm:spPr/>
    </dgm:pt>
    <dgm:pt modelId="{337824E6-7834-4296-9E6B-D2D36A16954A}" type="pres">
      <dgm:prSet presAssocID="{5E094152-2FC1-405C-99DF-FED28E2C2185}" presName="compNode" presStyleCnt="0"/>
      <dgm:spPr/>
    </dgm:pt>
    <dgm:pt modelId="{37ECDC46-99B0-4203-94CC-2767372047B1}" type="pres">
      <dgm:prSet presAssocID="{5E094152-2FC1-405C-99DF-FED28E2C2185}" presName="bgRect" presStyleLbl="bgShp" presStyleIdx="0" presStyleCnt="3"/>
      <dgm:spPr/>
    </dgm:pt>
    <dgm:pt modelId="{D921D8DF-F0A1-429F-98FC-522928BEFFED}" type="pres">
      <dgm:prSet presAssocID="{5E094152-2FC1-405C-99DF-FED28E2C2185}" presName="iconRect" presStyleLbl="node1" presStyleIdx="0"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A41DC4C6-384E-46AC-B420-97779EB1EE4D}" type="pres">
      <dgm:prSet presAssocID="{5E094152-2FC1-405C-99DF-FED28E2C2185}" presName="spaceRect" presStyleCnt="0"/>
      <dgm:spPr/>
    </dgm:pt>
    <dgm:pt modelId="{132E61DC-6AF1-40C2-9C51-04DF4072E0F2}" type="pres">
      <dgm:prSet presAssocID="{5E094152-2FC1-405C-99DF-FED28E2C2185}" presName="parTx" presStyleLbl="revTx" presStyleIdx="0" presStyleCnt="3">
        <dgm:presLayoutVars>
          <dgm:chMax val="0"/>
          <dgm:chPref val="0"/>
        </dgm:presLayoutVars>
      </dgm:prSet>
      <dgm:spPr/>
    </dgm:pt>
    <dgm:pt modelId="{B338DF99-15B7-4B43-B1E5-CA396DBD1312}" type="pres">
      <dgm:prSet presAssocID="{AEDCEC5E-01C8-47DD-9DF2-8D61723D7A7C}" presName="sibTrans" presStyleCnt="0"/>
      <dgm:spPr/>
    </dgm:pt>
    <dgm:pt modelId="{AA05280A-DE00-430E-B105-0AF6989BA63B}" type="pres">
      <dgm:prSet presAssocID="{A26C94D9-9F0B-4A83-925E-4CF8A0CB1E42}" presName="compNode" presStyleCnt="0"/>
      <dgm:spPr/>
    </dgm:pt>
    <dgm:pt modelId="{6681FE0F-FF56-467F-9619-8592F0A61D3B}" type="pres">
      <dgm:prSet presAssocID="{A26C94D9-9F0B-4A83-925E-4CF8A0CB1E42}" presName="bgRect" presStyleLbl="bgShp" presStyleIdx="1" presStyleCnt="3"/>
      <dgm:spPr/>
    </dgm:pt>
    <dgm:pt modelId="{9816C16F-D1A7-4192-BAAF-1AFC58E01892}" type="pres">
      <dgm:prSet presAssocID="{A26C94D9-9F0B-4A83-925E-4CF8A0CB1E42}" presName="iconRect" presStyleLbl="node1" presStyleIdx="1"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163544F4-3575-4524-944A-D46B579EE4BC}" type="pres">
      <dgm:prSet presAssocID="{A26C94D9-9F0B-4A83-925E-4CF8A0CB1E42}" presName="spaceRect" presStyleCnt="0"/>
      <dgm:spPr/>
    </dgm:pt>
    <dgm:pt modelId="{215DA769-462F-4F31-8A0F-77598765E668}" type="pres">
      <dgm:prSet presAssocID="{A26C94D9-9F0B-4A83-925E-4CF8A0CB1E42}" presName="parTx" presStyleLbl="revTx" presStyleIdx="1" presStyleCnt="3">
        <dgm:presLayoutVars>
          <dgm:chMax val="0"/>
          <dgm:chPref val="0"/>
        </dgm:presLayoutVars>
      </dgm:prSet>
      <dgm:spPr/>
    </dgm:pt>
    <dgm:pt modelId="{0622D009-5073-42A0-85F9-C4DAA87D2B05}" type="pres">
      <dgm:prSet presAssocID="{63F0CA5C-9BEE-43E9-97F1-858624E81DB3}" presName="sibTrans" presStyleCnt="0"/>
      <dgm:spPr/>
    </dgm:pt>
    <dgm:pt modelId="{40BADA8B-80E8-4539-A843-213456546D96}" type="pres">
      <dgm:prSet presAssocID="{98F9BEF3-4F9C-4B50-BBFE-D3B9DD2A804C}" presName="compNode" presStyleCnt="0"/>
      <dgm:spPr/>
    </dgm:pt>
    <dgm:pt modelId="{1AEB3FC5-4FA0-464A-8635-71EE41BBD24B}" type="pres">
      <dgm:prSet presAssocID="{98F9BEF3-4F9C-4B50-BBFE-D3B9DD2A804C}" presName="bgRect" presStyleLbl="bgShp" presStyleIdx="2" presStyleCnt="3"/>
      <dgm:spPr/>
    </dgm:pt>
    <dgm:pt modelId="{D77D06DB-0815-479A-BCB5-FAFECFFCB15D}" type="pres">
      <dgm:prSet presAssocID="{98F9BEF3-4F9C-4B50-BBFE-D3B9DD2A804C}" presName="iconRect" presStyleLbl="node1" presStyleIdx="2" presStyleCnt="3"/>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icroscope"/>
        </a:ext>
      </dgm:extLst>
    </dgm:pt>
    <dgm:pt modelId="{57441D17-77FF-4B24-B39B-D61D99081531}" type="pres">
      <dgm:prSet presAssocID="{98F9BEF3-4F9C-4B50-BBFE-D3B9DD2A804C}" presName="spaceRect" presStyleCnt="0"/>
      <dgm:spPr/>
    </dgm:pt>
    <dgm:pt modelId="{F5EF0420-0AE2-4A47-9F78-1D3FDD7D9A45}" type="pres">
      <dgm:prSet presAssocID="{98F9BEF3-4F9C-4B50-BBFE-D3B9DD2A804C}" presName="parTx" presStyleLbl="revTx" presStyleIdx="2" presStyleCnt="3">
        <dgm:presLayoutVars>
          <dgm:chMax val="0"/>
          <dgm:chPref val="0"/>
        </dgm:presLayoutVars>
      </dgm:prSet>
      <dgm:spPr/>
    </dgm:pt>
  </dgm:ptLst>
  <dgm:cxnLst>
    <dgm:cxn modelId="{52B6C906-5CA6-45A4-BFA2-0C971A9F5380}" srcId="{49F450CB-473B-454C-9AB9-E1B584DC8141}" destId="{A26C94D9-9F0B-4A83-925E-4CF8A0CB1E42}" srcOrd="1" destOrd="0" parTransId="{65CE123B-F1C1-41EB-A866-ACC72297B15F}" sibTransId="{63F0CA5C-9BEE-43E9-97F1-858624E81DB3}"/>
    <dgm:cxn modelId="{3B743B33-B2EA-4B66-A7AC-89D30AA5E751}" srcId="{49F450CB-473B-454C-9AB9-E1B584DC8141}" destId="{98F9BEF3-4F9C-4B50-BBFE-D3B9DD2A804C}" srcOrd="2" destOrd="0" parTransId="{877C0D42-2B48-44C0-B348-4F45BAD5DC5F}" sibTransId="{7177DE10-046A-421B-A333-0B838E39D918}"/>
    <dgm:cxn modelId="{600D7A3B-359B-4B14-98D9-CF9A4B2F73FD}" srcId="{49F450CB-473B-454C-9AB9-E1B584DC8141}" destId="{5E094152-2FC1-405C-99DF-FED28E2C2185}" srcOrd="0" destOrd="0" parTransId="{204D02D0-2DFE-4332-90F1-5076EB16B8C9}" sibTransId="{AEDCEC5E-01C8-47DD-9DF2-8D61723D7A7C}"/>
    <dgm:cxn modelId="{7D4BF764-2DBB-480D-AC0F-C81001FA5468}" type="presOf" srcId="{5E094152-2FC1-405C-99DF-FED28E2C2185}" destId="{132E61DC-6AF1-40C2-9C51-04DF4072E0F2}" srcOrd="0" destOrd="0" presId="urn:microsoft.com/office/officeart/2018/2/layout/IconVerticalSolidList"/>
    <dgm:cxn modelId="{AB4DBF7E-7BDD-483D-83E7-0BC4617B90ED}" type="presOf" srcId="{98F9BEF3-4F9C-4B50-BBFE-D3B9DD2A804C}" destId="{F5EF0420-0AE2-4A47-9F78-1D3FDD7D9A45}" srcOrd="0" destOrd="0" presId="urn:microsoft.com/office/officeart/2018/2/layout/IconVerticalSolidList"/>
    <dgm:cxn modelId="{C3CD8F9C-7039-4A01-9DDD-3EC695B2FD1C}" type="presOf" srcId="{49F450CB-473B-454C-9AB9-E1B584DC8141}" destId="{EDE575DD-0ED4-42DB-88E9-91F36DF448C6}" srcOrd="0" destOrd="0" presId="urn:microsoft.com/office/officeart/2018/2/layout/IconVerticalSolidList"/>
    <dgm:cxn modelId="{E2F665DC-B62C-4F94-9F4B-DF201AE0C8D0}" type="presOf" srcId="{A26C94D9-9F0B-4A83-925E-4CF8A0CB1E42}" destId="{215DA769-462F-4F31-8A0F-77598765E668}" srcOrd="0" destOrd="0" presId="urn:microsoft.com/office/officeart/2018/2/layout/IconVerticalSolidList"/>
    <dgm:cxn modelId="{FE6E3497-61AF-4631-B453-ADE063B01968}" type="presParOf" srcId="{EDE575DD-0ED4-42DB-88E9-91F36DF448C6}" destId="{337824E6-7834-4296-9E6B-D2D36A16954A}" srcOrd="0" destOrd="0" presId="urn:microsoft.com/office/officeart/2018/2/layout/IconVerticalSolidList"/>
    <dgm:cxn modelId="{29B995F4-348F-4336-97FC-64006D261544}" type="presParOf" srcId="{337824E6-7834-4296-9E6B-D2D36A16954A}" destId="{37ECDC46-99B0-4203-94CC-2767372047B1}" srcOrd="0" destOrd="0" presId="urn:microsoft.com/office/officeart/2018/2/layout/IconVerticalSolidList"/>
    <dgm:cxn modelId="{92788F77-137A-4F75-9AAC-116CA5D16EE1}" type="presParOf" srcId="{337824E6-7834-4296-9E6B-D2D36A16954A}" destId="{D921D8DF-F0A1-429F-98FC-522928BEFFED}" srcOrd="1" destOrd="0" presId="urn:microsoft.com/office/officeart/2018/2/layout/IconVerticalSolidList"/>
    <dgm:cxn modelId="{BCA61513-8C80-458E-9B89-CA46B74ADD0D}" type="presParOf" srcId="{337824E6-7834-4296-9E6B-D2D36A16954A}" destId="{A41DC4C6-384E-46AC-B420-97779EB1EE4D}" srcOrd="2" destOrd="0" presId="urn:microsoft.com/office/officeart/2018/2/layout/IconVerticalSolidList"/>
    <dgm:cxn modelId="{44963678-6B84-4D4B-84BE-ECD01A8CB7DD}" type="presParOf" srcId="{337824E6-7834-4296-9E6B-D2D36A16954A}" destId="{132E61DC-6AF1-40C2-9C51-04DF4072E0F2}" srcOrd="3" destOrd="0" presId="urn:microsoft.com/office/officeart/2018/2/layout/IconVerticalSolidList"/>
    <dgm:cxn modelId="{75914331-9E00-4121-B533-B11060D1B62B}" type="presParOf" srcId="{EDE575DD-0ED4-42DB-88E9-91F36DF448C6}" destId="{B338DF99-15B7-4B43-B1E5-CA396DBD1312}" srcOrd="1" destOrd="0" presId="urn:microsoft.com/office/officeart/2018/2/layout/IconVerticalSolidList"/>
    <dgm:cxn modelId="{CC9DD53B-30F1-4278-B629-31291FAB5B94}" type="presParOf" srcId="{EDE575DD-0ED4-42DB-88E9-91F36DF448C6}" destId="{AA05280A-DE00-430E-B105-0AF6989BA63B}" srcOrd="2" destOrd="0" presId="urn:microsoft.com/office/officeart/2018/2/layout/IconVerticalSolidList"/>
    <dgm:cxn modelId="{F6A09F83-850F-4CDD-A2F5-0AA226E7E3BE}" type="presParOf" srcId="{AA05280A-DE00-430E-B105-0AF6989BA63B}" destId="{6681FE0F-FF56-467F-9619-8592F0A61D3B}" srcOrd="0" destOrd="0" presId="urn:microsoft.com/office/officeart/2018/2/layout/IconVerticalSolidList"/>
    <dgm:cxn modelId="{0EEBBC6A-2879-42BE-BD0F-860E1A017D6A}" type="presParOf" srcId="{AA05280A-DE00-430E-B105-0AF6989BA63B}" destId="{9816C16F-D1A7-4192-BAAF-1AFC58E01892}" srcOrd="1" destOrd="0" presId="urn:microsoft.com/office/officeart/2018/2/layout/IconVerticalSolidList"/>
    <dgm:cxn modelId="{2EEDB2BB-2FD6-482E-BFDD-8E3E4C1B1997}" type="presParOf" srcId="{AA05280A-DE00-430E-B105-0AF6989BA63B}" destId="{163544F4-3575-4524-944A-D46B579EE4BC}" srcOrd="2" destOrd="0" presId="urn:microsoft.com/office/officeart/2018/2/layout/IconVerticalSolidList"/>
    <dgm:cxn modelId="{36F49D52-93C5-45D6-8E39-D68F054D48C4}" type="presParOf" srcId="{AA05280A-DE00-430E-B105-0AF6989BA63B}" destId="{215DA769-462F-4F31-8A0F-77598765E668}" srcOrd="3" destOrd="0" presId="urn:microsoft.com/office/officeart/2018/2/layout/IconVerticalSolidList"/>
    <dgm:cxn modelId="{50B46E6A-9B8B-4847-BD3B-47DB7F439D8F}" type="presParOf" srcId="{EDE575DD-0ED4-42DB-88E9-91F36DF448C6}" destId="{0622D009-5073-42A0-85F9-C4DAA87D2B05}" srcOrd="3" destOrd="0" presId="urn:microsoft.com/office/officeart/2018/2/layout/IconVerticalSolidList"/>
    <dgm:cxn modelId="{7676D334-0F37-4422-8003-E019900CD9D5}" type="presParOf" srcId="{EDE575DD-0ED4-42DB-88E9-91F36DF448C6}" destId="{40BADA8B-80E8-4539-A843-213456546D96}" srcOrd="4" destOrd="0" presId="urn:microsoft.com/office/officeart/2018/2/layout/IconVerticalSolidList"/>
    <dgm:cxn modelId="{30BF99CB-C54B-43E5-99E3-D7FA30199034}" type="presParOf" srcId="{40BADA8B-80E8-4539-A843-213456546D96}" destId="{1AEB3FC5-4FA0-464A-8635-71EE41BBD24B}" srcOrd="0" destOrd="0" presId="urn:microsoft.com/office/officeart/2018/2/layout/IconVerticalSolidList"/>
    <dgm:cxn modelId="{3DCBA702-76E7-4449-BC67-CFB50C98FF2D}" type="presParOf" srcId="{40BADA8B-80E8-4539-A843-213456546D96}" destId="{D77D06DB-0815-479A-BCB5-FAFECFFCB15D}" srcOrd="1" destOrd="0" presId="urn:microsoft.com/office/officeart/2018/2/layout/IconVerticalSolidList"/>
    <dgm:cxn modelId="{B19DEABC-8F33-4FF7-A618-CF940F12682D}" type="presParOf" srcId="{40BADA8B-80E8-4539-A843-213456546D96}" destId="{57441D17-77FF-4B24-B39B-D61D99081531}" srcOrd="2" destOrd="0" presId="urn:microsoft.com/office/officeart/2018/2/layout/IconVerticalSolidList"/>
    <dgm:cxn modelId="{6FCCB786-C7D4-489B-92E1-124A75A41B3D}" type="presParOf" srcId="{40BADA8B-80E8-4539-A843-213456546D96}" destId="{F5EF0420-0AE2-4A47-9F78-1D3FDD7D9A4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7E90B7B-CBAA-4B08-88EF-4A1B625BC88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6272FD-75B9-4A73-AB84-5A1B5F4CE43A}">
      <dgm:prSet/>
      <dgm:spPr/>
      <dgm:t>
        <a:bodyPr/>
        <a:lstStyle/>
        <a:p>
          <a:r>
            <a:rPr lang="en-GB"/>
            <a:t>ICD‑11 uses </a:t>
          </a:r>
          <a:r>
            <a:rPr lang="en-GB" b="1"/>
            <a:t>flexible, prototype‑based criteria</a:t>
          </a:r>
          <a:endParaRPr lang="en-US"/>
        </a:p>
      </dgm:t>
    </dgm:pt>
    <dgm:pt modelId="{3B64F7F4-07B3-442C-B550-C32BA2C4590D}" type="parTrans" cxnId="{39EDB090-455A-4A5A-BA5F-B1EF56FB89E4}">
      <dgm:prSet/>
      <dgm:spPr/>
      <dgm:t>
        <a:bodyPr/>
        <a:lstStyle/>
        <a:p>
          <a:endParaRPr lang="en-US"/>
        </a:p>
      </dgm:t>
    </dgm:pt>
    <dgm:pt modelId="{9AA33A50-7CF6-4065-987C-F7378AF4BCD1}" type="sibTrans" cxnId="{39EDB090-455A-4A5A-BA5F-B1EF56FB89E4}">
      <dgm:prSet/>
      <dgm:spPr/>
      <dgm:t>
        <a:bodyPr/>
        <a:lstStyle/>
        <a:p>
          <a:endParaRPr lang="en-US"/>
        </a:p>
      </dgm:t>
    </dgm:pt>
    <dgm:pt modelId="{18BD93A8-6B80-41B6-B91C-714B3E2D3575}">
      <dgm:prSet/>
      <dgm:spPr/>
      <dgm:t>
        <a:bodyPr/>
        <a:lstStyle/>
        <a:p>
          <a:r>
            <a:rPr lang="en-GB"/>
            <a:t>Risk: broader criteria → overdiagnosis</a:t>
          </a:r>
          <a:endParaRPr lang="en-US"/>
        </a:p>
      </dgm:t>
    </dgm:pt>
    <dgm:pt modelId="{95B11BE5-9550-4A8D-BBF7-B8FE9A3B9DE8}" type="parTrans" cxnId="{FA983879-8ED9-4685-8752-51B7A6719D64}">
      <dgm:prSet/>
      <dgm:spPr/>
      <dgm:t>
        <a:bodyPr/>
        <a:lstStyle/>
        <a:p>
          <a:endParaRPr lang="en-US"/>
        </a:p>
      </dgm:t>
    </dgm:pt>
    <dgm:pt modelId="{8537D2FE-B46B-42BC-BA1C-547E1649CDC7}" type="sibTrans" cxnId="{FA983879-8ED9-4685-8752-51B7A6719D64}">
      <dgm:prSet/>
      <dgm:spPr/>
      <dgm:t>
        <a:bodyPr/>
        <a:lstStyle/>
        <a:p>
          <a:endParaRPr lang="en-US"/>
        </a:p>
      </dgm:t>
    </dgm:pt>
    <dgm:pt modelId="{9D4CA8BD-C581-4515-BCB5-739E803ADA63}">
      <dgm:prSet/>
      <dgm:spPr/>
      <dgm:t>
        <a:bodyPr/>
        <a:lstStyle/>
        <a:p>
          <a:r>
            <a:rPr lang="en-GB"/>
            <a:t>ASD in ICD‑11 criticised for vagueness &amp; risk of false positives (Kamp‑Becker, 2024) </a:t>
          </a:r>
          <a:r>
            <a:rPr lang="en-GB">
              <a:hlinkClick xmlns:r="http://schemas.openxmlformats.org/officeDocument/2006/relationships" r:id="rId1"/>
            </a:rPr>
            <a:t>[nature.com]</a:t>
          </a:r>
          <a:endParaRPr lang="en-US"/>
        </a:p>
      </dgm:t>
    </dgm:pt>
    <dgm:pt modelId="{261EE008-99D2-4AD0-BF24-EB1CC0C40636}" type="parTrans" cxnId="{D50E567E-537C-44C4-B906-DA822661B858}">
      <dgm:prSet/>
      <dgm:spPr/>
      <dgm:t>
        <a:bodyPr/>
        <a:lstStyle/>
        <a:p>
          <a:endParaRPr lang="en-US"/>
        </a:p>
      </dgm:t>
    </dgm:pt>
    <dgm:pt modelId="{1774300C-00D7-47CD-936F-CA508327163D}" type="sibTrans" cxnId="{D50E567E-537C-44C4-B906-DA822661B858}">
      <dgm:prSet/>
      <dgm:spPr/>
      <dgm:t>
        <a:bodyPr/>
        <a:lstStyle/>
        <a:p>
          <a:endParaRPr lang="en-US"/>
        </a:p>
      </dgm:t>
    </dgm:pt>
    <dgm:pt modelId="{13DCC4E4-54E2-429F-86FC-14225DCD959B}" type="pres">
      <dgm:prSet presAssocID="{D7E90B7B-CBAA-4B08-88EF-4A1B625BC889}" presName="root" presStyleCnt="0">
        <dgm:presLayoutVars>
          <dgm:dir/>
          <dgm:resizeHandles val="exact"/>
        </dgm:presLayoutVars>
      </dgm:prSet>
      <dgm:spPr/>
    </dgm:pt>
    <dgm:pt modelId="{ADAD555C-6FEC-4A0D-A97C-80C95ACBBA83}" type="pres">
      <dgm:prSet presAssocID="{9E6272FD-75B9-4A73-AB84-5A1B5F4CE43A}" presName="compNode" presStyleCnt="0"/>
      <dgm:spPr/>
    </dgm:pt>
    <dgm:pt modelId="{138B9B69-B63F-46FC-BCFC-1E69FCCB8E20}" type="pres">
      <dgm:prSet presAssocID="{9E6272FD-75B9-4A73-AB84-5A1B5F4CE43A}" presName="bgRect" presStyleLbl="bgShp" presStyleIdx="0" presStyleCnt="3"/>
      <dgm:spPr/>
    </dgm:pt>
    <dgm:pt modelId="{78DFC25E-C5D6-4467-A619-EF2CAB19559E}" type="pres">
      <dgm:prSet presAssocID="{9E6272FD-75B9-4A73-AB84-5A1B5F4CE43A}"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obot"/>
        </a:ext>
      </dgm:extLst>
    </dgm:pt>
    <dgm:pt modelId="{8BD326AD-6BC4-4C3D-8794-64C102A85088}" type="pres">
      <dgm:prSet presAssocID="{9E6272FD-75B9-4A73-AB84-5A1B5F4CE43A}" presName="spaceRect" presStyleCnt="0"/>
      <dgm:spPr/>
    </dgm:pt>
    <dgm:pt modelId="{FEC94E90-1386-48BC-AEFE-15C6988978B9}" type="pres">
      <dgm:prSet presAssocID="{9E6272FD-75B9-4A73-AB84-5A1B5F4CE43A}" presName="parTx" presStyleLbl="revTx" presStyleIdx="0" presStyleCnt="3">
        <dgm:presLayoutVars>
          <dgm:chMax val="0"/>
          <dgm:chPref val="0"/>
        </dgm:presLayoutVars>
      </dgm:prSet>
      <dgm:spPr/>
    </dgm:pt>
    <dgm:pt modelId="{0E596615-A585-46E6-AAFB-EAD790DBD6C4}" type="pres">
      <dgm:prSet presAssocID="{9AA33A50-7CF6-4065-987C-F7378AF4BCD1}" presName="sibTrans" presStyleCnt="0"/>
      <dgm:spPr/>
    </dgm:pt>
    <dgm:pt modelId="{0C0AC3C8-8F87-4F34-8E78-C40398569FAA}" type="pres">
      <dgm:prSet presAssocID="{18BD93A8-6B80-41B6-B91C-714B3E2D3575}" presName="compNode" presStyleCnt="0"/>
      <dgm:spPr/>
    </dgm:pt>
    <dgm:pt modelId="{B81B1358-E99D-4E68-8C88-FDDDC0C547E7}" type="pres">
      <dgm:prSet presAssocID="{18BD93A8-6B80-41B6-B91C-714B3E2D3575}" presName="bgRect" presStyleLbl="bgShp" presStyleIdx="1" presStyleCnt="3"/>
      <dgm:spPr/>
    </dgm:pt>
    <dgm:pt modelId="{56A28B79-89AB-4A06-B7E7-8C8F211341FF}" type="pres">
      <dgm:prSet presAssocID="{18BD93A8-6B80-41B6-B91C-714B3E2D3575}"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ick"/>
        </a:ext>
      </dgm:extLst>
    </dgm:pt>
    <dgm:pt modelId="{EFAB46BB-9495-4DE0-84DF-DAFC40C39DB5}" type="pres">
      <dgm:prSet presAssocID="{18BD93A8-6B80-41B6-B91C-714B3E2D3575}" presName="spaceRect" presStyleCnt="0"/>
      <dgm:spPr/>
    </dgm:pt>
    <dgm:pt modelId="{BB1C612E-03D7-4DE2-84C3-6EAE30C1062A}" type="pres">
      <dgm:prSet presAssocID="{18BD93A8-6B80-41B6-B91C-714B3E2D3575}" presName="parTx" presStyleLbl="revTx" presStyleIdx="1" presStyleCnt="3">
        <dgm:presLayoutVars>
          <dgm:chMax val="0"/>
          <dgm:chPref val="0"/>
        </dgm:presLayoutVars>
      </dgm:prSet>
      <dgm:spPr/>
    </dgm:pt>
    <dgm:pt modelId="{0403A794-68FE-44D3-BAAA-1E911F933E2D}" type="pres">
      <dgm:prSet presAssocID="{8537D2FE-B46B-42BC-BA1C-547E1649CDC7}" presName="sibTrans" presStyleCnt="0"/>
      <dgm:spPr/>
    </dgm:pt>
    <dgm:pt modelId="{13D18185-0ECF-4A0B-AAD5-9115EC4FA9FE}" type="pres">
      <dgm:prSet presAssocID="{9D4CA8BD-C581-4515-BCB5-739E803ADA63}" presName="compNode" presStyleCnt="0"/>
      <dgm:spPr/>
    </dgm:pt>
    <dgm:pt modelId="{504D9BA3-0BC2-48D8-8B2E-EEF61DC4E642}" type="pres">
      <dgm:prSet presAssocID="{9D4CA8BD-C581-4515-BCB5-739E803ADA63}" presName="bgRect" presStyleLbl="bgShp" presStyleIdx="2" presStyleCnt="3"/>
      <dgm:spPr/>
    </dgm:pt>
    <dgm:pt modelId="{AAD9BC25-8962-457B-88F7-568E5603D8AF}" type="pres">
      <dgm:prSet presAssocID="{9D4CA8BD-C581-4515-BCB5-739E803ADA63}"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octor"/>
        </a:ext>
      </dgm:extLst>
    </dgm:pt>
    <dgm:pt modelId="{72AA271E-9915-425E-ABDB-C65D42A70756}" type="pres">
      <dgm:prSet presAssocID="{9D4CA8BD-C581-4515-BCB5-739E803ADA63}" presName="spaceRect" presStyleCnt="0"/>
      <dgm:spPr/>
    </dgm:pt>
    <dgm:pt modelId="{9B9A3A5C-F6EB-4ECF-A1DD-8C0FD231F454}" type="pres">
      <dgm:prSet presAssocID="{9D4CA8BD-C581-4515-BCB5-739E803ADA63}" presName="parTx" presStyleLbl="revTx" presStyleIdx="2" presStyleCnt="3">
        <dgm:presLayoutVars>
          <dgm:chMax val="0"/>
          <dgm:chPref val="0"/>
        </dgm:presLayoutVars>
      </dgm:prSet>
      <dgm:spPr/>
    </dgm:pt>
  </dgm:ptLst>
  <dgm:cxnLst>
    <dgm:cxn modelId="{F33A415C-FFF2-4E0D-B121-EF848A970B66}" type="presOf" srcId="{D7E90B7B-CBAA-4B08-88EF-4A1B625BC889}" destId="{13DCC4E4-54E2-429F-86FC-14225DCD959B}" srcOrd="0" destOrd="0" presId="urn:microsoft.com/office/officeart/2018/2/layout/IconVerticalSolidList"/>
    <dgm:cxn modelId="{FA983879-8ED9-4685-8752-51B7A6719D64}" srcId="{D7E90B7B-CBAA-4B08-88EF-4A1B625BC889}" destId="{18BD93A8-6B80-41B6-B91C-714B3E2D3575}" srcOrd="1" destOrd="0" parTransId="{95B11BE5-9550-4A8D-BBF7-B8FE9A3B9DE8}" sibTransId="{8537D2FE-B46B-42BC-BA1C-547E1649CDC7}"/>
    <dgm:cxn modelId="{D50E567E-537C-44C4-B906-DA822661B858}" srcId="{D7E90B7B-CBAA-4B08-88EF-4A1B625BC889}" destId="{9D4CA8BD-C581-4515-BCB5-739E803ADA63}" srcOrd="2" destOrd="0" parTransId="{261EE008-99D2-4AD0-BF24-EB1CC0C40636}" sibTransId="{1774300C-00D7-47CD-936F-CA508327163D}"/>
    <dgm:cxn modelId="{01250682-1D41-41A2-9FBC-B7C527C06FA8}" type="presOf" srcId="{9E6272FD-75B9-4A73-AB84-5A1B5F4CE43A}" destId="{FEC94E90-1386-48BC-AEFE-15C6988978B9}" srcOrd="0" destOrd="0" presId="urn:microsoft.com/office/officeart/2018/2/layout/IconVerticalSolidList"/>
    <dgm:cxn modelId="{39EDB090-455A-4A5A-BA5F-B1EF56FB89E4}" srcId="{D7E90B7B-CBAA-4B08-88EF-4A1B625BC889}" destId="{9E6272FD-75B9-4A73-AB84-5A1B5F4CE43A}" srcOrd="0" destOrd="0" parTransId="{3B64F7F4-07B3-442C-B550-C32BA2C4590D}" sibTransId="{9AA33A50-7CF6-4065-987C-F7378AF4BCD1}"/>
    <dgm:cxn modelId="{009850A6-2F3F-4F4B-999F-FD8AD4249010}" type="presOf" srcId="{9D4CA8BD-C581-4515-BCB5-739E803ADA63}" destId="{9B9A3A5C-F6EB-4ECF-A1DD-8C0FD231F454}" srcOrd="0" destOrd="0" presId="urn:microsoft.com/office/officeart/2018/2/layout/IconVerticalSolidList"/>
    <dgm:cxn modelId="{26DB8FF0-B7E9-4B6A-8818-A590C38C26E6}" type="presOf" srcId="{18BD93A8-6B80-41B6-B91C-714B3E2D3575}" destId="{BB1C612E-03D7-4DE2-84C3-6EAE30C1062A}" srcOrd="0" destOrd="0" presId="urn:microsoft.com/office/officeart/2018/2/layout/IconVerticalSolidList"/>
    <dgm:cxn modelId="{AB1852FB-4182-4FB8-B216-3B3ACEE63EFF}" type="presParOf" srcId="{13DCC4E4-54E2-429F-86FC-14225DCD959B}" destId="{ADAD555C-6FEC-4A0D-A97C-80C95ACBBA83}" srcOrd="0" destOrd="0" presId="urn:microsoft.com/office/officeart/2018/2/layout/IconVerticalSolidList"/>
    <dgm:cxn modelId="{84DB7525-570D-41C4-8489-A32E4D10831C}" type="presParOf" srcId="{ADAD555C-6FEC-4A0D-A97C-80C95ACBBA83}" destId="{138B9B69-B63F-46FC-BCFC-1E69FCCB8E20}" srcOrd="0" destOrd="0" presId="urn:microsoft.com/office/officeart/2018/2/layout/IconVerticalSolidList"/>
    <dgm:cxn modelId="{49AD876B-2542-40BC-B302-244BF09BFF2B}" type="presParOf" srcId="{ADAD555C-6FEC-4A0D-A97C-80C95ACBBA83}" destId="{78DFC25E-C5D6-4467-A619-EF2CAB19559E}" srcOrd="1" destOrd="0" presId="urn:microsoft.com/office/officeart/2018/2/layout/IconVerticalSolidList"/>
    <dgm:cxn modelId="{C33FC82B-4641-41FE-B3FB-57AB0ACA5EDD}" type="presParOf" srcId="{ADAD555C-6FEC-4A0D-A97C-80C95ACBBA83}" destId="{8BD326AD-6BC4-4C3D-8794-64C102A85088}" srcOrd="2" destOrd="0" presId="urn:microsoft.com/office/officeart/2018/2/layout/IconVerticalSolidList"/>
    <dgm:cxn modelId="{2AC091E4-A020-414C-97DA-4EB789C99FF4}" type="presParOf" srcId="{ADAD555C-6FEC-4A0D-A97C-80C95ACBBA83}" destId="{FEC94E90-1386-48BC-AEFE-15C6988978B9}" srcOrd="3" destOrd="0" presId="urn:microsoft.com/office/officeart/2018/2/layout/IconVerticalSolidList"/>
    <dgm:cxn modelId="{EE9D2429-F491-45AA-8997-94E073886559}" type="presParOf" srcId="{13DCC4E4-54E2-429F-86FC-14225DCD959B}" destId="{0E596615-A585-46E6-AAFB-EAD790DBD6C4}" srcOrd="1" destOrd="0" presId="urn:microsoft.com/office/officeart/2018/2/layout/IconVerticalSolidList"/>
    <dgm:cxn modelId="{BC990614-0035-4D3A-856C-AEAC796BBCDF}" type="presParOf" srcId="{13DCC4E4-54E2-429F-86FC-14225DCD959B}" destId="{0C0AC3C8-8F87-4F34-8E78-C40398569FAA}" srcOrd="2" destOrd="0" presId="urn:microsoft.com/office/officeart/2018/2/layout/IconVerticalSolidList"/>
    <dgm:cxn modelId="{D0D63CFD-5AF9-4637-BDD5-4158F7A58BFD}" type="presParOf" srcId="{0C0AC3C8-8F87-4F34-8E78-C40398569FAA}" destId="{B81B1358-E99D-4E68-8C88-FDDDC0C547E7}" srcOrd="0" destOrd="0" presId="urn:microsoft.com/office/officeart/2018/2/layout/IconVerticalSolidList"/>
    <dgm:cxn modelId="{7CD98C1B-290F-4A97-857C-41525AC751D3}" type="presParOf" srcId="{0C0AC3C8-8F87-4F34-8E78-C40398569FAA}" destId="{56A28B79-89AB-4A06-B7E7-8C8F211341FF}" srcOrd="1" destOrd="0" presId="urn:microsoft.com/office/officeart/2018/2/layout/IconVerticalSolidList"/>
    <dgm:cxn modelId="{E57DF2C9-4B8D-4B94-ABB2-8D7E8518A9B2}" type="presParOf" srcId="{0C0AC3C8-8F87-4F34-8E78-C40398569FAA}" destId="{EFAB46BB-9495-4DE0-84DF-DAFC40C39DB5}" srcOrd="2" destOrd="0" presId="urn:microsoft.com/office/officeart/2018/2/layout/IconVerticalSolidList"/>
    <dgm:cxn modelId="{DA9FDB15-CF68-49C0-95B7-323762A5B9BC}" type="presParOf" srcId="{0C0AC3C8-8F87-4F34-8E78-C40398569FAA}" destId="{BB1C612E-03D7-4DE2-84C3-6EAE30C1062A}" srcOrd="3" destOrd="0" presId="urn:microsoft.com/office/officeart/2018/2/layout/IconVerticalSolidList"/>
    <dgm:cxn modelId="{24FAA4D6-D33D-4512-A1F1-9C3DC6CB2141}" type="presParOf" srcId="{13DCC4E4-54E2-429F-86FC-14225DCD959B}" destId="{0403A794-68FE-44D3-BAAA-1E911F933E2D}" srcOrd="3" destOrd="0" presId="urn:microsoft.com/office/officeart/2018/2/layout/IconVerticalSolidList"/>
    <dgm:cxn modelId="{5D6ADE88-3BC8-441C-902F-E40436BFAD38}" type="presParOf" srcId="{13DCC4E4-54E2-429F-86FC-14225DCD959B}" destId="{13D18185-0ECF-4A0B-AAD5-9115EC4FA9FE}" srcOrd="4" destOrd="0" presId="urn:microsoft.com/office/officeart/2018/2/layout/IconVerticalSolidList"/>
    <dgm:cxn modelId="{93F940D5-B9B2-4028-9C68-38F89E01ED24}" type="presParOf" srcId="{13D18185-0ECF-4A0B-AAD5-9115EC4FA9FE}" destId="{504D9BA3-0BC2-48D8-8B2E-EEF61DC4E642}" srcOrd="0" destOrd="0" presId="urn:microsoft.com/office/officeart/2018/2/layout/IconVerticalSolidList"/>
    <dgm:cxn modelId="{EAB50C17-2C61-4FBF-9A2A-C189F547F861}" type="presParOf" srcId="{13D18185-0ECF-4A0B-AAD5-9115EC4FA9FE}" destId="{AAD9BC25-8962-457B-88F7-568E5603D8AF}" srcOrd="1" destOrd="0" presId="urn:microsoft.com/office/officeart/2018/2/layout/IconVerticalSolidList"/>
    <dgm:cxn modelId="{758FE8E6-1CF1-4030-AC6F-C76CDF011E0B}" type="presParOf" srcId="{13D18185-0ECF-4A0B-AAD5-9115EC4FA9FE}" destId="{72AA271E-9915-425E-ABDB-C65D42A70756}" srcOrd="2" destOrd="0" presId="urn:microsoft.com/office/officeart/2018/2/layout/IconVerticalSolidList"/>
    <dgm:cxn modelId="{4890AE2C-55AE-42DF-B758-5F59AF96DFCC}" type="presParOf" srcId="{13D18185-0ECF-4A0B-AAD5-9115EC4FA9FE}" destId="{9B9A3A5C-F6EB-4ECF-A1DD-8C0FD231F4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9DE484-3228-41F1-B4AC-B5CCA75383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DA42901-1FFC-46BD-B486-E9F93D2AD1EE}">
      <dgm:prSet/>
      <dgm:spPr/>
      <dgm:t>
        <a:bodyPr/>
        <a:lstStyle/>
        <a:p>
          <a:r>
            <a:rPr lang="en-GB"/>
            <a:t>Validity of DSM/ICD diagnoses is limited due to lack of biological markers</a:t>
          </a:r>
          <a:endParaRPr lang="en-US"/>
        </a:p>
      </dgm:t>
    </dgm:pt>
    <dgm:pt modelId="{E02CE035-7A7A-4675-A5D3-B7F1FE2AF7DC}" type="parTrans" cxnId="{A5DB3F11-9C0E-4BD5-81A0-BBBB3B0E2832}">
      <dgm:prSet/>
      <dgm:spPr/>
      <dgm:t>
        <a:bodyPr/>
        <a:lstStyle/>
        <a:p>
          <a:endParaRPr lang="en-US"/>
        </a:p>
      </dgm:t>
    </dgm:pt>
    <dgm:pt modelId="{725F4936-6E50-46E2-A45E-6535B01F8534}" type="sibTrans" cxnId="{A5DB3F11-9C0E-4BD5-81A0-BBBB3B0E2832}">
      <dgm:prSet/>
      <dgm:spPr/>
      <dgm:t>
        <a:bodyPr/>
        <a:lstStyle/>
        <a:p>
          <a:endParaRPr lang="en-US"/>
        </a:p>
      </dgm:t>
    </dgm:pt>
    <dgm:pt modelId="{35894840-9CD6-4F1B-AB95-A8EBD684C35F}">
      <dgm:prSet/>
      <dgm:spPr/>
      <dgm:t>
        <a:bodyPr/>
        <a:lstStyle/>
        <a:p>
          <a:r>
            <a:rPr lang="en-GB"/>
            <a:t>Some new frameworks risk over‑abstracting symptoms, reducing clinical clarity</a:t>
          </a:r>
          <a:endParaRPr lang="en-US"/>
        </a:p>
      </dgm:t>
    </dgm:pt>
    <dgm:pt modelId="{7E303510-25E8-45A6-A3CD-0DE4F28980A3}" type="parTrans" cxnId="{963FC873-80A7-4451-8226-BC0FE5806811}">
      <dgm:prSet/>
      <dgm:spPr/>
      <dgm:t>
        <a:bodyPr/>
        <a:lstStyle/>
        <a:p>
          <a:endParaRPr lang="en-US"/>
        </a:p>
      </dgm:t>
    </dgm:pt>
    <dgm:pt modelId="{F4105D36-E75A-4F04-8AF5-285F7C735105}" type="sibTrans" cxnId="{963FC873-80A7-4451-8226-BC0FE5806811}">
      <dgm:prSet/>
      <dgm:spPr/>
      <dgm:t>
        <a:bodyPr/>
        <a:lstStyle/>
        <a:p>
          <a:endParaRPr lang="en-US"/>
        </a:p>
      </dgm:t>
    </dgm:pt>
    <dgm:pt modelId="{9C0A18E4-6DA1-460C-8CF7-0FF03877BB12}">
      <dgm:prSet/>
      <dgm:spPr/>
      <dgm:t>
        <a:bodyPr/>
        <a:lstStyle/>
        <a:p>
          <a:r>
            <a:rPr lang="en-GB"/>
            <a:t>Calls for simplification &amp; merging of diagnostic systems </a:t>
          </a:r>
          <a:r>
            <a:rPr lang="en-GB">
              <a:hlinkClick xmlns:r="http://schemas.openxmlformats.org/officeDocument/2006/relationships" r:id="rId1"/>
            </a:rPr>
            <a:t>[jamanetwork.com]</a:t>
          </a:r>
          <a:endParaRPr lang="en-US"/>
        </a:p>
      </dgm:t>
    </dgm:pt>
    <dgm:pt modelId="{472B16E7-42E7-4E9B-8FFB-C0B461A2A6A7}" type="parTrans" cxnId="{532C5F39-6A11-4B39-8A34-BE86BA142CD2}">
      <dgm:prSet/>
      <dgm:spPr/>
      <dgm:t>
        <a:bodyPr/>
        <a:lstStyle/>
        <a:p>
          <a:endParaRPr lang="en-US"/>
        </a:p>
      </dgm:t>
    </dgm:pt>
    <dgm:pt modelId="{121B3894-22B4-4DBB-B17C-89FB76559E06}" type="sibTrans" cxnId="{532C5F39-6A11-4B39-8A34-BE86BA142CD2}">
      <dgm:prSet/>
      <dgm:spPr/>
      <dgm:t>
        <a:bodyPr/>
        <a:lstStyle/>
        <a:p>
          <a:endParaRPr lang="en-US"/>
        </a:p>
      </dgm:t>
    </dgm:pt>
    <dgm:pt modelId="{054D27F8-419A-4CCA-B87F-7DEE87F703A4}" type="pres">
      <dgm:prSet presAssocID="{D59DE484-3228-41F1-B4AC-B5CCA75383FC}" presName="linear" presStyleCnt="0">
        <dgm:presLayoutVars>
          <dgm:animLvl val="lvl"/>
          <dgm:resizeHandles val="exact"/>
        </dgm:presLayoutVars>
      </dgm:prSet>
      <dgm:spPr/>
    </dgm:pt>
    <dgm:pt modelId="{9E23F6C5-8A84-4737-A34F-18C834B6743A}" type="pres">
      <dgm:prSet presAssocID="{7DA42901-1FFC-46BD-B486-E9F93D2AD1EE}" presName="parentText" presStyleLbl="node1" presStyleIdx="0" presStyleCnt="3">
        <dgm:presLayoutVars>
          <dgm:chMax val="0"/>
          <dgm:bulletEnabled val="1"/>
        </dgm:presLayoutVars>
      </dgm:prSet>
      <dgm:spPr/>
    </dgm:pt>
    <dgm:pt modelId="{ACD4DA5F-4E4D-478F-B8EB-4D456353C4E9}" type="pres">
      <dgm:prSet presAssocID="{725F4936-6E50-46E2-A45E-6535B01F8534}" presName="spacer" presStyleCnt="0"/>
      <dgm:spPr/>
    </dgm:pt>
    <dgm:pt modelId="{F39B6286-5A62-4C16-8F14-F376BE9A91EC}" type="pres">
      <dgm:prSet presAssocID="{35894840-9CD6-4F1B-AB95-A8EBD684C35F}" presName="parentText" presStyleLbl="node1" presStyleIdx="1" presStyleCnt="3">
        <dgm:presLayoutVars>
          <dgm:chMax val="0"/>
          <dgm:bulletEnabled val="1"/>
        </dgm:presLayoutVars>
      </dgm:prSet>
      <dgm:spPr/>
    </dgm:pt>
    <dgm:pt modelId="{9DF500D2-1C59-406C-ADE9-843EF8664334}" type="pres">
      <dgm:prSet presAssocID="{F4105D36-E75A-4F04-8AF5-285F7C735105}" presName="spacer" presStyleCnt="0"/>
      <dgm:spPr/>
    </dgm:pt>
    <dgm:pt modelId="{E798647C-F5E1-41B8-9B53-9A68D0C230EA}" type="pres">
      <dgm:prSet presAssocID="{9C0A18E4-6DA1-460C-8CF7-0FF03877BB12}" presName="parentText" presStyleLbl="node1" presStyleIdx="2" presStyleCnt="3">
        <dgm:presLayoutVars>
          <dgm:chMax val="0"/>
          <dgm:bulletEnabled val="1"/>
        </dgm:presLayoutVars>
      </dgm:prSet>
      <dgm:spPr/>
    </dgm:pt>
  </dgm:ptLst>
  <dgm:cxnLst>
    <dgm:cxn modelId="{A5DB3F11-9C0E-4BD5-81A0-BBBB3B0E2832}" srcId="{D59DE484-3228-41F1-B4AC-B5CCA75383FC}" destId="{7DA42901-1FFC-46BD-B486-E9F93D2AD1EE}" srcOrd="0" destOrd="0" parTransId="{E02CE035-7A7A-4675-A5D3-B7F1FE2AF7DC}" sibTransId="{725F4936-6E50-46E2-A45E-6535B01F8534}"/>
    <dgm:cxn modelId="{A2F6611C-A798-475A-AE05-1337EAE27C57}" type="presOf" srcId="{7DA42901-1FFC-46BD-B486-E9F93D2AD1EE}" destId="{9E23F6C5-8A84-4737-A34F-18C834B6743A}" srcOrd="0" destOrd="0" presId="urn:microsoft.com/office/officeart/2005/8/layout/vList2"/>
    <dgm:cxn modelId="{532C5F39-6A11-4B39-8A34-BE86BA142CD2}" srcId="{D59DE484-3228-41F1-B4AC-B5CCA75383FC}" destId="{9C0A18E4-6DA1-460C-8CF7-0FF03877BB12}" srcOrd="2" destOrd="0" parTransId="{472B16E7-42E7-4E9B-8FFB-C0B461A2A6A7}" sibTransId="{121B3894-22B4-4DBB-B17C-89FB76559E06}"/>
    <dgm:cxn modelId="{963FC873-80A7-4451-8226-BC0FE5806811}" srcId="{D59DE484-3228-41F1-B4AC-B5CCA75383FC}" destId="{35894840-9CD6-4F1B-AB95-A8EBD684C35F}" srcOrd="1" destOrd="0" parTransId="{7E303510-25E8-45A6-A3CD-0DE4F28980A3}" sibTransId="{F4105D36-E75A-4F04-8AF5-285F7C735105}"/>
    <dgm:cxn modelId="{C50E1F77-C84A-4E10-9F6D-674712A440A9}" type="presOf" srcId="{9C0A18E4-6DA1-460C-8CF7-0FF03877BB12}" destId="{E798647C-F5E1-41B8-9B53-9A68D0C230EA}" srcOrd="0" destOrd="0" presId="urn:microsoft.com/office/officeart/2005/8/layout/vList2"/>
    <dgm:cxn modelId="{FB01337C-E5C7-455C-A1A3-FC7BCFA67812}" type="presOf" srcId="{D59DE484-3228-41F1-B4AC-B5CCA75383FC}" destId="{054D27F8-419A-4CCA-B87F-7DEE87F703A4}" srcOrd="0" destOrd="0" presId="urn:microsoft.com/office/officeart/2005/8/layout/vList2"/>
    <dgm:cxn modelId="{BDCD5F8B-37BC-4F98-8AE8-26F5B89E1C1F}" type="presOf" srcId="{35894840-9CD6-4F1B-AB95-A8EBD684C35F}" destId="{F39B6286-5A62-4C16-8F14-F376BE9A91EC}" srcOrd="0" destOrd="0" presId="urn:microsoft.com/office/officeart/2005/8/layout/vList2"/>
    <dgm:cxn modelId="{0F947261-C677-4E59-A2D2-1C62D439D150}" type="presParOf" srcId="{054D27F8-419A-4CCA-B87F-7DEE87F703A4}" destId="{9E23F6C5-8A84-4737-A34F-18C834B6743A}" srcOrd="0" destOrd="0" presId="urn:microsoft.com/office/officeart/2005/8/layout/vList2"/>
    <dgm:cxn modelId="{0BEA1D24-A3D4-4691-A58C-D7B77D8C7A97}" type="presParOf" srcId="{054D27F8-419A-4CCA-B87F-7DEE87F703A4}" destId="{ACD4DA5F-4E4D-478F-B8EB-4D456353C4E9}" srcOrd="1" destOrd="0" presId="urn:microsoft.com/office/officeart/2005/8/layout/vList2"/>
    <dgm:cxn modelId="{5F6281F0-7244-4A50-B72B-2003A47B74BD}" type="presParOf" srcId="{054D27F8-419A-4CCA-B87F-7DEE87F703A4}" destId="{F39B6286-5A62-4C16-8F14-F376BE9A91EC}" srcOrd="2" destOrd="0" presId="urn:microsoft.com/office/officeart/2005/8/layout/vList2"/>
    <dgm:cxn modelId="{06B9C2D0-5130-456F-982D-6922D05924D1}" type="presParOf" srcId="{054D27F8-419A-4CCA-B87F-7DEE87F703A4}" destId="{9DF500D2-1C59-406C-ADE9-843EF8664334}" srcOrd="3" destOrd="0" presId="urn:microsoft.com/office/officeart/2005/8/layout/vList2"/>
    <dgm:cxn modelId="{56E83CB9-B4E5-4476-A2C4-01B4845350C0}" type="presParOf" srcId="{054D27F8-419A-4CCA-B87F-7DEE87F703A4}" destId="{E798647C-F5E1-41B8-9B53-9A68D0C230E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1C43B6-D5C6-4A4C-8C71-4FEEFDAAAC82}"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4B7BD8C1-0ED5-4817-843A-B2A46F49B6D0}">
      <dgm:prSet/>
      <dgm:spPr/>
      <dgm:t>
        <a:bodyPr/>
        <a:lstStyle/>
        <a:p>
          <a:pPr>
            <a:lnSpc>
              <a:spcPct val="100000"/>
            </a:lnSpc>
          </a:pPr>
          <a:r>
            <a:rPr lang="en-GB" b="1"/>
            <a:t>Increased Sensitivity to Harm</a:t>
          </a:r>
          <a:r>
            <a:rPr lang="en-GB"/>
            <a:t>: The expansion of these concepts reflects an increased societal sensitivity to harm and a greater recognition of the diverse ways in which individuals can experience distress. This heightened sensitivity can lead to more inclusive and compassionate approaches to mental health</a:t>
          </a:r>
          <a:endParaRPr lang="en-US"/>
        </a:p>
      </dgm:t>
    </dgm:pt>
    <dgm:pt modelId="{FD6A19A4-12C8-4D08-894E-30923A553F66}" type="parTrans" cxnId="{8181A5FB-A225-4C04-9542-1194909AFC99}">
      <dgm:prSet/>
      <dgm:spPr/>
      <dgm:t>
        <a:bodyPr/>
        <a:lstStyle/>
        <a:p>
          <a:endParaRPr lang="en-US"/>
        </a:p>
      </dgm:t>
    </dgm:pt>
    <dgm:pt modelId="{F9B48E31-CC1A-4F81-9300-66989C844B71}" type="sibTrans" cxnId="{8181A5FB-A225-4C04-9542-1194909AFC99}">
      <dgm:prSet/>
      <dgm:spPr/>
      <dgm:t>
        <a:bodyPr/>
        <a:lstStyle/>
        <a:p>
          <a:endParaRPr lang="en-US"/>
        </a:p>
      </dgm:t>
    </dgm:pt>
    <dgm:pt modelId="{54826650-3928-4EF2-9A4F-7A0123A2C82C}">
      <dgm:prSet/>
      <dgm:spPr/>
      <dgm:t>
        <a:bodyPr/>
        <a:lstStyle/>
        <a:p>
          <a:pPr>
            <a:lnSpc>
              <a:spcPct val="100000"/>
            </a:lnSpc>
          </a:pPr>
          <a:r>
            <a:rPr lang="en-GB" b="1"/>
            <a:t>Pathologising Everyday Experiences</a:t>
          </a:r>
          <a:r>
            <a:rPr lang="en-GB"/>
            <a:t>: One of the criticisms of concept creep is that it can lead to the pathologisation of everyday experiences. By broadening the definitions of mental disorders, there is a risk of labelling normal variations in human behaviour and emotions as pathological, which can contribute to overdiagnosis and overtreatment</a:t>
          </a:r>
          <a:endParaRPr lang="en-US"/>
        </a:p>
      </dgm:t>
    </dgm:pt>
    <dgm:pt modelId="{258613F4-C8CB-4B69-A779-CB787B484FC0}" type="parTrans" cxnId="{A9B7D227-7BE0-42E0-AE30-897C9E21EA75}">
      <dgm:prSet/>
      <dgm:spPr/>
      <dgm:t>
        <a:bodyPr/>
        <a:lstStyle/>
        <a:p>
          <a:endParaRPr lang="en-US"/>
        </a:p>
      </dgm:t>
    </dgm:pt>
    <dgm:pt modelId="{E6C21326-3C6A-4606-AF69-2B38AA7D8907}" type="sibTrans" cxnId="{A9B7D227-7BE0-42E0-AE30-897C9E21EA75}">
      <dgm:prSet/>
      <dgm:spPr/>
      <dgm:t>
        <a:bodyPr/>
        <a:lstStyle/>
        <a:p>
          <a:endParaRPr lang="en-US"/>
        </a:p>
      </dgm:t>
    </dgm:pt>
    <dgm:pt modelId="{C1B1C01B-A422-4BC4-B338-B47A5800EAC7}">
      <dgm:prSet/>
      <dgm:spPr/>
      <dgm:t>
        <a:bodyPr/>
        <a:lstStyle/>
        <a:p>
          <a:r>
            <a:rPr lang="en-GB" b="1"/>
            <a:t>Implications for ICD-11</a:t>
          </a:r>
          <a:r>
            <a:rPr lang="en-GB"/>
            <a:t>: The International Classification of Diseases (ICD-11) reflects some of these trends in its diagnostic criteria. The inclusion of broader and more inclusive definitions of mental health conditions aims to improve the identification and treatment of individuals who might have been overlooked under stricter criteria. However, it also raises concerns about the potential for overdiagnosis and the medicalisation of normal life challenges</a:t>
          </a:r>
          <a:endParaRPr lang="en-US"/>
        </a:p>
      </dgm:t>
    </dgm:pt>
    <dgm:pt modelId="{B246C415-63CC-4893-8F8F-0FEE97E5D61A}" type="parTrans" cxnId="{C75F3E3E-7E48-4858-A795-40359753CFA3}">
      <dgm:prSet/>
      <dgm:spPr/>
      <dgm:t>
        <a:bodyPr/>
        <a:lstStyle/>
        <a:p>
          <a:endParaRPr lang="en-US"/>
        </a:p>
      </dgm:t>
    </dgm:pt>
    <dgm:pt modelId="{63260AA0-AB06-4C43-A049-CAC1F56E0118}" type="sibTrans" cxnId="{C75F3E3E-7E48-4858-A795-40359753CFA3}">
      <dgm:prSet/>
      <dgm:spPr/>
      <dgm:t>
        <a:bodyPr/>
        <a:lstStyle/>
        <a:p>
          <a:endParaRPr lang="en-US"/>
        </a:p>
      </dgm:t>
    </dgm:pt>
    <dgm:pt modelId="{7B790F15-4DE7-422D-ACD3-5B0DDEDDAD71}">
      <dgm:prSet/>
      <dgm:spPr/>
      <dgm:t>
        <a:bodyPr/>
        <a:lstStyle/>
        <a:p>
          <a:pPr>
            <a:lnSpc>
              <a:spcPct val="100000"/>
            </a:lnSpc>
          </a:pPr>
          <a:r>
            <a:rPr lang="en-GB" b="1"/>
            <a:t>Balancing Sensitivity and Specificity</a:t>
          </a:r>
          <a:r>
            <a:rPr lang="en-GB"/>
            <a:t>: The challenge for clinicians and researchers is to balance the increased sensitivity to harm with the need to maintain specificity in diagnoses. This involves ensuring that diagnostic criteria are both inclusive enough to capture genuine cases of mental health issues and specific enough to avoid pathologising normal experiences.</a:t>
          </a:r>
          <a:endParaRPr lang="en-US"/>
        </a:p>
      </dgm:t>
    </dgm:pt>
    <dgm:pt modelId="{664336FA-30C7-4558-A022-70CD5C288480}" type="parTrans" cxnId="{EFC28B41-80CC-4287-9EB8-AC05530EEA60}">
      <dgm:prSet/>
      <dgm:spPr/>
      <dgm:t>
        <a:bodyPr/>
        <a:lstStyle/>
        <a:p>
          <a:endParaRPr lang="en-US"/>
        </a:p>
      </dgm:t>
    </dgm:pt>
    <dgm:pt modelId="{FDBB47C1-3C10-4A13-A34D-16FCA8540CA8}" type="sibTrans" cxnId="{EFC28B41-80CC-4287-9EB8-AC05530EEA60}">
      <dgm:prSet/>
      <dgm:spPr/>
      <dgm:t>
        <a:bodyPr/>
        <a:lstStyle/>
        <a:p>
          <a:endParaRPr lang="en-US"/>
        </a:p>
      </dgm:t>
    </dgm:pt>
    <dgm:pt modelId="{EA76F67E-94FC-46B5-86B4-FF70F16F069B}" type="pres">
      <dgm:prSet presAssocID="{891C43B6-D5C6-4A4C-8C71-4FEEFDAAAC82}" presName="root" presStyleCnt="0">
        <dgm:presLayoutVars>
          <dgm:dir/>
          <dgm:resizeHandles val="exact"/>
        </dgm:presLayoutVars>
      </dgm:prSet>
      <dgm:spPr/>
    </dgm:pt>
    <dgm:pt modelId="{630734DD-8D98-45B3-8F92-15F730EB35ED}" type="pres">
      <dgm:prSet presAssocID="{4B7BD8C1-0ED5-4817-843A-B2A46F49B6D0}" presName="compNode" presStyleCnt="0"/>
      <dgm:spPr/>
    </dgm:pt>
    <dgm:pt modelId="{C80A31BF-6D4B-43FE-8FB9-A5B047C008CA}" type="pres">
      <dgm:prSet presAssocID="{4B7BD8C1-0ED5-4817-843A-B2A46F49B6D0}" presName="bgRect" presStyleLbl="bgShp" presStyleIdx="0" presStyleCnt="4"/>
      <dgm:spPr/>
    </dgm:pt>
    <dgm:pt modelId="{DDF00CEA-6E53-41E7-8348-ADCC8767BB01}" type="pres">
      <dgm:prSet presAssocID="{4B7BD8C1-0ED5-4817-843A-B2A46F49B6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AFD70BE-EB70-4BEA-8F27-9F1EC72C7298}" type="pres">
      <dgm:prSet presAssocID="{4B7BD8C1-0ED5-4817-843A-B2A46F49B6D0}" presName="spaceRect" presStyleCnt="0"/>
      <dgm:spPr/>
    </dgm:pt>
    <dgm:pt modelId="{8A19DD65-BBB9-476D-B314-DA4720C132D6}" type="pres">
      <dgm:prSet presAssocID="{4B7BD8C1-0ED5-4817-843A-B2A46F49B6D0}" presName="parTx" presStyleLbl="revTx" presStyleIdx="0" presStyleCnt="4">
        <dgm:presLayoutVars>
          <dgm:chMax val="0"/>
          <dgm:chPref val="0"/>
        </dgm:presLayoutVars>
      </dgm:prSet>
      <dgm:spPr/>
    </dgm:pt>
    <dgm:pt modelId="{2232A88F-845C-40BE-B91E-EA2E6E0CA294}" type="pres">
      <dgm:prSet presAssocID="{F9B48E31-CC1A-4F81-9300-66989C844B71}" presName="sibTrans" presStyleCnt="0"/>
      <dgm:spPr/>
    </dgm:pt>
    <dgm:pt modelId="{074635B4-C40D-4A59-95EE-7AAC980D0D01}" type="pres">
      <dgm:prSet presAssocID="{54826650-3928-4EF2-9A4F-7A0123A2C82C}" presName="compNode" presStyleCnt="0"/>
      <dgm:spPr/>
    </dgm:pt>
    <dgm:pt modelId="{FE703E9E-4491-49BC-8069-088566E2D01D}" type="pres">
      <dgm:prSet presAssocID="{54826650-3928-4EF2-9A4F-7A0123A2C82C}" presName="bgRect" presStyleLbl="bgShp" presStyleIdx="1" presStyleCnt="4"/>
      <dgm:spPr/>
    </dgm:pt>
    <dgm:pt modelId="{177D8F07-8E61-4036-B158-2CCA069DDF95}" type="pres">
      <dgm:prSet presAssocID="{54826650-3928-4EF2-9A4F-7A0123A2C82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45FE6BD-DAD4-4E25-BEDA-E7607B5A22D9}" type="pres">
      <dgm:prSet presAssocID="{54826650-3928-4EF2-9A4F-7A0123A2C82C}" presName="spaceRect" presStyleCnt="0"/>
      <dgm:spPr/>
    </dgm:pt>
    <dgm:pt modelId="{128BA55F-AD29-4C91-B0FA-69A15B84C48D}" type="pres">
      <dgm:prSet presAssocID="{54826650-3928-4EF2-9A4F-7A0123A2C82C}" presName="parTx" presStyleLbl="revTx" presStyleIdx="1" presStyleCnt="4">
        <dgm:presLayoutVars>
          <dgm:chMax val="0"/>
          <dgm:chPref val="0"/>
        </dgm:presLayoutVars>
      </dgm:prSet>
      <dgm:spPr/>
    </dgm:pt>
    <dgm:pt modelId="{F6662EDF-57BD-4F14-B50A-06B7DAB4326B}" type="pres">
      <dgm:prSet presAssocID="{E6C21326-3C6A-4606-AF69-2B38AA7D8907}" presName="sibTrans" presStyleCnt="0"/>
      <dgm:spPr/>
    </dgm:pt>
    <dgm:pt modelId="{A252E3B1-E1D2-4080-BD15-7F4829F669D0}" type="pres">
      <dgm:prSet presAssocID="{C1B1C01B-A422-4BC4-B338-B47A5800EAC7}" presName="compNode" presStyleCnt="0"/>
      <dgm:spPr/>
    </dgm:pt>
    <dgm:pt modelId="{183E05D8-F8E1-424D-A1DF-46416799A2D7}" type="pres">
      <dgm:prSet presAssocID="{C1B1C01B-A422-4BC4-B338-B47A5800EAC7}" presName="bgRect" presStyleLbl="bgShp" presStyleIdx="2" presStyleCnt="4"/>
      <dgm:spPr/>
    </dgm:pt>
    <dgm:pt modelId="{FD87C4FE-DE16-4EFD-B1CC-4EC2F5618732}" type="pres">
      <dgm:prSet presAssocID="{C1B1C01B-A422-4BC4-B338-B47A5800EAC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EB6F31B-9474-45D5-B8E4-5BD0A5AB8E91}" type="pres">
      <dgm:prSet presAssocID="{C1B1C01B-A422-4BC4-B338-B47A5800EAC7}" presName="spaceRect" presStyleCnt="0"/>
      <dgm:spPr/>
    </dgm:pt>
    <dgm:pt modelId="{3F2F909B-E1FA-4A69-8F8A-81B296DE8EEE}" type="pres">
      <dgm:prSet presAssocID="{C1B1C01B-A422-4BC4-B338-B47A5800EAC7}" presName="parTx" presStyleLbl="revTx" presStyleIdx="2" presStyleCnt="4">
        <dgm:presLayoutVars>
          <dgm:chMax val="0"/>
          <dgm:chPref val="0"/>
        </dgm:presLayoutVars>
      </dgm:prSet>
      <dgm:spPr/>
    </dgm:pt>
    <dgm:pt modelId="{4FCF9443-F969-47D4-8550-427769615D1C}" type="pres">
      <dgm:prSet presAssocID="{63260AA0-AB06-4C43-A049-CAC1F56E0118}" presName="sibTrans" presStyleCnt="0"/>
      <dgm:spPr/>
    </dgm:pt>
    <dgm:pt modelId="{BE3546BC-9F77-4418-8CE3-D625F4588596}" type="pres">
      <dgm:prSet presAssocID="{7B790F15-4DE7-422D-ACD3-5B0DDEDDAD71}" presName="compNode" presStyleCnt="0"/>
      <dgm:spPr/>
    </dgm:pt>
    <dgm:pt modelId="{4EC0424F-D84F-4A52-903E-2935282F22C1}" type="pres">
      <dgm:prSet presAssocID="{7B790F15-4DE7-422D-ACD3-5B0DDEDDAD71}" presName="bgRect" presStyleLbl="bgShp" presStyleIdx="3" presStyleCnt="4"/>
      <dgm:spPr/>
    </dgm:pt>
    <dgm:pt modelId="{39DE84E8-AE47-40B4-B2F1-59160AA38112}" type="pres">
      <dgm:prSet presAssocID="{7B790F15-4DE7-422D-ACD3-5B0DDEDDAD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FD26C7C6-40C8-45DE-8D91-404C924145B9}" type="pres">
      <dgm:prSet presAssocID="{7B790F15-4DE7-422D-ACD3-5B0DDEDDAD71}" presName="spaceRect" presStyleCnt="0"/>
      <dgm:spPr/>
    </dgm:pt>
    <dgm:pt modelId="{50369059-190B-4B02-B874-91814AA71555}" type="pres">
      <dgm:prSet presAssocID="{7B790F15-4DE7-422D-ACD3-5B0DDEDDAD71}" presName="parTx" presStyleLbl="revTx" presStyleIdx="3" presStyleCnt="4">
        <dgm:presLayoutVars>
          <dgm:chMax val="0"/>
          <dgm:chPref val="0"/>
        </dgm:presLayoutVars>
      </dgm:prSet>
      <dgm:spPr/>
    </dgm:pt>
  </dgm:ptLst>
  <dgm:cxnLst>
    <dgm:cxn modelId="{A9B7D227-7BE0-42E0-AE30-897C9E21EA75}" srcId="{891C43B6-D5C6-4A4C-8C71-4FEEFDAAAC82}" destId="{54826650-3928-4EF2-9A4F-7A0123A2C82C}" srcOrd="1" destOrd="0" parTransId="{258613F4-C8CB-4B69-A779-CB787B484FC0}" sibTransId="{E6C21326-3C6A-4606-AF69-2B38AA7D8907}"/>
    <dgm:cxn modelId="{C75F3E3E-7E48-4858-A795-40359753CFA3}" srcId="{891C43B6-D5C6-4A4C-8C71-4FEEFDAAAC82}" destId="{C1B1C01B-A422-4BC4-B338-B47A5800EAC7}" srcOrd="2" destOrd="0" parTransId="{B246C415-63CC-4893-8F8F-0FEE97E5D61A}" sibTransId="{63260AA0-AB06-4C43-A049-CAC1F56E0118}"/>
    <dgm:cxn modelId="{7EAC005E-34D3-4004-B479-12317425EF4F}" type="presOf" srcId="{4B7BD8C1-0ED5-4817-843A-B2A46F49B6D0}" destId="{8A19DD65-BBB9-476D-B314-DA4720C132D6}" srcOrd="0" destOrd="0" presId="urn:microsoft.com/office/officeart/2018/2/layout/IconVerticalSolidList"/>
    <dgm:cxn modelId="{EFC28B41-80CC-4287-9EB8-AC05530EEA60}" srcId="{891C43B6-D5C6-4A4C-8C71-4FEEFDAAAC82}" destId="{7B790F15-4DE7-422D-ACD3-5B0DDEDDAD71}" srcOrd="3" destOrd="0" parTransId="{664336FA-30C7-4558-A022-70CD5C288480}" sibTransId="{FDBB47C1-3C10-4A13-A34D-16FCA8540CA8}"/>
    <dgm:cxn modelId="{2550B2A3-7DE2-46DB-992A-B79ED4013E15}" type="presOf" srcId="{7B790F15-4DE7-422D-ACD3-5B0DDEDDAD71}" destId="{50369059-190B-4B02-B874-91814AA71555}" srcOrd="0" destOrd="0" presId="urn:microsoft.com/office/officeart/2018/2/layout/IconVerticalSolidList"/>
    <dgm:cxn modelId="{896AF2B4-E3A5-45B4-B023-23FDA8BF1BB6}" type="presOf" srcId="{C1B1C01B-A422-4BC4-B338-B47A5800EAC7}" destId="{3F2F909B-E1FA-4A69-8F8A-81B296DE8EEE}" srcOrd="0" destOrd="0" presId="urn:microsoft.com/office/officeart/2018/2/layout/IconVerticalSolidList"/>
    <dgm:cxn modelId="{216B2AD4-B759-486B-AC4E-BBA2DF05E111}" type="presOf" srcId="{891C43B6-D5C6-4A4C-8C71-4FEEFDAAAC82}" destId="{EA76F67E-94FC-46B5-86B4-FF70F16F069B}" srcOrd="0" destOrd="0" presId="urn:microsoft.com/office/officeart/2018/2/layout/IconVerticalSolidList"/>
    <dgm:cxn modelId="{6526ACF6-1E1E-4705-9A5D-6FC250618AD1}" type="presOf" srcId="{54826650-3928-4EF2-9A4F-7A0123A2C82C}" destId="{128BA55F-AD29-4C91-B0FA-69A15B84C48D}" srcOrd="0" destOrd="0" presId="urn:microsoft.com/office/officeart/2018/2/layout/IconVerticalSolidList"/>
    <dgm:cxn modelId="{8181A5FB-A225-4C04-9542-1194909AFC99}" srcId="{891C43B6-D5C6-4A4C-8C71-4FEEFDAAAC82}" destId="{4B7BD8C1-0ED5-4817-843A-B2A46F49B6D0}" srcOrd="0" destOrd="0" parTransId="{FD6A19A4-12C8-4D08-894E-30923A553F66}" sibTransId="{F9B48E31-CC1A-4F81-9300-66989C844B71}"/>
    <dgm:cxn modelId="{826EC80C-1DA2-4D20-89BE-2D46C6E9CDED}" type="presParOf" srcId="{EA76F67E-94FC-46B5-86B4-FF70F16F069B}" destId="{630734DD-8D98-45B3-8F92-15F730EB35ED}" srcOrd="0" destOrd="0" presId="urn:microsoft.com/office/officeart/2018/2/layout/IconVerticalSolidList"/>
    <dgm:cxn modelId="{D04AB5B1-DEB7-4FD8-8116-71E638F3B57C}" type="presParOf" srcId="{630734DD-8D98-45B3-8F92-15F730EB35ED}" destId="{C80A31BF-6D4B-43FE-8FB9-A5B047C008CA}" srcOrd="0" destOrd="0" presId="urn:microsoft.com/office/officeart/2018/2/layout/IconVerticalSolidList"/>
    <dgm:cxn modelId="{CDBC5CB0-AD01-4B42-A5D0-55AFEA548783}" type="presParOf" srcId="{630734DD-8D98-45B3-8F92-15F730EB35ED}" destId="{DDF00CEA-6E53-41E7-8348-ADCC8767BB01}" srcOrd="1" destOrd="0" presId="urn:microsoft.com/office/officeart/2018/2/layout/IconVerticalSolidList"/>
    <dgm:cxn modelId="{3E31878D-4AC0-4C28-B076-0C508388F7E3}" type="presParOf" srcId="{630734DD-8D98-45B3-8F92-15F730EB35ED}" destId="{0AFD70BE-EB70-4BEA-8F27-9F1EC72C7298}" srcOrd="2" destOrd="0" presId="urn:microsoft.com/office/officeart/2018/2/layout/IconVerticalSolidList"/>
    <dgm:cxn modelId="{6292619A-AADE-408C-B905-1135EAEB0C36}" type="presParOf" srcId="{630734DD-8D98-45B3-8F92-15F730EB35ED}" destId="{8A19DD65-BBB9-476D-B314-DA4720C132D6}" srcOrd="3" destOrd="0" presId="urn:microsoft.com/office/officeart/2018/2/layout/IconVerticalSolidList"/>
    <dgm:cxn modelId="{3AF7DC1B-00A2-4F7E-9840-3F2A040DC205}" type="presParOf" srcId="{EA76F67E-94FC-46B5-86B4-FF70F16F069B}" destId="{2232A88F-845C-40BE-B91E-EA2E6E0CA294}" srcOrd="1" destOrd="0" presId="urn:microsoft.com/office/officeart/2018/2/layout/IconVerticalSolidList"/>
    <dgm:cxn modelId="{58DF8344-43A8-4A53-BF51-8D44B24DC272}" type="presParOf" srcId="{EA76F67E-94FC-46B5-86B4-FF70F16F069B}" destId="{074635B4-C40D-4A59-95EE-7AAC980D0D01}" srcOrd="2" destOrd="0" presId="urn:microsoft.com/office/officeart/2018/2/layout/IconVerticalSolidList"/>
    <dgm:cxn modelId="{8F76AF38-0AED-4653-A573-0C18244544D5}" type="presParOf" srcId="{074635B4-C40D-4A59-95EE-7AAC980D0D01}" destId="{FE703E9E-4491-49BC-8069-088566E2D01D}" srcOrd="0" destOrd="0" presId="urn:microsoft.com/office/officeart/2018/2/layout/IconVerticalSolidList"/>
    <dgm:cxn modelId="{C02FE355-EEF8-4481-B255-42428E32F7C1}" type="presParOf" srcId="{074635B4-C40D-4A59-95EE-7AAC980D0D01}" destId="{177D8F07-8E61-4036-B158-2CCA069DDF95}" srcOrd="1" destOrd="0" presId="urn:microsoft.com/office/officeart/2018/2/layout/IconVerticalSolidList"/>
    <dgm:cxn modelId="{E5E48872-09DD-4A94-9261-502C3EA3A4B5}" type="presParOf" srcId="{074635B4-C40D-4A59-95EE-7AAC980D0D01}" destId="{B45FE6BD-DAD4-4E25-BEDA-E7607B5A22D9}" srcOrd="2" destOrd="0" presId="urn:microsoft.com/office/officeart/2018/2/layout/IconVerticalSolidList"/>
    <dgm:cxn modelId="{8F96EA7F-EA48-4FFA-B4F1-BD13B06C8D94}" type="presParOf" srcId="{074635B4-C40D-4A59-95EE-7AAC980D0D01}" destId="{128BA55F-AD29-4C91-B0FA-69A15B84C48D}" srcOrd="3" destOrd="0" presId="urn:microsoft.com/office/officeart/2018/2/layout/IconVerticalSolidList"/>
    <dgm:cxn modelId="{7F3AE38E-A488-4D5E-9520-9BCA2FB5FE48}" type="presParOf" srcId="{EA76F67E-94FC-46B5-86B4-FF70F16F069B}" destId="{F6662EDF-57BD-4F14-B50A-06B7DAB4326B}" srcOrd="3" destOrd="0" presId="urn:microsoft.com/office/officeart/2018/2/layout/IconVerticalSolidList"/>
    <dgm:cxn modelId="{FCD1F8E4-2C5C-4B60-9965-DFD62FE788DE}" type="presParOf" srcId="{EA76F67E-94FC-46B5-86B4-FF70F16F069B}" destId="{A252E3B1-E1D2-4080-BD15-7F4829F669D0}" srcOrd="4" destOrd="0" presId="urn:microsoft.com/office/officeart/2018/2/layout/IconVerticalSolidList"/>
    <dgm:cxn modelId="{3A6AEA0B-CF82-4EB9-B304-D06F770104C7}" type="presParOf" srcId="{A252E3B1-E1D2-4080-BD15-7F4829F669D0}" destId="{183E05D8-F8E1-424D-A1DF-46416799A2D7}" srcOrd="0" destOrd="0" presId="urn:microsoft.com/office/officeart/2018/2/layout/IconVerticalSolidList"/>
    <dgm:cxn modelId="{78850F60-6481-4E0C-B507-6164DA1DEE0B}" type="presParOf" srcId="{A252E3B1-E1D2-4080-BD15-7F4829F669D0}" destId="{FD87C4FE-DE16-4EFD-B1CC-4EC2F5618732}" srcOrd="1" destOrd="0" presId="urn:microsoft.com/office/officeart/2018/2/layout/IconVerticalSolidList"/>
    <dgm:cxn modelId="{AE41264D-8E61-4C3C-A269-03DC5B9FB1ED}" type="presParOf" srcId="{A252E3B1-E1D2-4080-BD15-7F4829F669D0}" destId="{1EB6F31B-9474-45D5-B8E4-5BD0A5AB8E91}" srcOrd="2" destOrd="0" presId="urn:microsoft.com/office/officeart/2018/2/layout/IconVerticalSolidList"/>
    <dgm:cxn modelId="{1B9404BA-9645-4623-9506-F9155C9C5DD8}" type="presParOf" srcId="{A252E3B1-E1D2-4080-BD15-7F4829F669D0}" destId="{3F2F909B-E1FA-4A69-8F8A-81B296DE8EEE}" srcOrd="3" destOrd="0" presId="urn:microsoft.com/office/officeart/2018/2/layout/IconVerticalSolidList"/>
    <dgm:cxn modelId="{49326C92-F304-4C5E-835D-447F088BD95B}" type="presParOf" srcId="{EA76F67E-94FC-46B5-86B4-FF70F16F069B}" destId="{4FCF9443-F969-47D4-8550-427769615D1C}" srcOrd="5" destOrd="0" presId="urn:microsoft.com/office/officeart/2018/2/layout/IconVerticalSolidList"/>
    <dgm:cxn modelId="{FD9241B8-5C57-4E03-88A7-408D85B67143}" type="presParOf" srcId="{EA76F67E-94FC-46B5-86B4-FF70F16F069B}" destId="{BE3546BC-9F77-4418-8CE3-D625F4588596}" srcOrd="6" destOrd="0" presId="urn:microsoft.com/office/officeart/2018/2/layout/IconVerticalSolidList"/>
    <dgm:cxn modelId="{AFEC4D55-E9E4-4359-A7E3-353B405F7BB0}" type="presParOf" srcId="{BE3546BC-9F77-4418-8CE3-D625F4588596}" destId="{4EC0424F-D84F-4A52-903E-2935282F22C1}" srcOrd="0" destOrd="0" presId="urn:microsoft.com/office/officeart/2018/2/layout/IconVerticalSolidList"/>
    <dgm:cxn modelId="{80733351-EF0A-4882-A265-9D8F2698FFB7}" type="presParOf" srcId="{BE3546BC-9F77-4418-8CE3-D625F4588596}" destId="{39DE84E8-AE47-40B4-B2F1-59160AA38112}" srcOrd="1" destOrd="0" presId="urn:microsoft.com/office/officeart/2018/2/layout/IconVerticalSolidList"/>
    <dgm:cxn modelId="{4FA7F4F5-80D8-48DD-8D57-8C16E764FB9C}" type="presParOf" srcId="{BE3546BC-9F77-4418-8CE3-D625F4588596}" destId="{FD26C7C6-40C8-45DE-8D91-404C924145B9}" srcOrd="2" destOrd="0" presId="urn:microsoft.com/office/officeart/2018/2/layout/IconVerticalSolidList"/>
    <dgm:cxn modelId="{E6EB302D-FBBA-4920-A986-85CE9AF3051A}" type="presParOf" srcId="{BE3546BC-9F77-4418-8CE3-D625F4588596}" destId="{50369059-190B-4B02-B874-91814AA715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FDF092-B575-4096-B7C7-69E0B1B36E3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9A04A9B-4418-41FD-B0C2-BF3B8DC200CC}">
      <dgm:prSet/>
      <dgm:spPr/>
      <dgm:t>
        <a:bodyPr/>
        <a:lstStyle/>
        <a:p>
          <a:r>
            <a:rPr lang="en-GB" b="1" i="0"/>
            <a:t>Psychiatric diagnoses</a:t>
          </a:r>
          <a:r>
            <a:rPr lang="en-GB" b="0" i="0"/>
            <a:t> are often subjective and lack scientific validity.</a:t>
          </a:r>
          <a:endParaRPr lang="en-US"/>
        </a:p>
      </dgm:t>
    </dgm:pt>
    <dgm:pt modelId="{458A068C-2544-4BFF-AF67-D394C24582A7}" type="parTrans" cxnId="{34615CE4-E36C-4036-AD99-349337643434}">
      <dgm:prSet/>
      <dgm:spPr/>
      <dgm:t>
        <a:bodyPr/>
        <a:lstStyle/>
        <a:p>
          <a:endParaRPr lang="en-US"/>
        </a:p>
      </dgm:t>
    </dgm:pt>
    <dgm:pt modelId="{5B5D5834-CD12-4FA7-A76C-A921D6AA1C94}" type="sibTrans" cxnId="{34615CE4-E36C-4036-AD99-349337643434}">
      <dgm:prSet/>
      <dgm:spPr/>
      <dgm:t>
        <a:bodyPr/>
        <a:lstStyle/>
        <a:p>
          <a:endParaRPr lang="en-US"/>
        </a:p>
      </dgm:t>
    </dgm:pt>
    <dgm:pt modelId="{7257FC6A-1181-4F8E-959A-6F93103FE2A0}">
      <dgm:prSet/>
      <dgm:spPr/>
      <dgm:t>
        <a:bodyPr/>
        <a:lstStyle/>
        <a:p>
          <a:r>
            <a:rPr lang="en-GB" b="1" i="0"/>
            <a:t>Psychiatric treatments</a:t>
          </a:r>
          <a:r>
            <a:rPr lang="en-GB" b="0" i="0"/>
            <a:t>, such as medications and treatments can be harmful and are sometimes administered without proper consent.</a:t>
          </a:r>
          <a:endParaRPr lang="en-US"/>
        </a:p>
      </dgm:t>
    </dgm:pt>
    <dgm:pt modelId="{3AA341EE-D5C2-4196-8509-BF98AE5918A8}" type="parTrans" cxnId="{833C6A51-C3F2-42C0-B481-079DE1D62F4B}">
      <dgm:prSet/>
      <dgm:spPr/>
      <dgm:t>
        <a:bodyPr/>
        <a:lstStyle/>
        <a:p>
          <a:endParaRPr lang="en-US"/>
        </a:p>
      </dgm:t>
    </dgm:pt>
    <dgm:pt modelId="{7B0FC0F2-29CB-4D62-A2CD-99F0D58A5D56}" type="sibTrans" cxnId="{833C6A51-C3F2-42C0-B481-079DE1D62F4B}">
      <dgm:prSet/>
      <dgm:spPr/>
      <dgm:t>
        <a:bodyPr/>
        <a:lstStyle/>
        <a:p>
          <a:endParaRPr lang="en-US"/>
        </a:p>
      </dgm:t>
    </dgm:pt>
    <dgm:pt modelId="{22E22403-424A-4B0A-A081-39E36FABF02F}">
      <dgm:prSet/>
      <dgm:spPr/>
      <dgm:t>
        <a:bodyPr/>
        <a:lstStyle/>
        <a:p>
          <a:r>
            <a:rPr lang="en-GB" b="1"/>
            <a:t>Involuntary commitment</a:t>
          </a:r>
          <a:r>
            <a:rPr lang="en-GB"/>
            <a:t> and treatment infringe on individual rights and freedoms</a:t>
          </a:r>
          <a:r>
            <a:rPr lang="en-GB" baseline="30000"/>
            <a:t>.</a:t>
          </a:r>
          <a:endParaRPr lang="en-US"/>
        </a:p>
      </dgm:t>
    </dgm:pt>
    <dgm:pt modelId="{6A9BB61C-62A5-49A2-817B-476B0968D475}" type="parTrans" cxnId="{AE96D292-A6C2-4A2A-BD0F-4FF349826BF9}">
      <dgm:prSet/>
      <dgm:spPr/>
      <dgm:t>
        <a:bodyPr/>
        <a:lstStyle/>
        <a:p>
          <a:endParaRPr lang="en-US"/>
        </a:p>
      </dgm:t>
    </dgm:pt>
    <dgm:pt modelId="{7F069D1C-55CB-4FC3-A32A-05F7DE90CB6F}" type="sibTrans" cxnId="{AE96D292-A6C2-4A2A-BD0F-4FF349826BF9}">
      <dgm:prSet/>
      <dgm:spPr/>
      <dgm:t>
        <a:bodyPr/>
        <a:lstStyle/>
        <a:p>
          <a:endParaRPr lang="en-US"/>
        </a:p>
      </dgm:t>
    </dgm:pt>
    <dgm:pt modelId="{A74D5025-0F87-491C-A60C-E7ECFD42AAA8}">
      <dgm:prSet/>
      <dgm:spPr/>
      <dgm:t>
        <a:bodyPr/>
        <a:lstStyle/>
        <a:p>
          <a:r>
            <a:rPr lang="en-GB"/>
            <a:t>The movement continues to influence discussions about mental health care, emphasizing the need for more humane and patient-centered approaches</a:t>
          </a:r>
          <a:endParaRPr lang="en-US"/>
        </a:p>
      </dgm:t>
    </dgm:pt>
    <dgm:pt modelId="{60F260DA-B0CA-4955-8C64-B0A944FF0B58}" type="parTrans" cxnId="{ADE90BC9-24E1-4536-B9BD-648A082B3D17}">
      <dgm:prSet/>
      <dgm:spPr/>
      <dgm:t>
        <a:bodyPr/>
        <a:lstStyle/>
        <a:p>
          <a:endParaRPr lang="en-US"/>
        </a:p>
      </dgm:t>
    </dgm:pt>
    <dgm:pt modelId="{60FAC158-A803-48D7-9928-7B93421BB2F1}" type="sibTrans" cxnId="{ADE90BC9-24E1-4536-B9BD-648A082B3D17}">
      <dgm:prSet/>
      <dgm:spPr/>
      <dgm:t>
        <a:bodyPr/>
        <a:lstStyle/>
        <a:p>
          <a:endParaRPr lang="en-US"/>
        </a:p>
      </dgm:t>
    </dgm:pt>
    <dgm:pt modelId="{2841EF07-45AA-403C-8346-80433B438C4D}" type="pres">
      <dgm:prSet presAssocID="{85FDF092-B575-4096-B7C7-69E0B1B36E36}" presName="linear" presStyleCnt="0">
        <dgm:presLayoutVars>
          <dgm:animLvl val="lvl"/>
          <dgm:resizeHandles val="exact"/>
        </dgm:presLayoutVars>
      </dgm:prSet>
      <dgm:spPr/>
    </dgm:pt>
    <dgm:pt modelId="{A677A6EF-A7E3-418E-8BFB-CA2F57115773}" type="pres">
      <dgm:prSet presAssocID="{89A04A9B-4418-41FD-B0C2-BF3B8DC200CC}" presName="parentText" presStyleLbl="node1" presStyleIdx="0" presStyleCnt="4">
        <dgm:presLayoutVars>
          <dgm:chMax val="0"/>
          <dgm:bulletEnabled val="1"/>
        </dgm:presLayoutVars>
      </dgm:prSet>
      <dgm:spPr/>
    </dgm:pt>
    <dgm:pt modelId="{E4575CE6-6517-4106-8CEE-FB8444FAB04A}" type="pres">
      <dgm:prSet presAssocID="{5B5D5834-CD12-4FA7-A76C-A921D6AA1C94}" presName="spacer" presStyleCnt="0"/>
      <dgm:spPr/>
    </dgm:pt>
    <dgm:pt modelId="{8287A8B3-347F-44EB-90B9-63B655B72CA9}" type="pres">
      <dgm:prSet presAssocID="{7257FC6A-1181-4F8E-959A-6F93103FE2A0}" presName="parentText" presStyleLbl="node1" presStyleIdx="1" presStyleCnt="4">
        <dgm:presLayoutVars>
          <dgm:chMax val="0"/>
          <dgm:bulletEnabled val="1"/>
        </dgm:presLayoutVars>
      </dgm:prSet>
      <dgm:spPr/>
    </dgm:pt>
    <dgm:pt modelId="{B50F2589-2E3B-4935-B38F-97CD703F46BC}" type="pres">
      <dgm:prSet presAssocID="{7B0FC0F2-29CB-4D62-A2CD-99F0D58A5D56}" presName="spacer" presStyleCnt="0"/>
      <dgm:spPr/>
    </dgm:pt>
    <dgm:pt modelId="{B3D8173F-9121-4A98-9F85-341ABA8DE656}" type="pres">
      <dgm:prSet presAssocID="{22E22403-424A-4B0A-A081-39E36FABF02F}" presName="parentText" presStyleLbl="node1" presStyleIdx="2" presStyleCnt="4">
        <dgm:presLayoutVars>
          <dgm:chMax val="0"/>
          <dgm:bulletEnabled val="1"/>
        </dgm:presLayoutVars>
      </dgm:prSet>
      <dgm:spPr/>
    </dgm:pt>
    <dgm:pt modelId="{EEAC61D0-58CD-47BC-882B-74437044D8DC}" type="pres">
      <dgm:prSet presAssocID="{7F069D1C-55CB-4FC3-A32A-05F7DE90CB6F}" presName="spacer" presStyleCnt="0"/>
      <dgm:spPr/>
    </dgm:pt>
    <dgm:pt modelId="{B5C9390A-DA6E-4E16-B1B0-1EC49A91CD5A}" type="pres">
      <dgm:prSet presAssocID="{A74D5025-0F87-491C-A60C-E7ECFD42AAA8}" presName="parentText" presStyleLbl="node1" presStyleIdx="3" presStyleCnt="4">
        <dgm:presLayoutVars>
          <dgm:chMax val="0"/>
          <dgm:bulletEnabled val="1"/>
        </dgm:presLayoutVars>
      </dgm:prSet>
      <dgm:spPr/>
    </dgm:pt>
  </dgm:ptLst>
  <dgm:cxnLst>
    <dgm:cxn modelId="{6B5C661B-39E7-4610-A7AA-1C8E51DDD44A}" type="presOf" srcId="{89A04A9B-4418-41FD-B0C2-BF3B8DC200CC}" destId="{A677A6EF-A7E3-418E-8BFB-CA2F57115773}" srcOrd="0" destOrd="0" presId="urn:microsoft.com/office/officeart/2005/8/layout/vList2"/>
    <dgm:cxn modelId="{C6C89B22-4C64-4562-8043-17CEC2CFD0B1}" type="presOf" srcId="{22E22403-424A-4B0A-A081-39E36FABF02F}" destId="{B3D8173F-9121-4A98-9F85-341ABA8DE656}" srcOrd="0" destOrd="0" presId="urn:microsoft.com/office/officeart/2005/8/layout/vList2"/>
    <dgm:cxn modelId="{665FAE40-E58D-47A6-81D4-E7EEC879CDC6}" type="presOf" srcId="{A74D5025-0F87-491C-A60C-E7ECFD42AAA8}" destId="{B5C9390A-DA6E-4E16-B1B0-1EC49A91CD5A}" srcOrd="0" destOrd="0" presId="urn:microsoft.com/office/officeart/2005/8/layout/vList2"/>
    <dgm:cxn modelId="{EFF5DC6F-8606-4DE6-90E5-F09073556D5B}" type="presOf" srcId="{7257FC6A-1181-4F8E-959A-6F93103FE2A0}" destId="{8287A8B3-347F-44EB-90B9-63B655B72CA9}" srcOrd="0" destOrd="0" presId="urn:microsoft.com/office/officeart/2005/8/layout/vList2"/>
    <dgm:cxn modelId="{833C6A51-C3F2-42C0-B481-079DE1D62F4B}" srcId="{85FDF092-B575-4096-B7C7-69E0B1B36E36}" destId="{7257FC6A-1181-4F8E-959A-6F93103FE2A0}" srcOrd="1" destOrd="0" parTransId="{3AA341EE-D5C2-4196-8509-BF98AE5918A8}" sibTransId="{7B0FC0F2-29CB-4D62-A2CD-99F0D58A5D56}"/>
    <dgm:cxn modelId="{AE96D292-A6C2-4A2A-BD0F-4FF349826BF9}" srcId="{85FDF092-B575-4096-B7C7-69E0B1B36E36}" destId="{22E22403-424A-4B0A-A081-39E36FABF02F}" srcOrd="2" destOrd="0" parTransId="{6A9BB61C-62A5-49A2-817B-476B0968D475}" sibTransId="{7F069D1C-55CB-4FC3-A32A-05F7DE90CB6F}"/>
    <dgm:cxn modelId="{308203C5-44A8-46FC-8839-4C05722D1165}" type="presOf" srcId="{85FDF092-B575-4096-B7C7-69E0B1B36E36}" destId="{2841EF07-45AA-403C-8346-80433B438C4D}" srcOrd="0" destOrd="0" presId="urn:microsoft.com/office/officeart/2005/8/layout/vList2"/>
    <dgm:cxn modelId="{ADE90BC9-24E1-4536-B9BD-648A082B3D17}" srcId="{85FDF092-B575-4096-B7C7-69E0B1B36E36}" destId="{A74D5025-0F87-491C-A60C-E7ECFD42AAA8}" srcOrd="3" destOrd="0" parTransId="{60F260DA-B0CA-4955-8C64-B0A944FF0B58}" sibTransId="{60FAC158-A803-48D7-9928-7B93421BB2F1}"/>
    <dgm:cxn modelId="{34615CE4-E36C-4036-AD99-349337643434}" srcId="{85FDF092-B575-4096-B7C7-69E0B1B36E36}" destId="{89A04A9B-4418-41FD-B0C2-BF3B8DC200CC}" srcOrd="0" destOrd="0" parTransId="{458A068C-2544-4BFF-AF67-D394C24582A7}" sibTransId="{5B5D5834-CD12-4FA7-A76C-A921D6AA1C94}"/>
    <dgm:cxn modelId="{E091A841-AC7F-4694-B96E-14946824BD6F}" type="presParOf" srcId="{2841EF07-45AA-403C-8346-80433B438C4D}" destId="{A677A6EF-A7E3-418E-8BFB-CA2F57115773}" srcOrd="0" destOrd="0" presId="urn:microsoft.com/office/officeart/2005/8/layout/vList2"/>
    <dgm:cxn modelId="{253E4BA8-DE07-41C2-951F-E99C959B2F75}" type="presParOf" srcId="{2841EF07-45AA-403C-8346-80433B438C4D}" destId="{E4575CE6-6517-4106-8CEE-FB8444FAB04A}" srcOrd="1" destOrd="0" presId="urn:microsoft.com/office/officeart/2005/8/layout/vList2"/>
    <dgm:cxn modelId="{1DC242A5-F78A-49F8-807C-4A84EF5884FF}" type="presParOf" srcId="{2841EF07-45AA-403C-8346-80433B438C4D}" destId="{8287A8B3-347F-44EB-90B9-63B655B72CA9}" srcOrd="2" destOrd="0" presId="urn:microsoft.com/office/officeart/2005/8/layout/vList2"/>
    <dgm:cxn modelId="{42AEE647-5D21-4F1C-8EB5-5506AF9088CC}" type="presParOf" srcId="{2841EF07-45AA-403C-8346-80433B438C4D}" destId="{B50F2589-2E3B-4935-B38F-97CD703F46BC}" srcOrd="3" destOrd="0" presId="urn:microsoft.com/office/officeart/2005/8/layout/vList2"/>
    <dgm:cxn modelId="{53038D74-451C-4693-94B7-CEE07B40F883}" type="presParOf" srcId="{2841EF07-45AA-403C-8346-80433B438C4D}" destId="{B3D8173F-9121-4A98-9F85-341ABA8DE656}" srcOrd="4" destOrd="0" presId="urn:microsoft.com/office/officeart/2005/8/layout/vList2"/>
    <dgm:cxn modelId="{6910EBE4-3511-4566-8989-A7AAE00D68EC}" type="presParOf" srcId="{2841EF07-45AA-403C-8346-80433B438C4D}" destId="{EEAC61D0-58CD-47BC-882B-74437044D8DC}" srcOrd="5" destOrd="0" presId="urn:microsoft.com/office/officeart/2005/8/layout/vList2"/>
    <dgm:cxn modelId="{58134C27-ADC0-446B-92C5-FA6998566401}" type="presParOf" srcId="{2841EF07-45AA-403C-8346-80433B438C4D}" destId="{B5C9390A-DA6E-4E16-B1B0-1EC49A91CD5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B78A12-EAB7-463A-B549-46EA5E3733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6D62AF-9E9F-43FC-8245-C824DB77939B}">
      <dgm:prSet/>
      <dgm:spPr/>
      <dgm:t>
        <a:bodyPr/>
        <a:lstStyle/>
        <a:p>
          <a:r>
            <a:rPr lang="en-GB" dirty="0" err="1"/>
            <a:t>R.D.Laing</a:t>
          </a:r>
          <a:r>
            <a:rPr lang="en-GB" dirty="0"/>
            <a:t> (1960, 1964) was a Scottish psychiatrist and psychanalyst who </a:t>
          </a:r>
          <a:r>
            <a:rPr lang="en-GB" b="0" i="0" dirty="0"/>
            <a:t>was critical of the conventional methods used to treat mental illnesses, such as hospitalisation and electroshock therapy. He said these methods were often dehumanising and also failed to address the underlying issues. </a:t>
          </a:r>
          <a:endParaRPr lang="en-US" dirty="0"/>
        </a:p>
      </dgm:t>
    </dgm:pt>
    <dgm:pt modelId="{127E6F20-F481-4D53-BA26-206B629392E4}" type="parTrans" cxnId="{31D4BA40-FE10-4295-B161-939E37DD6EC0}">
      <dgm:prSet/>
      <dgm:spPr/>
      <dgm:t>
        <a:bodyPr/>
        <a:lstStyle/>
        <a:p>
          <a:endParaRPr lang="en-US"/>
        </a:p>
      </dgm:t>
    </dgm:pt>
    <dgm:pt modelId="{13BF718B-BD2C-4F9F-97E6-AE74429200E0}" type="sibTrans" cxnId="{31D4BA40-FE10-4295-B161-939E37DD6EC0}">
      <dgm:prSet/>
      <dgm:spPr/>
      <dgm:t>
        <a:bodyPr/>
        <a:lstStyle/>
        <a:p>
          <a:endParaRPr lang="en-US"/>
        </a:p>
      </dgm:t>
    </dgm:pt>
    <dgm:pt modelId="{55C1B0ED-17BC-4E0C-95F7-96BE4778F74F}">
      <dgm:prSet/>
      <dgm:spPr/>
      <dgm:t>
        <a:bodyPr/>
        <a:lstStyle/>
        <a:p>
          <a:r>
            <a:rPr lang="en-GB"/>
            <a:t>Laing also argued that Schizophrenia could be best understood as an understandable response to dysfunctional family dynamics rather than a biological condition requiring medication.</a:t>
          </a:r>
          <a:endParaRPr lang="en-US"/>
        </a:p>
      </dgm:t>
    </dgm:pt>
    <dgm:pt modelId="{F515CAF6-6613-41F8-93AF-6D8C19531BF3}" type="parTrans" cxnId="{80C888DB-E926-4F4A-AD35-52098673A572}">
      <dgm:prSet/>
      <dgm:spPr/>
      <dgm:t>
        <a:bodyPr/>
        <a:lstStyle/>
        <a:p>
          <a:endParaRPr lang="en-US"/>
        </a:p>
      </dgm:t>
    </dgm:pt>
    <dgm:pt modelId="{73B81ADA-2143-47BE-ABD5-26F0267A02BB}" type="sibTrans" cxnId="{80C888DB-E926-4F4A-AD35-52098673A572}">
      <dgm:prSet/>
      <dgm:spPr/>
      <dgm:t>
        <a:bodyPr/>
        <a:lstStyle/>
        <a:p>
          <a:endParaRPr lang="en-US"/>
        </a:p>
      </dgm:t>
    </dgm:pt>
    <dgm:pt modelId="{3E11F6B9-E9CA-489B-85F4-DA106331A7E6}">
      <dgm:prSet/>
      <dgm:spPr/>
      <dgm:t>
        <a:bodyPr/>
        <a:lstStyle/>
        <a:p>
          <a:r>
            <a:rPr lang="en-GB" b="0" i="0" dirty="0"/>
            <a:t>Laing’s work emphasised the validity of patients’ experiences and was influential in the development of a more empathetic, person-centred approach to mental health care, and more humane and e</a:t>
          </a:r>
          <a:r>
            <a:rPr lang="en-GB" dirty="0"/>
            <a:t>thi</a:t>
          </a:r>
          <a:r>
            <a:rPr lang="en-GB" b="0" i="0" dirty="0"/>
            <a:t>cal treatment in psychiatry.</a:t>
          </a:r>
          <a:endParaRPr lang="en-US" dirty="0"/>
        </a:p>
      </dgm:t>
    </dgm:pt>
    <dgm:pt modelId="{6F4E3C5F-B75C-4EAE-A4B7-1E6C5E69E578}" type="parTrans" cxnId="{26764866-0CCE-45C4-8C9A-D469FB3DD845}">
      <dgm:prSet/>
      <dgm:spPr/>
      <dgm:t>
        <a:bodyPr/>
        <a:lstStyle/>
        <a:p>
          <a:endParaRPr lang="en-US"/>
        </a:p>
      </dgm:t>
    </dgm:pt>
    <dgm:pt modelId="{166A6DB3-9DE1-42B0-BF59-3015A9ADDD00}" type="sibTrans" cxnId="{26764866-0CCE-45C4-8C9A-D469FB3DD845}">
      <dgm:prSet/>
      <dgm:spPr/>
      <dgm:t>
        <a:bodyPr/>
        <a:lstStyle/>
        <a:p>
          <a:endParaRPr lang="en-US"/>
        </a:p>
      </dgm:t>
    </dgm:pt>
    <dgm:pt modelId="{7A18745E-22A7-412C-A8F5-8B5785F2C49D}" type="pres">
      <dgm:prSet presAssocID="{B6B78A12-EAB7-463A-B549-46EA5E3733AB}" presName="root" presStyleCnt="0">
        <dgm:presLayoutVars>
          <dgm:dir/>
          <dgm:resizeHandles val="exact"/>
        </dgm:presLayoutVars>
      </dgm:prSet>
      <dgm:spPr/>
    </dgm:pt>
    <dgm:pt modelId="{E06D25B7-F811-4D73-B120-C1597205EA04}" type="pres">
      <dgm:prSet presAssocID="{EF6D62AF-9E9F-43FC-8245-C824DB77939B}" presName="compNode" presStyleCnt="0"/>
      <dgm:spPr/>
    </dgm:pt>
    <dgm:pt modelId="{239482D7-8E6D-4CB4-8576-0D62B5E639A4}" type="pres">
      <dgm:prSet presAssocID="{EF6D62AF-9E9F-43FC-8245-C824DB77939B}" presName="bgRect" presStyleLbl="bgShp" presStyleIdx="0" presStyleCnt="3"/>
      <dgm:spPr/>
    </dgm:pt>
    <dgm:pt modelId="{BC90EBEA-64C9-4602-A722-EBF212EC48FE}" type="pres">
      <dgm:prSet presAssocID="{EF6D62AF-9E9F-43FC-8245-C824DB7793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D3ED776-E2BC-482B-B909-ED02462BB9B7}" type="pres">
      <dgm:prSet presAssocID="{EF6D62AF-9E9F-43FC-8245-C824DB77939B}" presName="spaceRect" presStyleCnt="0"/>
      <dgm:spPr/>
    </dgm:pt>
    <dgm:pt modelId="{1CCCC14F-3285-49E9-AA59-0D1BC01310E2}" type="pres">
      <dgm:prSet presAssocID="{EF6D62AF-9E9F-43FC-8245-C824DB77939B}" presName="parTx" presStyleLbl="revTx" presStyleIdx="0" presStyleCnt="3">
        <dgm:presLayoutVars>
          <dgm:chMax val="0"/>
          <dgm:chPref val="0"/>
        </dgm:presLayoutVars>
      </dgm:prSet>
      <dgm:spPr/>
    </dgm:pt>
    <dgm:pt modelId="{E6A2E4E3-3E92-4FC1-BE98-FF529D5B7CFC}" type="pres">
      <dgm:prSet presAssocID="{13BF718B-BD2C-4F9F-97E6-AE74429200E0}" presName="sibTrans" presStyleCnt="0"/>
      <dgm:spPr/>
    </dgm:pt>
    <dgm:pt modelId="{5F073948-4D38-44EE-9676-18D463CA585D}" type="pres">
      <dgm:prSet presAssocID="{55C1B0ED-17BC-4E0C-95F7-96BE4778F74F}" presName="compNode" presStyleCnt="0"/>
      <dgm:spPr/>
    </dgm:pt>
    <dgm:pt modelId="{D8025E1C-2E8D-4B8E-9B6F-5C2766AFE9D7}" type="pres">
      <dgm:prSet presAssocID="{55C1B0ED-17BC-4E0C-95F7-96BE4778F74F}" presName="bgRect" presStyleLbl="bgShp" presStyleIdx="1" presStyleCnt="3"/>
      <dgm:spPr/>
    </dgm:pt>
    <dgm:pt modelId="{6FC60F25-CFA9-4F18-A5B3-6BD855FCC431}" type="pres">
      <dgm:prSet presAssocID="{55C1B0ED-17BC-4E0C-95F7-96BE4778F74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66162B4F-95F2-46FB-BFBF-9F5D7AF3B3F8}" type="pres">
      <dgm:prSet presAssocID="{55C1B0ED-17BC-4E0C-95F7-96BE4778F74F}" presName="spaceRect" presStyleCnt="0"/>
      <dgm:spPr/>
    </dgm:pt>
    <dgm:pt modelId="{705D9B90-C3BD-4F17-9E5A-CA8A0D258CF5}" type="pres">
      <dgm:prSet presAssocID="{55C1B0ED-17BC-4E0C-95F7-96BE4778F74F}" presName="parTx" presStyleLbl="revTx" presStyleIdx="1" presStyleCnt="3">
        <dgm:presLayoutVars>
          <dgm:chMax val="0"/>
          <dgm:chPref val="0"/>
        </dgm:presLayoutVars>
      </dgm:prSet>
      <dgm:spPr/>
    </dgm:pt>
    <dgm:pt modelId="{854BF1F4-0739-465C-8214-BC5E29A23D97}" type="pres">
      <dgm:prSet presAssocID="{73B81ADA-2143-47BE-ABD5-26F0267A02BB}" presName="sibTrans" presStyleCnt="0"/>
      <dgm:spPr/>
    </dgm:pt>
    <dgm:pt modelId="{94BC8CF5-7067-4DF5-A51E-776DD73B4793}" type="pres">
      <dgm:prSet presAssocID="{3E11F6B9-E9CA-489B-85F4-DA106331A7E6}" presName="compNode" presStyleCnt="0"/>
      <dgm:spPr/>
    </dgm:pt>
    <dgm:pt modelId="{661624A7-F775-4928-BA4D-196F7DE6343F}" type="pres">
      <dgm:prSet presAssocID="{3E11F6B9-E9CA-489B-85F4-DA106331A7E6}" presName="bgRect" presStyleLbl="bgShp" presStyleIdx="2" presStyleCnt="3"/>
      <dgm:spPr/>
    </dgm:pt>
    <dgm:pt modelId="{7209F999-057C-4EA4-B8FA-506F757692C7}" type="pres">
      <dgm:prSet presAssocID="{3E11F6B9-E9CA-489B-85F4-DA106331A7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8465EE8-FA71-466C-A9E7-307322D4D991}" type="pres">
      <dgm:prSet presAssocID="{3E11F6B9-E9CA-489B-85F4-DA106331A7E6}" presName="spaceRect" presStyleCnt="0"/>
      <dgm:spPr/>
    </dgm:pt>
    <dgm:pt modelId="{B26144C3-C81D-4A58-9F53-558972BFAC8B}" type="pres">
      <dgm:prSet presAssocID="{3E11F6B9-E9CA-489B-85F4-DA106331A7E6}" presName="parTx" presStyleLbl="revTx" presStyleIdx="2" presStyleCnt="3">
        <dgm:presLayoutVars>
          <dgm:chMax val="0"/>
          <dgm:chPref val="0"/>
        </dgm:presLayoutVars>
      </dgm:prSet>
      <dgm:spPr/>
    </dgm:pt>
  </dgm:ptLst>
  <dgm:cxnLst>
    <dgm:cxn modelId="{CB830013-AE8F-4496-B5BB-F5A7031725EF}" type="presOf" srcId="{3E11F6B9-E9CA-489B-85F4-DA106331A7E6}" destId="{B26144C3-C81D-4A58-9F53-558972BFAC8B}" srcOrd="0" destOrd="0" presId="urn:microsoft.com/office/officeart/2018/2/layout/IconVerticalSolidList"/>
    <dgm:cxn modelId="{E8AED039-4AD4-4FBC-8761-17AC5B0A2A84}" type="presOf" srcId="{EF6D62AF-9E9F-43FC-8245-C824DB77939B}" destId="{1CCCC14F-3285-49E9-AA59-0D1BC01310E2}" srcOrd="0" destOrd="0" presId="urn:microsoft.com/office/officeart/2018/2/layout/IconVerticalSolidList"/>
    <dgm:cxn modelId="{31D4BA40-FE10-4295-B161-939E37DD6EC0}" srcId="{B6B78A12-EAB7-463A-B549-46EA5E3733AB}" destId="{EF6D62AF-9E9F-43FC-8245-C824DB77939B}" srcOrd="0" destOrd="0" parTransId="{127E6F20-F481-4D53-BA26-206B629392E4}" sibTransId="{13BF718B-BD2C-4F9F-97E6-AE74429200E0}"/>
    <dgm:cxn modelId="{26764866-0CCE-45C4-8C9A-D469FB3DD845}" srcId="{B6B78A12-EAB7-463A-B549-46EA5E3733AB}" destId="{3E11F6B9-E9CA-489B-85F4-DA106331A7E6}" srcOrd="2" destOrd="0" parTransId="{6F4E3C5F-B75C-4EAE-A4B7-1E6C5E69E578}" sibTransId="{166A6DB3-9DE1-42B0-BF59-3015A9ADDD00}"/>
    <dgm:cxn modelId="{80C888DB-E926-4F4A-AD35-52098673A572}" srcId="{B6B78A12-EAB7-463A-B549-46EA5E3733AB}" destId="{55C1B0ED-17BC-4E0C-95F7-96BE4778F74F}" srcOrd="1" destOrd="0" parTransId="{F515CAF6-6613-41F8-93AF-6D8C19531BF3}" sibTransId="{73B81ADA-2143-47BE-ABD5-26F0267A02BB}"/>
    <dgm:cxn modelId="{B7C2B0E7-AD16-4444-BA7A-5D587FD5244F}" type="presOf" srcId="{55C1B0ED-17BC-4E0C-95F7-96BE4778F74F}" destId="{705D9B90-C3BD-4F17-9E5A-CA8A0D258CF5}" srcOrd="0" destOrd="0" presId="urn:microsoft.com/office/officeart/2018/2/layout/IconVerticalSolidList"/>
    <dgm:cxn modelId="{AD0365EF-1F6E-4972-8E85-4159A27B4CF6}" type="presOf" srcId="{B6B78A12-EAB7-463A-B549-46EA5E3733AB}" destId="{7A18745E-22A7-412C-A8F5-8B5785F2C49D}" srcOrd="0" destOrd="0" presId="urn:microsoft.com/office/officeart/2018/2/layout/IconVerticalSolidList"/>
    <dgm:cxn modelId="{79A95896-4849-446A-BF26-2E71B4E1CA0A}" type="presParOf" srcId="{7A18745E-22A7-412C-A8F5-8B5785F2C49D}" destId="{E06D25B7-F811-4D73-B120-C1597205EA04}" srcOrd="0" destOrd="0" presId="urn:microsoft.com/office/officeart/2018/2/layout/IconVerticalSolidList"/>
    <dgm:cxn modelId="{8C14A501-0C7F-4BFB-820D-89DCA17518CC}" type="presParOf" srcId="{E06D25B7-F811-4D73-B120-C1597205EA04}" destId="{239482D7-8E6D-4CB4-8576-0D62B5E639A4}" srcOrd="0" destOrd="0" presId="urn:microsoft.com/office/officeart/2018/2/layout/IconVerticalSolidList"/>
    <dgm:cxn modelId="{E9147EBE-CD3B-4431-8D1F-2063928ED19E}" type="presParOf" srcId="{E06D25B7-F811-4D73-B120-C1597205EA04}" destId="{BC90EBEA-64C9-4602-A722-EBF212EC48FE}" srcOrd="1" destOrd="0" presId="urn:microsoft.com/office/officeart/2018/2/layout/IconVerticalSolidList"/>
    <dgm:cxn modelId="{EB16008D-4833-441B-963D-B825F10E0504}" type="presParOf" srcId="{E06D25B7-F811-4D73-B120-C1597205EA04}" destId="{8D3ED776-E2BC-482B-B909-ED02462BB9B7}" srcOrd="2" destOrd="0" presId="urn:microsoft.com/office/officeart/2018/2/layout/IconVerticalSolidList"/>
    <dgm:cxn modelId="{3B7CC2D1-6C31-43C2-9527-54890056F3DB}" type="presParOf" srcId="{E06D25B7-F811-4D73-B120-C1597205EA04}" destId="{1CCCC14F-3285-49E9-AA59-0D1BC01310E2}" srcOrd="3" destOrd="0" presId="urn:microsoft.com/office/officeart/2018/2/layout/IconVerticalSolidList"/>
    <dgm:cxn modelId="{AF71F502-F928-4AA2-834E-2352E15BFF75}" type="presParOf" srcId="{7A18745E-22A7-412C-A8F5-8B5785F2C49D}" destId="{E6A2E4E3-3E92-4FC1-BE98-FF529D5B7CFC}" srcOrd="1" destOrd="0" presId="urn:microsoft.com/office/officeart/2018/2/layout/IconVerticalSolidList"/>
    <dgm:cxn modelId="{CA7B8587-38B8-43E0-9935-56FAB096535D}" type="presParOf" srcId="{7A18745E-22A7-412C-A8F5-8B5785F2C49D}" destId="{5F073948-4D38-44EE-9676-18D463CA585D}" srcOrd="2" destOrd="0" presId="urn:microsoft.com/office/officeart/2018/2/layout/IconVerticalSolidList"/>
    <dgm:cxn modelId="{5FE8ACFE-7781-4497-9983-DABCBEAC8D56}" type="presParOf" srcId="{5F073948-4D38-44EE-9676-18D463CA585D}" destId="{D8025E1C-2E8D-4B8E-9B6F-5C2766AFE9D7}" srcOrd="0" destOrd="0" presId="urn:microsoft.com/office/officeart/2018/2/layout/IconVerticalSolidList"/>
    <dgm:cxn modelId="{2DC8F6A6-5413-4CFE-AB1C-FD9A883BBA7A}" type="presParOf" srcId="{5F073948-4D38-44EE-9676-18D463CA585D}" destId="{6FC60F25-CFA9-4F18-A5B3-6BD855FCC431}" srcOrd="1" destOrd="0" presId="urn:microsoft.com/office/officeart/2018/2/layout/IconVerticalSolidList"/>
    <dgm:cxn modelId="{01256A43-2E39-4334-9084-29E9B1EC15B7}" type="presParOf" srcId="{5F073948-4D38-44EE-9676-18D463CA585D}" destId="{66162B4F-95F2-46FB-BFBF-9F5D7AF3B3F8}" srcOrd="2" destOrd="0" presId="urn:microsoft.com/office/officeart/2018/2/layout/IconVerticalSolidList"/>
    <dgm:cxn modelId="{431DF86B-133D-47BA-8508-7ACB6F801011}" type="presParOf" srcId="{5F073948-4D38-44EE-9676-18D463CA585D}" destId="{705D9B90-C3BD-4F17-9E5A-CA8A0D258CF5}" srcOrd="3" destOrd="0" presId="urn:microsoft.com/office/officeart/2018/2/layout/IconVerticalSolidList"/>
    <dgm:cxn modelId="{3226EF39-924C-4D68-B111-414F82336726}" type="presParOf" srcId="{7A18745E-22A7-412C-A8F5-8B5785F2C49D}" destId="{854BF1F4-0739-465C-8214-BC5E29A23D97}" srcOrd="3" destOrd="0" presId="urn:microsoft.com/office/officeart/2018/2/layout/IconVerticalSolidList"/>
    <dgm:cxn modelId="{D15EEB57-7C0B-4EF2-82D0-BFC86A7BECC7}" type="presParOf" srcId="{7A18745E-22A7-412C-A8F5-8B5785F2C49D}" destId="{94BC8CF5-7067-4DF5-A51E-776DD73B4793}" srcOrd="4" destOrd="0" presId="urn:microsoft.com/office/officeart/2018/2/layout/IconVerticalSolidList"/>
    <dgm:cxn modelId="{F398F9DC-EB9E-452E-A24E-0E0B733298C7}" type="presParOf" srcId="{94BC8CF5-7067-4DF5-A51E-776DD73B4793}" destId="{661624A7-F775-4928-BA4D-196F7DE6343F}" srcOrd="0" destOrd="0" presId="urn:microsoft.com/office/officeart/2018/2/layout/IconVerticalSolidList"/>
    <dgm:cxn modelId="{6D2A7E0E-254A-4C93-92B5-EB14254F85D5}" type="presParOf" srcId="{94BC8CF5-7067-4DF5-A51E-776DD73B4793}" destId="{7209F999-057C-4EA4-B8FA-506F757692C7}" srcOrd="1" destOrd="0" presId="urn:microsoft.com/office/officeart/2018/2/layout/IconVerticalSolidList"/>
    <dgm:cxn modelId="{65AFCA77-282F-47DC-BB84-D06F74660E4F}" type="presParOf" srcId="{94BC8CF5-7067-4DF5-A51E-776DD73B4793}" destId="{98465EE8-FA71-466C-A9E7-307322D4D991}" srcOrd="2" destOrd="0" presId="urn:microsoft.com/office/officeart/2018/2/layout/IconVerticalSolidList"/>
    <dgm:cxn modelId="{1F44ACE7-DC44-4165-AB24-3DD6B583F08C}" type="presParOf" srcId="{94BC8CF5-7067-4DF5-A51E-776DD73B4793}" destId="{B26144C3-C81D-4A58-9F53-558972BFAC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7431F11-C296-4366-82E8-569EB44EDA1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DE6FCC0-FCAC-4E33-9DFD-FBF3F37CFFE8}">
      <dgm:prSet custT="1"/>
      <dgm:spPr/>
      <dgm:t>
        <a:bodyPr/>
        <a:lstStyle/>
        <a:p>
          <a:r>
            <a:rPr lang="en-GB" sz="2600" b="1" dirty="0"/>
            <a:t>Critical Psychiatry Network </a:t>
          </a:r>
        </a:p>
        <a:p>
          <a:r>
            <a:rPr lang="en-GB" sz="2500" dirty="0" err="1"/>
            <a:t>PsychiatristsChallenging</a:t>
          </a:r>
          <a:r>
            <a:rPr lang="en-GB" sz="2500" dirty="0"/>
            <a:t> mainstream, biomedical‑heavy psychiatry from inside the profession. They seek reform, reduced coercion, and a wider socio‑psychological lens.</a:t>
          </a:r>
          <a:endParaRPr lang="en-US" sz="2500" dirty="0"/>
        </a:p>
      </dgm:t>
    </dgm:pt>
    <dgm:pt modelId="{AEDAF755-AC4B-474F-A99E-8B7563D3415A}" type="parTrans" cxnId="{39CC29D5-5326-4BD3-9A9B-BFD3FA342B4D}">
      <dgm:prSet/>
      <dgm:spPr/>
      <dgm:t>
        <a:bodyPr/>
        <a:lstStyle/>
        <a:p>
          <a:endParaRPr lang="en-US"/>
        </a:p>
      </dgm:t>
    </dgm:pt>
    <dgm:pt modelId="{AB055F3F-55ED-4261-BC1F-D350553483A9}" type="sibTrans" cxnId="{39CC29D5-5326-4BD3-9A9B-BFD3FA342B4D}">
      <dgm:prSet/>
      <dgm:spPr/>
      <dgm:t>
        <a:bodyPr/>
        <a:lstStyle/>
        <a:p>
          <a:endParaRPr lang="en-US"/>
        </a:p>
      </dgm:t>
    </dgm:pt>
    <dgm:pt modelId="{48B9760F-F872-42F3-9580-750AF9B8B14C}">
      <dgm:prSet custT="1"/>
      <dgm:spPr/>
      <dgm:t>
        <a:bodyPr/>
        <a:lstStyle/>
        <a:p>
          <a:r>
            <a:rPr lang="en-GB" sz="2600" b="1" dirty="0"/>
            <a:t>Service‑User/Survivor Movement </a:t>
          </a:r>
        </a:p>
        <a:p>
          <a:r>
            <a:rPr lang="en-GB" sz="2500" dirty="0"/>
            <a:t>People with lived experience. Challenging psychiatry from the outside (and partially inside), advocating for rights, alternatives, autonomy, and recognition of lived experience as expertise.</a:t>
          </a:r>
          <a:endParaRPr lang="en-US" sz="2500" dirty="0"/>
        </a:p>
      </dgm:t>
    </dgm:pt>
    <dgm:pt modelId="{B09FA22F-0C7E-4048-9EA6-8DACD42E05C4}" type="parTrans" cxnId="{EDD0B77F-04AA-421F-81AF-CDA5889436B3}">
      <dgm:prSet/>
      <dgm:spPr/>
      <dgm:t>
        <a:bodyPr/>
        <a:lstStyle/>
        <a:p>
          <a:endParaRPr lang="en-US"/>
        </a:p>
      </dgm:t>
    </dgm:pt>
    <dgm:pt modelId="{5449A33A-931D-465C-A0C6-1C07228FB831}" type="sibTrans" cxnId="{EDD0B77F-04AA-421F-81AF-CDA5889436B3}">
      <dgm:prSet/>
      <dgm:spPr/>
      <dgm:t>
        <a:bodyPr/>
        <a:lstStyle/>
        <a:p>
          <a:endParaRPr lang="en-US"/>
        </a:p>
      </dgm:t>
    </dgm:pt>
    <dgm:pt modelId="{21CD6BB8-E11F-4A97-899A-F42AE4FD4FEB}" type="pres">
      <dgm:prSet presAssocID="{77431F11-C296-4366-82E8-569EB44EDA12}" presName="linear" presStyleCnt="0">
        <dgm:presLayoutVars>
          <dgm:animLvl val="lvl"/>
          <dgm:resizeHandles val="exact"/>
        </dgm:presLayoutVars>
      </dgm:prSet>
      <dgm:spPr/>
    </dgm:pt>
    <dgm:pt modelId="{387B6636-2E52-4B46-A6E5-DBD7F4C60517}" type="pres">
      <dgm:prSet presAssocID="{FDE6FCC0-FCAC-4E33-9DFD-FBF3F37CFFE8}" presName="parentText" presStyleLbl="node1" presStyleIdx="0" presStyleCnt="2">
        <dgm:presLayoutVars>
          <dgm:chMax val="0"/>
          <dgm:bulletEnabled val="1"/>
        </dgm:presLayoutVars>
      </dgm:prSet>
      <dgm:spPr/>
    </dgm:pt>
    <dgm:pt modelId="{B8BE4A83-C85D-4626-BE18-AC951FCBFB60}" type="pres">
      <dgm:prSet presAssocID="{AB055F3F-55ED-4261-BC1F-D350553483A9}" presName="spacer" presStyleCnt="0"/>
      <dgm:spPr/>
    </dgm:pt>
    <dgm:pt modelId="{DABD8E77-9D14-467B-978C-CEFD4CC6ACB9}" type="pres">
      <dgm:prSet presAssocID="{48B9760F-F872-42F3-9580-750AF9B8B14C}" presName="parentText" presStyleLbl="node1" presStyleIdx="1" presStyleCnt="2">
        <dgm:presLayoutVars>
          <dgm:chMax val="0"/>
          <dgm:bulletEnabled val="1"/>
        </dgm:presLayoutVars>
      </dgm:prSet>
      <dgm:spPr/>
    </dgm:pt>
  </dgm:ptLst>
  <dgm:cxnLst>
    <dgm:cxn modelId="{4AE35031-9B52-4CBF-8256-9D689F9AD66A}" type="presOf" srcId="{77431F11-C296-4366-82E8-569EB44EDA12}" destId="{21CD6BB8-E11F-4A97-899A-F42AE4FD4FEB}" srcOrd="0" destOrd="0" presId="urn:microsoft.com/office/officeart/2005/8/layout/vList2"/>
    <dgm:cxn modelId="{47A18B41-DCFC-4913-95E9-57AA6602BC78}" type="presOf" srcId="{48B9760F-F872-42F3-9580-750AF9B8B14C}" destId="{DABD8E77-9D14-467B-978C-CEFD4CC6ACB9}" srcOrd="0" destOrd="0" presId="urn:microsoft.com/office/officeart/2005/8/layout/vList2"/>
    <dgm:cxn modelId="{C6184F4C-AD13-4200-AD9A-8BF461851B56}" type="presOf" srcId="{FDE6FCC0-FCAC-4E33-9DFD-FBF3F37CFFE8}" destId="{387B6636-2E52-4B46-A6E5-DBD7F4C60517}" srcOrd="0" destOrd="0" presId="urn:microsoft.com/office/officeart/2005/8/layout/vList2"/>
    <dgm:cxn modelId="{EDD0B77F-04AA-421F-81AF-CDA5889436B3}" srcId="{77431F11-C296-4366-82E8-569EB44EDA12}" destId="{48B9760F-F872-42F3-9580-750AF9B8B14C}" srcOrd="1" destOrd="0" parTransId="{B09FA22F-0C7E-4048-9EA6-8DACD42E05C4}" sibTransId="{5449A33A-931D-465C-A0C6-1C07228FB831}"/>
    <dgm:cxn modelId="{39CC29D5-5326-4BD3-9A9B-BFD3FA342B4D}" srcId="{77431F11-C296-4366-82E8-569EB44EDA12}" destId="{FDE6FCC0-FCAC-4E33-9DFD-FBF3F37CFFE8}" srcOrd="0" destOrd="0" parTransId="{AEDAF755-AC4B-474F-A99E-8B7563D3415A}" sibTransId="{AB055F3F-55ED-4261-BC1F-D350553483A9}"/>
    <dgm:cxn modelId="{5A5B6ED7-0C60-41FE-AE48-6107F862611E}" type="presParOf" srcId="{21CD6BB8-E11F-4A97-899A-F42AE4FD4FEB}" destId="{387B6636-2E52-4B46-A6E5-DBD7F4C60517}" srcOrd="0" destOrd="0" presId="urn:microsoft.com/office/officeart/2005/8/layout/vList2"/>
    <dgm:cxn modelId="{4A42D205-E7E7-4374-853D-B4DDFF9014BE}" type="presParOf" srcId="{21CD6BB8-E11F-4A97-899A-F42AE4FD4FEB}" destId="{B8BE4A83-C85D-4626-BE18-AC951FCBFB60}" srcOrd="1" destOrd="0" presId="urn:microsoft.com/office/officeart/2005/8/layout/vList2"/>
    <dgm:cxn modelId="{4B18C133-888D-4EA5-A401-6C6257400B70}" type="presParOf" srcId="{21CD6BB8-E11F-4A97-899A-F42AE4FD4FEB}" destId="{DABD8E77-9D14-467B-978C-CEFD4CC6ACB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587B14C-AC2D-4B93-BEA7-98480A1CB19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62EA0F7-B1F8-4951-9CDF-86409A2276E2}">
      <dgm:prSet/>
      <dgm:spPr/>
      <dgm:t>
        <a:bodyPr/>
        <a:lstStyle/>
        <a:p>
          <a:r>
            <a:rPr lang="en-GB"/>
            <a:t>Anti‑psychiatry critiques remain relevant in light of </a:t>
          </a:r>
          <a:r>
            <a:rPr lang="en-GB" b="1"/>
            <a:t>diagnostic expansion and lack of biological markers</a:t>
          </a:r>
          <a:r>
            <a:rPr lang="en-GB"/>
            <a:t>, as highlighted by 2024 reviews questioning ICD/DSM validity. </a:t>
          </a:r>
          <a:endParaRPr lang="en-US"/>
        </a:p>
      </dgm:t>
    </dgm:pt>
    <dgm:pt modelId="{8B7DB49B-23F7-48E1-8E90-830CECD7B00B}" type="parTrans" cxnId="{0DB11DF7-90A9-4EB9-ACF2-9FBF8D3B515D}">
      <dgm:prSet/>
      <dgm:spPr/>
      <dgm:t>
        <a:bodyPr/>
        <a:lstStyle/>
        <a:p>
          <a:endParaRPr lang="en-US"/>
        </a:p>
      </dgm:t>
    </dgm:pt>
    <dgm:pt modelId="{C510E725-D0B1-4843-823E-309E6B8CEB26}" type="sibTrans" cxnId="{0DB11DF7-90A9-4EB9-ACF2-9FBF8D3B515D}">
      <dgm:prSet/>
      <dgm:spPr/>
      <dgm:t>
        <a:bodyPr/>
        <a:lstStyle/>
        <a:p>
          <a:endParaRPr lang="en-US"/>
        </a:p>
      </dgm:t>
    </dgm:pt>
    <dgm:pt modelId="{5D2BF6FC-2546-42F3-82F6-CAC12EFCD888}">
      <dgm:prSet/>
      <dgm:spPr/>
      <dgm:t>
        <a:bodyPr/>
        <a:lstStyle/>
        <a:p>
          <a:r>
            <a:rPr lang="en-GB"/>
            <a:t>Updated evidence that ICD‑11 may produce </a:t>
          </a:r>
          <a:r>
            <a:rPr lang="en-GB" b="1"/>
            <a:t>non‑falsifiable diagnoses</a:t>
          </a:r>
          <a:r>
            <a:rPr lang="en-GB"/>
            <a:t> and increase prevalence inflation</a:t>
          </a:r>
          <a:endParaRPr lang="en-US"/>
        </a:p>
      </dgm:t>
    </dgm:pt>
    <dgm:pt modelId="{F2D89C74-54F3-41D8-981C-B9A887ACC4C9}" type="parTrans" cxnId="{61C4E6F9-F7B2-4913-9256-805709471EC6}">
      <dgm:prSet/>
      <dgm:spPr/>
      <dgm:t>
        <a:bodyPr/>
        <a:lstStyle/>
        <a:p>
          <a:endParaRPr lang="en-US"/>
        </a:p>
      </dgm:t>
    </dgm:pt>
    <dgm:pt modelId="{6EA80BA2-F016-4872-B2C1-307A32728691}" type="sibTrans" cxnId="{61C4E6F9-F7B2-4913-9256-805709471EC6}">
      <dgm:prSet/>
      <dgm:spPr/>
      <dgm:t>
        <a:bodyPr/>
        <a:lstStyle/>
        <a:p>
          <a:endParaRPr lang="en-US"/>
        </a:p>
      </dgm:t>
    </dgm:pt>
    <dgm:pt modelId="{4A60B8E8-37D5-4022-8C7B-6C95B429B528}" type="pres">
      <dgm:prSet presAssocID="{7587B14C-AC2D-4B93-BEA7-98480A1CB19A}" presName="hierChild1" presStyleCnt="0">
        <dgm:presLayoutVars>
          <dgm:chPref val="1"/>
          <dgm:dir/>
          <dgm:animOne val="branch"/>
          <dgm:animLvl val="lvl"/>
          <dgm:resizeHandles/>
        </dgm:presLayoutVars>
      </dgm:prSet>
      <dgm:spPr/>
    </dgm:pt>
    <dgm:pt modelId="{3A2C9FD8-5663-4A20-B159-EE2AC8E4536D}" type="pres">
      <dgm:prSet presAssocID="{062EA0F7-B1F8-4951-9CDF-86409A2276E2}" presName="hierRoot1" presStyleCnt="0"/>
      <dgm:spPr/>
    </dgm:pt>
    <dgm:pt modelId="{CEFE1E45-889F-4498-8270-1C78C7839E87}" type="pres">
      <dgm:prSet presAssocID="{062EA0F7-B1F8-4951-9CDF-86409A2276E2}" presName="composite" presStyleCnt="0"/>
      <dgm:spPr/>
    </dgm:pt>
    <dgm:pt modelId="{E6744FF3-DFF3-4701-871C-199F86622BE7}" type="pres">
      <dgm:prSet presAssocID="{062EA0F7-B1F8-4951-9CDF-86409A2276E2}" presName="background" presStyleLbl="node0" presStyleIdx="0" presStyleCnt="2"/>
      <dgm:spPr/>
    </dgm:pt>
    <dgm:pt modelId="{633A4292-05DD-45E4-BC01-4D71A554518F}" type="pres">
      <dgm:prSet presAssocID="{062EA0F7-B1F8-4951-9CDF-86409A2276E2}" presName="text" presStyleLbl="fgAcc0" presStyleIdx="0" presStyleCnt="2">
        <dgm:presLayoutVars>
          <dgm:chPref val="3"/>
        </dgm:presLayoutVars>
      </dgm:prSet>
      <dgm:spPr/>
    </dgm:pt>
    <dgm:pt modelId="{33543232-244F-4953-B355-E6E0F7EF61CA}" type="pres">
      <dgm:prSet presAssocID="{062EA0F7-B1F8-4951-9CDF-86409A2276E2}" presName="hierChild2" presStyleCnt="0"/>
      <dgm:spPr/>
    </dgm:pt>
    <dgm:pt modelId="{511849E0-A785-437A-913F-C40A833EF900}" type="pres">
      <dgm:prSet presAssocID="{5D2BF6FC-2546-42F3-82F6-CAC12EFCD888}" presName="hierRoot1" presStyleCnt="0"/>
      <dgm:spPr/>
    </dgm:pt>
    <dgm:pt modelId="{6D785518-5C7C-42DD-9110-D8E1F961747F}" type="pres">
      <dgm:prSet presAssocID="{5D2BF6FC-2546-42F3-82F6-CAC12EFCD888}" presName="composite" presStyleCnt="0"/>
      <dgm:spPr/>
    </dgm:pt>
    <dgm:pt modelId="{8E4BF7B9-A91D-46C9-A9E1-66D8865A19BF}" type="pres">
      <dgm:prSet presAssocID="{5D2BF6FC-2546-42F3-82F6-CAC12EFCD888}" presName="background" presStyleLbl="node0" presStyleIdx="1" presStyleCnt="2"/>
      <dgm:spPr/>
    </dgm:pt>
    <dgm:pt modelId="{06E7B3A6-B91B-49AF-A094-B75462494B48}" type="pres">
      <dgm:prSet presAssocID="{5D2BF6FC-2546-42F3-82F6-CAC12EFCD888}" presName="text" presStyleLbl="fgAcc0" presStyleIdx="1" presStyleCnt="2">
        <dgm:presLayoutVars>
          <dgm:chPref val="3"/>
        </dgm:presLayoutVars>
      </dgm:prSet>
      <dgm:spPr/>
    </dgm:pt>
    <dgm:pt modelId="{4B34874D-7440-443B-B8C1-26C88490E104}" type="pres">
      <dgm:prSet presAssocID="{5D2BF6FC-2546-42F3-82F6-CAC12EFCD888}" presName="hierChild2" presStyleCnt="0"/>
      <dgm:spPr/>
    </dgm:pt>
  </dgm:ptLst>
  <dgm:cxnLst>
    <dgm:cxn modelId="{E2F8BA14-EBD4-49AA-9463-E45BABDEAD62}" type="presOf" srcId="{7587B14C-AC2D-4B93-BEA7-98480A1CB19A}" destId="{4A60B8E8-37D5-4022-8C7B-6C95B429B528}" srcOrd="0" destOrd="0" presId="urn:microsoft.com/office/officeart/2005/8/layout/hierarchy1"/>
    <dgm:cxn modelId="{E52B5E1B-69A8-49EF-A906-0B8669936E70}" type="presOf" srcId="{5D2BF6FC-2546-42F3-82F6-CAC12EFCD888}" destId="{06E7B3A6-B91B-49AF-A094-B75462494B48}" srcOrd="0" destOrd="0" presId="urn:microsoft.com/office/officeart/2005/8/layout/hierarchy1"/>
    <dgm:cxn modelId="{C4C2BFF2-D749-4FC1-91EC-7B862185AF71}" type="presOf" srcId="{062EA0F7-B1F8-4951-9CDF-86409A2276E2}" destId="{633A4292-05DD-45E4-BC01-4D71A554518F}" srcOrd="0" destOrd="0" presId="urn:microsoft.com/office/officeart/2005/8/layout/hierarchy1"/>
    <dgm:cxn modelId="{0DB11DF7-90A9-4EB9-ACF2-9FBF8D3B515D}" srcId="{7587B14C-AC2D-4B93-BEA7-98480A1CB19A}" destId="{062EA0F7-B1F8-4951-9CDF-86409A2276E2}" srcOrd="0" destOrd="0" parTransId="{8B7DB49B-23F7-48E1-8E90-830CECD7B00B}" sibTransId="{C510E725-D0B1-4843-823E-309E6B8CEB26}"/>
    <dgm:cxn modelId="{61C4E6F9-F7B2-4913-9256-805709471EC6}" srcId="{7587B14C-AC2D-4B93-BEA7-98480A1CB19A}" destId="{5D2BF6FC-2546-42F3-82F6-CAC12EFCD888}" srcOrd="1" destOrd="0" parTransId="{F2D89C74-54F3-41D8-981C-B9A887ACC4C9}" sibTransId="{6EA80BA2-F016-4872-B2C1-307A32728691}"/>
    <dgm:cxn modelId="{05C4D569-6924-4E8B-828F-362E8D92C374}" type="presParOf" srcId="{4A60B8E8-37D5-4022-8C7B-6C95B429B528}" destId="{3A2C9FD8-5663-4A20-B159-EE2AC8E4536D}" srcOrd="0" destOrd="0" presId="urn:microsoft.com/office/officeart/2005/8/layout/hierarchy1"/>
    <dgm:cxn modelId="{C8BD2E6A-1BB5-4282-A301-1A0BB2250B76}" type="presParOf" srcId="{3A2C9FD8-5663-4A20-B159-EE2AC8E4536D}" destId="{CEFE1E45-889F-4498-8270-1C78C7839E87}" srcOrd="0" destOrd="0" presId="urn:microsoft.com/office/officeart/2005/8/layout/hierarchy1"/>
    <dgm:cxn modelId="{D707EDB6-0E61-4836-AD50-C940DAB7F6A8}" type="presParOf" srcId="{CEFE1E45-889F-4498-8270-1C78C7839E87}" destId="{E6744FF3-DFF3-4701-871C-199F86622BE7}" srcOrd="0" destOrd="0" presId="urn:microsoft.com/office/officeart/2005/8/layout/hierarchy1"/>
    <dgm:cxn modelId="{0B12EC58-BFF2-4DA7-B470-CC73C9A925D5}" type="presParOf" srcId="{CEFE1E45-889F-4498-8270-1C78C7839E87}" destId="{633A4292-05DD-45E4-BC01-4D71A554518F}" srcOrd="1" destOrd="0" presId="urn:microsoft.com/office/officeart/2005/8/layout/hierarchy1"/>
    <dgm:cxn modelId="{37349421-ADAF-49F3-AFD9-162B29F66EE9}" type="presParOf" srcId="{3A2C9FD8-5663-4A20-B159-EE2AC8E4536D}" destId="{33543232-244F-4953-B355-E6E0F7EF61CA}" srcOrd="1" destOrd="0" presId="urn:microsoft.com/office/officeart/2005/8/layout/hierarchy1"/>
    <dgm:cxn modelId="{5DAE3BE1-241F-4A46-A7F1-BE69C2E3D064}" type="presParOf" srcId="{4A60B8E8-37D5-4022-8C7B-6C95B429B528}" destId="{511849E0-A785-437A-913F-C40A833EF900}" srcOrd="1" destOrd="0" presId="urn:microsoft.com/office/officeart/2005/8/layout/hierarchy1"/>
    <dgm:cxn modelId="{C346E2FD-A274-41CB-A58F-4D5483582FB5}" type="presParOf" srcId="{511849E0-A785-437A-913F-C40A833EF900}" destId="{6D785518-5C7C-42DD-9110-D8E1F961747F}" srcOrd="0" destOrd="0" presId="urn:microsoft.com/office/officeart/2005/8/layout/hierarchy1"/>
    <dgm:cxn modelId="{F724CBF2-03BB-4B7E-82B9-55848389F0DA}" type="presParOf" srcId="{6D785518-5C7C-42DD-9110-D8E1F961747F}" destId="{8E4BF7B9-A91D-46C9-A9E1-66D8865A19BF}" srcOrd="0" destOrd="0" presId="urn:microsoft.com/office/officeart/2005/8/layout/hierarchy1"/>
    <dgm:cxn modelId="{D3948266-B0E1-4E36-9A32-4259A0633227}" type="presParOf" srcId="{6D785518-5C7C-42DD-9110-D8E1F961747F}" destId="{06E7B3A6-B91B-49AF-A094-B75462494B48}" srcOrd="1" destOrd="0" presId="urn:microsoft.com/office/officeart/2005/8/layout/hierarchy1"/>
    <dgm:cxn modelId="{EB5BFD64-C691-4E03-8980-5ACCD51AF97F}" type="presParOf" srcId="{511849E0-A785-437A-913F-C40A833EF900}" destId="{4B34874D-7440-443B-B8C1-26C88490E10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BCD6D-4E65-48C9-A9B0-C716404772D1}">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Mental illness is closely associated with many forms of inequalities. </a:t>
          </a:r>
          <a:endParaRPr lang="en-US" sz="1800" kern="1200"/>
        </a:p>
      </dsp:txBody>
      <dsp:txXfrm>
        <a:off x="0" y="39687"/>
        <a:ext cx="3286125" cy="1971675"/>
      </dsp:txXfrm>
    </dsp:sp>
    <dsp:sp modelId="{6E70B07A-2F4A-45DD-B1B7-149CE372DF7A}">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Health inequalities are avoidable and unfair differences in health status and determinants between groups of people due to demographic, socioeconomic, geographical and other factors.</a:t>
          </a:r>
          <a:endParaRPr lang="en-US" sz="1800" kern="1200"/>
        </a:p>
      </dsp:txBody>
      <dsp:txXfrm>
        <a:off x="3614737" y="39687"/>
        <a:ext cx="3286125" cy="1971675"/>
      </dsp:txXfrm>
    </dsp:sp>
    <dsp:sp modelId="{155FB9D4-71AB-42B4-91C5-45CB0C425B50}">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These differences can be in relation to prevalence, access to, experience and quality of care and support, as well as opportunities and outcomes. </a:t>
          </a:r>
          <a:endParaRPr lang="en-US" sz="1800" kern="1200"/>
        </a:p>
      </dsp:txBody>
      <dsp:txXfrm>
        <a:off x="7229475" y="39687"/>
        <a:ext cx="3286125" cy="1971675"/>
      </dsp:txXfrm>
    </dsp:sp>
    <dsp:sp modelId="{D6A6B5BD-FF17-4B88-B445-AA8CF42430F9}">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Health inequalities can mean reduced quality of life, poorer health outcomes and early death for many people.</a:t>
          </a:r>
          <a:endParaRPr lang="en-US" sz="1800" kern="1200"/>
        </a:p>
      </dsp:txBody>
      <dsp:txXfrm>
        <a:off x="0" y="2339975"/>
        <a:ext cx="3286125" cy="1971675"/>
      </dsp:txXfrm>
    </dsp:sp>
    <dsp:sp modelId="{E2031DE5-A12C-4CCE-8B1E-3A5745A10928}">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People living with severe MH issues experience some of the worst inequalities, with a life expectancy of up to 20 years less than the general population. </a:t>
          </a:r>
          <a:endParaRPr lang="en-US" sz="1800" kern="1200" dirty="0"/>
        </a:p>
      </dsp:txBody>
      <dsp:txXfrm>
        <a:off x="3614737" y="2339975"/>
        <a:ext cx="3286125" cy="1971675"/>
      </dsp:txXfrm>
    </dsp:sp>
    <dsp:sp modelId="{891BDDD6-C5B0-4D8C-AABF-34BDA18F3FD9}">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Evidence suggests that the mortality gap is widening.</a:t>
          </a:r>
          <a:endParaRPr lang="en-US" sz="1800" kern="1200" dirty="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CBC2C-644F-496C-B0A7-FCF877CC20AE}">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593416-03CD-441E-8FF6-C23D7BC0E327}">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t>“Stigma, characterized by negative stereotypes, prejudice, and discrimination, is a significant impediment in psychiatric care, deterring the timely provision of this care and hindering optimal health outcomes. Pervasive in all aspects of psychiatric care, stigma leads to delayed treatment, increased morbidity, and diminished quality of life for those with poor mental health”. (Ahad, Sanchez-Gonzalez, &amp; Junquera, 2023)</a:t>
          </a:r>
          <a:endParaRPr lang="en-US" sz="1700" kern="1200" dirty="0"/>
        </a:p>
      </dsp:txBody>
      <dsp:txXfrm>
        <a:off x="608661" y="692298"/>
        <a:ext cx="4508047" cy="2799040"/>
      </dsp:txXfrm>
    </dsp:sp>
    <dsp:sp modelId="{6D59F769-917D-461A-BF13-D762FCB2FE2D}">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036537-E870-4B22-868B-3BA7B28382E7}">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endParaRPr lang="en-GB" sz="1700" b="0" i="0" kern="1200"/>
        </a:p>
        <a:p>
          <a:pPr marL="0" lvl="0" indent="0" algn="ctr" defTabSz="755650">
            <a:lnSpc>
              <a:spcPct val="90000"/>
            </a:lnSpc>
            <a:spcBef>
              <a:spcPct val="0"/>
            </a:spcBef>
            <a:spcAft>
              <a:spcPct val="35000"/>
            </a:spcAft>
            <a:buNone/>
          </a:pPr>
          <a:r>
            <a:rPr lang="en-GB" sz="1700" b="0" i="0" kern="1200"/>
            <a:t>“Public attitudes are now </a:t>
          </a:r>
          <a:r>
            <a:rPr lang="en-GB" sz="1700" b="1" i="0" kern="1200"/>
            <a:t>worsening for the first time in a decade”</a:t>
          </a:r>
          <a:r>
            <a:rPr lang="en-GB" sz="1700" b="0" i="0" kern="1200"/>
            <a:t>.</a:t>
          </a:r>
        </a:p>
        <a:p>
          <a:pPr marL="0" lvl="0" indent="0" algn="ctr" defTabSz="755650">
            <a:lnSpc>
              <a:spcPct val="90000"/>
            </a:lnSpc>
            <a:spcBef>
              <a:spcPct val="0"/>
            </a:spcBef>
            <a:spcAft>
              <a:spcPct val="35000"/>
            </a:spcAft>
            <a:buNone/>
          </a:pPr>
          <a:r>
            <a:rPr lang="en-GB" sz="1700" kern="1200">
              <a:hlinkClick xmlns:r="http://schemas.openxmlformats.org/officeDocument/2006/relationships" r:id="rId1"/>
            </a:rPr>
            <a:t>West Sussex Mind | Public attitudes towards mental health decline for…</a:t>
          </a:r>
          <a:r>
            <a:rPr lang="en-GB" sz="1700" b="0" i="0" kern="1200"/>
            <a:t> </a:t>
          </a:r>
          <a:endParaRPr lang="en-US" sz="17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F4C62-39CC-4FD1-B619-882D04511FAF}">
      <dsp:nvSpPr>
        <dsp:cNvPr id="0" name=""/>
        <dsp:cNvSpPr/>
      </dsp:nvSpPr>
      <dsp:spPr>
        <a:xfrm>
          <a:off x="0" y="2047"/>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82B78D2-D9E9-4552-BB97-2FD4BDE3700F}">
      <dsp:nvSpPr>
        <dsp:cNvPr id="0" name=""/>
        <dsp:cNvSpPr/>
      </dsp:nvSpPr>
      <dsp:spPr>
        <a:xfrm>
          <a:off x="0" y="2047"/>
          <a:ext cx="5458837" cy="13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b="1" kern="1200"/>
            <a:t>Horizontal:</a:t>
          </a:r>
          <a:r>
            <a:rPr lang="en-GB" sz="3700" kern="1200"/>
            <a:t> new types of phenomena added</a:t>
          </a:r>
          <a:endParaRPr lang="en-US" sz="3700" kern="1200"/>
        </a:p>
      </dsp:txBody>
      <dsp:txXfrm>
        <a:off x="0" y="2047"/>
        <a:ext cx="5458837" cy="1396141"/>
      </dsp:txXfrm>
    </dsp:sp>
    <dsp:sp modelId="{C21C9438-0118-413B-B13E-5B64441024A0}">
      <dsp:nvSpPr>
        <dsp:cNvPr id="0" name=""/>
        <dsp:cNvSpPr/>
      </dsp:nvSpPr>
      <dsp:spPr>
        <a:xfrm>
          <a:off x="0" y="1398189"/>
          <a:ext cx="5458837" cy="0"/>
        </a:xfrm>
        <a:prstGeom prst="line">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AE7A58C-85FC-4B84-8D7B-450C660F349D}">
      <dsp:nvSpPr>
        <dsp:cNvPr id="0" name=""/>
        <dsp:cNvSpPr/>
      </dsp:nvSpPr>
      <dsp:spPr>
        <a:xfrm>
          <a:off x="0" y="1398189"/>
          <a:ext cx="5458837" cy="13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b="1" kern="1200"/>
            <a:t>Vertical:</a:t>
          </a:r>
          <a:r>
            <a:rPr lang="en-GB" sz="3700" kern="1200"/>
            <a:t> less severe experiences included</a:t>
          </a:r>
          <a:endParaRPr lang="en-US" sz="3700" kern="1200"/>
        </a:p>
      </dsp:txBody>
      <dsp:txXfrm>
        <a:off x="0" y="1398189"/>
        <a:ext cx="5458837" cy="1396141"/>
      </dsp:txXfrm>
    </dsp:sp>
    <dsp:sp modelId="{B209BE2F-52C4-4BC5-905E-D60C5A066365}">
      <dsp:nvSpPr>
        <dsp:cNvPr id="0" name=""/>
        <dsp:cNvSpPr/>
      </dsp:nvSpPr>
      <dsp:spPr>
        <a:xfrm>
          <a:off x="0" y="2794330"/>
          <a:ext cx="5458837"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7C5FF68-0B85-421B-B411-CA65885568D5}">
      <dsp:nvSpPr>
        <dsp:cNvPr id="0" name=""/>
        <dsp:cNvSpPr/>
      </dsp:nvSpPr>
      <dsp:spPr>
        <a:xfrm>
          <a:off x="0" y="2794330"/>
          <a:ext cx="5458837" cy="13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Both influence diagnosis frequency and thresholds</a:t>
          </a:r>
          <a:endParaRPr lang="en-US" sz="3700" kern="1200"/>
        </a:p>
      </dsp:txBody>
      <dsp:txXfrm>
        <a:off x="0" y="2794330"/>
        <a:ext cx="5458837" cy="1396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A1136-85AE-46BF-BE56-A2B52EE1AC67}">
      <dsp:nvSpPr>
        <dsp:cNvPr id="0" name=""/>
        <dsp:cNvSpPr/>
      </dsp:nvSpPr>
      <dsp:spPr>
        <a:xfrm>
          <a:off x="0" y="258360"/>
          <a:ext cx="5393361" cy="17541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8550E-2F94-4E9C-A862-47CBABE2D03C}">
      <dsp:nvSpPr>
        <dsp:cNvPr id="0" name=""/>
        <dsp:cNvSpPr/>
      </dsp:nvSpPr>
      <dsp:spPr>
        <a:xfrm>
          <a:off x="530625" y="653040"/>
          <a:ext cx="964773" cy="9647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1C980-2642-4DFD-99AE-D320FAD1EB72}">
      <dsp:nvSpPr>
        <dsp:cNvPr id="0" name=""/>
        <dsp:cNvSpPr/>
      </dsp:nvSpPr>
      <dsp:spPr>
        <a:xfrm>
          <a:off x="2026023" y="258360"/>
          <a:ext cx="3367337" cy="175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46" tIns="185646" rIns="185646" bIns="185646" numCol="1" spcCol="1270" anchor="ctr" anchorCtr="0">
          <a:noAutofit/>
        </a:bodyPr>
        <a:lstStyle/>
        <a:p>
          <a:pPr marL="0" lvl="0" indent="0" algn="l" defTabSz="622300">
            <a:lnSpc>
              <a:spcPct val="100000"/>
            </a:lnSpc>
            <a:spcBef>
              <a:spcPct val="0"/>
            </a:spcBef>
            <a:spcAft>
              <a:spcPct val="35000"/>
            </a:spcAft>
            <a:buNone/>
          </a:pPr>
          <a:r>
            <a:rPr lang="en-GB" sz="1400" kern="1200"/>
            <a:t>Outward expansion of the definition of a concept to capture qualitatively different phenomena. Things that did not qualify as trauma, addiction, or a disorder, previously.</a:t>
          </a:r>
          <a:endParaRPr lang="en-US" sz="1400" kern="1200"/>
        </a:p>
      </dsp:txBody>
      <dsp:txXfrm>
        <a:off x="2026023" y="258360"/>
        <a:ext cx="3367337" cy="1754133"/>
      </dsp:txXfrm>
    </dsp:sp>
    <dsp:sp modelId="{685F638D-F9A7-4B2F-8F16-23F2DEF6114B}">
      <dsp:nvSpPr>
        <dsp:cNvPr id="0" name=""/>
        <dsp:cNvSpPr/>
      </dsp:nvSpPr>
      <dsp:spPr>
        <a:xfrm>
          <a:off x="0" y="2338844"/>
          <a:ext cx="5393361" cy="17541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135E9-5CB0-4F76-AF5B-5D881FAB945F}">
      <dsp:nvSpPr>
        <dsp:cNvPr id="0" name=""/>
        <dsp:cNvSpPr/>
      </dsp:nvSpPr>
      <dsp:spPr>
        <a:xfrm>
          <a:off x="530625" y="2733524"/>
          <a:ext cx="964773" cy="9647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BDA59D-D413-47DA-970E-40CE15D47D09}">
      <dsp:nvSpPr>
        <dsp:cNvPr id="0" name=""/>
        <dsp:cNvSpPr/>
      </dsp:nvSpPr>
      <dsp:spPr>
        <a:xfrm>
          <a:off x="2026023" y="2338844"/>
          <a:ext cx="3367337" cy="175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46" tIns="185646" rIns="185646" bIns="185646" numCol="1" spcCol="1270" anchor="ctr" anchorCtr="0">
          <a:noAutofit/>
        </a:bodyPr>
        <a:lstStyle/>
        <a:p>
          <a:pPr marL="0" lvl="0" indent="0" algn="l" defTabSz="622300">
            <a:lnSpc>
              <a:spcPct val="100000"/>
            </a:lnSpc>
            <a:spcBef>
              <a:spcPct val="0"/>
            </a:spcBef>
            <a:spcAft>
              <a:spcPct val="35000"/>
            </a:spcAft>
            <a:buNone/>
          </a:pPr>
          <a:r>
            <a:rPr lang="en-US" sz="1400" kern="1200"/>
            <a:t>For example, addiction used to refer specifically to the compulsive use of alcohol or drugs. </a:t>
          </a:r>
        </a:p>
        <a:p>
          <a:pPr marL="0" lvl="0" indent="0" algn="l" defTabSz="622300">
            <a:lnSpc>
              <a:spcPct val="100000"/>
            </a:lnSpc>
            <a:spcBef>
              <a:spcPct val="0"/>
            </a:spcBef>
            <a:spcAft>
              <a:spcPct val="35000"/>
            </a:spcAft>
            <a:buNone/>
          </a:pPr>
          <a:r>
            <a:rPr lang="en-GB" sz="1400" b="0" i="0" kern="1200"/>
            <a:t>The definition has broadened to include gambling, internet use, shopping, and even exercise.</a:t>
          </a:r>
          <a:endParaRPr lang="en-US" sz="1400" kern="1200"/>
        </a:p>
      </dsp:txBody>
      <dsp:txXfrm>
        <a:off x="2026023" y="2338844"/>
        <a:ext cx="3367337" cy="17541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CDC46-99B0-4203-94CC-2767372047B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1D8DF-F0A1-429F-98FC-522928BEFFE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2E61DC-6AF1-40C2-9C51-04DF4072E0F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ICD‑11’s more flexible approach can risk </a:t>
          </a:r>
          <a:r>
            <a:rPr lang="en-GB" sz="2300" b="1" kern="1200"/>
            <a:t>broader and less precise diagnoses</a:t>
          </a:r>
          <a:r>
            <a:rPr lang="en-GB" sz="2300" kern="1200"/>
            <a:t> (Kamp‑Becker, 2024 — ASD example). </a:t>
          </a:r>
          <a:r>
            <a:rPr lang="en-GB" sz="2300" kern="1200">
              <a:hlinkClick xmlns:r="http://schemas.openxmlformats.org/officeDocument/2006/relationships" r:id="rId3"/>
            </a:rPr>
            <a:t>[nature.com]</a:t>
          </a:r>
          <a:endParaRPr lang="en-US" sz="2300" kern="1200"/>
        </a:p>
      </dsp:txBody>
      <dsp:txXfrm>
        <a:off x="1437631" y="531"/>
        <a:ext cx="9077968" cy="1244702"/>
      </dsp:txXfrm>
    </dsp:sp>
    <dsp:sp modelId="{6681FE0F-FF56-467F-9619-8592F0A61D3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6C16F-D1A7-4192-BAAF-1AFC58E01892}">
      <dsp:nvSpPr>
        <dsp:cNvPr id="0" name=""/>
        <dsp:cNvSpPr/>
      </dsp:nvSpPr>
      <dsp:spPr>
        <a:xfrm>
          <a:off x="376522" y="1836468"/>
          <a:ext cx="684586" cy="684586"/>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5DA769-462F-4F31-8A0F-77598765E668}">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Some argue for </a:t>
          </a:r>
          <a:r>
            <a:rPr lang="en-GB" sz="2300" b="1" kern="1200"/>
            <a:t>simplifying and merging ICD/DSM</a:t>
          </a:r>
          <a:r>
            <a:rPr lang="en-GB" sz="2300" kern="1200"/>
            <a:t> because current systems lack sufficient clinical utility. (JAMA Psychiatry review, 2024) </a:t>
          </a:r>
          <a:r>
            <a:rPr lang="en-GB" sz="2300" kern="1200">
              <a:hlinkClick xmlns:r="http://schemas.openxmlformats.org/officeDocument/2006/relationships" r:id="rId6"/>
            </a:rPr>
            <a:t>[jamanetwork.com]</a:t>
          </a:r>
          <a:endParaRPr lang="en-US" sz="2300" kern="1200"/>
        </a:p>
      </dsp:txBody>
      <dsp:txXfrm>
        <a:off x="1437631" y="1556410"/>
        <a:ext cx="9077968" cy="1244702"/>
      </dsp:txXfrm>
    </dsp:sp>
    <dsp:sp modelId="{1AEB3FC5-4FA0-464A-8635-71EE41BBD24B}">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D06DB-0815-479A-BCB5-FAFECFFCB15D}">
      <dsp:nvSpPr>
        <dsp:cNvPr id="0" name=""/>
        <dsp:cNvSpPr/>
      </dsp:nvSpPr>
      <dsp:spPr>
        <a:xfrm>
          <a:off x="376522" y="3392347"/>
          <a:ext cx="684586" cy="6845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EF0420-0AE2-4A47-9F78-1D3FDD7D9A45}">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Coding inconsistency makes ICD data unreliable for research or clinical surveillance. (Nelson et al., 2024) </a:t>
          </a:r>
          <a:r>
            <a:rPr lang="en-GB" sz="2300" kern="1200">
              <a:hlinkClick xmlns:r="http://schemas.openxmlformats.org/officeDocument/2006/relationships" r:id="rId9"/>
            </a:rPr>
            <a:t>[biomedical...hs.gwu.edu]</a:t>
          </a:r>
          <a:r>
            <a:rPr lang="en-GB" sz="2300" kern="1200"/>
            <a:t>, </a:t>
          </a:r>
          <a:r>
            <a:rPr lang="en-GB" sz="2300" kern="1200">
              <a:hlinkClick xmlns:r="http://schemas.openxmlformats.org/officeDocument/2006/relationships" r:id="rId10"/>
            </a:rPr>
            <a:t>[journals.sagepub.com]</a:t>
          </a:r>
          <a:endParaRPr lang="en-US" sz="2300" kern="1200"/>
        </a:p>
      </dsp:txBody>
      <dsp:txXfrm>
        <a:off x="1437631" y="3112289"/>
        <a:ext cx="9077968" cy="1244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B9B69-B63F-46FC-BCFC-1E69FCCB8E20}">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FC25E-C5D6-4467-A619-EF2CAB19559E}">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C94E90-1386-48BC-AEFE-15C6988978B9}">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ICD‑11 uses </a:t>
          </a:r>
          <a:r>
            <a:rPr lang="en-GB" sz="2300" b="1" kern="1200"/>
            <a:t>flexible, prototype‑based criteria</a:t>
          </a:r>
          <a:endParaRPr lang="en-US" sz="2300" kern="1200"/>
        </a:p>
      </dsp:txBody>
      <dsp:txXfrm>
        <a:off x="1939533" y="717"/>
        <a:ext cx="4362067" cy="1679249"/>
      </dsp:txXfrm>
    </dsp:sp>
    <dsp:sp modelId="{B81B1358-E99D-4E68-8C88-FDDDC0C547E7}">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28B79-89AB-4A06-B7E7-8C8F211341FF}">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1C612E-03D7-4DE2-84C3-6EAE30C1062A}">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Risk: broader criteria → overdiagnosis</a:t>
          </a:r>
          <a:endParaRPr lang="en-US" sz="2300" kern="1200"/>
        </a:p>
      </dsp:txBody>
      <dsp:txXfrm>
        <a:off x="1939533" y="2099779"/>
        <a:ext cx="4362067" cy="1679249"/>
      </dsp:txXfrm>
    </dsp:sp>
    <dsp:sp modelId="{504D9BA3-0BC2-48D8-8B2E-EEF61DC4E642}">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9BC25-8962-457B-88F7-568E5603D8AF}">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9A3A5C-F6EB-4ECF-A1DD-8C0FD231F454}">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ASD in ICD‑11 criticised for vagueness &amp; risk of false positives (Kamp‑Becker, 2024) </a:t>
          </a:r>
          <a:r>
            <a:rPr lang="en-GB" sz="2300" kern="1200">
              <a:hlinkClick xmlns:r="http://schemas.openxmlformats.org/officeDocument/2006/relationships" r:id="rId7"/>
            </a:rPr>
            <a:t>[nature.com]</a:t>
          </a:r>
          <a:endParaRPr lang="en-US" sz="2300" kern="1200"/>
        </a:p>
      </dsp:txBody>
      <dsp:txXfrm>
        <a:off x="1939533" y="4198841"/>
        <a:ext cx="4362067" cy="16792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3F6C5-8A84-4737-A34F-18C834B6743A}">
      <dsp:nvSpPr>
        <dsp:cNvPr id="0" name=""/>
        <dsp:cNvSpPr/>
      </dsp:nvSpPr>
      <dsp:spPr>
        <a:xfrm>
          <a:off x="0" y="36994"/>
          <a:ext cx="6301601" cy="18696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Validity of DSM/ICD diagnoses is limited due to lack of biological markers</a:t>
          </a:r>
          <a:endParaRPr lang="en-US" sz="3400" kern="1200"/>
        </a:p>
      </dsp:txBody>
      <dsp:txXfrm>
        <a:off x="91269" y="128263"/>
        <a:ext cx="6119063" cy="1687122"/>
      </dsp:txXfrm>
    </dsp:sp>
    <dsp:sp modelId="{F39B6286-5A62-4C16-8F14-F376BE9A91EC}">
      <dsp:nvSpPr>
        <dsp:cNvPr id="0" name=""/>
        <dsp:cNvSpPr/>
      </dsp:nvSpPr>
      <dsp:spPr>
        <a:xfrm>
          <a:off x="0" y="2004574"/>
          <a:ext cx="6301601" cy="186966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Some new frameworks risk over‑abstracting symptoms, reducing clinical clarity</a:t>
          </a:r>
          <a:endParaRPr lang="en-US" sz="3400" kern="1200"/>
        </a:p>
      </dsp:txBody>
      <dsp:txXfrm>
        <a:off x="91269" y="2095843"/>
        <a:ext cx="6119063" cy="1687122"/>
      </dsp:txXfrm>
    </dsp:sp>
    <dsp:sp modelId="{E798647C-F5E1-41B8-9B53-9A68D0C230EA}">
      <dsp:nvSpPr>
        <dsp:cNvPr id="0" name=""/>
        <dsp:cNvSpPr/>
      </dsp:nvSpPr>
      <dsp:spPr>
        <a:xfrm>
          <a:off x="0" y="3972154"/>
          <a:ext cx="6301601" cy="18696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Calls for simplification &amp; merging of diagnostic systems </a:t>
          </a:r>
          <a:r>
            <a:rPr lang="en-GB" sz="3400" kern="1200">
              <a:hlinkClick xmlns:r="http://schemas.openxmlformats.org/officeDocument/2006/relationships" r:id="rId1"/>
            </a:rPr>
            <a:t>[jamanetwork.com]</a:t>
          </a:r>
          <a:endParaRPr lang="en-US" sz="3400" kern="1200"/>
        </a:p>
      </dsp:txBody>
      <dsp:txXfrm>
        <a:off x="91269" y="4063423"/>
        <a:ext cx="6119063" cy="16871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A31BF-6D4B-43FE-8FB9-A5B047C008CA}">
      <dsp:nvSpPr>
        <dsp:cNvPr id="0" name=""/>
        <dsp:cNvSpPr/>
      </dsp:nvSpPr>
      <dsp:spPr>
        <a:xfrm>
          <a:off x="0" y="3929"/>
          <a:ext cx="10515600" cy="836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00CEA-6E53-41E7-8348-ADCC8767BB01}">
      <dsp:nvSpPr>
        <dsp:cNvPr id="0" name=""/>
        <dsp:cNvSpPr/>
      </dsp:nvSpPr>
      <dsp:spPr>
        <a:xfrm>
          <a:off x="252971" y="192090"/>
          <a:ext cx="460398" cy="4599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19DD65-BBB9-476D-B314-DA4720C132D6}">
      <dsp:nvSpPr>
        <dsp:cNvPr id="0" name=""/>
        <dsp:cNvSpPr/>
      </dsp:nvSpPr>
      <dsp:spPr>
        <a:xfrm>
          <a:off x="966341" y="3929"/>
          <a:ext cx="9505601" cy="914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03" tIns="96803" rIns="96803" bIns="96803" numCol="1" spcCol="1270" anchor="ctr" anchorCtr="0">
          <a:noAutofit/>
        </a:bodyPr>
        <a:lstStyle/>
        <a:p>
          <a:pPr marL="0" lvl="0" indent="0" algn="l" defTabSz="622300">
            <a:lnSpc>
              <a:spcPct val="100000"/>
            </a:lnSpc>
            <a:spcBef>
              <a:spcPct val="0"/>
            </a:spcBef>
            <a:spcAft>
              <a:spcPct val="35000"/>
            </a:spcAft>
            <a:buNone/>
          </a:pPr>
          <a:r>
            <a:rPr lang="en-GB" sz="1400" b="1" kern="1200"/>
            <a:t>Increased Sensitivity to Harm</a:t>
          </a:r>
          <a:r>
            <a:rPr lang="en-GB" sz="1400" kern="1200"/>
            <a:t>: The expansion of these concepts reflects an increased societal sensitivity to harm and a greater recognition of the diverse ways in which individuals can experience distress. This heightened sensitivity can lead to more inclusive and compassionate approaches to mental health</a:t>
          </a:r>
          <a:endParaRPr lang="en-US" sz="1400" kern="1200"/>
        </a:p>
      </dsp:txBody>
      <dsp:txXfrm>
        <a:off x="966341" y="3929"/>
        <a:ext cx="9505601" cy="914670"/>
      </dsp:txXfrm>
    </dsp:sp>
    <dsp:sp modelId="{FE703E9E-4491-49BC-8069-088566E2D01D}">
      <dsp:nvSpPr>
        <dsp:cNvPr id="0" name=""/>
        <dsp:cNvSpPr/>
      </dsp:nvSpPr>
      <dsp:spPr>
        <a:xfrm>
          <a:off x="0" y="1147267"/>
          <a:ext cx="10515600" cy="836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D8F07-8E61-4036-B158-2CCA069DDF95}">
      <dsp:nvSpPr>
        <dsp:cNvPr id="0" name=""/>
        <dsp:cNvSpPr/>
      </dsp:nvSpPr>
      <dsp:spPr>
        <a:xfrm>
          <a:off x="252971" y="1335428"/>
          <a:ext cx="460398" cy="4599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8BA55F-AD29-4C91-B0FA-69A15B84C48D}">
      <dsp:nvSpPr>
        <dsp:cNvPr id="0" name=""/>
        <dsp:cNvSpPr/>
      </dsp:nvSpPr>
      <dsp:spPr>
        <a:xfrm>
          <a:off x="966341" y="1147267"/>
          <a:ext cx="9505601" cy="914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03" tIns="96803" rIns="96803" bIns="96803" numCol="1" spcCol="1270" anchor="ctr" anchorCtr="0">
          <a:noAutofit/>
        </a:bodyPr>
        <a:lstStyle/>
        <a:p>
          <a:pPr marL="0" lvl="0" indent="0" algn="l" defTabSz="622300">
            <a:lnSpc>
              <a:spcPct val="100000"/>
            </a:lnSpc>
            <a:spcBef>
              <a:spcPct val="0"/>
            </a:spcBef>
            <a:spcAft>
              <a:spcPct val="35000"/>
            </a:spcAft>
            <a:buNone/>
          </a:pPr>
          <a:r>
            <a:rPr lang="en-GB" sz="1400" b="1" kern="1200"/>
            <a:t>Pathologising Everyday Experiences</a:t>
          </a:r>
          <a:r>
            <a:rPr lang="en-GB" sz="1400" kern="1200"/>
            <a:t>: One of the criticisms of concept creep is that it can lead to the pathologisation of everyday experiences. By broadening the definitions of mental disorders, there is a risk of labelling normal variations in human behaviour and emotions as pathological, which can contribute to overdiagnosis and overtreatment</a:t>
          </a:r>
          <a:endParaRPr lang="en-US" sz="1400" kern="1200"/>
        </a:p>
      </dsp:txBody>
      <dsp:txXfrm>
        <a:off x="966341" y="1147267"/>
        <a:ext cx="9505601" cy="914670"/>
      </dsp:txXfrm>
    </dsp:sp>
    <dsp:sp modelId="{183E05D8-F8E1-424D-A1DF-46416799A2D7}">
      <dsp:nvSpPr>
        <dsp:cNvPr id="0" name=""/>
        <dsp:cNvSpPr/>
      </dsp:nvSpPr>
      <dsp:spPr>
        <a:xfrm>
          <a:off x="0" y="2290605"/>
          <a:ext cx="10515600" cy="836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7C4FE-DE16-4EFD-B1CC-4EC2F5618732}">
      <dsp:nvSpPr>
        <dsp:cNvPr id="0" name=""/>
        <dsp:cNvSpPr/>
      </dsp:nvSpPr>
      <dsp:spPr>
        <a:xfrm>
          <a:off x="252971" y="2478766"/>
          <a:ext cx="460398" cy="4599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F909B-E1FA-4A69-8F8A-81B296DE8EEE}">
      <dsp:nvSpPr>
        <dsp:cNvPr id="0" name=""/>
        <dsp:cNvSpPr/>
      </dsp:nvSpPr>
      <dsp:spPr>
        <a:xfrm>
          <a:off x="966341" y="2290605"/>
          <a:ext cx="9505601" cy="914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03" tIns="96803" rIns="96803" bIns="96803" numCol="1" spcCol="1270" anchor="ctr" anchorCtr="0">
          <a:noAutofit/>
        </a:bodyPr>
        <a:lstStyle/>
        <a:p>
          <a:pPr marL="0" lvl="0" indent="0" algn="l" defTabSz="622300">
            <a:lnSpc>
              <a:spcPct val="90000"/>
            </a:lnSpc>
            <a:spcBef>
              <a:spcPct val="0"/>
            </a:spcBef>
            <a:spcAft>
              <a:spcPct val="35000"/>
            </a:spcAft>
            <a:buNone/>
          </a:pPr>
          <a:r>
            <a:rPr lang="en-GB" sz="1400" b="1" kern="1200"/>
            <a:t>Implications for ICD-11</a:t>
          </a:r>
          <a:r>
            <a:rPr lang="en-GB" sz="1400" kern="1200"/>
            <a:t>: The International Classification of Diseases (ICD-11) reflects some of these trends in its diagnostic criteria. The inclusion of broader and more inclusive definitions of mental health conditions aims to improve the identification and treatment of individuals who might have been overlooked under stricter criteria. However, it also raises concerns about the potential for overdiagnosis and the medicalisation of normal life challenges</a:t>
          </a:r>
          <a:endParaRPr lang="en-US" sz="1400" kern="1200"/>
        </a:p>
      </dsp:txBody>
      <dsp:txXfrm>
        <a:off x="966341" y="2290605"/>
        <a:ext cx="9505601" cy="914670"/>
      </dsp:txXfrm>
    </dsp:sp>
    <dsp:sp modelId="{4EC0424F-D84F-4A52-903E-2935282F22C1}">
      <dsp:nvSpPr>
        <dsp:cNvPr id="0" name=""/>
        <dsp:cNvSpPr/>
      </dsp:nvSpPr>
      <dsp:spPr>
        <a:xfrm>
          <a:off x="0" y="3433943"/>
          <a:ext cx="10515600" cy="836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E84E8-AE47-40B4-B2F1-59160AA38112}">
      <dsp:nvSpPr>
        <dsp:cNvPr id="0" name=""/>
        <dsp:cNvSpPr/>
      </dsp:nvSpPr>
      <dsp:spPr>
        <a:xfrm>
          <a:off x="252971" y="3622104"/>
          <a:ext cx="460398" cy="4599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369059-190B-4B02-B874-91814AA71555}">
      <dsp:nvSpPr>
        <dsp:cNvPr id="0" name=""/>
        <dsp:cNvSpPr/>
      </dsp:nvSpPr>
      <dsp:spPr>
        <a:xfrm>
          <a:off x="966341" y="3433943"/>
          <a:ext cx="9505601" cy="914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03" tIns="96803" rIns="96803" bIns="96803" numCol="1" spcCol="1270" anchor="ctr" anchorCtr="0">
          <a:noAutofit/>
        </a:bodyPr>
        <a:lstStyle/>
        <a:p>
          <a:pPr marL="0" lvl="0" indent="0" algn="l" defTabSz="622300">
            <a:lnSpc>
              <a:spcPct val="100000"/>
            </a:lnSpc>
            <a:spcBef>
              <a:spcPct val="0"/>
            </a:spcBef>
            <a:spcAft>
              <a:spcPct val="35000"/>
            </a:spcAft>
            <a:buNone/>
          </a:pPr>
          <a:r>
            <a:rPr lang="en-GB" sz="1400" b="1" kern="1200"/>
            <a:t>Balancing Sensitivity and Specificity</a:t>
          </a:r>
          <a:r>
            <a:rPr lang="en-GB" sz="1400" kern="1200"/>
            <a:t>: The challenge for clinicians and researchers is to balance the increased sensitivity to harm with the need to maintain specificity in diagnoses. This involves ensuring that diagnostic criteria are both inclusive enough to capture genuine cases of mental health issues and specific enough to avoid pathologising normal experiences.</a:t>
          </a:r>
          <a:endParaRPr lang="en-US" sz="1400" kern="1200"/>
        </a:p>
      </dsp:txBody>
      <dsp:txXfrm>
        <a:off x="966341" y="3433943"/>
        <a:ext cx="9505601" cy="9146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7A6EF-A7E3-418E-8BFB-CA2F57115773}">
      <dsp:nvSpPr>
        <dsp:cNvPr id="0" name=""/>
        <dsp:cNvSpPr/>
      </dsp:nvSpPr>
      <dsp:spPr>
        <a:xfrm>
          <a:off x="0" y="81411"/>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Psychiatric diagnoses</a:t>
          </a:r>
          <a:r>
            <a:rPr lang="en-GB" sz="2500" b="0" i="0" kern="1200"/>
            <a:t> are often subjective and lack scientific validity.</a:t>
          </a:r>
          <a:endParaRPr lang="en-US" sz="2500" kern="1200"/>
        </a:p>
      </dsp:txBody>
      <dsp:txXfrm>
        <a:off x="48481" y="129892"/>
        <a:ext cx="10418638" cy="896166"/>
      </dsp:txXfrm>
    </dsp:sp>
    <dsp:sp modelId="{8287A8B3-347F-44EB-90B9-63B655B72CA9}">
      <dsp:nvSpPr>
        <dsp:cNvPr id="0" name=""/>
        <dsp:cNvSpPr/>
      </dsp:nvSpPr>
      <dsp:spPr>
        <a:xfrm>
          <a:off x="0" y="1146540"/>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Psychiatric treatments</a:t>
          </a:r>
          <a:r>
            <a:rPr lang="en-GB" sz="2500" b="0" i="0" kern="1200"/>
            <a:t>, such as medications and treatments can be harmful and are sometimes administered without proper consent.</a:t>
          </a:r>
          <a:endParaRPr lang="en-US" sz="2500" kern="1200"/>
        </a:p>
      </dsp:txBody>
      <dsp:txXfrm>
        <a:off x="48481" y="1195021"/>
        <a:ext cx="10418638" cy="896166"/>
      </dsp:txXfrm>
    </dsp:sp>
    <dsp:sp modelId="{B3D8173F-9121-4A98-9F85-341ABA8DE656}">
      <dsp:nvSpPr>
        <dsp:cNvPr id="0" name=""/>
        <dsp:cNvSpPr/>
      </dsp:nvSpPr>
      <dsp:spPr>
        <a:xfrm>
          <a:off x="0" y="2211669"/>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Involuntary commitment</a:t>
          </a:r>
          <a:r>
            <a:rPr lang="en-GB" sz="2500" kern="1200"/>
            <a:t> and treatment infringe on individual rights and freedoms</a:t>
          </a:r>
          <a:r>
            <a:rPr lang="en-GB" sz="2500" kern="1200" baseline="30000"/>
            <a:t>.</a:t>
          </a:r>
          <a:endParaRPr lang="en-US" sz="2500" kern="1200"/>
        </a:p>
      </dsp:txBody>
      <dsp:txXfrm>
        <a:off x="48481" y="2260150"/>
        <a:ext cx="10418638" cy="896166"/>
      </dsp:txXfrm>
    </dsp:sp>
    <dsp:sp modelId="{B5C9390A-DA6E-4E16-B1B0-1EC49A91CD5A}">
      <dsp:nvSpPr>
        <dsp:cNvPr id="0" name=""/>
        <dsp:cNvSpPr/>
      </dsp:nvSpPr>
      <dsp:spPr>
        <a:xfrm>
          <a:off x="0" y="3276797"/>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movement continues to influence discussions about mental health care, emphasizing the need for more humane and patient-centered approaches</a:t>
          </a:r>
          <a:endParaRPr lang="en-US" sz="2500" kern="1200"/>
        </a:p>
      </dsp:txBody>
      <dsp:txXfrm>
        <a:off x="48481" y="3325278"/>
        <a:ext cx="10418638" cy="8961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482D7-8E6D-4CB4-8576-0D62B5E639A4}">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0EBEA-64C9-4602-A722-EBF212EC48F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CC14F-3285-49E9-AA59-0D1BC01310E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dirty="0" err="1"/>
            <a:t>R.D.Laing</a:t>
          </a:r>
          <a:r>
            <a:rPr lang="en-GB" sz="1700" kern="1200" dirty="0"/>
            <a:t> (1960, 1964) was a Scottish psychiatrist and psychanalyst who </a:t>
          </a:r>
          <a:r>
            <a:rPr lang="en-GB" sz="1700" b="0" i="0" kern="1200" dirty="0"/>
            <a:t>was critical of the conventional methods used to treat mental illnesses, such as hospitalisation and electroshock therapy. He said these methods were often dehumanising and also failed to address the underlying issues. </a:t>
          </a:r>
          <a:endParaRPr lang="en-US" sz="1700" kern="1200" dirty="0"/>
        </a:p>
      </dsp:txBody>
      <dsp:txXfrm>
        <a:off x="1437631" y="531"/>
        <a:ext cx="9077968" cy="1244702"/>
      </dsp:txXfrm>
    </dsp:sp>
    <dsp:sp modelId="{D8025E1C-2E8D-4B8E-9B6F-5C2766AFE9D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60F25-CFA9-4F18-A5B3-6BD855FCC431}">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5D9B90-C3BD-4F17-9E5A-CA8A0D258CF5}">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Laing also argued that Schizophrenia could be best understood as an understandable response to dysfunctional family dynamics rather than a biological condition requiring medication.</a:t>
          </a:r>
          <a:endParaRPr lang="en-US" sz="1700" kern="1200"/>
        </a:p>
      </dsp:txBody>
      <dsp:txXfrm>
        <a:off x="1437631" y="1556410"/>
        <a:ext cx="9077968" cy="1244702"/>
      </dsp:txXfrm>
    </dsp:sp>
    <dsp:sp modelId="{661624A7-F775-4928-BA4D-196F7DE6343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9F999-057C-4EA4-B8FA-506F757692C7}">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144C3-C81D-4A58-9F53-558972BFAC8B}">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b="0" i="0" kern="1200" dirty="0"/>
            <a:t>Laing’s work emphasised the validity of patients’ experiences and was influential in the development of a more empathetic, person-centred approach to mental health care, and more humane and e</a:t>
          </a:r>
          <a:r>
            <a:rPr lang="en-GB" sz="1700" kern="1200" dirty="0"/>
            <a:t>thi</a:t>
          </a:r>
          <a:r>
            <a:rPr lang="en-GB" sz="1700" b="0" i="0" kern="1200" dirty="0"/>
            <a:t>cal treatment in psychiatry.</a:t>
          </a:r>
          <a:endParaRPr lang="en-US" sz="1700" kern="1200" dirty="0"/>
        </a:p>
      </dsp:txBody>
      <dsp:txXfrm>
        <a:off x="1437631" y="3112289"/>
        <a:ext cx="9077968" cy="12447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B6636-2E52-4B46-A6E5-DBD7F4C60517}">
      <dsp:nvSpPr>
        <dsp:cNvPr id="0" name=""/>
        <dsp:cNvSpPr/>
      </dsp:nvSpPr>
      <dsp:spPr>
        <a:xfrm>
          <a:off x="0" y="13673"/>
          <a:ext cx="6245265" cy="2737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Critical Psychiatry Network </a:t>
          </a:r>
        </a:p>
        <a:p>
          <a:pPr marL="0" lvl="0" indent="0" algn="l" defTabSz="1155700">
            <a:lnSpc>
              <a:spcPct val="90000"/>
            </a:lnSpc>
            <a:spcBef>
              <a:spcPct val="0"/>
            </a:spcBef>
            <a:spcAft>
              <a:spcPct val="35000"/>
            </a:spcAft>
            <a:buNone/>
          </a:pPr>
          <a:r>
            <a:rPr lang="en-GB" sz="2500" kern="1200" dirty="0" err="1"/>
            <a:t>PsychiatristsChallenging</a:t>
          </a:r>
          <a:r>
            <a:rPr lang="en-GB" sz="2500" kern="1200" dirty="0"/>
            <a:t> mainstream, biomedical‑heavy psychiatry from inside the profession. They seek reform, reduced coercion, and a wider socio‑psychological lens.</a:t>
          </a:r>
          <a:endParaRPr lang="en-US" sz="2500" kern="1200" dirty="0"/>
        </a:p>
      </dsp:txBody>
      <dsp:txXfrm>
        <a:off x="133648" y="147321"/>
        <a:ext cx="5977969" cy="2470504"/>
      </dsp:txXfrm>
    </dsp:sp>
    <dsp:sp modelId="{DABD8E77-9D14-467B-978C-CEFD4CC6ACB9}">
      <dsp:nvSpPr>
        <dsp:cNvPr id="0" name=""/>
        <dsp:cNvSpPr/>
      </dsp:nvSpPr>
      <dsp:spPr>
        <a:xfrm>
          <a:off x="0" y="2837873"/>
          <a:ext cx="6245265" cy="2737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Service‑User/Survivor Movement </a:t>
          </a:r>
        </a:p>
        <a:p>
          <a:pPr marL="0" lvl="0" indent="0" algn="l" defTabSz="1155700">
            <a:lnSpc>
              <a:spcPct val="90000"/>
            </a:lnSpc>
            <a:spcBef>
              <a:spcPct val="0"/>
            </a:spcBef>
            <a:spcAft>
              <a:spcPct val="35000"/>
            </a:spcAft>
            <a:buNone/>
          </a:pPr>
          <a:r>
            <a:rPr lang="en-GB" sz="2500" kern="1200" dirty="0"/>
            <a:t>People with lived experience. Challenging psychiatry from the outside (and partially inside), advocating for rights, alternatives, autonomy, and recognition of lived experience as expertise.</a:t>
          </a:r>
          <a:endParaRPr lang="en-US" sz="2500" kern="1200" dirty="0"/>
        </a:p>
      </dsp:txBody>
      <dsp:txXfrm>
        <a:off x="133648" y="2971521"/>
        <a:ext cx="5977969" cy="24705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44FF3-DFF3-4701-871C-199F86622BE7}">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3A4292-05DD-45E4-BC01-4D71A554518F}">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Anti‑psychiatry critiques remain relevant in light of </a:t>
          </a:r>
          <a:r>
            <a:rPr lang="en-GB" sz="2500" b="1" kern="1200"/>
            <a:t>diagnostic expansion and lack of biological markers</a:t>
          </a:r>
          <a:r>
            <a:rPr lang="en-GB" sz="2500" kern="1200"/>
            <a:t>, as highlighted by 2024 reviews questioning ICD/DSM validity. </a:t>
          </a:r>
          <a:endParaRPr lang="en-US" sz="2500" kern="1200"/>
        </a:p>
      </dsp:txBody>
      <dsp:txXfrm>
        <a:off x="696297" y="538547"/>
        <a:ext cx="4171627" cy="2590157"/>
      </dsp:txXfrm>
    </dsp:sp>
    <dsp:sp modelId="{8E4BF7B9-A91D-46C9-A9E1-66D8865A19BF}">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7B3A6-B91B-49AF-A094-B75462494B4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Updated evidence that ICD‑11 may produce </a:t>
          </a:r>
          <a:r>
            <a:rPr lang="en-GB" sz="2500" b="1" kern="1200"/>
            <a:t>non‑falsifiable diagnoses</a:t>
          </a:r>
          <a:r>
            <a:rPr lang="en-GB" sz="2500" kern="1200"/>
            <a:t> and increase prevalence inflation</a:t>
          </a:r>
          <a:endParaRPr lang="en-US" sz="25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ur01.safelinks.protection.outlook.com/?url=https%3A%2F%2Fstudylib.net%2Fdoc%2F27127382%2Fconcept-creep---haslam&amp;data=05%7C02%7Cn.haddon%40uwtsd.ac.uk%7C6bc04e6b7b554fd0647708de6ec9ce41%7C4e0f11f9046e45059cb8db2152311e21%7C0%7C0%7C639070010196698852%7CUnknown%7CTWFpbGZsb3d8eyJFbXB0eU1hcGkiOnRydWUsIlYiOiIwLjAuMDAwMCIsIlAiOiJXaW4zMiIsIkFOIjoiTWFpbCIsIldUIjoyfQ%3D%3D%7C0%7C%7C%7C&amp;sdata=3EcrCt9MaYmBGCdSO%2Bjxuy475xGGoa3pdvORICzVD68%3D&amp;reserved=0"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ncbi.nlm.nih.gov/pmc/articles/PMC10310000/#:~:text=Critics%20of%20the%20Diagnostic%20and,disorders%20so%20that%20a%20lower"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intapi.sciendo.com/pdf/10.58734/plc-2023-0002"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bbc.co.uk/news/uk-scotland-38816660"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www.nsun.org.uk/about-us/history/" TargetMode="External"/><Relationship Id="rId3" Type="http://schemas.openxmlformats.org/officeDocument/2006/relationships/hyperlink" Target="https://www.criticalpsychiatry.co.uk/about-us/" TargetMode="External"/><Relationship Id="rId7" Type="http://schemas.openxmlformats.org/officeDocument/2006/relationships/hyperlink" Target="https://en.wikipedia.org/wiki/Psychiatric_survivors_movement"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www.critpsynet.freeuk.com/CPNmission.htm" TargetMode="External"/><Relationship Id="rId5" Type="http://schemas.openxmlformats.org/officeDocument/2006/relationships/hyperlink" Target="https://publications.parliament.uk/pa/cm200405/cmselect/cmhealth/42/42we13.htm" TargetMode="External"/><Relationship Id="rId10" Type="http://schemas.openxmlformats.org/officeDocument/2006/relationships/hyperlink" Target="https://www.cambridge.org/core/books/mind-state-and-society/subjectivity-citizenship-and-mental-health-uk-service-user-perspectives/5CBFD5C05A71F2746EBB1C65EBB95B64" TargetMode="External"/><Relationship Id="rId4" Type="http://schemas.openxmlformats.org/officeDocument/2006/relationships/hyperlink" Target="https://en.wikipedia.org/wiki/Critical_Psychiatry_Network" TargetMode="External"/><Relationship Id="rId9" Type="http://schemas.openxmlformats.org/officeDocument/2006/relationships/hyperlink" Target="http://studymore.org.uk/policy_2.pdf"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a:t>
            </a:fld>
            <a:endParaRPr lang="en-GB"/>
          </a:p>
        </p:txBody>
      </p:sp>
    </p:spTree>
    <p:extLst>
      <p:ext uri="{BB962C8B-B14F-4D97-AF65-F5344CB8AC3E}">
        <p14:creationId xmlns:p14="http://schemas.microsoft.com/office/powerpoint/2010/main" val="4170807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Emphasise that diagnoses are not static; they evolve as society changes.</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a:t>
            </a:fld>
            <a:endParaRPr lang="en-GB"/>
          </a:p>
        </p:txBody>
      </p:sp>
    </p:spTree>
    <p:extLst>
      <p:ext uri="{BB962C8B-B14F-4D97-AF65-F5344CB8AC3E}">
        <p14:creationId xmlns:p14="http://schemas.microsoft.com/office/powerpoint/2010/main" val="2678248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Present recent UK findings: public attitudes have regressed significantly, affecting both treatment access and community acceptance. Cite the most recent data showing that attitudes have moved backwards after improvements between 2008–2019.</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a:t>
            </a:fld>
            <a:endParaRPr lang="en-GB"/>
          </a:p>
        </p:txBody>
      </p:sp>
    </p:spTree>
    <p:extLst>
      <p:ext uri="{BB962C8B-B14F-4D97-AF65-F5344CB8AC3E}">
        <p14:creationId xmlns:p14="http://schemas.microsoft.com/office/powerpoint/2010/main" val="2675324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a:t>
            </a:fld>
            <a:endParaRPr lang="en-GB"/>
          </a:p>
        </p:txBody>
      </p:sp>
    </p:spTree>
    <p:extLst>
      <p:ext uri="{BB962C8B-B14F-4D97-AF65-F5344CB8AC3E}">
        <p14:creationId xmlns:p14="http://schemas.microsoft.com/office/powerpoint/2010/main" val="2581672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6</a:t>
            </a:fld>
            <a:endParaRPr lang="en-GB"/>
          </a:p>
        </p:txBody>
      </p:sp>
    </p:spTree>
    <p:extLst>
      <p:ext uri="{BB962C8B-B14F-4D97-AF65-F5344CB8AC3E}">
        <p14:creationId xmlns:p14="http://schemas.microsoft.com/office/powerpoint/2010/main" val="4014508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7</a:t>
            </a:fld>
            <a:endParaRPr lang="en-GB"/>
          </a:p>
        </p:txBody>
      </p:sp>
    </p:spTree>
    <p:extLst>
      <p:ext uri="{BB962C8B-B14F-4D97-AF65-F5344CB8AC3E}">
        <p14:creationId xmlns:p14="http://schemas.microsoft.com/office/powerpoint/2010/main" val="2697473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Provides meaning/validation</a:t>
            </a:r>
          </a:p>
          <a:p>
            <a:r>
              <a:rPr lang="en-GB" sz="1200" b="0" i="0" kern="1200" dirty="0">
                <a:solidFill>
                  <a:schemeClr val="tx1"/>
                </a:solidFill>
                <a:effectLst/>
                <a:latin typeface="+mn-lt"/>
                <a:ea typeface="+mn-ea"/>
                <a:cs typeface="+mn-cs"/>
              </a:rPr>
              <a:t>Facilitates access to support &amp; treatment</a:t>
            </a:r>
          </a:p>
          <a:p>
            <a:r>
              <a:rPr lang="en-GB" sz="1200" b="0" i="0" kern="1200" dirty="0">
                <a:solidFill>
                  <a:schemeClr val="tx1"/>
                </a:solidFill>
                <a:effectLst/>
                <a:latin typeface="+mn-lt"/>
                <a:ea typeface="+mn-ea"/>
                <a:cs typeface="+mn-cs"/>
              </a:rPr>
              <a:t>Helps communication with professionals</a:t>
            </a:r>
          </a:p>
          <a:p>
            <a:r>
              <a:rPr lang="en-GB" sz="1200" b="0" i="0" kern="1200" dirty="0">
                <a:solidFill>
                  <a:schemeClr val="tx1"/>
                </a:solidFill>
                <a:effectLst/>
                <a:latin typeface="+mn-lt"/>
                <a:ea typeface="+mn-ea"/>
                <a:cs typeface="+mn-cs"/>
              </a:rPr>
              <a:t>Enables advocacy and service planning</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Encourage nuanced thinking: diagnoses can help people access resources, but overly broad labels can dilute meaning or </a:t>
            </a:r>
            <a:r>
              <a:rPr lang="en-GB" sz="1200" b="0" i="0" kern="1200" dirty="0" err="1">
                <a:solidFill>
                  <a:schemeClr val="tx1"/>
                </a:solidFill>
                <a:effectLst/>
                <a:latin typeface="+mn-lt"/>
                <a:ea typeface="+mn-ea"/>
                <a:cs typeface="+mn-cs"/>
              </a:rPr>
              <a:t>pathologise</a:t>
            </a:r>
            <a:r>
              <a:rPr lang="en-GB" sz="1200" b="0" i="0" kern="1200" dirty="0">
                <a:solidFill>
                  <a:schemeClr val="tx1"/>
                </a:solidFill>
                <a:effectLst/>
                <a:latin typeface="+mn-lt"/>
                <a:ea typeface="+mn-ea"/>
                <a:cs typeface="+mn-cs"/>
              </a:rPr>
              <a:t> normal experience.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11</a:t>
            </a:fld>
            <a:endParaRPr lang="en-GB"/>
          </a:p>
        </p:txBody>
      </p:sp>
    </p:spTree>
    <p:extLst>
      <p:ext uri="{BB962C8B-B14F-4D97-AF65-F5344CB8AC3E}">
        <p14:creationId xmlns:p14="http://schemas.microsoft.com/office/powerpoint/2010/main" val="3012749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71CAA-F396-8F18-9CEA-C7BE384DE9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F7224-7DA9-15A4-2C7C-BF6AC40DC3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CD8442-B9D2-BD10-B2C8-05883E916FB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groups, evaluate the benefits and drawbacks of diagnosis from the perspective of individuals, clinicians, and society.</a:t>
            </a:r>
          </a:p>
          <a:p>
            <a:endParaRPr lang="en-GB" dirty="0"/>
          </a:p>
        </p:txBody>
      </p:sp>
      <p:sp>
        <p:nvSpPr>
          <p:cNvPr id="4" name="Slide Number Placeholder 3">
            <a:extLst>
              <a:ext uri="{FF2B5EF4-FFF2-40B4-BE49-F238E27FC236}">
                <a16:creationId xmlns:a16="http://schemas.microsoft.com/office/drawing/2014/main" id="{18150F23-3139-FFD4-C58A-2D8B6D9B24D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51EE8-76F3-4FB5-9386-118713C4D37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5260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0000"/>
                </a:solidFill>
                <a:effectLst/>
                <a:latin typeface="Aptos" panose="020B0004020202020204" pitchFamily="34" charset="0"/>
              </a:rPr>
              <a:t>Concept creep</a:t>
            </a:r>
            <a:r>
              <a:rPr lang="en-GB" sz="1200" dirty="0">
                <a:solidFill>
                  <a:srgbClr val="000000"/>
                </a:solidFill>
                <a:effectLst/>
                <a:latin typeface="Aptos" panose="020B0004020202020204" pitchFamily="34" charset="0"/>
              </a:rPr>
              <a:t> refers to the gradual expansion of the meanings of psychological concepts, particularly those related to harm and pathology. This phenomenon has significant implications for the field of psychopathology and the International Classification of Diseases (ICD-11) diagnosis. </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13</a:t>
            </a:fld>
            <a:endParaRPr lang="en-GB"/>
          </a:p>
        </p:txBody>
      </p:sp>
    </p:spTree>
    <p:extLst>
      <p:ext uri="{BB962C8B-B14F-4D97-AF65-F5344CB8AC3E}">
        <p14:creationId xmlns:p14="http://schemas.microsoft.com/office/powerpoint/2010/main" val="47288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real‑world clinical consequences (e.g., increased referral rates).</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14</a:t>
            </a:fld>
            <a:endParaRPr lang="en-GB"/>
          </a:p>
        </p:txBody>
      </p:sp>
    </p:spTree>
    <p:extLst>
      <p:ext uri="{BB962C8B-B14F-4D97-AF65-F5344CB8AC3E}">
        <p14:creationId xmlns:p14="http://schemas.microsoft.com/office/powerpoint/2010/main" val="2167177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Originally: repeated aggression by stronger individual</a:t>
            </a:r>
          </a:p>
          <a:p>
            <a:r>
              <a:rPr lang="en-GB" sz="1200" b="0" i="0" kern="1200" dirty="0">
                <a:solidFill>
                  <a:schemeClr val="tx1"/>
                </a:solidFill>
                <a:effectLst/>
                <a:latin typeface="+mn-lt"/>
                <a:ea typeface="+mn-ea"/>
                <a:cs typeface="+mn-cs"/>
              </a:rPr>
              <a:t>Now includes workplace bullying, cyberbullying, relational aggression</a:t>
            </a:r>
          </a:p>
          <a:p>
            <a:r>
              <a:rPr lang="en-GB" sz="1200" b="0" i="0" kern="1200" dirty="0">
                <a:solidFill>
                  <a:schemeClr val="tx1"/>
                </a:solidFill>
                <a:effectLst/>
                <a:latin typeface="+mn-lt"/>
                <a:ea typeface="+mn-ea"/>
                <a:cs typeface="+mn-cs"/>
              </a:rPr>
              <a:t>Risk: everyday conflict labelled as bullying</a:t>
            </a:r>
          </a:p>
          <a:p>
            <a:pPr fontAlgn="base"/>
            <a:endParaRPr lang="en-GB" sz="1200" b="0" i="0" kern="1200" dirty="0">
              <a:solidFill>
                <a:schemeClr val="tx1"/>
              </a:solidFill>
              <a:effectLst/>
              <a:latin typeface="+mn-lt"/>
              <a:ea typeface="+mn-ea"/>
              <a:cs typeface="+mn-cs"/>
            </a:endParaRP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Use this as an example of </a:t>
            </a:r>
            <a:r>
              <a:rPr lang="en-GB" sz="1200" b="1" i="0" u="sng" kern="1200" dirty="0">
                <a:solidFill>
                  <a:schemeClr val="tx1"/>
                </a:solidFill>
                <a:effectLst/>
                <a:latin typeface="+mn-lt"/>
                <a:ea typeface="+mn-ea"/>
                <a:cs typeface="+mn-cs"/>
              </a:rPr>
              <a:t>horizontal expansion </a:t>
            </a:r>
            <a:r>
              <a:rPr lang="en-GB" sz="1200" b="0" i="0" kern="1200" dirty="0">
                <a:solidFill>
                  <a:schemeClr val="tx1"/>
                </a:solidFill>
                <a:effectLst/>
                <a:latin typeface="+mn-lt"/>
                <a:ea typeface="+mn-ea"/>
                <a:cs typeface="+mn-cs"/>
              </a:rPr>
              <a:t>— new contexts create new meanings. Connect to how ICD‑11 reflects similar expansions.</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15</a:t>
            </a:fld>
            <a:endParaRPr lang="en-GB"/>
          </a:p>
        </p:txBody>
      </p:sp>
    </p:spTree>
    <p:extLst>
      <p:ext uri="{BB962C8B-B14F-4D97-AF65-F5344CB8AC3E}">
        <p14:creationId xmlns:p14="http://schemas.microsoft.com/office/powerpoint/2010/main" val="344469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Historically: severe, life‑threatening events</a:t>
            </a:r>
          </a:p>
          <a:p>
            <a:r>
              <a:rPr lang="en-GB" sz="1200" b="0" i="0" kern="1200" dirty="0">
                <a:solidFill>
                  <a:schemeClr val="tx1"/>
                </a:solidFill>
                <a:effectLst/>
                <a:latin typeface="+mn-lt"/>
                <a:ea typeface="+mn-ea"/>
                <a:cs typeface="+mn-cs"/>
              </a:rPr>
              <a:t>Now includes mild interpersonal events, online content exposure</a:t>
            </a:r>
          </a:p>
          <a:p>
            <a:r>
              <a:rPr lang="en-GB" sz="1200" b="0" i="0" kern="1200" dirty="0">
                <a:solidFill>
                  <a:schemeClr val="tx1"/>
                </a:solidFill>
                <a:effectLst/>
                <a:latin typeface="+mn-lt"/>
                <a:ea typeface="+mn-ea"/>
                <a:cs typeface="+mn-cs"/>
              </a:rPr>
              <a:t>Supported by linguistic evidence of usage inflation in scientific literature (1970–2017) </a:t>
            </a:r>
            <a:r>
              <a:rPr lang="en-GB" sz="1200" b="0" i="0" kern="1200" dirty="0">
                <a:solidFill>
                  <a:schemeClr val="tx1"/>
                </a:solidFill>
                <a:effectLst/>
                <a:latin typeface="+mn-lt"/>
                <a:ea typeface="+mn-ea"/>
                <a:cs typeface="+mn-cs"/>
                <a:hlinkClick r:id="rId3" tooltip="Original URL: https://studylib.net/doc/27127382/concept-creep---haslam. Click or tap if you trust this link."/>
              </a:rPr>
              <a:t>[studylib.net]</a:t>
            </a:r>
            <a:endParaRPr lang="en-GB" sz="1200" b="0" i="0" kern="1200" dirty="0">
              <a:solidFill>
                <a:schemeClr val="tx1"/>
              </a:solidFill>
              <a:effectLst/>
              <a:latin typeface="+mn-lt"/>
              <a:ea typeface="+mn-ea"/>
              <a:cs typeface="+mn-cs"/>
            </a:endParaRP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Explain that trauma is a central case study in concept creep; </a:t>
            </a:r>
            <a:r>
              <a:rPr lang="en-GB" sz="1200" b="1" i="0" u="sng" kern="1200" dirty="0">
                <a:solidFill>
                  <a:schemeClr val="tx1"/>
                </a:solidFill>
                <a:effectLst/>
                <a:latin typeface="+mn-lt"/>
                <a:ea typeface="+mn-ea"/>
                <a:cs typeface="+mn-cs"/>
              </a:rPr>
              <a:t>vertical and horizontal expansions are both documented</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16</a:t>
            </a:fld>
            <a:endParaRPr lang="en-GB"/>
          </a:p>
        </p:txBody>
      </p:sp>
    </p:spTree>
    <p:extLst>
      <p:ext uri="{BB962C8B-B14F-4D97-AF65-F5344CB8AC3E}">
        <p14:creationId xmlns:p14="http://schemas.microsoft.com/office/powerpoint/2010/main" val="28242189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r>
              <a:rPr lang="en-GB" sz="3000" dirty="0">
                <a:hlinkClick r:id="rId3"/>
              </a:rPr>
              <a:t>Have the concepts of ‘anxiety’ and ‘depression’ been normalized or pathologized? A corpus study of historical semantic change - PMC (nih.gov)</a:t>
            </a:r>
            <a:endParaRPr lang="en-GB" sz="2000" dirty="0">
              <a:solidFill>
                <a:srgbClr val="000000"/>
              </a:solidFill>
              <a:highlight>
                <a:srgbClr val="FFFFFF"/>
              </a:highlight>
              <a:latin typeface="Cambria" panose="02040503050406030204" pitchFamily="18" charset="0"/>
            </a:endParaRPr>
          </a:p>
          <a:p>
            <a:endParaRPr lang="en-GB" dirty="0"/>
          </a:p>
          <a:p>
            <a:r>
              <a:rPr lang="en-GB" dirty="0">
                <a:hlinkClick r:id="rId4"/>
              </a:rPr>
              <a:t>plc-2023-0002 (sciendo.com)</a:t>
            </a:r>
            <a:endParaRPr lang="en-GB" dirty="0"/>
          </a:p>
          <a:p>
            <a:endParaRPr lang="en-GB" dirty="0"/>
          </a:p>
        </p:txBody>
      </p:sp>
      <p:sp>
        <p:nvSpPr>
          <p:cNvPr id="4" name="Slide Number Placeholder 3"/>
          <p:cNvSpPr>
            <a:spLocks noGrp="1"/>
          </p:cNvSpPr>
          <p:nvPr>
            <p:ph type="sldNum" sz="quarter" idx="5"/>
          </p:nvPr>
        </p:nvSpPr>
        <p:spPr/>
        <p:txBody>
          <a:bodyPr/>
          <a:lstStyle/>
          <a:p>
            <a:fld id="{812B3CD5-A6DA-44F6-878F-E9354F14852B}" type="slidenum">
              <a:rPr lang="en-GB" smtClean="0"/>
              <a:t>18</a:t>
            </a:fld>
            <a:endParaRPr lang="en-GB"/>
          </a:p>
        </p:txBody>
      </p:sp>
    </p:spTree>
    <p:extLst>
      <p:ext uri="{BB962C8B-B14F-4D97-AF65-F5344CB8AC3E}">
        <p14:creationId xmlns:p14="http://schemas.microsoft.com/office/powerpoint/2010/main" val="505317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19</a:t>
            </a:fld>
            <a:endParaRPr lang="en-GB"/>
          </a:p>
        </p:txBody>
      </p:sp>
    </p:spTree>
    <p:extLst>
      <p:ext uri="{BB962C8B-B14F-4D97-AF65-F5344CB8AC3E}">
        <p14:creationId xmlns:p14="http://schemas.microsoft.com/office/powerpoint/2010/main" val="3332148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Stress that classification debates are not only </a:t>
            </a:r>
            <a:r>
              <a:rPr lang="en-GB" dirty="0" err="1"/>
              <a:t>thepretical</a:t>
            </a:r>
            <a:r>
              <a:rPr lang="en-GB" dirty="0"/>
              <a:t> - they affect practice, service design, and research rigour.</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22</a:t>
            </a:fld>
            <a:endParaRPr lang="en-GB"/>
          </a:p>
        </p:txBody>
      </p:sp>
    </p:spTree>
    <p:extLst>
      <p:ext uri="{BB962C8B-B14F-4D97-AF65-F5344CB8AC3E}">
        <p14:creationId xmlns:p14="http://schemas.microsoft.com/office/powerpoint/2010/main" val="38090433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A8913-70D4-CE1E-6111-A88BCBC981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43FCFF-3534-B3F1-ECBE-84016A03B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E9659-5233-E036-F324-CBF3E5870DEC}"/>
              </a:ext>
            </a:extLst>
          </p:cNvPr>
          <p:cNvSpPr>
            <a:spLocks noGrp="1"/>
          </p:cNvSpPr>
          <p:nvPr>
            <p:ph type="body" idx="1"/>
          </p:nvPr>
        </p:nvSpPr>
        <p:spPr/>
        <p:txBody>
          <a:bodyPr/>
          <a:lstStyle/>
          <a:p>
            <a:pPr algn="l"/>
            <a:endParaRPr lang="en-GB" dirty="0"/>
          </a:p>
          <a:p>
            <a:endParaRPr lang="en-GB" dirty="0"/>
          </a:p>
        </p:txBody>
      </p:sp>
      <p:sp>
        <p:nvSpPr>
          <p:cNvPr id="4" name="Slide Number Placeholder 3">
            <a:extLst>
              <a:ext uri="{FF2B5EF4-FFF2-40B4-BE49-F238E27FC236}">
                <a16:creationId xmlns:a16="http://schemas.microsoft.com/office/drawing/2014/main" id="{19657266-0F33-008F-4774-22239F659B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67EB50-1511-4700-A934-15A4EADE5EF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2727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https://www.youtube.com/watch?v=COWb-fk0yko</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28</a:t>
            </a:fld>
            <a:endParaRPr lang="en-GB"/>
          </a:p>
        </p:txBody>
      </p:sp>
    </p:spTree>
    <p:extLst>
      <p:ext uri="{BB962C8B-B14F-4D97-AF65-F5344CB8AC3E}">
        <p14:creationId xmlns:p14="http://schemas.microsoft.com/office/powerpoint/2010/main" val="4239506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https://www.bbc.co.uk/news/uk-scotland-38816660</a:t>
            </a:r>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29</a:t>
            </a:fld>
            <a:endParaRPr lang="en-GB"/>
          </a:p>
        </p:txBody>
      </p:sp>
    </p:spTree>
    <p:extLst>
      <p:ext uri="{BB962C8B-B14F-4D97-AF65-F5344CB8AC3E}">
        <p14:creationId xmlns:p14="http://schemas.microsoft.com/office/powerpoint/2010/main" val="8014557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https://youtu.be/syjEN3peCJw?si=FujDOyyaaDXDKlnH</a:t>
            </a:r>
          </a:p>
          <a:p>
            <a:endParaRPr lang="en-GB" dirty="0"/>
          </a:p>
        </p:txBody>
      </p:sp>
      <p:sp>
        <p:nvSpPr>
          <p:cNvPr id="4" name="Slide Number Placeholder 3"/>
          <p:cNvSpPr>
            <a:spLocks noGrp="1"/>
          </p:cNvSpPr>
          <p:nvPr>
            <p:ph type="sldNum" sz="quarter" idx="5"/>
          </p:nvPr>
        </p:nvSpPr>
        <p:spPr/>
        <p:txBody>
          <a:bodyPr/>
          <a:lstStyle/>
          <a:p>
            <a:fld id="{812B3CD5-A6DA-44F6-878F-E9354F14852B}" type="slidenum">
              <a:rPr lang="en-GB" smtClean="0"/>
              <a:t>31</a:t>
            </a:fld>
            <a:endParaRPr lang="en-GB"/>
          </a:p>
        </p:txBody>
      </p:sp>
    </p:spTree>
    <p:extLst>
      <p:ext uri="{BB962C8B-B14F-4D97-AF65-F5344CB8AC3E}">
        <p14:creationId xmlns:p14="http://schemas.microsoft.com/office/powerpoint/2010/main" val="30785568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32</a:t>
            </a:fld>
            <a:endParaRPr lang="en-GB"/>
          </a:p>
        </p:txBody>
      </p:sp>
    </p:spTree>
    <p:extLst>
      <p:ext uri="{BB962C8B-B14F-4D97-AF65-F5344CB8AC3E}">
        <p14:creationId xmlns:p14="http://schemas.microsoft.com/office/powerpoint/2010/main" val="7765424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5269C-6AA9-7513-1D8F-FDC6881A13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E08C4E-54E5-7E16-C7DA-913C03E9FF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D0F12-FAC2-745C-5E87-55428EED58F3}"/>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Critical Psychiatry Network (CPN)</a:t>
            </a:r>
          </a:p>
          <a:p>
            <a:pPr fontAlgn="t"/>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Critical Psychiatry Network</a:t>
            </a:r>
            <a:r>
              <a:rPr lang="en-GB" sz="1200" b="0" i="0" kern="1200" dirty="0">
                <a:solidFill>
                  <a:schemeClr val="tx1"/>
                </a:solidFill>
                <a:effectLst/>
                <a:latin typeface="+mn-lt"/>
                <a:ea typeface="+mn-ea"/>
                <a:cs typeface="+mn-cs"/>
              </a:rPr>
              <a:t> is a UK‑based group of psychiatrists who advocate for a more reflective, sceptical, and socially informed approach to psychiatric practice.</a:t>
            </a:r>
          </a:p>
          <a:p>
            <a:pPr fontAlgn="t"/>
            <a:r>
              <a:rPr lang="en-GB" sz="1200" b="1" i="0" kern="1200" dirty="0">
                <a:solidFill>
                  <a:schemeClr val="tx1"/>
                </a:solidFill>
                <a:effectLst/>
                <a:latin typeface="+mn-lt"/>
                <a:ea typeface="+mn-ea"/>
                <a:cs typeface="+mn-cs"/>
              </a:rPr>
              <a:t>What it is</a:t>
            </a:r>
          </a:p>
          <a:p>
            <a:pPr fontAlgn="t"/>
            <a:r>
              <a:rPr lang="en-GB" sz="1200" b="0" i="0" kern="1200" dirty="0">
                <a:solidFill>
                  <a:schemeClr val="tx1"/>
                </a:solidFill>
                <a:effectLst/>
                <a:latin typeface="+mn-lt"/>
                <a:ea typeface="+mn-ea"/>
                <a:cs typeface="+mn-cs"/>
              </a:rPr>
              <a:t>A network founded in </a:t>
            </a:r>
            <a:r>
              <a:rPr lang="en-GB" sz="1200" b="1" i="0" kern="1200" dirty="0">
                <a:solidFill>
                  <a:schemeClr val="tx1"/>
                </a:solidFill>
                <a:effectLst/>
                <a:latin typeface="+mn-lt"/>
                <a:ea typeface="+mn-ea"/>
                <a:cs typeface="+mn-cs"/>
              </a:rPr>
              <a:t>1999</a:t>
            </a:r>
            <a:r>
              <a:rPr lang="en-GB" sz="1200" b="0" i="0" kern="1200" dirty="0">
                <a:solidFill>
                  <a:schemeClr val="tx1"/>
                </a:solidFill>
                <a:effectLst/>
                <a:latin typeface="+mn-lt"/>
                <a:ea typeface="+mn-ea"/>
                <a:cs typeface="+mn-cs"/>
              </a:rPr>
              <a:t> by UK psychiatrists concerned about coercion, over‑medicalisation, and the increasing biological focus of psychiatry. </a:t>
            </a:r>
            <a:r>
              <a:rPr lang="en-GB" sz="1200" b="0" i="0" u="none" strike="noStrike" kern="1200" dirty="0">
                <a:solidFill>
                  <a:schemeClr val="tx1"/>
                </a:solidFill>
                <a:effectLst/>
                <a:latin typeface="+mn-lt"/>
                <a:ea typeface="+mn-ea"/>
                <a:cs typeface="+mn-cs"/>
                <a:hlinkClick r:id="rId3"/>
              </a:rPr>
              <a:t>[</a:t>
            </a:r>
            <a:r>
              <a:rPr lang="en-GB" sz="1200" b="0" i="0" u="none" strike="noStrike" kern="1200" dirty="0" err="1">
                <a:solidFill>
                  <a:schemeClr val="tx1"/>
                </a:solidFill>
                <a:effectLst/>
                <a:latin typeface="+mn-lt"/>
                <a:ea typeface="+mn-ea"/>
                <a:cs typeface="+mn-cs"/>
                <a:hlinkClick r:id="rId3"/>
              </a:rPr>
              <a:t>criticalps</a:t>
            </a:r>
            <a:r>
              <a:rPr lang="en-GB" sz="1200" b="0" i="0" u="none" strike="noStrike" kern="1200" dirty="0">
                <a:solidFill>
                  <a:schemeClr val="tx1"/>
                </a:solidFill>
                <a:effectLst/>
                <a:latin typeface="+mn-lt"/>
                <a:ea typeface="+mn-ea"/>
                <a:cs typeface="+mn-cs"/>
                <a:hlinkClick r:id="rId3"/>
              </a:rPr>
              <a:t>...atry.co.uk]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It challenges </a:t>
            </a:r>
            <a:r>
              <a:rPr lang="en-GB" sz="1200" b="1" i="0" kern="1200" dirty="0">
                <a:solidFill>
                  <a:schemeClr val="tx1"/>
                </a:solidFill>
                <a:effectLst/>
                <a:latin typeface="+mn-lt"/>
                <a:ea typeface="+mn-ea"/>
                <a:cs typeface="+mn-cs"/>
              </a:rPr>
              <a:t>core assumptions of mainstream psychiatry</a:t>
            </a:r>
            <a:r>
              <a:rPr lang="en-GB" sz="1200" b="0" i="0" kern="1200" dirty="0">
                <a:solidFill>
                  <a:schemeClr val="tx1"/>
                </a:solidFill>
                <a:effectLst/>
                <a:latin typeface="+mn-lt"/>
                <a:ea typeface="+mn-ea"/>
                <a:cs typeface="+mn-cs"/>
              </a:rPr>
              <a:t>, including the scientific validity of diagnoses and the emphasis on psychopharmacology. </a:t>
            </a:r>
            <a:r>
              <a:rPr lang="en-GB" sz="1200" b="0" i="0" u="none" strike="noStrike" kern="1200" dirty="0">
                <a:solidFill>
                  <a:schemeClr val="tx1"/>
                </a:solidFill>
                <a:effectLst/>
                <a:latin typeface="+mn-lt"/>
                <a:ea typeface="+mn-ea"/>
                <a:cs typeface="+mn-cs"/>
                <a:hlinkClick r:id="rId4"/>
              </a:rPr>
              <a:t>[en.wikipedia.org]</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It promotes the importance of </a:t>
            </a:r>
            <a:r>
              <a:rPr lang="en-GB" sz="1200" b="1" i="0" kern="1200" dirty="0">
                <a:solidFill>
                  <a:schemeClr val="tx1"/>
                </a:solidFill>
                <a:effectLst/>
                <a:latin typeface="+mn-lt"/>
                <a:ea typeface="+mn-ea"/>
                <a:cs typeface="+mn-cs"/>
              </a:rPr>
              <a:t>social, cultural, political, and economic contexts</a:t>
            </a:r>
            <a:r>
              <a:rPr lang="en-GB" sz="1200" b="0" i="0" kern="1200" dirty="0">
                <a:solidFill>
                  <a:schemeClr val="tx1"/>
                </a:solidFill>
                <a:effectLst/>
                <a:latin typeface="+mn-lt"/>
                <a:ea typeface="+mn-ea"/>
                <a:cs typeface="+mn-cs"/>
              </a:rPr>
              <a:t> in understanding mental distress, rather than assuming underlying brain pathology. </a:t>
            </a:r>
            <a:r>
              <a:rPr lang="en-GB" sz="1200" b="0" i="0" u="none" strike="noStrike" kern="1200" dirty="0">
                <a:solidFill>
                  <a:schemeClr val="tx1"/>
                </a:solidFill>
                <a:effectLst/>
                <a:latin typeface="+mn-lt"/>
                <a:ea typeface="+mn-ea"/>
                <a:cs typeface="+mn-cs"/>
                <a:hlinkClick r:id="rId5"/>
              </a:rPr>
              <a:t>[</a:t>
            </a:r>
            <a:r>
              <a:rPr lang="en-GB" sz="1200" b="0" i="0" u="none" strike="noStrike" kern="1200" dirty="0" err="1">
                <a:solidFill>
                  <a:schemeClr val="tx1"/>
                </a:solidFill>
                <a:effectLst/>
                <a:latin typeface="+mn-lt"/>
                <a:ea typeface="+mn-ea"/>
                <a:cs typeface="+mn-cs"/>
                <a:hlinkClick r:id="rId5"/>
              </a:rPr>
              <a:t>publicatio</a:t>
            </a:r>
            <a:r>
              <a:rPr lang="en-GB" sz="1200" b="0" i="0" u="none" strike="noStrike" kern="1200" dirty="0">
                <a:solidFill>
                  <a:schemeClr val="tx1"/>
                </a:solidFill>
                <a:effectLst/>
                <a:latin typeface="+mn-lt"/>
                <a:ea typeface="+mn-ea"/>
                <a:cs typeface="+mn-cs"/>
                <a:hlinkClick r:id="rId5"/>
              </a:rPr>
              <a:t>...liament.uk]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group includes over </a:t>
            </a:r>
            <a:r>
              <a:rPr lang="en-GB" sz="1200" b="1" i="0" kern="1200" dirty="0">
                <a:solidFill>
                  <a:schemeClr val="tx1"/>
                </a:solidFill>
                <a:effectLst/>
                <a:latin typeface="+mn-lt"/>
                <a:ea typeface="+mn-ea"/>
                <a:cs typeface="+mn-cs"/>
              </a:rPr>
              <a:t>400 psychiatrists</a:t>
            </a:r>
            <a:r>
              <a:rPr lang="en-GB" sz="1200" b="0" i="0" kern="1200" dirty="0">
                <a:solidFill>
                  <a:schemeClr val="tx1"/>
                </a:solidFill>
                <a:effectLst/>
                <a:latin typeface="+mn-lt"/>
                <a:ea typeface="+mn-ea"/>
                <a:cs typeface="+mn-cs"/>
              </a:rPr>
              <a:t>, mostly UK‑based. </a:t>
            </a:r>
            <a:r>
              <a:rPr lang="en-GB" sz="1200" b="0" i="0" u="none" strike="noStrike" kern="1200" dirty="0">
                <a:solidFill>
                  <a:schemeClr val="tx1"/>
                </a:solidFill>
                <a:effectLst/>
                <a:latin typeface="+mn-lt"/>
                <a:ea typeface="+mn-ea"/>
                <a:cs typeface="+mn-cs"/>
                <a:hlinkClick r:id="rId3"/>
              </a:rPr>
              <a:t>[</a:t>
            </a:r>
            <a:r>
              <a:rPr lang="en-GB" sz="1200" b="0" i="0" u="none" strike="noStrike" kern="1200" dirty="0" err="1">
                <a:solidFill>
                  <a:schemeClr val="tx1"/>
                </a:solidFill>
                <a:effectLst/>
                <a:latin typeface="+mn-lt"/>
                <a:ea typeface="+mn-ea"/>
                <a:cs typeface="+mn-cs"/>
                <a:hlinkClick r:id="rId3"/>
              </a:rPr>
              <a:t>criticalps</a:t>
            </a:r>
            <a:r>
              <a:rPr lang="en-GB" sz="1200" b="0" i="0" u="none" strike="noStrike" kern="1200" dirty="0">
                <a:solidFill>
                  <a:schemeClr val="tx1"/>
                </a:solidFill>
                <a:effectLst/>
                <a:latin typeface="+mn-lt"/>
                <a:ea typeface="+mn-ea"/>
                <a:cs typeface="+mn-cs"/>
                <a:hlinkClick r:id="rId3"/>
              </a:rPr>
              <a:t>...atry.co.uk]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What they argue</a:t>
            </a:r>
          </a:p>
          <a:p>
            <a:pPr fontAlgn="t"/>
            <a:r>
              <a:rPr lang="en-GB" sz="1200" b="0" i="0" kern="1200" dirty="0">
                <a:solidFill>
                  <a:schemeClr val="tx1"/>
                </a:solidFill>
                <a:effectLst/>
                <a:latin typeface="+mn-lt"/>
                <a:ea typeface="+mn-ea"/>
                <a:cs typeface="+mn-cs"/>
              </a:rPr>
              <a:t>Psychiatric diagnoses have </a:t>
            </a:r>
            <a:r>
              <a:rPr lang="en-GB" sz="1200" b="1" i="0" kern="1200" dirty="0">
                <a:solidFill>
                  <a:schemeClr val="tx1"/>
                </a:solidFill>
                <a:effectLst/>
                <a:latin typeface="+mn-lt"/>
                <a:ea typeface="+mn-ea"/>
                <a:cs typeface="+mn-cs"/>
              </a:rPr>
              <a:t>poor construct validity</a:t>
            </a:r>
            <a:r>
              <a:rPr lang="en-GB" sz="1200" b="0" i="0" kern="1200" dirty="0">
                <a:solidFill>
                  <a:schemeClr val="tx1"/>
                </a:solidFill>
                <a:effectLst/>
                <a:latin typeface="+mn-lt"/>
                <a:ea typeface="+mn-ea"/>
                <a:cs typeface="+mn-cs"/>
              </a:rPr>
              <a:t> and can be used to justify coercive practices such as involuntary treatment. </a:t>
            </a:r>
            <a:r>
              <a:rPr lang="en-GB" sz="1200" b="0" i="0" u="none" strike="noStrike" kern="1200" dirty="0">
                <a:solidFill>
                  <a:schemeClr val="tx1"/>
                </a:solidFill>
                <a:effectLst/>
                <a:latin typeface="+mn-lt"/>
                <a:ea typeface="+mn-ea"/>
                <a:cs typeface="+mn-cs"/>
                <a:hlinkClick r:id="rId4"/>
              </a:rPr>
              <a:t>[en.wikipedia.org]</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Biological explanations are often </a:t>
            </a:r>
            <a:r>
              <a:rPr lang="en-GB" sz="1200" b="1" i="0" kern="1200" dirty="0">
                <a:solidFill>
                  <a:schemeClr val="tx1"/>
                </a:solidFill>
                <a:effectLst/>
                <a:latin typeface="+mn-lt"/>
                <a:ea typeface="+mn-ea"/>
                <a:cs typeface="+mn-cs"/>
              </a:rPr>
              <a:t>overstated</a:t>
            </a:r>
            <a:r>
              <a:rPr lang="en-GB" sz="1200" b="0" i="0" kern="1200" dirty="0">
                <a:solidFill>
                  <a:schemeClr val="tx1"/>
                </a:solidFill>
                <a:effectLst/>
                <a:latin typeface="+mn-lt"/>
                <a:ea typeface="+mn-ea"/>
                <a:cs typeface="+mn-cs"/>
              </a:rPr>
              <a:t>, with insufficient scientific evidence supporting many of them. </a:t>
            </a:r>
            <a:r>
              <a:rPr lang="en-GB" sz="1200" b="0" i="0" u="none" strike="noStrike" kern="1200" dirty="0">
                <a:solidFill>
                  <a:schemeClr val="tx1"/>
                </a:solidFill>
                <a:effectLst/>
                <a:latin typeface="+mn-lt"/>
                <a:ea typeface="+mn-ea"/>
                <a:cs typeface="+mn-cs"/>
                <a:hlinkClick r:id="rId5"/>
              </a:rPr>
              <a:t>[</a:t>
            </a:r>
            <a:r>
              <a:rPr lang="en-GB" sz="1200" b="0" i="0" u="none" strike="noStrike" kern="1200" dirty="0" err="1">
                <a:solidFill>
                  <a:schemeClr val="tx1"/>
                </a:solidFill>
                <a:effectLst/>
                <a:latin typeface="+mn-lt"/>
                <a:ea typeface="+mn-ea"/>
                <a:cs typeface="+mn-cs"/>
                <a:hlinkClick r:id="rId5"/>
              </a:rPr>
              <a:t>publicatio</a:t>
            </a:r>
            <a:r>
              <a:rPr lang="en-GB" sz="1200" b="0" i="0" u="none" strike="noStrike" kern="1200" dirty="0">
                <a:solidFill>
                  <a:schemeClr val="tx1"/>
                </a:solidFill>
                <a:effectLst/>
                <a:latin typeface="+mn-lt"/>
                <a:ea typeface="+mn-ea"/>
                <a:cs typeface="+mn-cs"/>
                <a:hlinkClick r:id="rId5"/>
              </a:rPr>
              <a:t>...liament.uk]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Psychiatry should incorporate </a:t>
            </a:r>
            <a:r>
              <a:rPr lang="en-GB" sz="1200" b="1" i="0" kern="1200" dirty="0">
                <a:solidFill>
                  <a:schemeClr val="tx1"/>
                </a:solidFill>
                <a:effectLst/>
                <a:latin typeface="+mn-lt"/>
                <a:ea typeface="+mn-ea"/>
                <a:cs typeface="+mn-cs"/>
              </a:rPr>
              <a:t>expertise by lived experience</a:t>
            </a:r>
            <a:r>
              <a:rPr lang="en-GB" sz="1200" b="0" i="0" kern="1200" dirty="0">
                <a:solidFill>
                  <a:schemeClr val="tx1"/>
                </a:solidFill>
                <a:effectLst/>
                <a:latin typeface="+mn-lt"/>
                <a:ea typeface="+mn-ea"/>
                <a:cs typeface="+mn-cs"/>
              </a:rPr>
              <a:t> and reduce coercive interventions. </a:t>
            </a:r>
            <a:r>
              <a:rPr lang="en-GB" sz="1200" b="0" i="0" u="none" strike="noStrike" kern="1200" dirty="0">
                <a:solidFill>
                  <a:schemeClr val="tx1"/>
                </a:solidFill>
                <a:effectLst/>
                <a:latin typeface="+mn-lt"/>
                <a:ea typeface="+mn-ea"/>
                <a:cs typeface="+mn-cs"/>
                <a:hlinkClick r:id="rId6"/>
              </a:rPr>
              <a:t>[Critical P...freeuk.com]</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Relationship to anti‑psychiatry</a:t>
            </a:r>
          </a:p>
          <a:p>
            <a:pPr fontAlgn="t"/>
            <a:r>
              <a:rPr lang="en-GB" sz="1200" b="0" i="0" kern="1200" dirty="0">
                <a:solidFill>
                  <a:schemeClr val="tx1"/>
                </a:solidFill>
                <a:effectLst/>
                <a:latin typeface="+mn-lt"/>
                <a:ea typeface="+mn-ea"/>
                <a:cs typeface="+mn-cs"/>
              </a:rPr>
              <a:t>Unlike 1960s anti‑psychiatry, CPN is </a:t>
            </a:r>
            <a:r>
              <a:rPr lang="en-GB" sz="1200" b="1" i="0" kern="1200" dirty="0">
                <a:solidFill>
                  <a:schemeClr val="tx1"/>
                </a:solidFill>
                <a:effectLst/>
                <a:latin typeface="+mn-lt"/>
                <a:ea typeface="+mn-ea"/>
                <a:cs typeface="+mn-cs"/>
              </a:rPr>
              <a:t>reformist</a:t>
            </a:r>
            <a:r>
              <a:rPr lang="en-GB" sz="1200" b="0" i="0" kern="1200" dirty="0">
                <a:solidFill>
                  <a:schemeClr val="tx1"/>
                </a:solidFill>
                <a:effectLst/>
                <a:latin typeface="+mn-lt"/>
                <a:ea typeface="+mn-ea"/>
                <a:cs typeface="+mn-cs"/>
              </a:rPr>
              <a:t>, not abolitionist. It aims to improve psychiatry rather than reject it outright. </a:t>
            </a:r>
            <a:r>
              <a:rPr lang="en-GB" sz="1200" b="0" i="0" u="none" strike="noStrike" kern="1200" dirty="0">
                <a:solidFill>
                  <a:schemeClr val="tx1"/>
                </a:solidFill>
                <a:effectLst/>
                <a:latin typeface="+mn-lt"/>
                <a:ea typeface="+mn-ea"/>
                <a:cs typeface="+mn-cs"/>
                <a:hlinkClick r:id="rId4"/>
              </a:rPr>
              <a:t>[en.wikipedia.org]</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Significance</a:t>
            </a:r>
          </a:p>
          <a:p>
            <a:pPr fontAlgn="t"/>
            <a:r>
              <a:rPr lang="en-GB" sz="1200" b="0" i="0" kern="1200" dirty="0">
                <a:solidFill>
                  <a:schemeClr val="tx1"/>
                </a:solidFill>
                <a:effectLst/>
                <a:latin typeface="+mn-lt"/>
                <a:ea typeface="+mn-ea"/>
                <a:cs typeface="+mn-cs"/>
              </a:rPr>
              <a:t>CPN plays a major role in current debates about diagnostic inflation, concept creep, psychiatric coercion, and the limits of the biomedical model.</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 2. The Service‑User / Survivor Movement</a:t>
            </a:r>
          </a:p>
          <a:p>
            <a:pPr fontAlgn="t"/>
            <a:r>
              <a:rPr lang="en-GB" sz="1200" b="0" i="0" kern="1200" dirty="0">
                <a:solidFill>
                  <a:schemeClr val="tx1"/>
                </a:solidFill>
                <a:effectLst/>
                <a:latin typeface="+mn-lt"/>
                <a:ea typeface="+mn-ea"/>
                <a:cs typeface="+mn-cs"/>
              </a:rPr>
              <a:t>This is a broad, grassroots movement of people with lived experience of mental distress or mental health services.</a:t>
            </a:r>
          </a:p>
          <a:p>
            <a:pPr fontAlgn="t"/>
            <a:r>
              <a:rPr lang="en-GB" sz="1200" b="1" i="0" kern="1200" dirty="0">
                <a:solidFill>
                  <a:schemeClr val="tx1"/>
                </a:solidFill>
                <a:effectLst/>
                <a:latin typeface="+mn-lt"/>
                <a:ea typeface="+mn-ea"/>
                <a:cs typeface="+mn-cs"/>
              </a:rPr>
              <a:t>What it is</a:t>
            </a:r>
          </a:p>
          <a:p>
            <a:pPr fontAlgn="t"/>
            <a:r>
              <a:rPr lang="en-GB" sz="1200" b="0" i="0" kern="1200" dirty="0">
                <a:solidFill>
                  <a:schemeClr val="tx1"/>
                </a:solidFill>
                <a:effectLst/>
                <a:latin typeface="+mn-lt"/>
                <a:ea typeface="+mn-ea"/>
                <a:cs typeface="+mn-cs"/>
              </a:rPr>
              <a:t>A long‑standing social movement—traced historically to at least the </a:t>
            </a:r>
            <a:r>
              <a:rPr lang="en-GB" sz="1200" b="1" i="0" kern="1200" dirty="0">
                <a:solidFill>
                  <a:schemeClr val="tx1"/>
                </a:solidFill>
                <a:effectLst/>
                <a:latin typeface="+mn-lt"/>
                <a:ea typeface="+mn-ea"/>
                <a:cs typeface="+mn-cs"/>
              </a:rPr>
              <a:t>17th century</a:t>
            </a:r>
            <a:r>
              <a:rPr lang="en-GB" sz="1200" b="0" i="0" kern="1200" dirty="0">
                <a:solidFill>
                  <a:schemeClr val="tx1"/>
                </a:solidFill>
                <a:effectLst/>
                <a:latin typeface="+mn-lt"/>
                <a:ea typeface="+mn-ea"/>
                <a:cs typeface="+mn-cs"/>
              </a:rPr>
              <a:t>, with modern versions emerging strongly from the </a:t>
            </a:r>
            <a:r>
              <a:rPr lang="en-GB" sz="1200" b="1" i="0" kern="1200" dirty="0">
                <a:solidFill>
                  <a:schemeClr val="tx1"/>
                </a:solidFill>
                <a:effectLst/>
                <a:latin typeface="+mn-lt"/>
                <a:ea typeface="+mn-ea"/>
                <a:cs typeface="+mn-cs"/>
              </a:rPr>
              <a:t>1960s onward</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7"/>
              </a:rPr>
              <a:t>[en.wikipedia.org]</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Formally organised through groups such as the </a:t>
            </a:r>
            <a:r>
              <a:rPr lang="en-GB" sz="1200" b="1" i="0" kern="1200" dirty="0">
                <a:solidFill>
                  <a:schemeClr val="tx1"/>
                </a:solidFill>
                <a:effectLst/>
                <a:latin typeface="+mn-lt"/>
                <a:ea typeface="+mn-ea"/>
                <a:cs typeface="+mn-cs"/>
              </a:rPr>
              <a:t>National Survivor User Network (NSUN)</a:t>
            </a:r>
            <a:r>
              <a:rPr lang="en-GB" sz="1200" b="0" i="0" kern="1200" dirty="0">
                <a:solidFill>
                  <a:schemeClr val="tx1"/>
                </a:solidFill>
                <a:effectLst/>
                <a:latin typeface="+mn-lt"/>
                <a:ea typeface="+mn-ea"/>
                <a:cs typeface="+mn-cs"/>
              </a:rPr>
              <a:t>. NSUN describes itself as a network of user‑led mental health groups representing people with lived experience of mental ill‑health, distress or trauma. </a:t>
            </a:r>
            <a:r>
              <a:rPr lang="en-GB" sz="1200" b="0" i="0" u="none" strike="noStrike" kern="1200" dirty="0">
                <a:solidFill>
                  <a:schemeClr val="tx1"/>
                </a:solidFill>
                <a:effectLst/>
                <a:latin typeface="+mn-lt"/>
                <a:ea typeface="+mn-ea"/>
                <a:cs typeface="+mn-cs"/>
                <a:hlinkClick r:id="rId8"/>
              </a:rPr>
              <a:t>[nsun.org.uk]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Includes individuals who identify as: </a:t>
            </a:r>
          </a:p>
          <a:p>
            <a:pPr lvl="1" fontAlgn="t"/>
            <a:r>
              <a:rPr lang="en-GB" sz="1200" b="1" i="0" kern="1200" dirty="0">
                <a:solidFill>
                  <a:schemeClr val="tx1"/>
                </a:solidFill>
                <a:effectLst/>
                <a:latin typeface="+mn-lt"/>
                <a:ea typeface="+mn-ea"/>
                <a:cs typeface="+mn-cs"/>
              </a:rPr>
              <a:t>Service users</a:t>
            </a:r>
            <a:r>
              <a:rPr lang="en-GB" sz="1200" b="0" i="0" kern="1200" dirty="0">
                <a:solidFill>
                  <a:schemeClr val="tx1"/>
                </a:solidFill>
                <a:effectLst/>
                <a:latin typeface="+mn-lt"/>
                <a:ea typeface="+mn-ea"/>
                <a:cs typeface="+mn-cs"/>
              </a:rPr>
              <a:t> (people who use or have used services)</a:t>
            </a:r>
          </a:p>
          <a:p>
            <a:pPr lvl="1" fontAlgn="t"/>
            <a:r>
              <a:rPr lang="en-GB" sz="1200" b="1" i="0" kern="1200" dirty="0">
                <a:solidFill>
                  <a:schemeClr val="tx1"/>
                </a:solidFill>
                <a:effectLst/>
                <a:latin typeface="+mn-lt"/>
                <a:ea typeface="+mn-ea"/>
                <a:cs typeface="+mn-cs"/>
              </a:rPr>
              <a:t>Survivors</a:t>
            </a:r>
            <a:r>
              <a:rPr lang="en-GB" sz="1200" b="0" i="0" kern="1200" dirty="0">
                <a:solidFill>
                  <a:schemeClr val="tx1"/>
                </a:solidFill>
                <a:effectLst/>
                <a:latin typeface="+mn-lt"/>
                <a:ea typeface="+mn-ea"/>
                <a:cs typeface="+mn-cs"/>
              </a:rPr>
              <a:t> of psychiatric treatment, trauma, or coercive practices</a:t>
            </a:r>
          </a:p>
          <a:p>
            <a:pPr lvl="1" fontAlgn="t"/>
            <a:r>
              <a:rPr lang="en-GB" sz="1200" b="1" i="0" kern="1200" dirty="0">
                <a:solidFill>
                  <a:schemeClr val="tx1"/>
                </a:solidFill>
                <a:effectLst/>
                <a:latin typeface="+mn-lt"/>
                <a:ea typeface="+mn-ea"/>
                <a:cs typeface="+mn-cs"/>
              </a:rPr>
              <a:t>Ex‑patients</a:t>
            </a:r>
            <a:r>
              <a:rPr lang="en-GB" sz="1200" b="0" i="0" kern="1200" dirty="0">
                <a:solidFill>
                  <a:schemeClr val="tx1"/>
                </a:solidFill>
                <a:effectLst/>
                <a:latin typeface="+mn-lt"/>
                <a:ea typeface="+mn-ea"/>
                <a:cs typeface="+mn-cs"/>
              </a:rPr>
              <a:t>, “mad” activists, neurodivergent people, and more, depending on self‑identification. </a:t>
            </a:r>
            <a:r>
              <a:rPr lang="en-GB" sz="1200" b="0" i="0" u="none" strike="noStrike" kern="1200" dirty="0">
                <a:solidFill>
                  <a:schemeClr val="tx1"/>
                </a:solidFill>
                <a:effectLst/>
                <a:latin typeface="+mn-lt"/>
                <a:ea typeface="+mn-ea"/>
                <a:cs typeface="+mn-cs"/>
                <a:hlinkClick r:id="rId8"/>
              </a:rPr>
              <a:t>[nsun.org.uk]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What they do</a:t>
            </a:r>
          </a:p>
          <a:p>
            <a:pPr fontAlgn="t"/>
            <a:r>
              <a:rPr lang="en-GB" sz="1200" b="0" i="0" kern="1200" dirty="0">
                <a:solidFill>
                  <a:schemeClr val="tx1"/>
                </a:solidFill>
                <a:effectLst/>
                <a:latin typeface="+mn-lt"/>
                <a:ea typeface="+mn-ea"/>
                <a:cs typeface="+mn-cs"/>
              </a:rPr>
              <a:t>Advocate for </a:t>
            </a:r>
            <a:r>
              <a:rPr lang="en-GB" sz="1200" b="1" i="0" kern="1200" dirty="0">
                <a:solidFill>
                  <a:schemeClr val="tx1"/>
                </a:solidFill>
                <a:effectLst/>
                <a:latin typeface="+mn-lt"/>
                <a:ea typeface="+mn-ea"/>
                <a:cs typeface="+mn-cs"/>
              </a:rPr>
              <a:t>rights, autonomy, and self‑determination</a:t>
            </a:r>
            <a:r>
              <a:rPr lang="en-GB" sz="1200" b="0" i="0" kern="1200" dirty="0">
                <a:solidFill>
                  <a:schemeClr val="tx1"/>
                </a:solidFill>
                <a:effectLst/>
                <a:latin typeface="+mn-lt"/>
                <a:ea typeface="+mn-ea"/>
                <a:cs typeface="+mn-cs"/>
              </a:rPr>
              <a:t> in mental health care.</a:t>
            </a:r>
          </a:p>
          <a:p>
            <a:pPr fontAlgn="t"/>
            <a:r>
              <a:rPr lang="en-GB" sz="1200" b="0" i="0" kern="1200" dirty="0">
                <a:solidFill>
                  <a:schemeClr val="tx1"/>
                </a:solidFill>
                <a:effectLst/>
                <a:latin typeface="+mn-lt"/>
                <a:ea typeface="+mn-ea"/>
                <a:cs typeface="+mn-cs"/>
              </a:rPr>
              <a:t>Campaign to reduce coercion, improve services, and challenge discriminatory practices.</a:t>
            </a:r>
          </a:p>
          <a:p>
            <a:pPr fontAlgn="t"/>
            <a:r>
              <a:rPr lang="en-GB" sz="1200" b="0" i="0" kern="1200" dirty="0">
                <a:solidFill>
                  <a:schemeClr val="tx1"/>
                </a:solidFill>
                <a:effectLst/>
                <a:latin typeface="+mn-lt"/>
                <a:ea typeface="+mn-ea"/>
                <a:cs typeface="+mn-cs"/>
              </a:rPr>
              <a:t>Provide </a:t>
            </a:r>
            <a:r>
              <a:rPr lang="en-GB" sz="1200" b="1" i="0" kern="1200" dirty="0">
                <a:solidFill>
                  <a:schemeClr val="tx1"/>
                </a:solidFill>
                <a:effectLst/>
                <a:latin typeface="+mn-lt"/>
                <a:ea typeface="+mn-ea"/>
                <a:cs typeface="+mn-cs"/>
              </a:rPr>
              <a:t>mutual support</a:t>
            </a:r>
            <a:r>
              <a:rPr lang="en-GB" sz="1200" b="0" i="0" kern="1200" dirty="0">
                <a:solidFill>
                  <a:schemeClr val="tx1"/>
                </a:solidFill>
                <a:effectLst/>
                <a:latin typeface="+mn-lt"/>
                <a:ea typeface="+mn-ea"/>
                <a:cs typeface="+mn-cs"/>
              </a:rPr>
              <a:t>, peer‑led alternatives, crisis support, and user‑led research.</a:t>
            </a:r>
          </a:p>
          <a:p>
            <a:pPr fontAlgn="t"/>
            <a:r>
              <a:rPr lang="en-GB" sz="1200" b="0" i="0" kern="1200" dirty="0">
                <a:solidFill>
                  <a:schemeClr val="tx1"/>
                </a:solidFill>
                <a:effectLst/>
                <a:latin typeface="+mn-lt"/>
                <a:ea typeface="+mn-ea"/>
                <a:cs typeface="+mn-cs"/>
              </a:rPr>
              <a:t>Historically organised protests, counter‑conferences, and activism against harmful psychiatric practices.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(e.g., Support Coalition International actions in 1990) </a:t>
            </a:r>
            <a:r>
              <a:rPr lang="en-GB" sz="1200" b="0" i="0" u="none" strike="noStrike" kern="1200" dirty="0">
                <a:solidFill>
                  <a:schemeClr val="tx1"/>
                </a:solidFill>
                <a:effectLst/>
                <a:latin typeface="+mn-lt"/>
                <a:ea typeface="+mn-ea"/>
                <a:cs typeface="+mn-cs"/>
                <a:hlinkClick r:id="rId7"/>
              </a:rPr>
              <a:t>[en.wikipedia.org]</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Common themes</a:t>
            </a:r>
          </a:p>
          <a:p>
            <a:pPr fontAlgn="t"/>
            <a:r>
              <a:rPr lang="en-GB" sz="1200" b="1" i="0" kern="1200" dirty="0">
                <a:solidFill>
                  <a:schemeClr val="tx1"/>
                </a:solidFill>
                <a:effectLst/>
                <a:latin typeface="+mn-lt"/>
                <a:ea typeface="+mn-ea"/>
                <a:cs typeface="+mn-cs"/>
              </a:rPr>
              <a:t>Challenging the dominance of psychiatry</a:t>
            </a:r>
            <a:r>
              <a:rPr lang="en-GB" sz="1200" b="0" i="0" kern="1200" dirty="0">
                <a:solidFill>
                  <a:schemeClr val="tx1"/>
                </a:solidFill>
                <a:effectLst/>
                <a:latin typeface="+mn-lt"/>
                <a:ea typeface="+mn-ea"/>
                <a:cs typeface="+mn-cs"/>
              </a:rPr>
              <a:t> in defining mental distress.</a:t>
            </a:r>
          </a:p>
          <a:p>
            <a:pPr fontAlgn="t"/>
            <a:r>
              <a:rPr lang="en-GB" sz="1200" b="0" i="0" kern="1200" dirty="0">
                <a:solidFill>
                  <a:schemeClr val="tx1"/>
                </a:solidFill>
                <a:effectLst/>
                <a:latin typeface="+mn-lt"/>
                <a:ea typeface="+mn-ea"/>
                <a:cs typeface="+mn-cs"/>
              </a:rPr>
              <a:t>Prioritising </a:t>
            </a:r>
            <a:r>
              <a:rPr lang="en-GB" sz="1200" b="1" i="0" kern="1200" dirty="0">
                <a:solidFill>
                  <a:schemeClr val="tx1"/>
                </a:solidFill>
                <a:effectLst/>
                <a:latin typeface="+mn-lt"/>
                <a:ea typeface="+mn-ea"/>
                <a:cs typeface="+mn-cs"/>
              </a:rPr>
              <a:t>lived experience</a:t>
            </a:r>
            <a:r>
              <a:rPr lang="en-GB" sz="1200" b="0" i="0" kern="1200" dirty="0">
                <a:solidFill>
                  <a:schemeClr val="tx1"/>
                </a:solidFill>
                <a:effectLst/>
                <a:latin typeface="+mn-lt"/>
                <a:ea typeface="+mn-ea"/>
                <a:cs typeface="+mn-cs"/>
              </a:rPr>
              <a:t> as a form of expertise equal to professional knowledge.</a:t>
            </a:r>
          </a:p>
          <a:p>
            <a:pPr fontAlgn="t"/>
            <a:r>
              <a:rPr lang="en-GB" sz="1200" b="0" i="0" kern="1200" dirty="0">
                <a:solidFill>
                  <a:schemeClr val="tx1"/>
                </a:solidFill>
                <a:effectLst/>
                <a:latin typeface="+mn-lt"/>
                <a:ea typeface="+mn-ea"/>
                <a:cs typeface="+mn-cs"/>
              </a:rPr>
              <a:t>Supporting community‑based, person‑centred, non‑coercive alternatives.</a:t>
            </a:r>
          </a:p>
          <a:p>
            <a:pPr fontAlgn="t"/>
            <a:r>
              <a:rPr lang="en-GB" sz="1200" b="0" i="0" kern="1200" dirty="0">
                <a:solidFill>
                  <a:schemeClr val="tx1"/>
                </a:solidFill>
                <a:effectLst/>
                <a:latin typeface="+mn-lt"/>
                <a:ea typeface="+mn-ea"/>
                <a:cs typeface="+mn-cs"/>
              </a:rPr>
              <a:t>Recognising varied and intersectional experiences, including those based on race, gender, disability, and trauma. </a:t>
            </a:r>
            <a:r>
              <a:rPr lang="en-GB" sz="1200" b="0" i="0" u="none" strike="noStrike" kern="1200" dirty="0">
                <a:solidFill>
                  <a:schemeClr val="tx1"/>
                </a:solidFill>
                <a:effectLst/>
                <a:latin typeface="+mn-lt"/>
                <a:ea typeface="+mn-ea"/>
                <a:cs typeface="+mn-cs"/>
                <a:hlinkClick r:id="rId9"/>
              </a:rPr>
              <a:t>[2 The </a:t>
            </a:r>
            <a:r>
              <a:rPr lang="en-GB" sz="1200" b="0" i="0" u="none" strike="noStrike" kern="1200" dirty="0" err="1">
                <a:solidFill>
                  <a:schemeClr val="tx1"/>
                </a:solidFill>
                <a:effectLst/>
                <a:latin typeface="+mn-lt"/>
                <a:ea typeface="+mn-ea"/>
                <a:cs typeface="+mn-cs"/>
                <a:hlinkClick r:id="rId9"/>
              </a:rPr>
              <a:t>ment</a:t>
            </a:r>
            <a:r>
              <a:rPr lang="en-GB" sz="1200" b="0" i="0" u="none" strike="noStrike" kern="1200" dirty="0">
                <a:solidFill>
                  <a:schemeClr val="tx1"/>
                </a:solidFill>
                <a:effectLst/>
                <a:latin typeface="+mn-lt"/>
                <a:ea typeface="+mn-ea"/>
                <a:cs typeface="+mn-cs"/>
                <a:hlinkClick r:id="rId9"/>
              </a:rPr>
              <a:t>...in England]</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Why “survivor”?</a:t>
            </a:r>
          </a:p>
          <a:p>
            <a:pPr fontAlgn="t"/>
            <a:r>
              <a:rPr lang="en-GB" sz="1200" b="0" i="0" kern="1200" dirty="0">
                <a:solidFill>
                  <a:schemeClr val="tx1"/>
                </a:solidFill>
                <a:effectLst/>
                <a:latin typeface="+mn-lt"/>
                <a:ea typeface="+mn-ea"/>
                <a:cs typeface="+mn-cs"/>
              </a:rPr>
              <a:t>“Survivor” refers both to surviving </a:t>
            </a:r>
            <a:r>
              <a:rPr lang="en-GB" sz="1200" b="1" i="0" kern="1200" dirty="0">
                <a:solidFill>
                  <a:schemeClr val="tx1"/>
                </a:solidFill>
                <a:effectLst/>
                <a:latin typeface="+mn-lt"/>
                <a:ea typeface="+mn-ea"/>
                <a:cs typeface="+mn-cs"/>
              </a:rPr>
              <a:t>mental distress</a:t>
            </a:r>
            <a:r>
              <a:rPr lang="en-GB" sz="1200" b="0" i="0" kern="1200" dirty="0">
                <a:solidFill>
                  <a:schemeClr val="tx1"/>
                </a:solidFill>
                <a:effectLst/>
                <a:latin typeface="+mn-lt"/>
                <a:ea typeface="+mn-ea"/>
                <a:cs typeface="+mn-cs"/>
              </a:rPr>
              <a:t> and to surviving </a:t>
            </a:r>
            <a:r>
              <a:rPr lang="en-GB" sz="1200" b="1" i="0" kern="1200" dirty="0">
                <a:solidFill>
                  <a:schemeClr val="tx1"/>
                </a:solidFill>
                <a:effectLst/>
                <a:latin typeface="+mn-lt"/>
                <a:ea typeface="+mn-ea"/>
                <a:cs typeface="+mn-cs"/>
              </a:rPr>
              <a:t>harmful or traumatic experiences within psychiatric systems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8"/>
              </a:rPr>
              <a:t>[nsun.org.uk]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Significance</a:t>
            </a:r>
          </a:p>
          <a:p>
            <a:pPr fontAlgn="t"/>
            <a:r>
              <a:rPr lang="en-GB" sz="1200" b="0" i="0" kern="1200" dirty="0">
                <a:solidFill>
                  <a:schemeClr val="tx1"/>
                </a:solidFill>
                <a:effectLst/>
                <a:latin typeface="+mn-lt"/>
                <a:ea typeface="+mn-ea"/>
                <a:cs typeface="+mn-cs"/>
              </a:rPr>
              <a:t>It is considered one of the major </a:t>
            </a:r>
            <a:r>
              <a:rPr lang="en-GB" sz="1200" b="1" i="0" kern="1200" dirty="0">
                <a:solidFill>
                  <a:schemeClr val="tx1"/>
                </a:solidFill>
                <a:effectLst/>
                <a:latin typeface="+mn-lt"/>
                <a:ea typeface="+mn-ea"/>
                <a:cs typeface="+mn-cs"/>
              </a:rPr>
              <a:t>“new social movements”</a:t>
            </a:r>
            <a:r>
              <a:rPr lang="en-GB" sz="1200" b="0" i="0" kern="1200" dirty="0">
                <a:solidFill>
                  <a:schemeClr val="tx1"/>
                </a:solidFill>
                <a:effectLst/>
                <a:latin typeface="+mn-lt"/>
                <a:ea typeface="+mn-ea"/>
                <a:cs typeface="+mn-cs"/>
              </a:rPr>
              <a:t> of the late 20th century, comparable to civil rights, women’s liberation, and LGBTQ+ movements. </a:t>
            </a:r>
            <a:r>
              <a:rPr lang="en-GB" sz="1200" b="0" i="0" u="none" strike="noStrike" kern="1200" dirty="0">
                <a:solidFill>
                  <a:schemeClr val="tx1"/>
                </a:solidFill>
                <a:effectLst/>
                <a:latin typeface="+mn-lt"/>
                <a:ea typeface="+mn-ea"/>
                <a:cs typeface="+mn-cs"/>
                <a:hlinkClick r:id="rId10"/>
              </a:rPr>
              <a:t>[cambridge.org]</a:t>
            </a:r>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55D5755E-5BE6-E882-3855-61B5945C0898}"/>
              </a:ext>
            </a:extLst>
          </p:cNvPr>
          <p:cNvSpPr>
            <a:spLocks noGrp="1"/>
          </p:cNvSpPr>
          <p:nvPr>
            <p:ph type="sldNum" sz="quarter" idx="5"/>
          </p:nvPr>
        </p:nvSpPr>
        <p:spPr/>
        <p:txBody>
          <a:bodyPr/>
          <a:lstStyle/>
          <a:p>
            <a:fld id="{D1E51EE8-76F3-4FB5-9386-118713C4D37B}" type="slidenum">
              <a:rPr lang="en-GB" smtClean="0"/>
              <a:t>33</a:t>
            </a:fld>
            <a:endParaRPr lang="en-GB"/>
          </a:p>
        </p:txBody>
      </p:sp>
    </p:spTree>
    <p:extLst>
      <p:ext uri="{BB962C8B-B14F-4D97-AF65-F5344CB8AC3E}">
        <p14:creationId xmlns:p14="http://schemas.microsoft.com/office/powerpoint/2010/main" val="20375599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4458C-63F2-EA22-26DE-5BAABE68AC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0068D6-7E64-83FC-82BB-FD44961089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74D6A2-1E6D-7F08-49AD-F1EA2893CACE}"/>
              </a:ext>
            </a:extLst>
          </p:cNvPr>
          <p:cNvSpPr>
            <a:spLocks noGrp="1"/>
          </p:cNvSpPr>
          <p:nvPr>
            <p:ph type="body" idx="1"/>
          </p:nvPr>
        </p:nvSpPr>
        <p:spPr/>
        <p:txBody>
          <a:bodyPr/>
          <a:lstStyle/>
          <a:p>
            <a:r>
              <a:rPr lang="en-GB" dirty="0"/>
              <a:t>Facilitate small‑group discussion. Encourage students to apply empirical findings (stigma worsening, diagnostic imprecision, coding inconsistencies).</a:t>
            </a:r>
          </a:p>
        </p:txBody>
      </p:sp>
      <p:sp>
        <p:nvSpPr>
          <p:cNvPr id="4" name="Slide Number Placeholder 3">
            <a:extLst>
              <a:ext uri="{FF2B5EF4-FFF2-40B4-BE49-F238E27FC236}">
                <a16:creationId xmlns:a16="http://schemas.microsoft.com/office/drawing/2014/main" id="{A3D14587-7BFC-6BEB-D837-510DFF3AA435}"/>
              </a:ext>
            </a:extLst>
          </p:cNvPr>
          <p:cNvSpPr>
            <a:spLocks noGrp="1"/>
          </p:cNvSpPr>
          <p:nvPr>
            <p:ph type="sldNum" sz="quarter" idx="5"/>
          </p:nvPr>
        </p:nvSpPr>
        <p:spPr/>
        <p:txBody>
          <a:bodyPr/>
          <a:lstStyle/>
          <a:p>
            <a:fld id="{2367EB50-1511-4700-A934-15A4EADE5EF0}" type="slidenum">
              <a:rPr lang="en-GB" smtClean="0"/>
              <a:t>35</a:t>
            </a:fld>
            <a:endParaRPr lang="en-GB"/>
          </a:p>
        </p:txBody>
      </p:sp>
    </p:spTree>
    <p:extLst>
      <p:ext uri="{BB962C8B-B14F-4D97-AF65-F5344CB8AC3E}">
        <p14:creationId xmlns:p14="http://schemas.microsoft.com/office/powerpoint/2010/main" val="3276863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2/24/2026</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2/24/2026</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2/24/2026</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2/24/2026</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2/24/2026</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2/24/2026</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2/24/2026</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2/24/2026</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2/24/2026</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2/24/2026</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2/24/2026</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04320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265217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38171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320176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33019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576494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463113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904314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92965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671793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24/02/2026</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432515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2/24/2026</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24/02/2026</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382067171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pn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hyperlink" Target="https://eur01.safelinks.protection.outlook.com/?url=https%3A%2F%2Flink.springer.com%2Farticle%2F10.1007%2Fs00406-023-01737-0&amp;data=05%7C02%7Cn.haddon%40uwtsd.ac.uk%7C6bc04e6b7b554fd0647708de6ec9ce41%7C4e0f11f9046e45059cb8db2152311e21%7C0%7C0%7C639070010196157031%7CUnknown%7CTWFpbGZsb3d8eyJFbXB0eU1hcGkiOnRydWUsIlYiOiIwLjAuMDAwMCIsIlAiOiJXaW4zMiIsIkFOIjoiTWFpbCIsIldUIjoyfQ%3D%3D%7C0%7C%7C%7C&amp;sdata=5zF3rS8kkLmLXIZ15D%2F8SwWzmu%2BwXFIyXOThh9Q1BXs%3D&amp;reserved=0" TargetMode="External"/><Relationship Id="rId7" Type="http://schemas.openxmlformats.org/officeDocument/2006/relationships/hyperlink" Target="https://creativecommons.org/licenses/by/3.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josegalan.es/tipos-de-paginas-web/" TargetMode="External"/><Relationship Id="rId5" Type="http://schemas.openxmlformats.org/officeDocument/2006/relationships/image" Target="../media/image39.jpg"/><Relationship Id="rId4" Type="http://schemas.openxmlformats.org/officeDocument/2006/relationships/hyperlink" Target="https://eur01.safelinks.protection.outlook.com/?url=https%3A%2F%2Fjournals.sagepub.com%2Fdoi%2Fpdf%2F10.1177%2F10398562241292202&amp;data=05%7C02%7Cn.haddon%40uwtsd.ac.uk%7C6bc04e6b7b554fd0647708de6ec9ce41%7C4e0f11f9046e45059cb8db2152311e21%7C0%7C0%7C639070010196178325%7CUnknown%7CTWFpbGZsb3d8eyJFbXB0eU1hcGkiOnRydWUsIlYiOiIwLjAuMDAwMCIsIlAiOiJXaW4zMiIsIkFOIjoiTWFpbCIsIldUIjoyfQ%3D%3D%7C0%7C%7C%7C&amp;sdata=yF6zIfb2vvUpDnJkpYIM13PAUICi0y4IU%2BZg%2BXlshqI%3D&amp;reserved=0"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8.xml"/><Relationship Id="rId1" Type="http://schemas.openxmlformats.org/officeDocument/2006/relationships/video" Target="https://www.youtube.com/embed/COWb-fk0yko?feature=oembed" TargetMode="External"/><Relationship Id="rId4" Type="http://schemas.openxmlformats.org/officeDocument/2006/relationships/image" Target="../media/image42.jpeg"/></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video" Target="https://www.youtube.com/embed/syjEN3peCJw?feature=oembed" TargetMode="External"/><Relationship Id="rId6" Type="http://schemas.openxmlformats.org/officeDocument/2006/relationships/hyperlink" Target="https://pixabay.com/vectors/question-mark-question-mark-423604/" TargetMode="External"/><Relationship Id="rId5" Type="http://schemas.openxmlformats.org/officeDocument/2006/relationships/image" Target="../media/image47.png"/><Relationship Id="rId4" Type="http://schemas.openxmlformats.org/officeDocument/2006/relationships/image" Target="../media/image46.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69788" y="2654490"/>
            <a:ext cx="4567686" cy="3220382"/>
          </a:xfrm>
        </p:spPr>
        <p:txBody>
          <a:bodyPr anchor="t">
            <a:normAutofit fontScale="90000"/>
          </a:bodyPr>
          <a:lstStyle/>
          <a:p>
            <a:pPr algn="r"/>
            <a:r>
              <a:rPr lang="en-GB" sz="1900" b="1" dirty="0">
                <a:solidFill>
                  <a:srgbClr val="FFFFFF"/>
                </a:solidFill>
                <a:latin typeface="+mn-lt"/>
              </a:rPr>
              <a:t>BMHP6029</a:t>
            </a:r>
            <a:br>
              <a:rPr lang="en-GB" sz="1900" b="1" dirty="0">
                <a:solidFill>
                  <a:srgbClr val="FFFFFF"/>
                </a:solidFill>
                <a:latin typeface="+mn-lt"/>
              </a:rPr>
            </a:br>
            <a:br>
              <a:rPr lang="en-GB" sz="1900" b="1" dirty="0">
                <a:solidFill>
                  <a:srgbClr val="FFFFFF"/>
                </a:solidFill>
                <a:latin typeface="+mn-lt"/>
              </a:rPr>
            </a:br>
            <a:r>
              <a:rPr lang="en-GB" sz="1900" b="1" i="0" dirty="0">
                <a:solidFill>
                  <a:srgbClr val="FFFFFF"/>
                </a:solidFill>
                <a:effectLst/>
              </a:rPr>
              <a:t>Psychopathological Classifications and Provisions</a:t>
            </a:r>
            <a:br>
              <a:rPr lang="en-GB" sz="1900" b="1" dirty="0">
                <a:solidFill>
                  <a:srgbClr val="FFFFFF"/>
                </a:solidFill>
                <a:latin typeface="+mn-lt"/>
              </a:rPr>
            </a:br>
            <a:br>
              <a:rPr lang="en-GB" sz="1900" b="1" dirty="0">
                <a:solidFill>
                  <a:srgbClr val="FFFFFF"/>
                </a:solidFill>
                <a:latin typeface="+mn-lt"/>
              </a:rPr>
            </a:br>
            <a:r>
              <a:rPr lang="en-GB" sz="1900" dirty="0">
                <a:solidFill>
                  <a:srgbClr val="FFFFFF"/>
                </a:solidFill>
                <a:latin typeface="+mn-lt"/>
              </a:rPr>
              <a:t>Week 7</a:t>
            </a:r>
            <a:br>
              <a:rPr lang="en-GB" sz="1900" dirty="0">
                <a:solidFill>
                  <a:srgbClr val="FFFFFF"/>
                </a:solidFill>
                <a:latin typeface="+mn-lt"/>
              </a:rPr>
            </a:br>
            <a:r>
              <a:rPr lang="en-GB" sz="2700" b="1" i="0" dirty="0">
                <a:solidFill>
                  <a:srgbClr val="FFFFFF"/>
                </a:solidFill>
                <a:effectLst/>
                <a:latin typeface="-apple-system"/>
              </a:rPr>
              <a:t>Critical perspectives:</a:t>
            </a:r>
            <a:br>
              <a:rPr lang="en-GB" sz="2700" b="1" i="0" dirty="0">
                <a:solidFill>
                  <a:srgbClr val="FFFFFF"/>
                </a:solidFill>
                <a:effectLst/>
                <a:latin typeface="-apple-system"/>
              </a:rPr>
            </a:br>
            <a:r>
              <a:rPr lang="en-GB" sz="2700" b="1" i="0" dirty="0">
                <a:solidFill>
                  <a:srgbClr val="FFFFFF"/>
                </a:solidFill>
                <a:effectLst/>
                <a:latin typeface="-apple-system"/>
              </a:rPr>
              <a:t>Understanding diagnostic expansion, stigma, and psychiatric critique in contemporary mental health practice. </a:t>
            </a:r>
            <a:br>
              <a:rPr lang="en-GB" sz="1900" b="1" i="0" dirty="0">
                <a:solidFill>
                  <a:srgbClr val="FFFFFF"/>
                </a:solidFill>
                <a:effectLst/>
                <a:latin typeface="-apple-system"/>
              </a:rPr>
            </a:br>
            <a:r>
              <a:rPr lang="en-GB" sz="1900" b="1" i="0" dirty="0">
                <a:solidFill>
                  <a:srgbClr val="FFFFFF"/>
                </a:solidFill>
                <a:effectLst/>
                <a:latin typeface="-apple-system"/>
              </a:rPr>
              <a:t>2026</a:t>
            </a:r>
            <a:br>
              <a:rPr lang="en-GB" sz="1900" dirty="0">
                <a:solidFill>
                  <a:srgbClr val="FFFFFF"/>
                </a:solidFill>
                <a:latin typeface="+mn-lt"/>
              </a:rPr>
            </a:br>
            <a:endParaRPr lang="en-GB" sz="1900" dirty="0">
              <a:solidFill>
                <a:srgbClr val="FFFFFF"/>
              </a:solidFill>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3">
            <a:extLst>
              <a:ext uri="{28A0092B-C50C-407E-A947-70E740481C1C}">
                <a14:useLocalDpi xmlns:a14="http://schemas.microsoft.com/office/drawing/2010/main" val="0"/>
              </a:ext>
            </a:extLst>
          </a:blip>
          <a:srcRect l="29805" r="3938" b="-2"/>
          <a:stretch>
            <a:fillRect/>
          </a:stretch>
        </p:blipFill>
        <p:spPr>
          <a:xfrm>
            <a:off x="6553199" y="457200"/>
            <a:ext cx="5181602" cy="5943600"/>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1D8088-559A-46A5-A801-CDF0B9476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2E96F-17F7-4C8C-BDF1-6BB90A0C1D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2380868"/>
            <a:ext cx="11982332" cy="2087795"/>
            <a:chOff x="143163" y="5763486"/>
            <a:chExt cx="11982332" cy="739555"/>
          </a:xfrm>
        </p:grpSpPr>
        <p:sp>
          <p:nvSpPr>
            <p:cNvPr id="11" name="Rectangle 10">
              <a:extLst>
                <a:ext uri="{FF2B5EF4-FFF2-40B4-BE49-F238E27FC236}">
                  <a16:creationId xmlns:a16="http://schemas.microsoft.com/office/drawing/2014/main" id="{846BD00C-9313-4A22-94F7-3875A46C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EAF30D0-AA67-427C-9938-A2C8A9B5D5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D8726E2-AEF5-D681-66E5-91056D09A420}"/>
              </a:ext>
            </a:extLst>
          </p:cNvPr>
          <p:cNvPicPr>
            <a:picLocks noChangeAspect="1"/>
          </p:cNvPicPr>
          <p:nvPr/>
        </p:nvPicPr>
        <p:blipFill>
          <a:blip r:embed="rId2"/>
          <a:srcRect t="15956" b="7365"/>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931042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F741B-3733-9397-2EFE-A84F61179077}"/>
              </a:ext>
            </a:extLst>
          </p:cNvPr>
          <p:cNvSpPr>
            <a:spLocks noGrp="1"/>
          </p:cNvSpPr>
          <p:nvPr>
            <p:ph type="title"/>
          </p:nvPr>
        </p:nvSpPr>
        <p:spPr>
          <a:xfrm>
            <a:off x="1452656" y="1444741"/>
            <a:ext cx="9357865" cy="1041901"/>
          </a:xfrm>
        </p:spPr>
        <p:txBody>
          <a:bodyPr>
            <a:normAutofit/>
          </a:bodyPr>
          <a:lstStyle/>
          <a:p>
            <a:r>
              <a:rPr lang="en-GB" sz="4000">
                <a:latin typeface="Aptos Display" panose="020B0004020202020204" pitchFamily="34" charset="0"/>
              </a:rPr>
              <a:t>Critical perspectives</a:t>
            </a:r>
            <a:endParaRPr lang="en-GB" sz="4000"/>
          </a:p>
        </p:txBody>
      </p:sp>
      <p:sp>
        <p:nvSpPr>
          <p:cNvPr id="3" name="Content Placeholder 2">
            <a:extLst>
              <a:ext uri="{FF2B5EF4-FFF2-40B4-BE49-F238E27FC236}">
                <a16:creationId xmlns:a16="http://schemas.microsoft.com/office/drawing/2014/main" id="{6D0327B1-52D7-2B9F-94EA-2829A9BCCFA1}"/>
              </a:ext>
            </a:extLst>
          </p:cNvPr>
          <p:cNvSpPr>
            <a:spLocks noGrp="1"/>
          </p:cNvSpPr>
          <p:nvPr>
            <p:ph sz="half" idx="1"/>
          </p:nvPr>
        </p:nvSpPr>
        <p:spPr>
          <a:xfrm>
            <a:off x="1452656" y="2701427"/>
            <a:ext cx="4483324" cy="2699968"/>
          </a:xfrm>
        </p:spPr>
        <p:txBody>
          <a:bodyPr>
            <a:normAutofit/>
          </a:bodyPr>
          <a:lstStyle/>
          <a:p>
            <a:r>
              <a:rPr lang="en-GB" sz="2000"/>
              <a:t>-&gt;Mental health concepts shift over time</a:t>
            </a:r>
          </a:p>
          <a:p>
            <a:r>
              <a:rPr lang="en-GB" sz="2000"/>
              <a:t>-&gt;Social context shapes what is considered a disorder</a:t>
            </a:r>
          </a:p>
          <a:p>
            <a:r>
              <a:rPr lang="en-GB" sz="2000"/>
              <a:t>-&gt;Diagnostic systems influence stigma, service access, and identity</a:t>
            </a:r>
          </a:p>
          <a:p>
            <a:endParaRPr lang="en-GB" sz="2000"/>
          </a:p>
        </p:txBody>
      </p:sp>
      <p:sp>
        <p:nvSpPr>
          <p:cNvPr id="4" name="Content Placeholder 3">
            <a:extLst>
              <a:ext uri="{FF2B5EF4-FFF2-40B4-BE49-F238E27FC236}">
                <a16:creationId xmlns:a16="http://schemas.microsoft.com/office/drawing/2014/main" id="{0658BF31-7774-978B-76FB-EB2CDDC06FAD}"/>
              </a:ext>
            </a:extLst>
          </p:cNvPr>
          <p:cNvSpPr>
            <a:spLocks noGrp="1"/>
          </p:cNvSpPr>
          <p:nvPr>
            <p:ph sz="half" idx="2"/>
          </p:nvPr>
        </p:nvSpPr>
        <p:spPr>
          <a:xfrm>
            <a:off x="6256020" y="2701427"/>
            <a:ext cx="4554501" cy="2699968"/>
          </a:xfrm>
        </p:spPr>
        <p:txBody>
          <a:bodyPr>
            <a:normAutofit/>
          </a:bodyPr>
          <a:lstStyle/>
          <a:p>
            <a:r>
              <a:rPr lang="en-GB" sz="2000">
                <a:latin typeface="Aptos Display" panose="020B0004020202020204" pitchFamily="34" charset="0"/>
              </a:rPr>
              <a:t>Critical perspectives in mental health challenge traditional views and practices, aiming to provide a more holistic and inclusive understanding of mental health.</a:t>
            </a:r>
          </a:p>
          <a:p>
            <a:endParaRPr lang="en-GB" sz="2000"/>
          </a:p>
        </p:txBody>
      </p:sp>
    </p:spTree>
    <p:extLst>
      <p:ext uri="{BB962C8B-B14F-4D97-AF65-F5344CB8AC3E}">
        <p14:creationId xmlns:p14="http://schemas.microsoft.com/office/powerpoint/2010/main" val="1963812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96E55-0EE7-754A-69A0-A891737958B7}"/>
              </a:ext>
            </a:extLst>
          </p:cNvPr>
          <p:cNvSpPr>
            <a:spLocks noGrp="1"/>
          </p:cNvSpPr>
          <p:nvPr>
            <p:ph type="title"/>
          </p:nvPr>
        </p:nvSpPr>
        <p:spPr>
          <a:xfrm>
            <a:off x="640080" y="325369"/>
            <a:ext cx="4368602" cy="1956841"/>
          </a:xfrm>
        </p:spPr>
        <p:txBody>
          <a:bodyPr anchor="b">
            <a:normAutofit/>
          </a:bodyPr>
          <a:lstStyle/>
          <a:p>
            <a:r>
              <a:rPr lang="en-GB" sz="5400"/>
              <a:t>Inequalities and Stigma</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E68B8AC-80C9-E9F3-13A2-166DE0FACBF0}"/>
              </a:ext>
            </a:extLst>
          </p:cNvPr>
          <p:cNvSpPr>
            <a:spLocks noGrp="1"/>
          </p:cNvSpPr>
          <p:nvPr>
            <p:ph idx="1"/>
          </p:nvPr>
        </p:nvSpPr>
        <p:spPr>
          <a:xfrm>
            <a:off x="640080" y="2872899"/>
            <a:ext cx="4243589" cy="3320668"/>
          </a:xfrm>
        </p:spPr>
        <p:txBody>
          <a:bodyPr>
            <a:normAutofit/>
          </a:bodyPr>
          <a:lstStyle/>
          <a:p>
            <a:pPr marL="0" indent="0">
              <a:buNone/>
            </a:pPr>
            <a:r>
              <a:rPr lang="en-GB" sz="2400" b="0" i="0" dirty="0">
                <a:solidFill>
                  <a:srgbClr val="0B0C0C"/>
                </a:solidFill>
                <a:effectLst/>
                <a:latin typeface="+mj-lt"/>
              </a:rPr>
              <a:t>People with severe and enduring mental illness are at greater risk of poor physical health and reduced life expectancy compared to the general population (UK Gov, 2023)</a:t>
            </a:r>
          </a:p>
          <a:p>
            <a:endParaRPr lang="en-US" sz="2200" dirty="0"/>
          </a:p>
        </p:txBody>
      </p:sp>
      <p:pic>
        <p:nvPicPr>
          <p:cNvPr id="4" name="Content Placeholder 3">
            <a:extLst>
              <a:ext uri="{FF2B5EF4-FFF2-40B4-BE49-F238E27FC236}">
                <a16:creationId xmlns:a16="http://schemas.microsoft.com/office/drawing/2014/main" id="{BC6CC591-AAFF-9A27-9177-4385584668AF}"/>
              </a:ext>
            </a:extLst>
          </p:cNvPr>
          <p:cNvPicPr>
            <a:picLocks noChangeAspect="1"/>
          </p:cNvPicPr>
          <p:nvPr/>
        </p:nvPicPr>
        <p:blipFill>
          <a:blip r:embed="rId3"/>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413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Close-up of a metal surface&#10;&#10;Description automatically generated">
            <a:extLst>
              <a:ext uri="{FF2B5EF4-FFF2-40B4-BE49-F238E27FC236}">
                <a16:creationId xmlns:a16="http://schemas.microsoft.com/office/drawing/2014/main" id="{BE9C3951-2C84-D9A9-5182-76E47067C738}"/>
              </a:ext>
            </a:extLst>
          </p:cNvPr>
          <p:cNvPicPr>
            <a:picLocks noChangeAspect="1"/>
          </p:cNvPicPr>
          <p:nvPr/>
        </p:nvPicPr>
        <p:blipFill>
          <a:blip r:embed="rId3">
            <a:duotone>
              <a:schemeClr val="bg2">
                <a:shade val="45000"/>
                <a:satMod val="135000"/>
              </a:schemeClr>
              <a:prstClr val="white"/>
            </a:duotone>
          </a:blip>
          <a:srcRect t="8607" b="7124"/>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1F84D8-E422-58D1-E41A-A942CB55B243}"/>
              </a:ext>
            </a:extLst>
          </p:cNvPr>
          <p:cNvSpPr>
            <a:spLocks noGrp="1"/>
          </p:cNvSpPr>
          <p:nvPr>
            <p:ph type="title"/>
          </p:nvPr>
        </p:nvSpPr>
        <p:spPr>
          <a:xfrm>
            <a:off x="838200" y="365125"/>
            <a:ext cx="10515600" cy="1325563"/>
          </a:xfrm>
        </p:spPr>
        <p:txBody>
          <a:bodyPr>
            <a:normAutofit/>
          </a:bodyPr>
          <a:lstStyle/>
          <a:p>
            <a:r>
              <a:rPr lang="en-GB" dirty="0"/>
              <a:t>UK Government say:</a:t>
            </a:r>
          </a:p>
        </p:txBody>
      </p:sp>
      <p:graphicFrame>
        <p:nvGraphicFramePr>
          <p:cNvPr id="14" name="Rectangle 1">
            <a:extLst>
              <a:ext uri="{FF2B5EF4-FFF2-40B4-BE49-F238E27FC236}">
                <a16:creationId xmlns:a16="http://schemas.microsoft.com/office/drawing/2014/main" id="{DCFA704F-681C-8573-0738-5109E808AA88}"/>
              </a:ext>
            </a:extLst>
          </p:cNvPr>
          <p:cNvGraphicFramePr>
            <a:graphicFrameLocks noGrp="1"/>
          </p:cNvGraphicFramePr>
          <p:nvPr>
            <p:ph idx="1"/>
            <p:extLst>
              <p:ext uri="{D42A27DB-BD31-4B8C-83A1-F6EECF244321}">
                <p14:modId xmlns:p14="http://schemas.microsoft.com/office/powerpoint/2010/main" val="16950575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4CED66C5-1913-688E-1A13-5E3A34CF3957}"/>
              </a:ext>
            </a:extLst>
          </p:cNvPr>
          <p:cNvSpPr txBox="1"/>
          <p:nvPr/>
        </p:nvSpPr>
        <p:spPr>
          <a:xfrm>
            <a:off x="173665" y="6378982"/>
            <a:ext cx="11844670" cy="276999"/>
          </a:xfrm>
          <a:prstGeom prst="rect">
            <a:avLst/>
          </a:prstGeom>
          <a:noFill/>
        </p:spPr>
        <p:txBody>
          <a:bodyPr wrap="square">
            <a:spAutoFit/>
          </a:bodyPr>
          <a:lstStyle/>
          <a:p>
            <a:r>
              <a:rPr lang="en-GB" sz="1200" dirty="0"/>
              <a:t>https://www.gov.uk/government/publications/health-matters-reducing-health-inequalities-in-mental-illness/health-matters-reducing-health-inequalities-in-mental-illness</a:t>
            </a:r>
          </a:p>
        </p:txBody>
      </p:sp>
    </p:spTree>
    <p:extLst>
      <p:ext uri="{BB962C8B-B14F-4D97-AF65-F5344CB8AC3E}">
        <p14:creationId xmlns:p14="http://schemas.microsoft.com/office/powerpoint/2010/main" val="3735144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3EF08-20C5-4C8A-253B-791BFA980412}"/>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000" b="1" kern="1200">
                <a:solidFill>
                  <a:schemeClr val="tx1"/>
                </a:solidFill>
                <a:latin typeface="+mj-lt"/>
                <a:ea typeface="+mj-ea"/>
                <a:cs typeface="+mj-cs"/>
              </a:rPr>
              <a:t>D</a:t>
            </a:r>
            <a:r>
              <a:rPr lang="en-US" sz="3000" b="1" i="0" kern="1200">
                <a:solidFill>
                  <a:schemeClr val="tx1"/>
                </a:solidFill>
                <a:effectLst/>
                <a:latin typeface="+mj-lt"/>
                <a:ea typeface="+mj-ea"/>
                <a:cs typeface="+mj-cs"/>
              </a:rPr>
              <a:t>omains of health inequality in the UK</a:t>
            </a:r>
            <a:br>
              <a:rPr lang="en-US" sz="3000" b="1" i="0" kern="1200">
                <a:solidFill>
                  <a:schemeClr val="tx1"/>
                </a:solidFill>
                <a:effectLst/>
                <a:latin typeface="+mj-lt"/>
                <a:ea typeface="+mj-ea"/>
                <a:cs typeface="+mj-cs"/>
              </a:rPr>
            </a:br>
            <a:endParaRPr lang="en-US" sz="3000" kern="120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46BAEA5C-2F17-8AD5-8E32-86459E89AD32}"/>
              </a:ext>
            </a:extLst>
          </p:cNvPr>
          <p:cNvSpPr>
            <a:spLocks noGrp="1"/>
          </p:cNvSpPr>
          <p:nvPr>
            <p:ph type="body" sz="half" idx="2"/>
          </p:nvPr>
        </p:nvSpPr>
        <p:spPr>
          <a:xfrm>
            <a:off x="630936" y="2807208"/>
            <a:ext cx="3429000" cy="3410712"/>
          </a:xfrm>
        </p:spPr>
        <p:txBody>
          <a:bodyPr vert="horz" lIns="91440" tIns="45720" rIns="91440" bIns="45720" rtlCol="0" anchor="t">
            <a:normAutofit lnSpcReduction="10000"/>
          </a:bodyPr>
          <a:lstStyle/>
          <a:p>
            <a:r>
              <a:rPr lang="en-US" sz="2000" dirty="0"/>
              <a:t>“These factors (or domains) are complex and interact with each other to benefit or disadvantage people or groups, leading to differences in health outcomes. Individuals fall into more than one category and, subsequently, may experience multiple drivers of poor health at the same time” (UK office for improvement &amp; disparities, 2019)</a:t>
            </a:r>
          </a:p>
        </p:txBody>
      </p:sp>
      <p:pic>
        <p:nvPicPr>
          <p:cNvPr id="4" name="Content Placeholder 3">
            <a:extLst>
              <a:ext uri="{FF2B5EF4-FFF2-40B4-BE49-F238E27FC236}">
                <a16:creationId xmlns:a16="http://schemas.microsoft.com/office/drawing/2014/main" id="{D14617DF-4A10-95DD-1EBF-CA9AC0C19223}"/>
              </a:ext>
            </a:extLst>
          </p:cNvPr>
          <p:cNvPicPr>
            <a:picLocks noGrp="1" noChangeAspect="1"/>
          </p:cNvPicPr>
          <p:nvPr>
            <p:ph idx="1"/>
          </p:nvPr>
        </p:nvPicPr>
        <p:blipFill>
          <a:blip r:embed="rId3"/>
          <a:stretch>
            <a:fillRect/>
          </a:stretch>
        </p:blipFill>
        <p:spPr>
          <a:xfrm>
            <a:off x="4059936" y="315598"/>
            <a:ext cx="8310740" cy="6108394"/>
          </a:xfrm>
          <a:prstGeom prst="rect">
            <a:avLst/>
          </a:prstGeom>
        </p:spPr>
      </p:pic>
      <p:sp>
        <p:nvSpPr>
          <p:cNvPr id="6" name="TextBox 5">
            <a:extLst>
              <a:ext uri="{FF2B5EF4-FFF2-40B4-BE49-F238E27FC236}">
                <a16:creationId xmlns:a16="http://schemas.microsoft.com/office/drawing/2014/main" id="{49A8228D-93BC-F9BC-A72C-BF2B06145CDB}"/>
              </a:ext>
            </a:extLst>
          </p:cNvPr>
          <p:cNvSpPr txBox="1"/>
          <p:nvPr/>
        </p:nvSpPr>
        <p:spPr>
          <a:xfrm>
            <a:off x="3136528" y="6262042"/>
            <a:ext cx="6097772" cy="461665"/>
          </a:xfrm>
          <a:prstGeom prst="rect">
            <a:avLst/>
          </a:prstGeom>
          <a:noFill/>
        </p:spPr>
        <p:txBody>
          <a:bodyPr wrap="square">
            <a:spAutoFit/>
          </a:bodyPr>
          <a:lstStyle/>
          <a:p>
            <a:pPr>
              <a:spcAft>
                <a:spcPts val="600"/>
              </a:spcAft>
            </a:pPr>
            <a:r>
              <a:rPr lang="en-GB" sz="1200" dirty="0"/>
              <a:t>https://www.gov.uk/government/publications/health-disparities-and-health-inequalities-applying-all-our-health/health-disparities-and-health-inequalities-applying-all-our-health</a:t>
            </a:r>
            <a:endParaRPr lang="en-GB" sz="1200"/>
          </a:p>
        </p:txBody>
      </p:sp>
    </p:spTree>
    <p:extLst>
      <p:ext uri="{BB962C8B-B14F-4D97-AF65-F5344CB8AC3E}">
        <p14:creationId xmlns:p14="http://schemas.microsoft.com/office/powerpoint/2010/main" val="2708350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7EACA0-CB80-EB7E-960C-E0EA2FC2732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What is Stigma?</a:t>
            </a:r>
          </a:p>
        </p:txBody>
      </p:sp>
      <p:graphicFrame>
        <p:nvGraphicFramePr>
          <p:cNvPr id="5" name="Content Placeholder 2">
            <a:extLst>
              <a:ext uri="{FF2B5EF4-FFF2-40B4-BE49-F238E27FC236}">
                <a16:creationId xmlns:a16="http://schemas.microsoft.com/office/drawing/2014/main" id="{CE0BDCA9-2D40-D7DF-970A-793EBFC5BBED}"/>
              </a:ext>
            </a:extLst>
          </p:cNvPr>
          <p:cNvGraphicFramePr>
            <a:graphicFrameLocks noGrp="1"/>
          </p:cNvGraphicFramePr>
          <p:nvPr>
            <p:ph idx="1"/>
            <p:extLst>
              <p:ext uri="{D42A27DB-BD31-4B8C-83A1-F6EECF244321}">
                <p14:modId xmlns:p14="http://schemas.microsoft.com/office/powerpoint/2010/main" val="126923929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4237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CC7C6-48CB-6B66-4B29-E82ADE25CA8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effect does stigma have on individuals?</a:t>
            </a:r>
          </a:p>
        </p:txBody>
      </p:sp>
      <p:sp>
        <p:nvSpPr>
          <p:cNvPr id="4" name="Rectangle 1">
            <a:extLst>
              <a:ext uri="{FF2B5EF4-FFF2-40B4-BE49-F238E27FC236}">
                <a16:creationId xmlns:a16="http://schemas.microsoft.com/office/drawing/2014/main" id="{13B42731-B0BC-E38E-6642-9799761B0A86}"/>
              </a:ext>
            </a:extLst>
          </p:cNvPr>
          <p:cNvSpPr>
            <a:spLocks noGrp="1" noChangeArrowheads="1"/>
          </p:cNvSpPr>
          <p:nvPr>
            <p:ph idx="1"/>
          </p:nvPr>
        </p:nvSpPr>
        <p:spPr bwMode="auto">
          <a:xfrm>
            <a:off x="4810259" y="649480"/>
            <a:ext cx="65553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Due to the stigma surrounding mental health, a person experiencing mental health problems might face several challenges:</a:t>
            </a: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AutoNum type="arabicPeriod"/>
              <a:tabLst/>
            </a:pPr>
            <a:r>
              <a:rPr kumimoji="0" lang="en-US" altLang="en-US" sz="1600" b="1" i="0" u="none" strike="noStrike" cap="none" normalizeH="0" baseline="0" dirty="0">
                <a:ln>
                  <a:noFill/>
                </a:ln>
                <a:effectLst/>
                <a:latin typeface="Arial" panose="020B0604020202020204" pitchFamily="34" charset="0"/>
              </a:rPr>
              <a:t>Reluctance to Seek Help</a:t>
            </a:r>
            <a:r>
              <a:rPr kumimoji="0" lang="en-US" altLang="en-US" sz="1600" b="0" i="0" u="none" strike="noStrike" cap="none" normalizeH="0" baseline="0" dirty="0">
                <a:ln>
                  <a:noFill/>
                </a:ln>
                <a:effectLst/>
                <a:latin typeface="Arial" panose="020B0604020202020204" pitchFamily="34" charset="0"/>
              </a:rPr>
              <a:t>: Fear of being judged or discriminated against can prevent them from seeking professional help. </a:t>
            </a:r>
            <a:r>
              <a:rPr lang="en-US" altLang="en-US" sz="1600" dirty="0">
                <a:latin typeface="Arial" panose="020B0604020202020204" pitchFamily="34" charset="0"/>
              </a:rPr>
              <a:t>This delay in treatment can worsen their condition.</a:t>
            </a:r>
            <a:endParaRPr lang="en-US" altLang="en-US" sz="1600" baseline="300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AutoNum type="arabicPeriod" startAt="2"/>
              <a:tabLst/>
            </a:pPr>
            <a:r>
              <a:rPr lang="en-US" altLang="en-US" sz="1600" b="1" dirty="0">
                <a:latin typeface="Arial" panose="020B0604020202020204" pitchFamily="34" charset="0"/>
              </a:rPr>
              <a:t>Social Isolation</a:t>
            </a:r>
            <a:r>
              <a:rPr lang="en-US" altLang="en-US" sz="1600" dirty="0">
                <a:latin typeface="Arial" panose="020B0604020202020204" pitchFamily="34" charset="0"/>
              </a:rPr>
              <a:t>: Stigma can lead to social exclusion, where friends, family, or colleagues might distance themselves, leaving the person feeling isolated and unsupported.</a:t>
            </a:r>
            <a:endParaRPr lang="en-US" altLang="en-US" sz="1600" baseline="300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 </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600" b="1" i="0" u="none" strike="noStrike" cap="none" normalizeH="0" baseline="0" dirty="0">
                <a:ln>
                  <a:noFill/>
                </a:ln>
                <a:effectLst/>
                <a:latin typeface="Arial" panose="020B0604020202020204" pitchFamily="34" charset="0"/>
              </a:rPr>
              <a:t>Employment</a:t>
            </a:r>
            <a:r>
              <a:rPr kumimoji="0" lang="en-US" altLang="en-US" sz="1600" b="0" i="0" u="none" strike="noStrike" cap="none" normalizeH="0" baseline="0" dirty="0">
                <a:ln>
                  <a:noFill/>
                </a:ln>
                <a:effectLst/>
                <a:latin typeface="Arial" panose="020B0604020202020204" pitchFamily="34" charset="0"/>
              </a:rPr>
              <a:t>: Stigma can affect job opportunities. </a:t>
            </a:r>
            <a:r>
              <a:rPr lang="en-US" altLang="en-US" sz="1600" dirty="0">
                <a:latin typeface="Arial" panose="020B0604020202020204" pitchFamily="34" charset="0"/>
              </a:rPr>
              <a:t>Employers might be hesitant to hire someone with a known mental health condition, fearing they might be less productive.</a:t>
            </a:r>
            <a:endParaRPr kumimoji="0" lang="en-US" altLang="en-US" sz="1600" b="0" i="0" u="none" strike="noStrike" cap="none" normalizeH="0" baseline="3000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AutoNum type="arabicPeriod" startAt="4"/>
              <a:tabLst/>
            </a:pPr>
            <a:r>
              <a:rPr lang="en-US" altLang="en-US" sz="1600" b="1" dirty="0">
                <a:latin typeface="Arial" panose="020B0604020202020204" pitchFamily="34" charset="0"/>
              </a:rPr>
              <a:t>Self-Stigma</a:t>
            </a:r>
            <a:r>
              <a:rPr lang="en-US" altLang="en-US" sz="1600" dirty="0">
                <a:latin typeface="Arial" panose="020B0604020202020204" pitchFamily="34" charset="0"/>
              </a:rPr>
              <a:t>: The individual might internalize the negative stereotypes and believe they are weak or incapable, which can lower their self-esteem and hinder recovery.</a:t>
            </a:r>
            <a:endParaRPr lang="en-US" altLang="en-US" sz="1600" baseline="300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These factors can interact and compound, leading to a cycle of worsening mental health.</a:t>
            </a:r>
          </a:p>
        </p:txBody>
      </p:sp>
    </p:spTree>
    <p:extLst>
      <p:ext uri="{BB962C8B-B14F-4D97-AF65-F5344CB8AC3E}">
        <p14:creationId xmlns:p14="http://schemas.microsoft.com/office/powerpoint/2010/main" val="401917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100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5BCEC-7390-595A-42B1-5C9412D9E311}"/>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causes stigma?</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80EF23-8C8E-3450-6DA7-1A2C186B994D}"/>
              </a:ext>
            </a:extLst>
          </p:cNvPr>
          <p:cNvSpPr>
            <a:spLocks noGrp="1"/>
          </p:cNvSpPr>
          <p:nvPr>
            <p:ph idx="1"/>
          </p:nvPr>
        </p:nvSpPr>
        <p:spPr>
          <a:xfrm>
            <a:off x="4447308" y="591344"/>
            <a:ext cx="6906491" cy="5585619"/>
          </a:xfrm>
        </p:spPr>
        <p:txBody>
          <a:bodyPr anchor="ctr">
            <a:normAutofit/>
          </a:bodyPr>
          <a:lstStyle/>
          <a:p>
            <a:r>
              <a:rPr lang="en-GB" dirty="0"/>
              <a:t>Labelling – diagnosis?</a:t>
            </a:r>
          </a:p>
          <a:p>
            <a:r>
              <a:rPr lang="en-GB" dirty="0"/>
              <a:t>Social Identity Processes – in group/out group</a:t>
            </a:r>
          </a:p>
          <a:p>
            <a:r>
              <a:rPr lang="en-GB" dirty="0"/>
              <a:t>Fear and misunderstanding</a:t>
            </a:r>
          </a:p>
          <a:p>
            <a:r>
              <a:rPr lang="en-GB" dirty="0"/>
              <a:t>Historical and cultural factors</a:t>
            </a:r>
          </a:p>
          <a:p>
            <a:r>
              <a:rPr lang="en-GB" dirty="0"/>
              <a:t>Media portrayal of mental health problems</a:t>
            </a:r>
          </a:p>
        </p:txBody>
      </p:sp>
    </p:spTree>
    <p:extLst>
      <p:ext uri="{BB962C8B-B14F-4D97-AF65-F5344CB8AC3E}">
        <p14:creationId xmlns:p14="http://schemas.microsoft.com/office/powerpoint/2010/main" val="4032140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
            <a:extLst>
              <a:ext uri="{FF2B5EF4-FFF2-40B4-BE49-F238E27FC236}">
                <a16:creationId xmlns:a16="http://schemas.microsoft.com/office/drawing/2014/main" id="{88F1DAD3-A4FF-9F0F-023B-87F3AB1FA1E5}"/>
              </a:ext>
            </a:extLst>
          </p:cNvPr>
          <p:cNvSpPr>
            <a:spLocks noGrp="1" noChangeArrowheads="1"/>
          </p:cNvSpPr>
          <p:nvPr>
            <p:ph idx="1"/>
          </p:nvPr>
        </p:nvSpPr>
        <p:spPr bwMode="auto">
          <a:xfrm>
            <a:off x="346842" y="435936"/>
            <a:ext cx="5559972" cy="59204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ptos" panose="020B0004020202020204" pitchFamily="34" charset="0"/>
              </a:rPr>
              <a:t>Stigma can arise from various causes, often rooted in societal attitudes and beliefs. Here are some key factors:</a:t>
            </a:r>
          </a:p>
          <a:p>
            <a:pPr marL="0" marR="0" lvl="0" indent="0" defTabSz="914400" rtl="0" eaLnBrk="0" fontAlgn="base" latinLnBrk="0" hangingPunct="0">
              <a:spcBef>
                <a:spcPct val="0"/>
              </a:spcBef>
              <a:spcAft>
                <a:spcPts val="600"/>
              </a:spcAft>
              <a:buClrTx/>
              <a:buSzTx/>
              <a:buFontTx/>
              <a:buAutoNum type="arabicPeriod"/>
              <a:tabLst/>
            </a:pPr>
            <a:r>
              <a:rPr kumimoji="0" lang="en-US" altLang="en-US" sz="1800" b="1" i="0" u="none" strike="noStrike" cap="none" normalizeH="0" baseline="0" dirty="0">
                <a:ln>
                  <a:noFill/>
                </a:ln>
                <a:effectLst/>
                <a:latin typeface="Aptos" panose="020B0004020202020204" pitchFamily="34" charset="0"/>
              </a:rPr>
              <a:t>Labeling</a:t>
            </a:r>
            <a:r>
              <a:rPr kumimoji="0" lang="en-US" altLang="en-US" sz="1800" b="0" i="0" u="none" strike="noStrike" cap="none" normalizeH="0" baseline="0" dirty="0">
                <a:ln>
                  <a:noFill/>
                </a:ln>
                <a:effectLst/>
                <a:latin typeface="Aptos" panose="020B0004020202020204" pitchFamily="34" charset="0"/>
              </a:rPr>
              <a:t>: Simplifying complex human experiences by </a:t>
            </a:r>
            <a:r>
              <a:rPr kumimoji="0" lang="en-US" altLang="en-US" sz="1800" b="0" i="0" u="none" strike="noStrike" cap="none" normalizeH="0" baseline="0" dirty="0" err="1">
                <a:ln>
                  <a:noFill/>
                </a:ln>
                <a:effectLst/>
                <a:latin typeface="Aptos" panose="020B0004020202020204" pitchFamily="34" charset="0"/>
              </a:rPr>
              <a:t>categorising</a:t>
            </a:r>
            <a:r>
              <a:rPr kumimoji="0" lang="en-US" altLang="en-US" sz="1800" b="0" i="0" u="none" strike="noStrike" cap="none" normalizeH="0" baseline="0" dirty="0">
                <a:ln>
                  <a:noFill/>
                </a:ln>
                <a:effectLst/>
                <a:latin typeface="Aptos" panose="020B0004020202020204" pitchFamily="34" charset="0"/>
              </a:rPr>
              <a:t> people as “good” or “bad” can lead to stigma.</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effectLst/>
                <a:latin typeface="Aptos" panose="020B0004020202020204" pitchFamily="34" charset="0"/>
              </a:rPr>
              <a:t>Social Identity</a:t>
            </a:r>
            <a:r>
              <a:rPr kumimoji="0" lang="en-US" altLang="en-US" sz="1800" b="0" i="0" u="none" strike="noStrike" cap="none" normalizeH="0" baseline="0" dirty="0">
                <a:ln>
                  <a:noFill/>
                </a:ln>
                <a:effectLst/>
                <a:latin typeface="Aptos" panose="020B0004020202020204" pitchFamily="34" charset="0"/>
              </a:rPr>
              <a:t>: People often derive their identity from the groups they belong to. </a:t>
            </a:r>
            <a:r>
              <a:rPr lang="en-US" altLang="en-US" sz="1800" dirty="0">
                <a:latin typeface="Aptos" panose="020B0004020202020204" pitchFamily="34" charset="0"/>
              </a:rPr>
              <a:t>This can lead to viewing members of out groups less </a:t>
            </a:r>
            <a:r>
              <a:rPr lang="en-US" altLang="en-US" sz="1800" dirty="0" err="1">
                <a:latin typeface="Aptos" panose="020B0004020202020204" pitchFamily="34" charset="0"/>
              </a:rPr>
              <a:t>favourably</a:t>
            </a:r>
            <a:r>
              <a:rPr lang="en-US" altLang="en-US" sz="1800" dirty="0">
                <a:latin typeface="Aptos" panose="020B0004020202020204" pitchFamily="34" charset="0"/>
              </a:rPr>
              <a:t>.</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effectLst/>
                <a:latin typeface="Aptos" panose="020B0004020202020204" pitchFamily="34" charset="0"/>
              </a:rPr>
              <a:t>Fear and Misunderstanding</a:t>
            </a:r>
            <a:r>
              <a:rPr kumimoji="0" lang="en-US" altLang="en-US" sz="1800" b="0" i="0" u="none" strike="noStrike" cap="none" normalizeH="0" baseline="0" dirty="0">
                <a:ln>
                  <a:noFill/>
                </a:ln>
                <a:effectLst/>
                <a:latin typeface="Aptos" panose="020B0004020202020204" pitchFamily="34" charset="0"/>
              </a:rPr>
              <a:t>: Fear of developing a mental illness or disability can lead to </a:t>
            </a:r>
            <a:r>
              <a:rPr kumimoji="0" lang="en-US" altLang="en-US" sz="1800" b="0" i="0" u="none" strike="noStrike" cap="none" normalizeH="0" baseline="0" dirty="0" err="1">
                <a:ln>
                  <a:noFill/>
                </a:ln>
                <a:effectLst/>
                <a:latin typeface="Aptos" panose="020B0004020202020204" pitchFamily="34" charset="0"/>
              </a:rPr>
              <a:t>stigmatising</a:t>
            </a:r>
            <a:r>
              <a:rPr kumimoji="0" lang="en-US" altLang="en-US" sz="1800" b="0" i="0" u="none" strike="noStrike" cap="none" normalizeH="0" baseline="0" dirty="0">
                <a:ln>
                  <a:noFill/>
                </a:ln>
                <a:effectLst/>
                <a:latin typeface="Aptos" panose="020B0004020202020204" pitchFamily="34" charset="0"/>
              </a:rPr>
              <a:t> those who have these conditions. </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800" b="1" i="0" u="none" strike="noStrike" cap="none" normalizeH="0" baseline="0" dirty="0">
                <a:ln>
                  <a:noFill/>
                </a:ln>
                <a:effectLst/>
                <a:latin typeface="Aptos" panose="020B0004020202020204" pitchFamily="34" charset="0"/>
              </a:rPr>
              <a:t>Historical and Cultural Factors</a:t>
            </a:r>
            <a:r>
              <a:rPr kumimoji="0" lang="en-US" altLang="en-US" sz="1800" b="0" i="0" u="none" strike="noStrike" cap="none" normalizeH="0" baseline="0" dirty="0">
                <a:ln>
                  <a:noFill/>
                </a:ln>
                <a:effectLst/>
                <a:latin typeface="Aptos" panose="020B0004020202020204" pitchFamily="34" charset="0"/>
              </a:rPr>
              <a:t>: Historical events and cultural beliefs can perpetuate stigma. </a:t>
            </a:r>
            <a:r>
              <a:rPr lang="en-US" altLang="en-US" sz="1800" dirty="0">
                <a:latin typeface="Aptos" panose="020B0004020202020204" pitchFamily="34" charset="0"/>
              </a:rPr>
              <a:t>For example, certain health conditions or </a:t>
            </a:r>
            <a:r>
              <a:rPr lang="en-US" altLang="en-US" sz="1800" dirty="0" err="1">
                <a:latin typeface="Aptos" panose="020B0004020202020204" pitchFamily="34" charset="0"/>
              </a:rPr>
              <a:t>behaviours</a:t>
            </a:r>
            <a:r>
              <a:rPr lang="en-US" altLang="en-US" sz="1800" dirty="0">
                <a:latin typeface="Aptos" panose="020B0004020202020204" pitchFamily="34" charset="0"/>
              </a:rPr>
              <a:t> might be seen as morally wrong or socially unacceptable</a:t>
            </a:r>
            <a:r>
              <a:rPr kumimoji="0" lang="en-US" altLang="en-US" sz="1800" b="0" i="0" u="none" strike="noStrike" cap="none" normalizeH="0" baseline="0" dirty="0">
                <a:ln>
                  <a:noFill/>
                </a:ln>
                <a:effectLst/>
                <a:latin typeface="Aptos" panose="020B0004020202020204" pitchFamily="34" charset="0"/>
              </a:rPr>
              <a:t>. </a:t>
            </a:r>
          </a:p>
          <a:p>
            <a:pPr marL="0" marR="0" lvl="0" indent="0" defTabSz="914400" rtl="0" eaLnBrk="0" fontAlgn="base" latinLnBrk="0" hangingPunct="0">
              <a:spcBef>
                <a:spcPct val="0"/>
              </a:spcBef>
              <a:spcAft>
                <a:spcPts val="600"/>
              </a:spcAft>
              <a:buClrTx/>
              <a:buSzTx/>
              <a:buFontTx/>
              <a:buAutoNum type="arabicPeriod" startAt="5"/>
              <a:tabLst/>
            </a:pPr>
            <a:r>
              <a:rPr lang="en-US" altLang="en-US" sz="1800" b="1" dirty="0">
                <a:latin typeface="Aptos" panose="020B0004020202020204" pitchFamily="34" charset="0"/>
              </a:rPr>
              <a:t>Media Representation</a:t>
            </a:r>
            <a:r>
              <a:rPr lang="en-US" altLang="en-US" sz="1800" dirty="0">
                <a:latin typeface="Aptos" panose="020B0004020202020204" pitchFamily="34" charset="0"/>
              </a:rPr>
              <a:t>: Negative portrayals in the media can reinforce stereotypes and misconceptions about certain groups or mental health problems</a:t>
            </a:r>
            <a:r>
              <a:rPr kumimoji="0" lang="en-US" altLang="en-US" sz="1800" b="0" i="0" u="none" strike="noStrike" cap="none" normalizeH="0" baseline="0" dirty="0">
                <a:ln>
                  <a:noFill/>
                </a:ln>
                <a:effectLst/>
                <a:latin typeface="Aptos" panose="020B0004020202020204" pitchFamily="34" charset="0"/>
              </a:rPr>
              <a:t>. </a:t>
            </a:r>
          </a:p>
          <a:p>
            <a:pPr marL="0" marR="0" lvl="0" indent="0" defTabSz="914400" rtl="0" eaLnBrk="0" fontAlgn="base" latinLnBrk="0" hangingPunct="0">
              <a:spcBef>
                <a:spcPct val="0"/>
              </a:spcBef>
              <a:spcAft>
                <a:spcPts val="600"/>
              </a:spcAft>
              <a:buClrTx/>
              <a:buSzTx/>
              <a:buFontTx/>
              <a:buAutoNum type="arabicPeriod" startAt="6"/>
              <a:tabLst/>
            </a:pPr>
            <a:r>
              <a:rPr lang="en-US" altLang="en-US" sz="1800" b="1" dirty="0">
                <a:latin typeface="Aptos" panose="020B0004020202020204" pitchFamily="34" charset="0"/>
              </a:rPr>
              <a:t>Structural Factors</a:t>
            </a:r>
            <a:r>
              <a:rPr lang="en-US" altLang="en-US" sz="1800" dirty="0">
                <a:latin typeface="Aptos" panose="020B0004020202020204" pitchFamily="34" charset="0"/>
              </a:rPr>
              <a:t>: Institutional policies and practices can entrench stigma within systems, affecting access to resources and opportunities</a:t>
            </a:r>
            <a:r>
              <a:rPr kumimoji="0" lang="en-US" altLang="en-US" sz="1800" b="0" i="0" u="none" strike="noStrike" cap="none" normalizeH="0" baseline="0" dirty="0">
                <a:ln>
                  <a:noFill/>
                </a:ln>
                <a:effectLst/>
                <a:latin typeface="Aptos" panose="020B0004020202020204" pitchFamily="34" charset="0"/>
              </a:rPr>
              <a:t>. </a:t>
            </a:r>
          </a:p>
        </p:txBody>
      </p:sp>
      <p:pic>
        <p:nvPicPr>
          <p:cNvPr id="9" name="Picture 8" descr="One in a crowd">
            <a:extLst>
              <a:ext uri="{FF2B5EF4-FFF2-40B4-BE49-F238E27FC236}">
                <a16:creationId xmlns:a16="http://schemas.microsoft.com/office/drawing/2014/main" id="{745C5208-B452-A784-D5A9-4CD5E7C5B95F}"/>
              </a:ext>
            </a:extLst>
          </p:cNvPr>
          <p:cNvPicPr>
            <a:picLocks noChangeAspect="1"/>
          </p:cNvPicPr>
          <p:nvPr/>
        </p:nvPicPr>
        <p:blipFill>
          <a:blip r:embed="rId2"/>
          <a:srcRect l="20725" r="12534"/>
          <a:stretch/>
        </p:blipFill>
        <p:spPr>
          <a:xfrm>
            <a:off x="6096000" y="1"/>
            <a:ext cx="6102825" cy="6858000"/>
          </a:xfrm>
          <a:prstGeom prst="rect">
            <a:avLst/>
          </a:prstGeom>
        </p:spPr>
      </p:pic>
    </p:spTree>
    <p:extLst>
      <p:ext uri="{BB962C8B-B14F-4D97-AF65-F5344CB8AC3E}">
        <p14:creationId xmlns:p14="http://schemas.microsoft.com/office/powerpoint/2010/main" val="267850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B0017C3-8C34-A348-8374-8F2160141AFA}"/>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kern="1200" dirty="0">
                <a:solidFill>
                  <a:srgbClr val="FFFFFF"/>
                </a:solidFill>
                <a:latin typeface="+mj-lt"/>
                <a:ea typeface="+mj-ea"/>
                <a:cs typeface="+mj-cs"/>
              </a:rPr>
              <a:t>But…</a:t>
            </a:r>
          </a:p>
        </p:txBody>
      </p:sp>
      <p:sp>
        <p:nvSpPr>
          <p:cNvPr id="3" name="Content Placeholder 2">
            <a:extLst>
              <a:ext uri="{FF2B5EF4-FFF2-40B4-BE49-F238E27FC236}">
                <a16:creationId xmlns:a16="http://schemas.microsoft.com/office/drawing/2014/main" id="{99B4ECEF-3B66-DEED-F344-BF707BCC3614}"/>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a:solidFill>
                  <a:srgbClr val="FFFFFF"/>
                </a:solidFill>
                <a:latin typeface="+mn-lt"/>
                <a:ea typeface="+mn-ea"/>
                <a:cs typeface="+mn-cs"/>
              </a:rPr>
              <a:t>What are the Positive effects of receiving a diagnosis?</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4074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84ED1-723A-EE46-40F5-A8E0E5E658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5207C-6429-547F-7A47-BF172918AC46}"/>
              </a:ext>
            </a:extLst>
          </p:cNvPr>
          <p:cNvSpPr>
            <a:spLocks noGrp="1"/>
          </p:cNvSpPr>
          <p:nvPr>
            <p:ph type="title"/>
          </p:nvPr>
        </p:nvSpPr>
        <p:spPr>
          <a:xfrm>
            <a:off x="2479040" y="365125"/>
            <a:ext cx="8874760" cy="1325563"/>
          </a:xfrm>
        </p:spPr>
        <p:txBody>
          <a:bodyPr/>
          <a:lstStyle/>
          <a:p>
            <a:r>
              <a:rPr lang="en-GB" b="1" dirty="0">
                <a:latin typeface="+mn-lt"/>
              </a:rPr>
              <a:t>Evaluate the concept of stigma </a:t>
            </a:r>
          </a:p>
        </p:txBody>
      </p:sp>
      <p:pic>
        <p:nvPicPr>
          <p:cNvPr id="5" name="Content Placeholder 4" descr="Internet outline">
            <a:extLst>
              <a:ext uri="{FF2B5EF4-FFF2-40B4-BE49-F238E27FC236}">
                <a16:creationId xmlns:a16="http://schemas.microsoft.com/office/drawing/2014/main" id="{AD907706-2A3D-03F1-8257-7F8DE23F0B89}"/>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C8AE92AB-E07A-CE15-A6EA-C48F3057D30C}"/>
              </a:ext>
            </a:extLst>
          </p:cNvPr>
          <p:cNvSpPr txBox="1"/>
          <p:nvPr/>
        </p:nvSpPr>
        <p:spPr>
          <a:xfrm>
            <a:off x="416560" y="1544320"/>
            <a:ext cx="10937240" cy="470898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Find out online </a:t>
            </a:r>
            <a:r>
              <a:rPr lang="en-GB" sz="2400" dirty="0">
                <a:solidFill>
                  <a:prstClr val="black"/>
                </a:solidFill>
                <a:latin typeface="Calibri" panose="020F0502020204030204"/>
              </a:rPr>
              <a:t>what are the potential benefits of being given a mental health diagnosis label and</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summarise your findings in your own words.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are the </a:t>
            </a:r>
            <a:r>
              <a:rPr lang="en-GB" sz="2400" dirty="0">
                <a:solidFill>
                  <a:prstClr val="black"/>
                </a:solidFill>
                <a:latin typeface="Calibri" panose="020F0502020204030204"/>
              </a:rPr>
              <a:t>benefits and drawbacks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of mental health diagnosis – on an individual, , clinicians, others, society?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dirty="0">
                <a:solidFill>
                  <a:prstClr val="black"/>
                </a:solidFill>
                <a:latin typeface="Calibri" panose="020F0502020204030204"/>
              </a:rPr>
              <a:t>What are current public perceptions and attitudes towards mental health in the UK?</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 mindful to use only reliable and credible sources.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Post your findings on the Week 8 Moodle forum.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Make sure you provide citations in your summary.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Read and respond to other’s posts.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994806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5A07B-60AD-95B5-75ED-41526CD33E0C}"/>
              </a:ext>
            </a:extLst>
          </p:cNvPr>
          <p:cNvSpPr>
            <a:spLocks noGrp="1"/>
          </p:cNvSpPr>
          <p:nvPr>
            <p:ph type="title"/>
          </p:nvPr>
        </p:nvSpPr>
        <p:spPr>
          <a:xfrm>
            <a:off x="645064" y="525982"/>
            <a:ext cx="4282983" cy="1200361"/>
          </a:xfrm>
        </p:spPr>
        <p:txBody>
          <a:bodyPr anchor="b">
            <a:normAutofit/>
          </a:bodyPr>
          <a:lstStyle/>
          <a:p>
            <a:r>
              <a:rPr lang="en-GB" sz="3600"/>
              <a:t>What is Concept Creep?</a:t>
            </a:r>
          </a:p>
        </p:txBody>
      </p:sp>
      <p:sp>
        <p:nvSpPr>
          <p:cNvPr id="41" name="Rectangle 4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32DD34-BC71-2B38-209E-1067A09B84C7}"/>
              </a:ext>
            </a:extLst>
          </p:cNvPr>
          <p:cNvSpPr>
            <a:spLocks noGrp="1"/>
          </p:cNvSpPr>
          <p:nvPr>
            <p:ph idx="1"/>
          </p:nvPr>
        </p:nvSpPr>
        <p:spPr>
          <a:xfrm>
            <a:off x="645066" y="2031101"/>
            <a:ext cx="4282984" cy="3511943"/>
          </a:xfrm>
        </p:spPr>
        <p:txBody>
          <a:bodyPr anchor="ctr">
            <a:normAutofit/>
          </a:bodyPr>
          <a:lstStyle/>
          <a:p>
            <a:pPr marL="0" indent="0">
              <a:buNone/>
            </a:pPr>
            <a:r>
              <a:rPr lang="en-GB" sz="1800"/>
              <a:t>Concept creep is the gradual expansion of the meaning of harm related words over recent decades. (Haslam, 2021)</a:t>
            </a:r>
          </a:p>
          <a:p>
            <a:pPr marL="0" indent="0">
              <a:buNone/>
            </a:pPr>
            <a:endParaRPr lang="en-GB" sz="1800"/>
          </a:p>
          <a:p>
            <a:pPr marL="0" indent="0">
              <a:buNone/>
            </a:pPr>
            <a:r>
              <a:rPr lang="en-GB" sz="1800"/>
              <a:t>Specifically related to the expansion of Mental health Diagnosis</a:t>
            </a:r>
          </a:p>
          <a:p>
            <a:pPr marL="0" indent="0">
              <a:buNone/>
            </a:pPr>
            <a:endParaRPr lang="en-GB" sz="1800"/>
          </a:p>
          <a:p>
            <a:pPr marL="0" indent="0">
              <a:buNone/>
            </a:pPr>
            <a:endParaRPr lang="en-GB" sz="1800"/>
          </a:p>
        </p:txBody>
      </p:sp>
      <p:sp>
        <p:nvSpPr>
          <p:cNvPr id="43" name="Rectangle 4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897C457-3933-A214-CEB4-F1D54A98CF19}"/>
              </a:ext>
            </a:extLst>
          </p:cNvPr>
          <p:cNvPicPr>
            <a:picLocks noChangeAspect="1"/>
          </p:cNvPicPr>
          <p:nvPr/>
        </p:nvPicPr>
        <p:blipFill>
          <a:blip r:embed="rId3"/>
          <a:stretch>
            <a:fillRect/>
          </a:stretch>
        </p:blipFill>
        <p:spPr>
          <a:xfrm>
            <a:off x="5987738" y="1434214"/>
            <a:ext cx="5628018" cy="3756701"/>
          </a:xfrm>
          <a:prstGeom prst="rect">
            <a:avLst/>
          </a:prstGeom>
        </p:spPr>
      </p:pic>
    </p:spTree>
    <p:extLst>
      <p:ext uri="{BB962C8B-B14F-4D97-AF65-F5344CB8AC3E}">
        <p14:creationId xmlns:p14="http://schemas.microsoft.com/office/powerpoint/2010/main" val="401550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Arc 3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888467-EA02-2EE2-321B-0B7566E10173}"/>
              </a:ext>
            </a:extLst>
          </p:cNvPr>
          <p:cNvSpPr>
            <a:spLocks noGrp="1"/>
          </p:cNvSpPr>
          <p:nvPr>
            <p:ph type="title"/>
          </p:nvPr>
        </p:nvSpPr>
        <p:spPr>
          <a:xfrm>
            <a:off x="5894962" y="479493"/>
            <a:ext cx="5458838" cy="1325563"/>
          </a:xfrm>
        </p:spPr>
        <p:txBody>
          <a:bodyPr>
            <a:normAutofit/>
          </a:bodyPr>
          <a:lstStyle/>
          <a:p>
            <a:r>
              <a:rPr lang="en-GB" b="1" dirty="0"/>
              <a:t>2 types of Concept Creep</a:t>
            </a:r>
          </a:p>
        </p:txBody>
      </p:sp>
      <p:sp>
        <p:nvSpPr>
          <p:cNvPr id="37" name="Freeform: Shape 3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45F2F2C1-26E4-13B0-5C6A-3D3B02521D08}"/>
              </a:ext>
            </a:extLst>
          </p:cNvPr>
          <p:cNvPicPr>
            <a:picLocks noChangeAspect="1"/>
          </p:cNvPicPr>
          <p:nvPr/>
        </p:nvPicPr>
        <p:blipFill>
          <a:blip r:embed="rId3"/>
          <a:stretch>
            <a:fillRect/>
          </a:stretch>
        </p:blipFill>
        <p:spPr>
          <a:xfrm>
            <a:off x="703182" y="2355418"/>
            <a:ext cx="4777381" cy="19774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A62FAC91-2F17-9577-10C7-0397753242AC}"/>
              </a:ext>
            </a:extLst>
          </p:cNvPr>
          <p:cNvGraphicFramePr>
            <a:graphicFrameLocks noGrp="1"/>
          </p:cNvGraphicFramePr>
          <p:nvPr>
            <p:ph idx="1"/>
            <p:extLst>
              <p:ext uri="{D42A27DB-BD31-4B8C-83A1-F6EECF244321}">
                <p14:modId xmlns:p14="http://schemas.microsoft.com/office/powerpoint/2010/main" val="295627199"/>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82436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A0F12-DD51-78AB-F7DB-8A6A814A63CA}"/>
              </a:ext>
            </a:extLst>
          </p:cNvPr>
          <p:cNvSpPr>
            <a:spLocks noGrp="1"/>
          </p:cNvSpPr>
          <p:nvPr>
            <p:ph type="title"/>
          </p:nvPr>
        </p:nvSpPr>
        <p:spPr>
          <a:xfrm>
            <a:off x="1171074" y="1396686"/>
            <a:ext cx="3240506" cy="4064628"/>
          </a:xfrm>
        </p:spPr>
        <p:txBody>
          <a:bodyPr>
            <a:normAutofit/>
          </a:bodyPr>
          <a:lstStyle/>
          <a:p>
            <a:r>
              <a:rPr lang="en-GB">
                <a:solidFill>
                  <a:srgbClr val="FFFFFF"/>
                </a:solidFill>
              </a:rPr>
              <a:t>An example of Concept Creep</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FE4C25-5A85-631A-53D9-229E5457D8B3}"/>
              </a:ext>
            </a:extLst>
          </p:cNvPr>
          <p:cNvSpPr>
            <a:spLocks noGrp="1"/>
          </p:cNvSpPr>
          <p:nvPr>
            <p:ph idx="1"/>
          </p:nvPr>
        </p:nvSpPr>
        <p:spPr>
          <a:xfrm>
            <a:off x="5370153" y="1526033"/>
            <a:ext cx="6332658" cy="4936187"/>
          </a:xfrm>
        </p:spPr>
        <p:txBody>
          <a:bodyPr>
            <a:normAutofit fontScale="92500" lnSpcReduction="20000"/>
          </a:bodyPr>
          <a:lstStyle/>
          <a:p>
            <a:pPr marL="0" indent="0">
              <a:buNone/>
            </a:pPr>
            <a:r>
              <a:rPr lang="en-GB" sz="2400" dirty="0"/>
              <a:t>T</a:t>
            </a:r>
            <a:r>
              <a:rPr lang="en-GB" sz="2400" b="0" i="0" dirty="0">
                <a:effectLst/>
              </a:rPr>
              <a:t>he expansion of the concept of </a:t>
            </a:r>
            <a:r>
              <a:rPr lang="en-GB" sz="2400" b="1" i="0" dirty="0">
                <a:effectLst/>
              </a:rPr>
              <a:t>bullying</a:t>
            </a:r>
            <a:r>
              <a:rPr lang="en-GB" sz="2400" b="0" i="0" dirty="0">
                <a:effectLst/>
              </a:rPr>
              <a:t>. </a:t>
            </a:r>
          </a:p>
          <a:p>
            <a:r>
              <a:rPr lang="en-GB" sz="2400" b="0" i="0" dirty="0">
                <a:effectLst/>
              </a:rPr>
              <a:t>Originally, bullying referred to repeated aggressive behaviour by a stronger individual towards a weaker one, typically in a school setting.</a:t>
            </a:r>
          </a:p>
          <a:p>
            <a:r>
              <a:rPr lang="en-GB" sz="2400" b="0" i="0" dirty="0">
                <a:effectLst/>
              </a:rPr>
              <a:t>Over time, the definition has broadened to include a wider range of behaviours and contexts, such as workplace bullying and cyberbullying. </a:t>
            </a:r>
            <a:r>
              <a:rPr lang="en-GB" sz="2400" dirty="0"/>
              <a:t>This expansion means that behaviours once considered merely rude or unkind are now often labelled as bullying (Haslam, 2016)</a:t>
            </a:r>
          </a:p>
          <a:p>
            <a:pPr marL="0" indent="0">
              <a:buNone/>
            </a:pPr>
            <a:endParaRPr lang="en-GB" sz="2400" baseline="30000" dirty="0"/>
          </a:p>
          <a:p>
            <a:pPr marL="0" indent="0">
              <a:buNone/>
            </a:pPr>
            <a:r>
              <a:rPr lang="en-GB" sz="2400" dirty="0"/>
              <a:t>This broadening of definitions can lead to increased sensitivity to harm but also risks </a:t>
            </a:r>
            <a:r>
              <a:rPr lang="en-GB" sz="2400" dirty="0" err="1"/>
              <a:t>pathologising</a:t>
            </a:r>
            <a:r>
              <a:rPr lang="en-GB" sz="2400" dirty="0"/>
              <a:t> everyday interactions and experiences.</a:t>
            </a:r>
            <a:endParaRPr lang="en-GB" sz="2400" b="0" i="0" dirty="0">
              <a:effectLst/>
            </a:endParaRPr>
          </a:p>
          <a:p>
            <a:endParaRPr lang="en-GB" sz="1500" dirty="0"/>
          </a:p>
        </p:txBody>
      </p:sp>
    </p:spTree>
    <p:extLst>
      <p:ext uri="{BB962C8B-B14F-4D97-AF65-F5344CB8AC3E}">
        <p14:creationId xmlns:p14="http://schemas.microsoft.com/office/powerpoint/2010/main" val="184129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C168DB-ECAA-0C66-D3FA-164428AED1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85B60-FACE-AC2A-4388-7EFE4F7BA7DC}"/>
              </a:ext>
            </a:extLst>
          </p:cNvPr>
          <p:cNvSpPr>
            <a:spLocks noGrp="1"/>
          </p:cNvSpPr>
          <p:nvPr>
            <p:ph type="title"/>
          </p:nvPr>
        </p:nvSpPr>
        <p:spPr>
          <a:xfrm>
            <a:off x="1171074" y="1396686"/>
            <a:ext cx="3240506" cy="4064628"/>
          </a:xfrm>
        </p:spPr>
        <p:txBody>
          <a:bodyPr>
            <a:normAutofit/>
          </a:bodyPr>
          <a:lstStyle/>
          <a:p>
            <a:r>
              <a:rPr lang="en-GB">
                <a:solidFill>
                  <a:srgbClr val="FFFFFF"/>
                </a:solidFill>
              </a:rPr>
              <a:t>Concept Creep example 2</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C2BB7B-6859-4696-D8CE-07F6F8A820BB}"/>
              </a:ext>
            </a:extLst>
          </p:cNvPr>
          <p:cNvSpPr>
            <a:spLocks noGrp="1"/>
          </p:cNvSpPr>
          <p:nvPr>
            <p:ph idx="1"/>
          </p:nvPr>
        </p:nvSpPr>
        <p:spPr>
          <a:xfrm>
            <a:off x="5370153" y="1526033"/>
            <a:ext cx="5825931" cy="5044888"/>
          </a:xfrm>
        </p:spPr>
        <p:txBody>
          <a:bodyPr>
            <a:normAutofit fontScale="85000" lnSpcReduction="20000"/>
          </a:bodyPr>
          <a:lstStyle/>
          <a:p>
            <a:pPr marL="0" indent="0">
              <a:buNone/>
            </a:pPr>
            <a:r>
              <a:rPr lang="en-GB" sz="2600" dirty="0"/>
              <a:t>T</a:t>
            </a:r>
            <a:r>
              <a:rPr lang="en-GB" sz="2600" b="0" i="0" dirty="0">
                <a:effectLst/>
              </a:rPr>
              <a:t>he expansion of the concept of </a:t>
            </a:r>
            <a:r>
              <a:rPr lang="en-GB" sz="2600" b="1" dirty="0"/>
              <a:t>trauma</a:t>
            </a:r>
            <a:r>
              <a:rPr lang="en-GB" sz="2600" b="0" i="0" dirty="0">
                <a:effectLst/>
              </a:rPr>
              <a:t>. </a:t>
            </a:r>
          </a:p>
          <a:p>
            <a:r>
              <a:rPr lang="en-GB" sz="2600" dirty="0"/>
              <a:t>Originally, trauma referred to a severe psychological response to extreme events such as war, natural disasters, serious accidents, or violent assaults. </a:t>
            </a:r>
          </a:p>
          <a:p>
            <a:r>
              <a:rPr lang="en-GB" sz="2600" dirty="0"/>
              <a:t>Over time, the definition has broadened to include a wider range of experiences, including less severe events like witnessing distressing content online or experiencing minor interpersonal conflicts.</a:t>
            </a:r>
          </a:p>
          <a:p>
            <a:pPr marL="0" indent="0">
              <a:buNone/>
            </a:pPr>
            <a:r>
              <a:rPr lang="en-GB" sz="2600" dirty="0"/>
              <a:t>This broadening means that more people may identify their experiences as traumatic.</a:t>
            </a:r>
          </a:p>
          <a:p>
            <a:pPr marL="0" indent="0">
              <a:buNone/>
            </a:pPr>
            <a:r>
              <a:rPr lang="en-GB" sz="2600" dirty="0"/>
              <a:t>Pros and Cons – this can increase awareness and support for sufferers, but also risks diluting the concept and potentially </a:t>
            </a:r>
            <a:r>
              <a:rPr lang="en-GB" sz="2600" dirty="0" err="1"/>
              <a:t>pathologising</a:t>
            </a:r>
            <a:r>
              <a:rPr lang="en-GB" sz="2600" dirty="0"/>
              <a:t> the normal challenges of everyday life.</a:t>
            </a:r>
          </a:p>
          <a:p>
            <a:pPr marL="0" indent="0">
              <a:buNone/>
            </a:pPr>
            <a:endParaRPr lang="en-GB" sz="1500" b="0" i="0" dirty="0">
              <a:effectLst/>
            </a:endParaRPr>
          </a:p>
          <a:p>
            <a:pPr marL="0" indent="0">
              <a:buNone/>
            </a:pPr>
            <a:endParaRPr lang="en-GB" sz="1500" dirty="0"/>
          </a:p>
        </p:txBody>
      </p:sp>
    </p:spTree>
    <p:extLst>
      <p:ext uri="{BB962C8B-B14F-4D97-AF65-F5344CB8AC3E}">
        <p14:creationId xmlns:p14="http://schemas.microsoft.com/office/powerpoint/2010/main" val="2997631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98C7516-863A-7640-C94E-C671A0CB63CA}"/>
              </a:ext>
            </a:extLst>
          </p:cNvPr>
          <p:cNvSpPr>
            <a:spLocks noGrp="1"/>
          </p:cNvSpPr>
          <p:nvPr>
            <p:ph type="title"/>
          </p:nvPr>
        </p:nvSpPr>
        <p:spPr>
          <a:xfrm>
            <a:off x="838200" y="365125"/>
            <a:ext cx="5393361" cy="1325563"/>
          </a:xfrm>
        </p:spPr>
        <p:txBody>
          <a:bodyPr>
            <a:normAutofit/>
          </a:bodyPr>
          <a:lstStyle/>
          <a:p>
            <a:r>
              <a:rPr lang="en-GB" dirty="0"/>
              <a:t>Horizontal concept creep</a:t>
            </a:r>
          </a:p>
        </p:txBody>
      </p:sp>
      <p:pic>
        <p:nvPicPr>
          <p:cNvPr id="6" name="Picture 5">
            <a:extLst>
              <a:ext uri="{FF2B5EF4-FFF2-40B4-BE49-F238E27FC236}">
                <a16:creationId xmlns:a16="http://schemas.microsoft.com/office/drawing/2014/main" id="{7533897D-79C0-9BF1-56D2-865A3560A4DE}"/>
              </a:ext>
            </a:extLst>
          </p:cNvPr>
          <p:cNvPicPr>
            <a:picLocks noChangeAspect="1"/>
          </p:cNvPicPr>
          <p:nvPr/>
        </p:nvPicPr>
        <p:blipFill>
          <a:blip r:embed="rId2"/>
          <a:srcRect l="74" r="33174"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AFFBE13-2E83-03A5-BB5E-D39126BF0FF3}"/>
              </a:ext>
            </a:extLst>
          </p:cNvPr>
          <p:cNvGraphicFramePr>
            <a:graphicFrameLocks noGrp="1"/>
          </p:cNvGraphicFramePr>
          <p:nvPr>
            <p:ph idx="1"/>
            <p:extLst>
              <p:ext uri="{D42A27DB-BD31-4B8C-83A1-F6EECF244321}">
                <p14:modId xmlns:p14="http://schemas.microsoft.com/office/powerpoint/2010/main" val="408448852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401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26390C-53AD-0F61-319A-691748134FBA}"/>
              </a:ext>
            </a:extLst>
          </p:cNvPr>
          <p:cNvSpPr>
            <a:spLocks noGrp="1"/>
          </p:cNvSpPr>
          <p:nvPr>
            <p:ph type="title"/>
          </p:nvPr>
        </p:nvSpPr>
        <p:spPr>
          <a:xfrm>
            <a:off x="838200" y="365125"/>
            <a:ext cx="10843260" cy="1325563"/>
          </a:xfrm>
        </p:spPr>
        <p:txBody>
          <a:bodyPr>
            <a:normAutofit fontScale="90000"/>
          </a:bodyPr>
          <a:lstStyle/>
          <a:p>
            <a:r>
              <a:rPr lang="en-GB" dirty="0"/>
              <a:t>Graphs showing horizontal concept creep on trauma (Baes et al., 2023) and anxiety and depression (Xiao et al., 2023)</a:t>
            </a:r>
          </a:p>
        </p:txBody>
      </p:sp>
      <p:sp>
        <p:nvSpPr>
          <p:cNvPr id="1030" name="Content Placeholder 1029">
            <a:extLst>
              <a:ext uri="{FF2B5EF4-FFF2-40B4-BE49-F238E27FC236}">
                <a16:creationId xmlns:a16="http://schemas.microsoft.com/office/drawing/2014/main" id="{AF804030-068D-0A24-4B86-E6902A4A5310}"/>
              </a:ext>
            </a:extLst>
          </p:cNvPr>
          <p:cNvSpPr>
            <a:spLocks noGrp="1"/>
          </p:cNvSpPr>
          <p:nvPr>
            <p:ph sz="half" idx="1"/>
          </p:nvPr>
        </p:nvSpPr>
        <p:spPr/>
        <p:txBody>
          <a:bodyPr anchor="ctr">
            <a:normAutofit/>
          </a:bodyPr>
          <a:lstStyle/>
          <a:p>
            <a:endParaRPr lang="en-US" sz="1800" dirty="0"/>
          </a:p>
        </p:txBody>
      </p:sp>
      <p:pic>
        <p:nvPicPr>
          <p:cNvPr id="7" name="Content Placeholder 6">
            <a:extLst>
              <a:ext uri="{FF2B5EF4-FFF2-40B4-BE49-F238E27FC236}">
                <a16:creationId xmlns:a16="http://schemas.microsoft.com/office/drawing/2014/main" id="{BD8A10FE-1BFE-D4DB-4F1E-72F42F04B21E}"/>
              </a:ext>
            </a:extLst>
          </p:cNvPr>
          <p:cNvPicPr>
            <a:picLocks noGrp="1" noChangeAspect="1"/>
          </p:cNvPicPr>
          <p:nvPr>
            <p:ph sz="half" idx="2"/>
          </p:nvPr>
        </p:nvPicPr>
        <p:blipFill>
          <a:blip r:embed="rId3"/>
          <a:stretch>
            <a:fillRect/>
          </a:stretch>
        </p:blipFill>
        <p:spPr>
          <a:xfrm>
            <a:off x="89049" y="2336800"/>
            <a:ext cx="6083153" cy="3840163"/>
          </a:xfrm>
        </p:spPr>
      </p:pic>
      <p:pic>
        <p:nvPicPr>
          <p:cNvPr id="1026" name="Picture 2">
            <a:extLst>
              <a:ext uri="{FF2B5EF4-FFF2-40B4-BE49-F238E27FC236}">
                <a16:creationId xmlns:a16="http://schemas.microsoft.com/office/drawing/2014/main" id="{69170BED-17C2-3631-434C-8A5A35A44E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816" r="2" b="2"/>
          <a:stretch/>
        </p:blipFill>
        <p:spPr bwMode="auto">
          <a:xfrm>
            <a:off x="6019800" y="26177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DF5715-393A-0CD9-E663-744CA4077922}"/>
              </a:ext>
            </a:extLst>
          </p:cNvPr>
          <p:cNvSpPr txBox="1"/>
          <p:nvPr/>
        </p:nvSpPr>
        <p:spPr>
          <a:xfrm>
            <a:off x="1331089" y="6286734"/>
            <a:ext cx="10350371" cy="369332"/>
          </a:xfrm>
          <a:prstGeom prst="rect">
            <a:avLst/>
          </a:prstGeom>
          <a:noFill/>
        </p:spPr>
        <p:txBody>
          <a:bodyPr wrap="square">
            <a:spAutoFit/>
          </a:bodyPr>
          <a:lstStyle/>
          <a:p>
            <a:r>
              <a:rPr lang="en-GB" dirty="0"/>
              <a:t>trauma (Baes et al., 2023)                                                                    anxiety and depression (Xiao et al., 2023)</a:t>
            </a:r>
          </a:p>
        </p:txBody>
      </p:sp>
    </p:spTree>
    <p:extLst>
      <p:ext uri="{BB962C8B-B14F-4D97-AF65-F5344CB8AC3E}">
        <p14:creationId xmlns:p14="http://schemas.microsoft.com/office/powerpoint/2010/main" val="610425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65DE2-782C-2726-EC85-8F034C5236F1}"/>
              </a:ext>
            </a:extLst>
          </p:cNvPr>
          <p:cNvSpPr>
            <a:spLocks noGrp="1"/>
          </p:cNvSpPr>
          <p:nvPr>
            <p:ph type="title"/>
          </p:nvPr>
        </p:nvSpPr>
        <p:spPr>
          <a:xfrm>
            <a:off x="640080" y="325369"/>
            <a:ext cx="4368602" cy="1956841"/>
          </a:xfrm>
        </p:spPr>
        <p:txBody>
          <a:bodyPr anchor="b">
            <a:normAutofit/>
          </a:bodyPr>
          <a:lstStyle/>
          <a:p>
            <a:r>
              <a:rPr lang="en-GB" sz="5400"/>
              <a:t>Vertical concept creep</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62FC30-DB6F-4FE4-B76C-0DAFDDA92A91}"/>
              </a:ext>
            </a:extLst>
          </p:cNvPr>
          <p:cNvSpPr>
            <a:spLocks noGrp="1"/>
          </p:cNvSpPr>
          <p:nvPr>
            <p:ph idx="1"/>
          </p:nvPr>
        </p:nvSpPr>
        <p:spPr>
          <a:xfrm>
            <a:off x="640080" y="2872899"/>
            <a:ext cx="4243589" cy="3320668"/>
          </a:xfrm>
        </p:spPr>
        <p:txBody>
          <a:bodyPr>
            <a:normAutofit/>
          </a:bodyPr>
          <a:lstStyle/>
          <a:p>
            <a:r>
              <a:rPr lang="en-GB" sz="2200" dirty="0"/>
              <a:t>Not different kinds of phenomena, but different degrees of phenomena. Less extreme versions of a certain experience are now classified under a mental health concept. </a:t>
            </a:r>
          </a:p>
          <a:p>
            <a:endParaRPr lang="en-GB" sz="2200" dirty="0"/>
          </a:p>
          <a:p>
            <a:pPr marL="0" indent="0">
              <a:buNone/>
            </a:pPr>
            <a:r>
              <a:rPr lang="en-GB" sz="2200" dirty="0"/>
              <a:t>For instance, trauma.</a:t>
            </a:r>
          </a:p>
        </p:txBody>
      </p:sp>
      <p:pic>
        <p:nvPicPr>
          <p:cNvPr id="5" name="Picture 4" descr="A ladder in the desert">
            <a:extLst>
              <a:ext uri="{FF2B5EF4-FFF2-40B4-BE49-F238E27FC236}">
                <a16:creationId xmlns:a16="http://schemas.microsoft.com/office/drawing/2014/main" id="{28DD5593-5104-8CFD-06B3-27842379ABED}"/>
              </a:ext>
            </a:extLst>
          </p:cNvPr>
          <p:cNvPicPr>
            <a:picLocks noChangeAspect="1"/>
          </p:cNvPicPr>
          <p:nvPr/>
        </p:nvPicPr>
        <p:blipFill>
          <a:blip r:embed="rId3"/>
          <a:srcRect l="22905" r="1014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71302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B18B2A-286A-0A2B-8A6D-68E788987258}"/>
              </a:ext>
            </a:extLst>
          </p:cNvPr>
          <p:cNvSpPr>
            <a:spLocks noGrp="1"/>
          </p:cNvSpPr>
          <p:nvPr>
            <p:ph type="title"/>
          </p:nvPr>
        </p:nvSpPr>
        <p:spPr>
          <a:xfrm>
            <a:off x="841248" y="256032"/>
            <a:ext cx="10506456" cy="1014984"/>
          </a:xfrm>
        </p:spPr>
        <p:txBody>
          <a:bodyPr anchor="b">
            <a:normAutofit/>
          </a:bodyPr>
          <a:lstStyle/>
          <a:p>
            <a:r>
              <a:rPr lang="en-GB" b="1" dirty="0"/>
              <a:t>How Concept Creep Interacts with ICD‑11</a:t>
            </a:r>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172F3B3-2285-1EEA-D9CC-FCB881369223}"/>
              </a:ext>
            </a:extLst>
          </p:cNvPr>
          <p:cNvGraphicFramePr>
            <a:graphicFrameLocks noGrp="1"/>
          </p:cNvGraphicFramePr>
          <p:nvPr>
            <p:ph idx="1"/>
            <p:extLst>
              <p:ext uri="{D42A27DB-BD31-4B8C-83A1-F6EECF244321}">
                <p14:modId xmlns:p14="http://schemas.microsoft.com/office/powerpoint/2010/main" val="233040579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6938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8BBD23-BDF1-3B73-8FB2-464D3A3CC7C9}"/>
              </a:ext>
            </a:extLst>
          </p:cNvPr>
          <p:cNvSpPr>
            <a:spLocks noGrp="1"/>
          </p:cNvSpPr>
          <p:nvPr>
            <p:ph type="title"/>
          </p:nvPr>
        </p:nvSpPr>
        <p:spPr>
          <a:xfrm>
            <a:off x="838200" y="1195697"/>
            <a:ext cx="3200400" cy="4238118"/>
          </a:xfrm>
        </p:spPr>
        <p:txBody>
          <a:bodyPr>
            <a:normAutofit/>
          </a:bodyPr>
          <a:lstStyle/>
          <a:p>
            <a:r>
              <a:rPr lang="en-GB" b="1">
                <a:solidFill>
                  <a:schemeClr val="bg1"/>
                </a:solidFill>
              </a:rPr>
              <a:t>Concept Creep &amp; ICD‑11</a:t>
            </a:r>
            <a:br>
              <a:rPr lang="en-GB">
                <a:solidFill>
                  <a:schemeClr val="bg1"/>
                </a:solidFill>
              </a:rPr>
            </a:b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CE786B57-7EDC-3A36-8A97-38DA9842078C}"/>
              </a:ext>
            </a:extLst>
          </p:cNvPr>
          <p:cNvGraphicFramePr>
            <a:graphicFrameLocks noGrp="1"/>
          </p:cNvGraphicFramePr>
          <p:nvPr>
            <p:ph idx="1"/>
            <p:extLst>
              <p:ext uri="{D42A27DB-BD31-4B8C-83A1-F6EECF244321}">
                <p14:modId xmlns:p14="http://schemas.microsoft.com/office/powerpoint/2010/main" val="164998284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659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4C61DB-117E-B6C1-DAD7-3336295E7B49}"/>
              </a:ext>
            </a:extLst>
          </p:cNvPr>
          <p:cNvSpPr>
            <a:spLocks noGrp="1"/>
          </p:cNvSpPr>
          <p:nvPr>
            <p:ph type="title"/>
          </p:nvPr>
        </p:nvSpPr>
        <p:spPr>
          <a:xfrm>
            <a:off x="838200" y="1195697"/>
            <a:ext cx="3200400" cy="4238118"/>
          </a:xfrm>
        </p:spPr>
        <p:txBody>
          <a:bodyPr>
            <a:normAutofit/>
          </a:bodyPr>
          <a:lstStyle/>
          <a:p>
            <a:r>
              <a:rPr lang="en-GB" b="1">
                <a:solidFill>
                  <a:schemeClr val="bg1"/>
                </a:solidFill>
              </a:rPr>
              <a:t>Limitations of ICD‑11 (Recent Reviews)</a:t>
            </a:r>
            <a:br>
              <a:rPr lang="en-GB">
                <a:solidFill>
                  <a:schemeClr val="bg1"/>
                </a:solidFill>
              </a:rPr>
            </a:b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78C71C5-17F5-49AB-C61D-5FF3F7FAFDDD}"/>
              </a:ext>
            </a:extLst>
          </p:cNvPr>
          <p:cNvGraphicFramePr>
            <a:graphicFrameLocks noGrp="1"/>
          </p:cNvGraphicFramePr>
          <p:nvPr>
            <p:ph idx="1"/>
            <p:extLst>
              <p:ext uri="{D42A27DB-BD31-4B8C-83A1-F6EECF244321}">
                <p14:modId xmlns:p14="http://schemas.microsoft.com/office/powerpoint/2010/main" val="408162255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231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9ABE2-1807-2F7E-968F-0FD7D814AB56}"/>
              </a:ext>
            </a:extLst>
          </p:cNvPr>
          <p:cNvSpPr>
            <a:spLocks noGrp="1"/>
          </p:cNvSpPr>
          <p:nvPr>
            <p:ph type="title"/>
          </p:nvPr>
        </p:nvSpPr>
        <p:spPr>
          <a:xfrm>
            <a:off x="838200" y="557188"/>
            <a:ext cx="10515600" cy="1133499"/>
          </a:xfrm>
        </p:spPr>
        <p:txBody>
          <a:bodyPr>
            <a:normAutofit/>
          </a:bodyPr>
          <a:lstStyle/>
          <a:p>
            <a:pPr algn="ctr"/>
            <a:r>
              <a:rPr lang="en-GB" sz="4000"/>
              <a:t>Summary of the key aspects of Concept Creep</a:t>
            </a:r>
          </a:p>
        </p:txBody>
      </p:sp>
      <p:graphicFrame>
        <p:nvGraphicFramePr>
          <p:cNvPr id="5" name="Content Placeholder 2">
            <a:extLst>
              <a:ext uri="{FF2B5EF4-FFF2-40B4-BE49-F238E27FC236}">
                <a16:creationId xmlns:a16="http://schemas.microsoft.com/office/drawing/2014/main" id="{3D05298C-A340-44B5-2F2A-EBCB4E1BFB2B}"/>
              </a:ext>
            </a:extLst>
          </p:cNvPr>
          <p:cNvGraphicFramePr>
            <a:graphicFrameLocks noGrp="1"/>
          </p:cNvGraphicFramePr>
          <p:nvPr>
            <p:ph idx="1"/>
            <p:extLst>
              <p:ext uri="{D42A27DB-BD31-4B8C-83A1-F6EECF244321}">
                <p14:modId xmlns:p14="http://schemas.microsoft.com/office/powerpoint/2010/main" val="295891189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1926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5BB158-4E8E-6A8A-7D96-0C730464AB66}"/>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2A399F-04F0-F1F5-F293-F96DDEA74073}"/>
              </a:ext>
            </a:extLst>
          </p:cNvPr>
          <p:cNvSpPr>
            <a:spLocks noGrp="1"/>
          </p:cNvSpPr>
          <p:nvPr>
            <p:ph idx="1"/>
          </p:nvPr>
        </p:nvSpPr>
        <p:spPr>
          <a:xfrm>
            <a:off x="572493" y="2071316"/>
            <a:ext cx="6713552" cy="4119172"/>
          </a:xfrm>
        </p:spPr>
        <p:txBody>
          <a:bodyPr anchor="t">
            <a:normAutofit lnSpcReduction="10000"/>
          </a:bodyPr>
          <a:lstStyle/>
          <a:p>
            <a:pPr marL="0" indent="0">
              <a:buNone/>
            </a:pPr>
            <a:r>
              <a:rPr lang="en-GB" sz="2400" dirty="0"/>
              <a:t>Read the following article, make notes, and discuss in small groups:</a:t>
            </a:r>
          </a:p>
          <a:p>
            <a:pPr marL="0" indent="0">
              <a:buNone/>
            </a:pPr>
            <a:endParaRPr lang="en-GB" sz="1900" dirty="0"/>
          </a:p>
          <a:p>
            <a:pPr marL="0" indent="0" fontAlgn="base">
              <a:buNone/>
            </a:pPr>
            <a:r>
              <a:rPr lang="en-GB" sz="1900" b="1" dirty="0"/>
              <a:t>2024 experimental evidence</a:t>
            </a:r>
            <a:r>
              <a:rPr lang="en-GB" sz="1900" dirty="0"/>
              <a:t> showing that when prevalence decreases, people broaden what counts as “mental illness.” (</a:t>
            </a:r>
            <a:r>
              <a:rPr lang="en-GB" sz="1900" dirty="0" err="1"/>
              <a:t>Speerforck</a:t>
            </a:r>
            <a:r>
              <a:rPr lang="en-GB" sz="1900" dirty="0"/>
              <a:t> et al., 2024) </a:t>
            </a:r>
            <a:r>
              <a:rPr lang="en-GB" sz="1900" dirty="0">
                <a:hlinkClick r:id="rId3" tooltip="Original URL: https://link.springer.com/article/10.1007/s00406-023-01737-0. Click or tap if you trust this link."/>
              </a:rPr>
              <a:t>[link.springer.com]</a:t>
            </a:r>
            <a:endParaRPr lang="en-GB" sz="1900" dirty="0"/>
          </a:p>
          <a:p>
            <a:pPr marL="0" indent="0" fontAlgn="base">
              <a:buNone/>
            </a:pPr>
            <a:r>
              <a:rPr lang="en-GB" sz="1900" b="1" dirty="0"/>
              <a:t>2024–2025 critiques</a:t>
            </a:r>
            <a:r>
              <a:rPr lang="en-GB" sz="1900" dirty="0"/>
              <a:t> suggesting increased public mental health literacy may paradoxically </a:t>
            </a:r>
            <a:r>
              <a:rPr lang="en-GB" sz="1900" i="1" dirty="0"/>
              <a:t>expand</a:t>
            </a:r>
            <a:r>
              <a:rPr lang="en-GB" sz="1900" dirty="0"/>
              <a:t> mental illness categories. (Haslam &amp; Tse, 2024) </a:t>
            </a:r>
            <a:r>
              <a:rPr lang="en-GB" sz="1900" dirty="0">
                <a:hlinkClick r:id="rId4" tooltip="Original URL: https://journals.sagepub.com/doi/pdf/10.1177/10398562241292202. Click or tap if you trust this link."/>
              </a:rPr>
              <a:t>[journals.sagepub.com]</a:t>
            </a:r>
            <a:endParaRPr lang="en-GB" sz="1900" dirty="0"/>
          </a:p>
          <a:p>
            <a:pPr marL="0" indent="0">
              <a:buNone/>
            </a:pPr>
            <a:endParaRPr lang="en-GB" sz="1900" dirty="0"/>
          </a:p>
          <a:p>
            <a:pPr marL="0" indent="0">
              <a:buNone/>
            </a:pPr>
            <a:r>
              <a:rPr lang="en-GB" sz="2400" dirty="0"/>
              <a:t>What are your thoughts about the points raised in the articles?</a:t>
            </a:r>
          </a:p>
        </p:txBody>
      </p:sp>
      <p:pic>
        <p:nvPicPr>
          <p:cNvPr id="4" name="Picture 3" descr="A group of people with speech bubbles&#10;&#10;Description automatically generated">
            <a:extLst>
              <a:ext uri="{FF2B5EF4-FFF2-40B4-BE49-F238E27FC236}">
                <a16:creationId xmlns:a16="http://schemas.microsoft.com/office/drawing/2014/main" id="{2A696804-AE6C-816B-30E3-7BE747FD4C93}"/>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3509" r="18905"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CCFB31C9-02EE-EB74-506D-9F9B959FDE02}"/>
              </a:ext>
            </a:extLst>
          </p:cNvPr>
          <p:cNvSpPr txBox="1"/>
          <p:nvPr/>
        </p:nvSpPr>
        <p:spPr>
          <a:xfrm>
            <a:off x="9319298" y="5990433"/>
            <a:ext cx="2297424" cy="200055"/>
          </a:xfrm>
          <a:prstGeom prst="rect">
            <a:avLst/>
          </a:prstGeom>
          <a:solidFill>
            <a:srgbClr val="000000"/>
          </a:solidFill>
        </p:spPr>
        <p:txBody>
          <a:bodyPr wrap="none" rtlCol="0">
            <a:spAutoFit/>
          </a:bodyPr>
          <a:lstStyle/>
          <a:p>
            <a:pPr marL="0" marR="0" lvl="0" indent="0" algn="r" defTabSz="914400" rtl="0" eaLnBrk="1" fontAlgn="auto" latinLnBrk="0" hangingPunct="1">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hlinkClick r:id="rId6" tooltip="https://www.josegalan.es/tipos-de-paginas-web/">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rPr>
              <a:t> by Unknown Author is licensed under </a:t>
            </a:r>
            <a:r>
              <a:rPr kumimoji="0" lang="en-GB" sz="700" b="0" i="0" u="none" strike="noStrike" kern="1200" cap="none" spc="0" normalizeH="0" baseline="0" noProof="0">
                <a:ln>
                  <a:noFill/>
                </a:ln>
                <a:solidFill>
                  <a:srgbClr val="FFFFFF"/>
                </a:solidFill>
                <a:effectLst/>
                <a:uLnTx/>
                <a:uFillTx/>
                <a:hlinkClick r:id="rId7"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endParaRPr>
          </a:p>
        </p:txBody>
      </p:sp>
      <p:sp>
        <p:nvSpPr>
          <p:cNvPr id="2" name="TextBox 1">
            <a:extLst>
              <a:ext uri="{FF2B5EF4-FFF2-40B4-BE49-F238E27FC236}">
                <a16:creationId xmlns:a16="http://schemas.microsoft.com/office/drawing/2014/main" id="{85531CDC-2178-0350-74AF-B4A80BB1025F}"/>
              </a:ext>
            </a:extLst>
          </p:cNvPr>
          <p:cNvSpPr txBox="1"/>
          <p:nvPr/>
        </p:nvSpPr>
        <p:spPr>
          <a:xfrm>
            <a:off x="1502229" y="692331"/>
            <a:ext cx="7132320" cy="1015663"/>
          </a:xfrm>
          <a:prstGeom prst="rect">
            <a:avLst/>
          </a:prstGeom>
          <a:noFill/>
        </p:spPr>
        <p:txBody>
          <a:bodyPr wrap="square" rtlCol="0">
            <a:spAutoFit/>
          </a:bodyPr>
          <a:lstStyle/>
          <a:p>
            <a:r>
              <a:rPr lang="en-GB" sz="4000" b="1" dirty="0">
                <a:highlight>
                  <a:srgbClr val="C0C0C0"/>
                </a:highlight>
              </a:rPr>
              <a:t>Evaluating Concept Creep</a:t>
            </a:r>
          </a:p>
          <a:p>
            <a:endParaRPr lang="en-GB" sz="2000" dirty="0"/>
          </a:p>
        </p:txBody>
      </p:sp>
    </p:spTree>
    <p:extLst>
      <p:ext uri="{BB962C8B-B14F-4D97-AF65-F5344CB8AC3E}">
        <p14:creationId xmlns:p14="http://schemas.microsoft.com/office/powerpoint/2010/main" val="959156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7ED52-FDD9-437D-8E39-FA021B4F822C}"/>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dirty="0"/>
              <a:t>The Anti-Psychiatry Movement and its Influence</a:t>
            </a:r>
          </a:p>
        </p:txBody>
      </p:sp>
      <p:pic>
        <p:nvPicPr>
          <p:cNvPr id="4" name="Content Placeholder 3">
            <a:extLst>
              <a:ext uri="{FF2B5EF4-FFF2-40B4-BE49-F238E27FC236}">
                <a16:creationId xmlns:a16="http://schemas.microsoft.com/office/drawing/2014/main" id="{75E17E94-A6EA-8757-4771-2DC2DE337AE9}"/>
              </a:ext>
            </a:extLst>
          </p:cNvPr>
          <p:cNvPicPr>
            <a:picLocks noChangeAspect="1"/>
          </p:cNvPicPr>
          <p:nvPr/>
        </p:nvPicPr>
        <p:blipFill>
          <a:blip r:embed="rId2"/>
          <a:srcRect l="12220" r="83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9505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F918A-5236-B20F-6E93-7141848E54C7}"/>
              </a:ext>
            </a:extLst>
          </p:cNvPr>
          <p:cNvSpPr>
            <a:spLocks noGrp="1"/>
          </p:cNvSpPr>
          <p:nvPr>
            <p:ph type="title"/>
          </p:nvPr>
        </p:nvSpPr>
        <p:spPr>
          <a:xfrm>
            <a:off x="838201" y="365125"/>
            <a:ext cx="5251316" cy="1807305"/>
          </a:xfrm>
        </p:spPr>
        <p:txBody>
          <a:bodyPr>
            <a:normAutofit/>
          </a:bodyPr>
          <a:lstStyle/>
          <a:p>
            <a:r>
              <a:rPr kumimoji="0" lang="en-US" altLang="en-US" b="1" i="0" u="none" strike="noStrike" cap="none" normalizeH="0" baseline="0">
                <a:ln>
                  <a:noFill/>
                </a:ln>
                <a:effectLst/>
                <a:latin typeface="Arial" panose="020B0604020202020204" pitchFamily="34" charset="0"/>
              </a:rPr>
              <a:t>What is Anti-Psychiatry?</a:t>
            </a:r>
            <a:endParaRPr lang="en-GB" dirty="0"/>
          </a:p>
        </p:txBody>
      </p:sp>
      <p:sp>
        <p:nvSpPr>
          <p:cNvPr id="3" name="Content Placeholder 2">
            <a:extLst>
              <a:ext uri="{FF2B5EF4-FFF2-40B4-BE49-F238E27FC236}">
                <a16:creationId xmlns:a16="http://schemas.microsoft.com/office/drawing/2014/main" id="{56011C1C-3C22-E86A-37FA-979AAC7D2ED6}"/>
              </a:ext>
            </a:extLst>
          </p:cNvPr>
          <p:cNvSpPr>
            <a:spLocks noGrp="1"/>
          </p:cNvSpPr>
          <p:nvPr>
            <p:ph idx="1"/>
          </p:nvPr>
        </p:nvSpPr>
        <p:spPr>
          <a:xfrm>
            <a:off x="838200" y="2333297"/>
            <a:ext cx="4619621" cy="3843666"/>
          </a:xfrm>
        </p:spPr>
        <p:txBody>
          <a:bodyPr>
            <a:noAutofit/>
          </a:bodyPr>
          <a:lstStyle/>
          <a:p>
            <a:pPr marL="0" indent="0">
              <a:buNone/>
            </a:pPr>
            <a:r>
              <a:rPr lang="en-GB" sz="1800" dirty="0">
                <a:latin typeface="Aptos" panose="020B0004020202020204" pitchFamily="34" charset="0"/>
              </a:rPr>
              <a:t>A movement that emerged in the 1960s based on the belief that psychiatric treatments can often be more harmful than beneficial to patients (</a:t>
            </a:r>
            <a:r>
              <a:rPr lang="en-GB" sz="1800" dirty="0" err="1">
                <a:latin typeface="Aptos" panose="020B0004020202020204" pitchFamily="34" charset="0"/>
              </a:rPr>
              <a:t>Burston</a:t>
            </a:r>
            <a:r>
              <a:rPr lang="en-GB" sz="1800" dirty="0">
                <a:latin typeface="Aptos" panose="020B0004020202020204" pitchFamily="34" charset="0"/>
              </a:rPr>
              <a:t>, 2018)</a:t>
            </a:r>
          </a:p>
          <a:p>
            <a:pPr marL="0" indent="0">
              <a:buNone/>
            </a:pPr>
            <a:r>
              <a:rPr lang="en-GB" sz="1800" dirty="0">
                <a:latin typeface="Aptos" panose="020B0004020202020204" pitchFamily="34" charset="0"/>
              </a:rPr>
              <a:t>Influential and respected professionals within psychiatry in the USA and UK critiqued various aspects of psychiatry:</a:t>
            </a:r>
          </a:p>
          <a:p>
            <a:r>
              <a:rPr lang="en-GB" sz="1800" b="1" dirty="0">
                <a:latin typeface="Aptos" panose="020B0004020202020204" pitchFamily="34" charset="0"/>
              </a:rPr>
              <a:t>R.D. Laing</a:t>
            </a:r>
            <a:r>
              <a:rPr lang="en-GB" sz="1800" dirty="0">
                <a:latin typeface="Aptos" panose="020B0004020202020204" pitchFamily="34" charset="0"/>
              </a:rPr>
              <a:t>: A British psychiatrist who argued that mental illness is a rational response to an irrational world.</a:t>
            </a:r>
          </a:p>
          <a:p>
            <a:r>
              <a:rPr lang="en-GB" sz="1800" b="1" dirty="0">
                <a:latin typeface="Aptos" panose="020B0004020202020204" pitchFamily="34" charset="0"/>
              </a:rPr>
              <a:t>Thomas Szasz</a:t>
            </a:r>
            <a:r>
              <a:rPr lang="en-GB" sz="1800" dirty="0">
                <a:latin typeface="Aptos" panose="020B0004020202020204" pitchFamily="34" charset="0"/>
              </a:rPr>
              <a:t>: An American psychiatrist who famously described mental illness as a myth.</a:t>
            </a:r>
          </a:p>
        </p:txBody>
      </p:sp>
      <p:pic>
        <p:nvPicPr>
          <p:cNvPr id="5" name="Picture 4" descr="Assorted pills and tablets">
            <a:extLst>
              <a:ext uri="{FF2B5EF4-FFF2-40B4-BE49-F238E27FC236}">
                <a16:creationId xmlns:a16="http://schemas.microsoft.com/office/drawing/2014/main" id="{9E0C83A9-A273-A70A-B3AC-FF91C6ED8BD9}"/>
              </a:ext>
            </a:extLst>
          </p:cNvPr>
          <p:cNvPicPr>
            <a:picLocks noChangeAspect="1"/>
          </p:cNvPicPr>
          <p:nvPr/>
        </p:nvPicPr>
        <p:blipFill>
          <a:blip r:embed="rId2"/>
          <a:srcRect l="24088" r="1787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7742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07E1-5C1C-2949-2DE9-D508DEE374FC}"/>
              </a:ext>
            </a:extLst>
          </p:cNvPr>
          <p:cNvSpPr>
            <a:spLocks noGrp="1"/>
          </p:cNvSpPr>
          <p:nvPr>
            <p:ph type="title"/>
          </p:nvPr>
        </p:nvSpPr>
        <p:spPr/>
        <p:txBody>
          <a:bodyPr/>
          <a:lstStyle/>
          <a:p>
            <a:r>
              <a:rPr lang="en-GB" b="0" i="0" dirty="0">
                <a:solidFill>
                  <a:srgbClr val="111111"/>
                </a:solidFill>
                <a:effectLst/>
                <a:latin typeface="-apple-system"/>
              </a:rPr>
              <a:t>Anti-psychiatry advocates argue that:</a:t>
            </a:r>
            <a:endParaRPr lang="en-GB" dirty="0"/>
          </a:p>
        </p:txBody>
      </p:sp>
      <p:graphicFrame>
        <p:nvGraphicFramePr>
          <p:cNvPr id="5" name="Content Placeholder 2">
            <a:extLst>
              <a:ext uri="{FF2B5EF4-FFF2-40B4-BE49-F238E27FC236}">
                <a16:creationId xmlns:a16="http://schemas.microsoft.com/office/drawing/2014/main" id="{12D743C0-B6D6-D664-B952-6F32EE7A6B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0205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2DC2C-86BD-FD13-8EE8-BBECC1BF07FE}"/>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kumimoji="0" lang="en-US" altLang="en-US" sz="4800" b="1" i="0" u="none" strike="noStrike" kern="1200" cap="none" normalizeH="0" baseline="0" dirty="0">
                <a:ln>
                  <a:noFill/>
                </a:ln>
                <a:solidFill>
                  <a:schemeClr val="tx1"/>
                </a:solidFill>
                <a:effectLst/>
                <a:latin typeface="+mj-lt"/>
                <a:ea typeface="+mj-ea"/>
                <a:cs typeface="+mj-cs"/>
              </a:rPr>
              <a:t>Thomas Szasz</a:t>
            </a:r>
            <a:endParaRPr lang="en-US" sz="4800" kern="1200" dirty="0">
              <a:solidFill>
                <a:schemeClr val="tx1"/>
              </a:solidFill>
              <a:latin typeface="+mj-lt"/>
              <a:ea typeface="+mj-ea"/>
              <a:cs typeface="+mj-cs"/>
            </a:endParaRP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2F2CDB6-815A-81A2-AA48-9770BC340C2C}"/>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endParaRPr lang="en-US" sz="2200" dirty="0"/>
          </a:p>
          <a:p>
            <a:r>
              <a:rPr lang="en-US" sz="2200" dirty="0"/>
              <a:t>In his influential book </a:t>
            </a:r>
            <a:r>
              <a:rPr kumimoji="0" lang="en-US" altLang="en-US" sz="2200" b="0" i="0" u="none" strike="noStrike" cap="none" normalizeH="0" baseline="0" dirty="0">
                <a:ln>
                  <a:noFill/>
                </a:ln>
                <a:effectLst/>
              </a:rPr>
              <a:t>The Myth of Mental Illness (1961)</a:t>
            </a:r>
            <a:r>
              <a:rPr lang="en-US" sz="2200" dirty="0"/>
              <a:t>, psychiatrist Thomas </a:t>
            </a:r>
            <a:r>
              <a:rPr lang="en-US" sz="2200" dirty="0" err="1"/>
              <a:t>Sasz</a:t>
            </a:r>
            <a:r>
              <a:rPr lang="en-US" sz="2200" dirty="0"/>
              <a:t> </a:t>
            </a:r>
            <a:r>
              <a:rPr lang="en-US" sz="2200" dirty="0" err="1"/>
              <a:t>c</a:t>
            </a:r>
            <a:r>
              <a:rPr lang="en-US" sz="2200" b="0" i="0" dirty="0" err="1">
                <a:effectLst/>
              </a:rPr>
              <a:t>riticised</a:t>
            </a:r>
            <a:r>
              <a:rPr lang="en-US" sz="2200" b="0" i="0" dirty="0">
                <a:effectLst/>
              </a:rPr>
              <a:t> psychiatry and argued against the concept of mental illness.</a:t>
            </a:r>
            <a:endParaRPr lang="en-US" sz="2200" dirty="0"/>
          </a:p>
        </p:txBody>
      </p:sp>
      <p:pic>
        <p:nvPicPr>
          <p:cNvPr id="8" name="Online Media 7" title="Dr. Thomas Szasz, Professor of Psychology Emeritus">
            <a:hlinkClick r:id="" action="ppaction://media"/>
            <a:extLst>
              <a:ext uri="{FF2B5EF4-FFF2-40B4-BE49-F238E27FC236}">
                <a16:creationId xmlns:a16="http://schemas.microsoft.com/office/drawing/2014/main" id="{0CA82356-7F9B-68E7-A04C-5C9BE00BA6A1}"/>
              </a:ext>
            </a:extLst>
          </p:cNvPr>
          <p:cNvPicPr>
            <a:picLocks noGrp="1" noRot="1" noChangeAspect="1"/>
          </p:cNvPicPr>
          <p:nvPr>
            <p:ph idx="1"/>
            <a:videoFile r:link="rId1"/>
          </p:nvPr>
        </p:nvPicPr>
        <p:blipFill>
          <a:blip r:embed="rId4"/>
          <a:stretch>
            <a:fillRect/>
          </a:stretch>
        </p:blipFill>
        <p:spPr>
          <a:xfrm>
            <a:off x="4654296" y="840105"/>
            <a:ext cx="6903720" cy="5177790"/>
          </a:xfrm>
          <a:prstGeom prst="rect">
            <a:avLst/>
          </a:prstGeom>
        </p:spPr>
      </p:pic>
    </p:spTree>
    <p:extLst>
      <p:ext uri="{BB962C8B-B14F-4D97-AF65-F5344CB8AC3E}">
        <p14:creationId xmlns:p14="http://schemas.microsoft.com/office/powerpoint/2010/main" val="421493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3E074-B764-5312-1553-15316D2270B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000" dirty="0"/>
              <a:t>“</a:t>
            </a:r>
            <a:r>
              <a:rPr lang="en-US" sz="4000" b="0" i="0" dirty="0">
                <a:effectLst/>
              </a:rPr>
              <a:t>Insanity -- a perfectly rational adjustment to an insane world.</a:t>
            </a:r>
            <a:r>
              <a:rPr lang="en-US" sz="4000" dirty="0"/>
              <a:t>”</a:t>
            </a:r>
            <a:br>
              <a:rPr lang="en-US" sz="4000" dirty="0"/>
            </a:br>
            <a:br>
              <a:rPr lang="en-US" sz="4000" dirty="0"/>
            </a:br>
            <a:r>
              <a:rPr lang="en-US" sz="4000" dirty="0"/>
              <a:t>R.D. Laing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C85DAE5-E700-09A8-6BBA-DC693CE8C469}"/>
              </a:ext>
            </a:extLst>
          </p:cNvPr>
          <p:cNvPicPr>
            <a:picLocks noGrp="1" noChangeAspect="1"/>
          </p:cNvPicPr>
          <p:nvPr>
            <p:ph idx="1"/>
          </p:nvPr>
        </p:nvPicPr>
        <p:blipFill>
          <a:blip r:embed="rId3"/>
          <a:srcRect l="14241"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814196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4B431-B7DD-2FAB-D473-12F887DEA493}"/>
              </a:ext>
            </a:extLst>
          </p:cNvPr>
          <p:cNvSpPr>
            <a:spLocks noGrp="1"/>
          </p:cNvSpPr>
          <p:nvPr>
            <p:ph type="title"/>
          </p:nvPr>
        </p:nvSpPr>
        <p:spPr>
          <a:xfrm>
            <a:off x="841248" y="256032"/>
            <a:ext cx="10506456" cy="1014984"/>
          </a:xfrm>
        </p:spPr>
        <p:txBody>
          <a:bodyPr anchor="b">
            <a:normAutofit/>
          </a:bodyPr>
          <a:lstStyle/>
          <a:p>
            <a:r>
              <a:rPr lang="en-GB" dirty="0"/>
              <a:t>R.D. Laing’s contribution to anti-psychiatry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30D8D6D-1CC4-42FD-57EB-0C84F2B18149}"/>
              </a:ext>
            </a:extLst>
          </p:cNvPr>
          <p:cNvGraphicFramePr>
            <a:graphicFrameLocks noGrp="1"/>
          </p:cNvGraphicFramePr>
          <p:nvPr>
            <p:ph idx="1"/>
            <p:extLst>
              <p:ext uri="{D42A27DB-BD31-4B8C-83A1-F6EECF244321}">
                <p14:modId xmlns:p14="http://schemas.microsoft.com/office/powerpoint/2010/main" val="257741906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9648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CFB8-390C-8996-1E22-024A0A6D6326}"/>
              </a:ext>
            </a:extLst>
          </p:cNvPr>
          <p:cNvSpPr>
            <a:spLocks noGrp="1"/>
          </p:cNvSpPr>
          <p:nvPr>
            <p:ph type="title"/>
          </p:nvPr>
        </p:nvSpPr>
        <p:spPr/>
        <p:txBody>
          <a:bodyPr/>
          <a:lstStyle/>
          <a:p>
            <a:r>
              <a:rPr lang="en-GB" dirty="0"/>
              <a:t>Hearing voices movement </a:t>
            </a:r>
          </a:p>
        </p:txBody>
      </p:sp>
      <p:pic>
        <p:nvPicPr>
          <p:cNvPr id="4" name="Online Media 3" title="The voices in my head | Eleanor Longden">
            <a:hlinkClick r:id="" action="ppaction://media"/>
            <a:extLst>
              <a:ext uri="{FF2B5EF4-FFF2-40B4-BE49-F238E27FC236}">
                <a16:creationId xmlns:a16="http://schemas.microsoft.com/office/drawing/2014/main" id="{3455063E-2591-4CB8-5DC3-15EEDD1823DD}"/>
              </a:ext>
            </a:extLst>
          </p:cNvPr>
          <p:cNvPicPr>
            <a:picLocks noRot="1" noChangeAspect="1"/>
          </p:cNvPicPr>
          <p:nvPr>
            <a:videoFile r:link="rId1"/>
          </p:nvPr>
        </p:nvPicPr>
        <p:blipFill>
          <a:blip r:embed="rId4"/>
          <a:stretch>
            <a:fillRect/>
          </a:stretch>
        </p:blipFill>
        <p:spPr>
          <a:xfrm>
            <a:off x="697770" y="1690688"/>
            <a:ext cx="8599115" cy="4858512"/>
          </a:xfrm>
          <a:prstGeom prst="rect">
            <a:avLst/>
          </a:prstGeom>
        </p:spPr>
      </p:pic>
      <p:pic>
        <p:nvPicPr>
          <p:cNvPr id="8" name="Picture 7" descr="A pair of yellow question marks&#10;&#10;Description automatically generated">
            <a:extLst>
              <a:ext uri="{FF2B5EF4-FFF2-40B4-BE49-F238E27FC236}">
                <a16:creationId xmlns:a16="http://schemas.microsoft.com/office/drawing/2014/main" id="{6D74AD9D-A98E-CEF8-DD73-C646E085E9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16896" y="2188640"/>
            <a:ext cx="1373010" cy="1240360"/>
          </a:xfrm>
          <a:prstGeom prst="rect">
            <a:avLst/>
          </a:prstGeom>
        </p:spPr>
      </p:pic>
      <p:sp>
        <p:nvSpPr>
          <p:cNvPr id="9" name="TextBox 8">
            <a:extLst>
              <a:ext uri="{FF2B5EF4-FFF2-40B4-BE49-F238E27FC236}">
                <a16:creationId xmlns:a16="http://schemas.microsoft.com/office/drawing/2014/main" id="{21DE7D90-2765-8ED4-1B61-1CC9DBF1A9A2}"/>
              </a:ext>
            </a:extLst>
          </p:cNvPr>
          <p:cNvSpPr txBox="1"/>
          <p:nvPr/>
        </p:nvSpPr>
        <p:spPr>
          <a:xfrm>
            <a:off x="9465276" y="4028303"/>
            <a:ext cx="2619632" cy="2031325"/>
          </a:xfrm>
          <a:prstGeom prst="rect">
            <a:avLst/>
          </a:prstGeom>
          <a:noFill/>
        </p:spPr>
        <p:txBody>
          <a:bodyPr wrap="square" rtlCol="0">
            <a:spAutoFit/>
          </a:bodyPr>
          <a:lstStyle/>
          <a:p>
            <a:r>
              <a:rPr lang="en-GB" dirty="0"/>
              <a:t>Is the hearing voices normalising auditory hallucinations? </a:t>
            </a:r>
          </a:p>
          <a:p>
            <a:r>
              <a:rPr lang="en-GB" dirty="0"/>
              <a:t>What are the consequences of normalising such experience?  </a:t>
            </a:r>
          </a:p>
        </p:txBody>
      </p:sp>
    </p:spTree>
    <p:extLst>
      <p:ext uri="{BB962C8B-B14F-4D97-AF65-F5344CB8AC3E}">
        <p14:creationId xmlns:p14="http://schemas.microsoft.com/office/powerpoint/2010/main" val="380192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1BA17-7BF1-D45C-9FDD-87ED087585D4}"/>
              </a:ext>
            </a:extLst>
          </p:cNvPr>
          <p:cNvSpPr>
            <a:spLocks noGrp="1"/>
          </p:cNvSpPr>
          <p:nvPr>
            <p:ph type="title"/>
          </p:nvPr>
        </p:nvSpPr>
        <p:spPr>
          <a:xfrm>
            <a:off x="586478" y="1683756"/>
            <a:ext cx="3115265" cy="2396359"/>
          </a:xfrm>
        </p:spPr>
        <p:txBody>
          <a:bodyPr anchor="b">
            <a:normAutofit/>
          </a:bodyPr>
          <a:lstStyle/>
          <a:p>
            <a:pPr algn="r"/>
            <a:r>
              <a:rPr lang="en-GB" sz="3700" dirty="0">
                <a:solidFill>
                  <a:srgbClr val="FFFFFF"/>
                </a:solidFill>
              </a:rPr>
              <a:t>Anti‑psychiatry critique is still relevant </a:t>
            </a:r>
          </a:p>
        </p:txBody>
      </p:sp>
      <p:sp>
        <p:nvSpPr>
          <p:cNvPr id="4" name="Content Placeholder 3">
            <a:extLst>
              <a:ext uri="{FF2B5EF4-FFF2-40B4-BE49-F238E27FC236}">
                <a16:creationId xmlns:a16="http://schemas.microsoft.com/office/drawing/2014/main" id="{26FD21AD-9286-E8D1-A93B-E426CB52D843}"/>
              </a:ext>
            </a:extLst>
          </p:cNvPr>
          <p:cNvSpPr>
            <a:spLocks noGrp="1"/>
          </p:cNvSpPr>
          <p:nvPr>
            <p:ph idx="1"/>
          </p:nvPr>
        </p:nvSpPr>
        <p:spPr>
          <a:xfrm>
            <a:off x="4624302" y="511387"/>
            <a:ext cx="5615151" cy="5931453"/>
          </a:xfrm>
        </p:spPr>
        <p:txBody>
          <a:bodyPr/>
          <a:lstStyle/>
          <a:p>
            <a:pPr marL="0" indent="0">
              <a:buNone/>
            </a:pPr>
            <a:r>
              <a:rPr lang="en-GB" dirty="0"/>
              <a:t>How modern critical psychiatry differs from 1960s anti‑psychiatry</a:t>
            </a:r>
          </a:p>
          <a:p>
            <a:pPr marL="0" indent="0">
              <a:buNone/>
            </a:pPr>
            <a:endParaRPr lang="en-GB" dirty="0"/>
          </a:p>
          <a:p>
            <a:pPr marL="0" indent="0">
              <a:buNone/>
            </a:pPr>
            <a:r>
              <a:rPr lang="en-GB" dirty="0"/>
              <a:t>Debates around:</a:t>
            </a:r>
          </a:p>
          <a:p>
            <a:r>
              <a:rPr lang="en-GB" dirty="0"/>
              <a:t>Overuse of medication</a:t>
            </a:r>
          </a:p>
          <a:p>
            <a:r>
              <a:rPr lang="en-GB" dirty="0"/>
              <a:t>Coercion</a:t>
            </a:r>
          </a:p>
          <a:p>
            <a:r>
              <a:rPr lang="en-GB" dirty="0"/>
              <a:t>Epistemic injustice</a:t>
            </a:r>
          </a:p>
          <a:p>
            <a:r>
              <a:rPr lang="en-GB" dirty="0"/>
              <a:t>Survivor-led alternatives</a:t>
            </a:r>
          </a:p>
          <a:p>
            <a:endParaRPr lang="en-GB" dirty="0"/>
          </a:p>
          <a:p>
            <a:pPr marL="0" indent="0">
              <a:buNone/>
            </a:pPr>
            <a:r>
              <a:rPr lang="en-GB" dirty="0"/>
              <a:t>Critical Psychiatry Network, service-user/survivor movement</a:t>
            </a:r>
          </a:p>
        </p:txBody>
      </p:sp>
    </p:spTree>
    <p:extLst>
      <p:ext uri="{BB962C8B-B14F-4D97-AF65-F5344CB8AC3E}">
        <p14:creationId xmlns:p14="http://schemas.microsoft.com/office/powerpoint/2010/main" val="22081267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A255DA-C271-FF0F-EE05-AEFE3C3FC48E}"/>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9DF5F00-FE3D-471F-A525-66FC76B4C27D}"/>
              </a:ext>
            </a:extLst>
          </p:cNvPr>
          <p:cNvSpPr>
            <a:spLocks noGrp="1"/>
          </p:cNvSpPr>
          <p:nvPr>
            <p:ph type="title"/>
          </p:nvPr>
        </p:nvSpPr>
        <p:spPr>
          <a:xfrm>
            <a:off x="479394" y="1070800"/>
            <a:ext cx="3939688" cy="5583126"/>
          </a:xfrm>
        </p:spPr>
        <p:txBody>
          <a:bodyPr>
            <a:normAutofit/>
          </a:bodyPr>
          <a:lstStyle/>
          <a:p>
            <a:pPr algn="r"/>
            <a:r>
              <a:rPr lang="en-GB"/>
              <a:t>Anti‑psychiatry critique is still relevant </a:t>
            </a:r>
          </a:p>
        </p:txBody>
      </p:sp>
      <p:cxnSp>
        <p:nvCxnSpPr>
          <p:cNvPr id="27" name="Straight Connector 2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3">
            <a:extLst>
              <a:ext uri="{FF2B5EF4-FFF2-40B4-BE49-F238E27FC236}">
                <a16:creationId xmlns:a16="http://schemas.microsoft.com/office/drawing/2014/main" id="{499DF099-DEF0-85D3-142C-575ABFAB1D25}"/>
              </a:ext>
            </a:extLst>
          </p:cNvPr>
          <p:cNvGraphicFramePr>
            <a:graphicFrameLocks noGrp="1"/>
          </p:cNvGraphicFramePr>
          <p:nvPr>
            <p:ph idx="1"/>
            <p:extLst>
              <p:ext uri="{D42A27DB-BD31-4B8C-83A1-F6EECF244321}">
                <p14:modId xmlns:p14="http://schemas.microsoft.com/office/powerpoint/2010/main" val="418836108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6062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CE39CF-49A6-8CB6-86F9-5A6735912564}"/>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5BD1A-BE46-6B08-C34A-68318FD8D6C4}"/>
              </a:ext>
            </a:extLst>
          </p:cNvPr>
          <p:cNvSpPr>
            <a:spLocks noGrp="1"/>
          </p:cNvSpPr>
          <p:nvPr>
            <p:ph type="title"/>
          </p:nvPr>
        </p:nvSpPr>
        <p:spPr>
          <a:xfrm>
            <a:off x="1043631" y="809898"/>
            <a:ext cx="10173010" cy="1554480"/>
          </a:xfrm>
        </p:spPr>
        <p:txBody>
          <a:bodyPr anchor="ctr">
            <a:normAutofit/>
          </a:bodyPr>
          <a:lstStyle/>
          <a:p>
            <a:r>
              <a:rPr lang="en-GB" sz="4800"/>
              <a:t>Anti‑psychiatry critique is still relevant </a:t>
            </a:r>
          </a:p>
        </p:txBody>
      </p:sp>
      <p:cxnSp>
        <p:nvCxnSpPr>
          <p:cNvPr id="33" name="Straight Connector 3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613553B-BB21-09D3-4450-EEFE2CD54473}"/>
              </a:ext>
            </a:extLst>
          </p:cNvPr>
          <p:cNvGraphicFramePr>
            <a:graphicFrameLocks noGrp="1"/>
          </p:cNvGraphicFramePr>
          <p:nvPr>
            <p:ph idx="1"/>
            <p:extLst>
              <p:ext uri="{D42A27DB-BD31-4B8C-83A1-F6EECF244321}">
                <p14:modId xmlns:p14="http://schemas.microsoft.com/office/powerpoint/2010/main" val="248155368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43585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D1F553-DAA2-60B9-D00C-938615180E7E}"/>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E48A7D-3CAC-F0FB-AA5E-B7DFA82C35E1}"/>
              </a:ext>
            </a:extLst>
          </p:cNvPr>
          <p:cNvSpPr>
            <a:spLocks noGrp="1"/>
          </p:cNvSpPr>
          <p:nvPr>
            <p:ph idx="1"/>
          </p:nvPr>
        </p:nvSpPr>
        <p:spPr>
          <a:xfrm>
            <a:off x="572493" y="2071316"/>
            <a:ext cx="6713552" cy="4119172"/>
          </a:xfrm>
        </p:spPr>
        <p:txBody>
          <a:bodyPr anchor="t">
            <a:normAutofit/>
          </a:bodyPr>
          <a:lstStyle/>
          <a:p>
            <a:pPr marL="0" indent="0" fontAlgn="base">
              <a:buNone/>
            </a:pPr>
            <a:r>
              <a:rPr lang="en-GB" b="1" dirty="0"/>
              <a:t>Evaluating ICD‑11 &amp; Concept Creep </a:t>
            </a:r>
          </a:p>
          <a:p>
            <a:pPr marL="0" indent="0" fontAlgn="base">
              <a:buNone/>
            </a:pPr>
            <a:r>
              <a:rPr lang="en-GB" sz="2200" dirty="0"/>
              <a:t>Questions:</a:t>
            </a:r>
          </a:p>
          <a:p>
            <a:r>
              <a:rPr lang="en-GB" sz="2200" dirty="0"/>
              <a:t>Do broader diagnoses help or harm?</a:t>
            </a:r>
          </a:p>
          <a:p>
            <a:r>
              <a:rPr lang="en-GB" sz="2200" dirty="0"/>
              <a:t>Does concept creep increase stigma?</a:t>
            </a:r>
          </a:p>
          <a:p>
            <a:r>
              <a:rPr lang="en-GB" sz="2200" dirty="0"/>
              <a:t>Is ICD‑11 clinically useful or too flexible?</a:t>
            </a:r>
          </a:p>
          <a:p>
            <a:r>
              <a:rPr lang="en-GB" sz="2200" dirty="0"/>
              <a:t>How should clinicians balance inclusivity vs specificity?</a:t>
            </a:r>
          </a:p>
          <a:p>
            <a:pPr marL="0" indent="0" fontAlgn="base">
              <a:buNone/>
            </a:pPr>
            <a:br>
              <a:rPr lang="en-GB" sz="2200" dirty="0"/>
            </a:br>
            <a:endParaRPr lang="en-GB" sz="2200" dirty="0"/>
          </a:p>
          <a:p>
            <a:pPr marL="0" indent="0">
              <a:buNone/>
            </a:pPr>
            <a:endParaRPr lang="en-GB" sz="2200" dirty="0"/>
          </a:p>
        </p:txBody>
      </p:sp>
      <p:pic>
        <p:nvPicPr>
          <p:cNvPr id="4" name="Picture 3" descr="A group of people with speech bubbles&#10;&#10;Description automatically generated">
            <a:extLst>
              <a:ext uri="{FF2B5EF4-FFF2-40B4-BE49-F238E27FC236}">
                <a16:creationId xmlns:a16="http://schemas.microsoft.com/office/drawing/2014/main" id="{0523245F-366C-F643-C481-80C68C52E97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509" r="18905"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52D0ED10-DFFC-33DC-2BF1-8D5295DC114F}"/>
              </a:ext>
            </a:extLst>
          </p:cNvPr>
          <p:cNvSpPr txBox="1"/>
          <p:nvPr/>
        </p:nvSpPr>
        <p:spPr>
          <a:xfrm>
            <a:off x="9319298" y="5990433"/>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35395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319</TotalTime>
  <Words>3510</Words>
  <Application>Microsoft Office PowerPoint</Application>
  <PresentationFormat>Widescreen</PresentationFormat>
  <Paragraphs>255</Paragraphs>
  <Slides>35</Slides>
  <Notes>22</Notes>
  <HiddenSlides>0</HiddenSlides>
  <MMClips>2</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35</vt:i4>
      </vt:variant>
    </vt:vector>
  </HeadingPairs>
  <TitlesOfParts>
    <vt:vector size="45" baseType="lpstr">
      <vt:lpstr>Calibri</vt:lpstr>
      <vt:lpstr>-apple-system</vt:lpstr>
      <vt:lpstr>Aptos</vt:lpstr>
      <vt:lpstr>Arial</vt:lpstr>
      <vt:lpstr>Wingdings</vt:lpstr>
      <vt:lpstr>Calibri Light</vt:lpstr>
      <vt:lpstr>Cambria</vt:lpstr>
      <vt:lpstr>Aptos Display</vt:lpstr>
      <vt:lpstr>Office Theme</vt:lpstr>
      <vt:lpstr>1_Office Theme</vt:lpstr>
      <vt:lpstr>BMHP6029  Psychopathological Classifications and Provisions  Week 7 Critical perspectives: Understanding diagnostic expansion, stigma, and psychiatric critique in contemporary mental health practice.  2026 </vt:lpstr>
      <vt:lpstr>PowerPoint Presentation</vt:lpstr>
      <vt:lpstr>Critical perspectives</vt:lpstr>
      <vt:lpstr>Inequalities and Stigma</vt:lpstr>
      <vt:lpstr>UK Government say:</vt:lpstr>
      <vt:lpstr>Domains of health inequality in the UK </vt:lpstr>
      <vt:lpstr>What is Stigma?</vt:lpstr>
      <vt:lpstr>What effect does stigma have on individuals?</vt:lpstr>
      <vt:lpstr>What causes stigma? </vt:lpstr>
      <vt:lpstr>PowerPoint Presentation</vt:lpstr>
      <vt:lpstr>But…</vt:lpstr>
      <vt:lpstr>Evaluate the concept of stigma </vt:lpstr>
      <vt:lpstr>What is Concept Creep?</vt:lpstr>
      <vt:lpstr>2 types of Concept Creep</vt:lpstr>
      <vt:lpstr>An example of Concept Creep</vt:lpstr>
      <vt:lpstr>Concept Creep example 2</vt:lpstr>
      <vt:lpstr>Horizontal concept creep</vt:lpstr>
      <vt:lpstr>Graphs showing horizontal concept creep on trauma (Baes et al., 2023) and anxiety and depression (Xiao et al., 2023)</vt:lpstr>
      <vt:lpstr>Vertical concept creep</vt:lpstr>
      <vt:lpstr>How Concept Creep Interacts with ICD‑11</vt:lpstr>
      <vt:lpstr>Concept Creep &amp; ICD‑11 </vt:lpstr>
      <vt:lpstr>Limitations of ICD‑11 (Recent Reviews) </vt:lpstr>
      <vt:lpstr>Summary of the key aspects of Concept Creep</vt:lpstr>
      <vt:lpstr>PowerPoint Presentation</vt:lpstr>
      <vt:lpstr>The Anti-Psychiatry Movement and its Influence</vt:lpstr>
      <vt:lpstr>What is Anti-Psychiatry?</vt:lpstr>
      <vt:lpstr>Anti-psychiatry advocates argue that:</vt:lpstr>
      <vt:lpstr>Thomas Szasz</vt:lpstr>
      <vt:lpstr>“Insanity -- a perfectly rational adjustment to an insane world.”  R.D. Laing  </vt:lpstr>
      <vt:lpstr>R.D. Laing’s contribution to anti-psychiatry</vt:lpstr>
      <vt:lpstr>Hearing voices movement </vt:lpstr>
      <vt:lpstr>Anti‑psychiatry critique is still relevant </vt:lpstr>
      <vt:lpstr>Anti‑psychiatry critique is still relevant </vt:lpstr>
      <vt:lpstr>Anti‑psychiatry critique is still relevant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Neale Haddon</cp:lastModifiedBy>
  <cp:revision>115</cp:revision>
  <cp:lastPrinted>1601-01-01T00:00:00Z</cp:lastPrinted>
  <dcterms:created xsi:type="dcterms:W3CDTF">2024-05-25T21:26:03Z</dcterms:created>
  <dcterms:modified xsi:type="dcterms:W3CDTF">2026-02-24T12:53:14Z</dcterms:modified>
</cp:coreProperties>
</file>