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5" r:id="rId2"/>
  </p:sldMasterIdLst>
  <p:notesMasterIdLst>
    <p:notesMasterId r:id="rId19"/>
  </p:notesMasterIdLst>
  <p:sldIdLst>
    <p:sldId id="272" r:id="rId3"/>
    <p:sldId id="271" r:id="rId4"/>
    <p:sldId id="268" r:id="rId5"/>
    <p:sldId id="426" r:id="rId6"/>
    <p:sldId id="429" r:id="rId7"/>
    <p:sldId id="431" r:id="rId8"/>
    <p:sldId id="445" r:id="rId9"/>
    <p:sldId id="446" r:id="rId10"/>
    <p:sldId id="421" r:id="rId11"/>
    <p:sldId id="256" r:id="rId12"/>
    <p:sldId id="432" r:id="rId13"/>
    <p:sldId id="447" r:id="rId14"/>
    <p:sldId id="437" r:id="rId15"/>
    <p:sldId id="438" r:id="rId16"/>
    <p:sldId id="448" r:id="rId17"/>
    <p:sldId id="449" r:id="rId18"/>
  </p:sldIdLst>
  <p:sldSz cx="12192000" cy="6858000"/>
  <p:notesSz cx="6858000" cy="9144000"/>
  <p:custDataLst>
    <p:tags r:id="rId2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默认节" id="{E486E0B2-E2B4-4790-8ADC-9FFFCE4EFD10}">
          <p14:sldIdLst>
            <p14:sldId id="272"/>
            <p14:sldId id="271"/>
            <p14:sldId id="268"/>
            <p14:sldId id="426"/>
            <p14:sldId id="429"/>
            <p14:sldId id="431"/>
            <p14:sldId id="445"/>
            <p14:sldId id="446"/>
            <p14:sldId id="421"/>
            <p14:sldId id="256"/>
            <p14:sldId id="432"/>
            <p14:sldId id="447"/>
            <p14:sldId id="437"/>
            <p14:sldId id="438"/>
            <p14:sldId id="448"/>
            <p14:sldId id="449"/>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864612060" name="阳光男孩" initials="阳"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2929"/>
    <a:srgbClr val="FFFFFF"/>
    <a:srgbClr val="F5EBD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DDD300-7858-4800-8CD5-DAFD76908C09}" v="1" dt="2025-05-06T17:31:07.3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p:cViewPr varScale="1">
        <p:scale>
          <a:sx n="123" d="100"/>
          <a:sy n="123" d="100"/>
        </p:scale>
        <p:origin x="132"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6/11/relationships/changesInfo" Target="changesInfos/changesInfo1.xml"/><Relationship Id="rId3" Type="http://schemas.openxmlformats.org/officeDocument/2006/relationships/slide" Target="slides/slide1.xml"/><Relationship Id="rId21" Type="http://schemas.openxmlformats.org/officeDocument/2006/relationships/commentAuthors" Target="commentAuthor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nmin Gong (2400191)" userId="587b679f-3d36-4454-b276-38728c31ff86" providerId="ADAL" clId="{81DDD300-7858-4800-8CD5-DAFD76908C09}"/>
    <pc:docChg chg="undo custSel addSld modSld modSection">
      <pc:chgData name="Runmin Gong (2400191)" userId="587b679f-3d36-4454-b276-38728c31ff86" providerId="ADAL" clId="{81DDD300-7858-4800-8CD5-DAFD76908C09}" dt="2025-05-06T21:09:49.060" v="271" actId="20577"/>
      <pc:docMkLst>
        <pc:docMk/>
      </pc:docMkLst>
      <pc:sldChg chg="modSp mod">
        <pc:chgData name="Runmin Gong (2400191)" userId="587b679f-3d36-4454-b276-38728c31ff86" providerId="ADAL" clId="{81DDD300-7858-4800-8CD5-DAFD76908C09}" dt="2025-05-06T17:56:03.298" v="181" actId="255"/>
        <pc:sldMkLst>
          <pc:docMk/>
          <pc:sldMk cId="0" sldId="256"/>
        </pc:sldMkLst>
        <pc:spChg chg="mod">
          <ac:chgData name="Runmin Gong (2400191)" userId="587b679f-3d36-4454-b276-38728c31ff86" providerId="ADAL" clId="{81DDD300-7858-4800-8CD5-DAFD76908C09}" dt="2025-05-06T17:56:03.298" v="181" actId="255"/>
          <ac:spMkLst>
            <pc:docMk/>
            <pc:sldMk cId="0" sldId="256"/>
            <ac:spMk id="22" creationId="{00000000-0000-0000-0000-000000000000}"/>
          </ac:spMkLst>
        </pc:spChg>
        <pc:spChg chg="mod">
          <ac:chgData name="Runmin Gong (2400191)" userId="587b679f-3d36-4454-b276-38728c31ff86" providerId="ADAL" clId="{81DDD300-7858-4800-8CD5-DAFD76908C09}" dt="2025-05-06T17:55:50.354" v="179" actId="255"/>
          <ac:spMkLst>
            <pc:docMk/>
            <pc:sldMk cId="0" sldId="256"/>
            <ac:spMk id="23" creationId="{00000000-0000-0000-0000-000000000000}"/>
          </ac:spMkLst>
        </pc:spChg>
      </pc:sldChg>
      <pc:sldChg chg="modSp mod">
        <pc:chgData name="Runmin Gong (2400191)" userId="587b679f-3d36-4454-b276-38728c31ff86" providerId="ADAL" clId="{81DDD300-7858-4800-8CD5-DAFD76908C09}" dt="2025-05-06T21:09:49.060" v="271" actId="20577"/>
        <pc:sldMkLst>
          <pc:docMk/>
          <pc:sldMk cId="0" sldId="268"/>
        </pc:sldMkLst>
        <pc:spChg chg="mod">
          <ac:chgData name="Runmin Gong (2400191)" userId="587b679f-3d36-4454-b276-38728c31ff86" providerId="ADAL" clId="{81DDD300-7858-4800-8CD5-DAFD76908C09}" dt="2025-05-06T21:09:49.060" v="271" actId="20577"/>
          <ac:spMkLst>
            <pc:docMk/>
            <pc:sldMk cId="0" sldId="268"/>
            <ac:spMk id="39" creationId="{00000000-0000-0000-0000-000000000000}"/>
          </ac:spMkLst>
        </pc:spChg>
      </pc:sldChg>
      <pc:sldChg chg="modSp mod">
        <pc:chgData name="Runmin Gong (2400191)" userId="587b679f-3d36-4454-b276-38728c31ff86" providerId="ADAL" clId="{81DDD300-7858-4800-8CD5-DAFD76908C09}" dt="2025-05-06T21:09:25.699" v="267" actId="14100"/>
        <pc:sldMkLst>
          <pc:docMk/>
          <pc:sldMk cId="0" sldId="271"/>
        </pc:sldMkLst>
        <pc:spChg chg="mod">
          <ac:chgData name="Runmin Gong (2400191)" userId="587b679f-3d36-4454-b276-38728c31ff86" providerId="ADAL" clId="{81DDD300-7858-4800-8CD5-DAFD76908C09}" dt="2025-05-06T17:59:23.687" v="209" actId="14100"/>
          <ac:spMkLst>
            <pc:docMk/>
            <pc:sldMk cId="0" sldId="271"/>
            <ac:spMk id="5" creationId="{00000000-0000-0000-0000-000000000000}"/>
          </ac:spMkLst>
        </pc:spChg>
        <pc:spChg chg="mod">
          <ac:chgData name="Runmin Gong (2400191)" userId="587b679f-3d36-4454-b276-38728c31ff86" providerId="ADAL" clId="{81DDD300-7858-4800-8CD5-DAFD76908C09}" dt="2025-05-06T17:59:27.614" v="210" actId="14100"/>
          <ac:spMkLst>
            <pc:docMk/>
            <pc:sldMk cId="0" sldId="271"/>
            <ac:spMk id="9" creationId="{00000000-0000-0000-0000-000000000000}"/>
          </ac:spMkLst>
        </pc:spChg>
        <pc:spChg chg="mod">
          <ac:chgData name="Runmin Gong (2400191)" userId="587b679f-3d36-4454-b276-38728c31ff86" providerId="ADAL" clId="{81DDD300-7858-4800-8CD5-DAFD76908C09}" dt="2025-05-06T17:59:56.077" v="214" actId="14100"/>
          <ac:spMkLst>
            <pc:docMk/>
            <pc:sldMk cId="0" sldId="271"/>
            <ac:spMk id="17" creationId="{00000000-0000-0000-0000-000000000000}"/>
          </ac:spMkLst>
        </pc:spChg>
        <pc:spChg chg="mod">
          <ac:chgData name="Runmin Gong (2400191)" userId="587b679f-3d36-4454-b276-38728c31ff86" providerId="ADAL" clId="{81DDD300-7858-4800-8CD5-DAFD76908C09}" dt="2025-05-06T21:09:25.699" v="267" actId="14100"/>
          <ac:spMkLst>
            <pc:docMk/>
            <pc:sldMk cId="0" sldId="271"/>
            <ac:spMk id="19" creationId="{00000000-0000-0000-0000-000000000000}"/>
          </ac:spMkLst>
        </pc:spChg>
        <pc:spChg chg="mod">
          <ac:chgData name="Runmin Gong (2400191)" userId="587b679f-3d36-4454-b276-38728c31ff86" providerId="ADAL" clId="{81DDD300-7858-4800-8CD5-DAFD76908C09}" dt="2025-05-06T18:00:04.605" v="216" actId="14100"/>
          <ac:spMkLst>
            <pc:docMk/>
            <pc:sldMk cId="0" sldId="271"/>
            <ac:spMk id="25" creationId="{00000000-0000-0000-0000-000000000000}"/>
          </ac:spMkLst>
        </pc:spChg>
        <pc:spChg chg="mod">
          <ac:chgData name="Runmin Gong (2400191)" userId="587b679f-3d36-4454-b276-38728c31ff86" providerId="ADAL" clId="{81DDD300-7858-4800-8CD5-DAFD76908C09}" dt="2025-05-06T17:59:13.043" v="207" actId="122"/>
          <ac:spMkLst>
            <pc:docMk/>
            <pc:sldMk cId="0" sldId="271"/>
            <ac:spMk id="31" creationId="{00000000-0000-0000-0000-000000000000}"/>
          </ac:spMkLst>
        </pc:spChg>
      </pc:sldChg>
      <pc:sldChg chg="modSp mod">
        <pc:chgData name="Runmin Gong (2400191)" userId="587b679f-3d36-4454-b276-38728c31ff86" providerId="ADAL" clId="{81DDD300-7858-4800-8CD5-DAFD76908C09}" dt="2025-05-06T17:58:32.649" v="198" actId="255"/>
        <pc:sldMkLst>
          <pc:docMk/>
          <pc:sldMk cId="0" sldId="426"/>
        </pc:sldMkLst>
        <pc:spChg chg="mod">
          <ac:chgData name="Runmin Gong (2400191)" userId="587b679f-3d36-4454-b276-38728c31ff86" providerId="ADAL" clId="{81DDD300-7858-4800-8CD5-DAFD76908C09}" dt="2025-05-06T17:58:32.649" v="198" actId="255"/>
          <ac:spMkLst>
            <pc:docMk/>
            <pc:sldMk cId="0" sldId="426"/>
            <ac:spMk id="4" creationId="{00000000-0000-0000-0000-000000000000}"/>
          </ac:spMkLst>
        </pc:spChg>
      </pc:sldChg>
      <pc:sldChg chg="modSp mod">
        <pc:chgData name="Runmin Gong (2400191)" userId="587b679f-3d36-4454-b276-38728c31ff86" providerId="ADAL" clId="{81DDD300-7858-4800-8CD5-DAFD76908C09}" dt="2025-05-06T17:57:18.538" v="190" actId="14100"/>
        <pc:sldMkLst>
          <pc:docMk/>
          <pc:sldMk cId="0" sldId="431"/>
        </pc:sldMkLst>
        <pc:spChg chg="mod">
          <ac:chgData name="Runmin Gong (2400191)" userId="587b679f-3d36-4454-b276-38728c31ff86" providerId="ADAL" clId="{81DDD300-7858-4800-8CD5-DAFD76908C09}" dt="2025-05-06T17:57:18.538" v="190" actId="14100"/>
          <ac:spMkLst>
            <pc:docMk/>
            <pc:sldMk cId="0" sldId="431"/>
            <ac:spMk id="2" creationId="{00000000-0000-0000-0000-000000000000}"/>
          </ac:spMkLst>
        </pc:spChg>
        <pc:spChg chg="mod">
          <ac:chgData name="Runmin Gong (2400191)" userId="587b679f-3d36-4454-b276-38728c31ff86" providerId="ADAL" clId="{81DDD300-7858-4800-8CD5-DAFD76908C09}" dt="2025-05-06T17:56:57.672" v="187" actId="255"/>
          <ac:spMkLst>
            <pc:docMk/>
            <pc:sldMk cId="0" sldId="431"/>
            <ac:spMk id="4" creationId="{00000000-0000-0000-0000-000000000000}"/>
          </ac:spMkLst>
        </pc:spChg>
      </pc:sldChg>
      <pc:sldChg chg="modSp mod">
        <pc:chgData name="Runmin Gong (2400191)" userId="587b679f-3d36-4454-b276-38728c31ff86" providerId="ADAL" clId="{81DDD300-7858-4800-8CD5-DAFD76908C09}" dt="2025-05-06T17:56:45.631" v="185" actId="255"/>
        <pc:sldMkLst>
          <pc:docMk/>
          <pc:sldMk cId="0" sldId="445"/>
        </pc:sldMkLst>
        <pc:spChg chg="mod">
          <ac:chgData name="Runmin Gong (2400191)" userId="587b679f-3d36-4454-b276-38728c31ff86" providerId="ADAL" clId="{81DDD300-7858-4800-8CD5-DAFD76908C09}" dt="2025-05-06T17:35:13.071" v="46" actId="14100"/>
          <ac:spMkLst>
            <pc:docMk/>
            <pc:sldMk cId="0" sldId="445"/>
            <ac:spMk id="3" creationId="{00000000-0000-0000-0000-000000000000}"/>
          </ac:spMkLst>
        </pc:spChg>
        <pc:spChg chg="mod">
          <ac:chgData name="Runmin Gong (2400191)" userId="587b679f-3d36-4454-b276-38728c31ff86" providerId="ADAL" clId="{81DDD300-7858-4800-8CD5-DAFD76908C09}" dt="2025-05-06T17:56:45.631" v="185" actId="255"/>
          <ac:spMkLst>
            <pc:docMk/>
            <pc:sldMk cId="0" sldId="445"/>
            <ac:spMk id="4" creationId="{00000000-0000-0000-0000-000000000000}"/>
          </ac:spMkLst>
        </pc:spChg>
      </pc:sldChg>
      <pc:sldChg chg="modSp mod">
        <pc:chgData name="Runmin Gong (2400191)" userId="587b679f-3d36-4454-b276-38728c31ff86" providerId="ADAL" clId="{81DDD300-7858-4800-8CD5-DAFD76908C09}" dt="2025-05-06T17:57:40.065" v="193" actId="14100"/>
        <pc:sldMkLst>
          <pc:docMk/>
          <pc:sldMk cId="0" sldId="446"/>
        </pc:sldMkLst>
        <pc:spChg chg="mod">
          <ac:chgData name="Runmin Gong (2400191)" userId="587b679f-3d36-4454-b276-38728c31ff86" providerId="ADAL" clId="{81DDD300-7858-4800-8CD5-DAFD76908C09}" dt="2025-05-06T17:57:28.977" v="192" actId="14100"/>
          <ac:spMkLst>
            <pc:docMk/>
            <pc:sldMk cId="0" sldId="446"/>
            <ac:spMk id="3" creationId="{00000000-0000-0000-0000-000000000000}"/>
          </ac:spMkLst>
        </pc:spChg>
        <pc:spChg chg="mod">
          <ac:chgData name="Runmin Gong (2400191)" userId="587b679f-3d36-4454-b276-38728c31ff86" providerId="ADAL" clId="{81DDD300-7858-4800-8CD5-DAFD76908C09}" dt="2025-05-06T17:57:40.065" v="193" actId="14100"/>
          <ac:spMkLst>
            <pc:docMk/>
            <pc:sldMk cId="0" sldId="446"/>
            <ac:spMk id="4" creationId="{00000000-0000-0000-0000-000000000000}"/>
          </ac:spMkLst>
        </pc:spChg>
      </pc:sldChg>
      <pc:sldChg chg="modSp mod">
        <pc:chgData name="Runmin Gong (2400191)" userId="587b679f-3d36-4454-b276-38728c31ff86" providerId="ADAL" clId="{81DDD300-7858-4800-8CD5-DAFD76908C09}" dt="2025-05-06T17:55:33.395" v="177" actId="255"/>
        <pc:sldMkLst>
          <pc:docMk/>
          <pc:sldMk cId="0" sldId="447"/>
        </pc:sldMkLst>
        <pc:spChg chg="mod">
          <ac:chgData name="Runmin Gong (2400191)" userId="587b679f-3d36-4454-b276-38728c31ff86" providerId="ADAL" clId="{81DDD300-7858-4800-8CD5-DAFD76908C09}" dt="2025-05-06T17:55:33.395" v="177" actId="255"/>
          <ac:spMkLst>
            <pc:docMk/>
            <pc:sldMk cId="0" sldId="447"/>
            <ac:spMk id="3" creationId="{3D64916D-49B8-6C3B-4FCF-57A67CD4A5A5}"/>
          </ac:spMkLst>
        </pc:spChg>
      </pc:sldChg>
      <pc:sldChg chg="addSp delSp modSp mod">
        <pc:chgData name="Runmin Gong (2400191)" userId="587b679f-3d36-4454-b276-38728c31ff86" providerId="ADAL" clId="{81DDD300-7858-4800-8CD5-DAFD76908C09}" dt="2025-05-06T21:07:35.581" v="264" actId="2711"/>
        <pc:sldMkLst>
          <pc:docMk/>
          <pc:sldMk cId="277109623" sldId="448"/>
        </pc:sldMkLst>
        <pc:spChg chg="add del mod">
          <ac:chgData name="Runmin Gong (2400191)" userId="587b679f-3d36-4454-b276-38728c31ff86" providerId="ADAL" clId="{81DDD300-7858-4800-8CD5-DAFD76908C09}" dt="2025-05-06T17:30:03.014" v="7" actId="11529"/>
          <ac:spMkLst>
            <pc:docMk/>
            <pc:sldMk cId="277109623" sldId="448"/>
            <ac:spMk id="2" creationId="{7D74DE6E-AA02-0D47-AE78-A83A33C414E1}"/>
          </ac:spMkLst>
        </pc:spChg>
        <pc:spChg chg="add del mod">
          <ac:chgData name="Runmin Gong (2400191)" userId="587b679f-3d36-4454-b276-38728c31ff86" providerId="ADAL" clId="{81DDD300-7858-4800-8CD5-DAFD76908C09}" dt="2025-05-06T21:07:35.581" v="264" actId="2711"/>
          <ac:spMkLst>
            <pc:docMk/>
            <pc:sldMk cId="277109623" sldId="448"/>
            <ac:spMk id="3" creationId="{5CAF4694-C696-7050-9213-A7A2DD0E542D}"/>
          </ac:spMkLst>
        </pc:spChg>
      </pc:sldChg>
      <pc:sldChg chg="addSp modSp new mod">
        <pc:chgData name="Runmin Gong (2400191)" userId="587b679f-3d36-4454-b276-38728c31ff86" providerId="ADAL" clId="{81DDD300-7858-4800-8CD5-DAFD76908C09}" dt="2025-05-06T21:08:06.154" v="266" actId="14100"/>
        <pc:sldMkLst>
          <pc:docMk/>
          <pc:sldMk cId="486974263" sldId="449"/>
        </pc:sldMkLst>
        <pc:spChg chg="add mod">
          <ac:chgData name="Runmin Gong (2400191)" userId="587b679f-3d36-4454-b276-38728c31ff86" providerId="ADAL" clId="{81DDD300-7858-4800-8CD5-DAFD76908C09}" dt="2025-05-06T21:08:06.154" v="266" actId="14100"/>
          <ac:spMkLst>
            <pc:docMk/>
            <pc:sldMk cId="486974263" sldId="449"/>
            <ac:spMk id="3" creationId="{D1815DD2-CB32-EC3B-7F12-9DFA1A5D6C6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3A90C-EC01-4F25-A6A2-4A472D9F97C1}" type="datetimeFigureOut">
              <a:rPr lang="zh-CN" altLang="en-US" smtClean="0"/>
              <a:t>2025/5/6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E72848-9E22-4D67-AAA0-C7F709530750}"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e7230748-a914-4e8b-aa4e-dd1bc08b2e2d.source.2.zh-Hans</a:t>
            </a:r>
            <a:endParaRPr lang="zh-CN" altLang="en-US" dirty="0"/>
          </a:p>
        </p:txBody>
      </p:sp>
      <p:sp>
        <p:nvSpPr>
          <p:cNvPr id="4" name="灯片编号占位符 3"/>
          <p:cNvSpPr>
            <a:spLocks noGrp="1"/>
          </p:cNvSpPr>
          <p:nvPr>
            <p:ph type="sldNum" sz="quarter" idx="5"/>
          </p:nvPr>
        </p:nvSpPr>
        <p:spPr/>
        <p:txBody>
          <a:bodyPr/>
          <a:lstStyle/>
          <a:p>
            <a:fld id="{2B735503-9D21-443F-BC18-5459550EB72F}" type="slidenum">
              <a:rPr lang="zh-CN" altLang="en-US" smtClean="0"/>
              <a:t>10</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72848-9E22-4D67-AAA0-C7F709530750}" type="slidenum">
              <a:rPr lang="zh-CN" altLang="en-US" smtClean="0"/>
              <a:t>14</a:t>
            </a:fld>
            <a:endParaRPr lang="zh-CN" altLang="en-US"/>
          </a:p>
        </p:txBody>
      </p:sp>
    </p:spTree>
    <p:extLst>
      <p:ext uri="{BB962C8B-B14F-4D97-AF65-F5344CB8AC3E}">
        <p14:creationId xmlns:p14="http://schemas.microsoft.com/office/powerpoint/2010/main" val="3610598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office.msn.com.cn/" TargetMode="External"/><Relationship Id="rId1" Type="http://schemas.openxmlformats.org/officeDocument/2006/relationships/slideMaster" Target="../slideMasters/slideMaster2.xml"/><Relationship Id="rId4" Type="http://schemas.microsoft.com/office/2007/relationships/hdphoto" Target="../media/hdphoto1.wdp"/></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封面页">
    <p:bg>
      <p:bgPr>
        <a:solidFill>
          <a:srgbClr val="FFFFFF"/>
        </a:solidFill>
        <a:effectLst/>
      </p:bgPr>
    </p:bg>
    <p:spTree>
      <p:nvGrpSpPr>
        <p:cNvPr id="1" name=""/>
        <p:cNvGrpSpPr/>
        <p:nvPr/>
      </p:nvGrpSpPr>
      <p:grpSpPr>
        <a:xfrm>
          <a:off x="0" y="0"/>
          <a:ext cx="0" cy="0"/>
          <a:chOff x="0" y="0"/>
          <a:chExt cx="0" cy="0"/>
        </a:xfrm>
      </p:grpSpPr>
      <p:pic>
        <p:nvPicPr>
          <p:cNvPr id="19" name="图片 18"/>
          <p:cNvPicPr>
            <a:picLocks noChangeAspect="1"/>
          </p:cNvPicPr>
          <p:nvPr userDrawn="1"/>
        </p:nvPicPr>
        <p:blipFill>
          <a:blip r:embed="rId2"/>
          <a:srcRect r="11406" b="11406"/>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目录页">
    <p:spTree>
      <p:nvGrpSpPr>
        <p:cNvPr id="1" name=""/>
        <p:cNvGrpSpPr/>
        <p:nvPr/>
      </p:nvGrpSpPr>
      <p:grpSpPr>
        <a:xfrm>
          <a:off x="0" y="0"/>
          <a:ext cx="0" cy="0"/>
          <a:chOff x="0" y="0"/>
          <a:chExt cx="0" cy="0"/>
        </a:xfrm>
      </p:grpSpPr>
      <p:pic>
        <p:nvPicPr>
          <p:cNvPr id="5" name="图片 4"/>
          <p:cNvPicPr>
            <a:picLocks noChangeAspect="1"/>
          </p:cNvPicPr>
          <p:nvPr userDrawn="1"/>
        </p:nvPicPr>
        <p:blipFill>
          <a:blip r:embed="rId2">
            <a:alphaModFix amt="50000"/>
          </a:blip>
          <a:srcRect r="25113" b="25114"/>
          <a:stretch>
            <a:fillRect/>
          </a:stretch>
        </p:blipFill>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章节页">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2"/>
          <a:stretch>
            <a:fillRect/>
          </a:stretch>
        </p:blipFill>
        <p:spPr>
          <a:xfrm>
            <a:off x="0" y="0"/>
            <a:ext cx="12192000" cy="6857999"/>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标题页">
    <p:spTree>
      <p:nvGrpSpPr>
        <p:cNvPr id="1" name=""/>
        <p:cNvGrpSpPr/>
        <p:nvPr/>
      </p:nvGrpSpPr>
      <p:grpSpPr>
        <a:xfrm>
          <a:off x="0" y="0"/>
          <a:ext cx="0" cy="0"/>
          <a:chOff x="0" y="0"/>
          <a:chExt cx="0" cy="0"/>
        </a:xfrm>
      </p:grpSpPr>
      <p:pic>
        <p:nvPicPr>
          <p:cNvPr id="5" name="图片 4"/>
          <p:cNvPicPr>
            <a:picLocks noChangeAspect="1"/>
          </p:cNvPicPr>
          <p:nvPr userDrawn="1"/>
        </p:nvPicPr>
        <p:blipFill>
          <a:blip r:embed="rId2">
            <a:alphaModFix amt="15000"/>
          </a:blip>
          <a:stretch>
            <a:fillRect/>
          </a:stretch>
        </p:blipFill>
        <p:spPr>
          <a:xfrm>
            <a:off x="0" y="0"/>
            <a:ext cx="12192000" cy="6857999"/>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空白页">
    <p:bg>
      <p:bgPr>
        <a:solidFill>
          <a:schemeClr val="bg1"/>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Blank-OfficePLUS">
    <p:spTree>
      <p:nvGrpSpPr>
        <p:cNvPr id="1" name=""/>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标注页">
    <p:bg>
      <p:bgPr>
        <a:solidFill>
          <a:srgbClr val="404040"/>
        </a:solidFill>
        <a:effectLst/>
      </p:bgPr>
    </p:bg>
    <p:spTree>
      <p:nvGrpSpPr>
        <p:cNvPr id="1" name=""/>
        <p:cNvGrpSpPr/>
        <p:nvPr/>
      </p:nvGrpSpPr>
      <p:grpSpPr>
        <a:xfrm>
          <a:off x="0" y="0"/>
          <a:ext cx="0" cy="0"/>
          <a:chOff x="0" y="0"/>
          <a:chExt cx="0" cy="0"/>
        </a:xfrm>
      </p:grpSpPr>
      <p:sp>
        <p:nvSpPr>
          <p:cNvPr id="10" name="矩形 9"/>
          <p:cNvSpPr/>
          <p:nvPr userDrawn="1"/>
        </p:nvSpPr>
        <p:spPr>
          <a:xfrm>
            <a:off x="11996" y="0"/>
            <a:ext cx="12180003" cy="6858000"/>
          </a:xfrm>
          <a:prstGeom prst="rect">
            <a:avLst/>
          </a:prstGeom>
          <a:solidFill>
            <a:srgbClr val="E63A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1" lang="zh-CN" altLang="en-US" sz="18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11" name="矩形 10"/>
          <p:cNvSpPr/>
          <p:nvPr userDrawn="1"/>
        </p:nvSpPr>
        <p:spPr>
          <a:xfrm>
            <a:off x="626964" y="568470"/>
            <a:ext cx="662361" cy="379656"/>
          </a:xfrm>
          <a:prstGeom prst="rect">
            <a:avLst/>
          </a:prstGeom>
        </p:spPr>
        <p:txBody>
          <a:bodyPr wrap="none">
            <a:spAutoFit/>
          </a:bodyPr>
          <a:lstStyle/>
          <a:p>
            <a:pPr marL="0" marR="0" lvl="0" indent="0" algn="l" defTabSz="609600" rtl="0" eaLnBrk="1" fontAlgn="auto" latinLnBrk="0" hangingPunct="1">
              <a:lnSpc>
                <a:spcPct val="100000"/>
              </a:lnSpc>
              <a:spcBef>
                <a:spcPts val="0"/>
              </a:spcBef>
              <a:spcAft>
                <a:spcPts val="0"/>
              </a:spcAft>
              <a:buClrTx/>
              <a:buSzTx/>
              <a:buFontTx/>
              <a:buNone/>
              <a:defRPr/>
            </a:pPr>
            <a:r>
              <a:rPr kumimoji="0" lang="zh-CN" altLang="en-US" sz="18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rPr>
              <a:t>标注</a:t>
            </a:r>
          </a:p>
        </p:txBody>
      </p:sp>
      <p:sp>
        <p:nvSpPr>
          <p:cNvPr id="12" name="矩形 11"/>
          <p:cNvSpPr/>
          <p:nvPr userDrawn="1"/>
        </p:nvSpPr>
        <p:spPr>
          <a:xfrm>
            <a:off x="2450801" y="595724"/>
            <a:ext cx="1402001" cy="5106398"/>
          </a:xfrm>
          <a:prstGeom prst="rect">
            <a:avLst/>
          </a:prstGeom>
        </p:spPr>
        <p:txBody>
          <a:bodyPr wrap="square">
            <a:spAutoFit/>
          </a:bodyPr>
          <a:lstStyle/>
          <a:p>
            <a:pPr marL="0" marR="0" lvl="0" indent="0" algn="l" defTabSz="609600" rtl="0" eaLnBrk="1" fontAlgn="auto" latinLnBrk="0" hangingPunct="1">
              <a:lnSpc>
                <a:spcPct val="130000"/>
              </a:lnSpc>
              <a:spcBef>
                <a:spcPts val="0"/>
              </a:spcBef>
              <a:spcAft>
                <a:spcPts val="0"/>
              </a:spcAft>
              <a:buClrTx/>
              <a:buSzTx/>
              <a:buFontTx/>
              <a:buNone/>
              <a:defRPr/>
            </a:pPr>
            <a:r>
              <a:rPr kumimoji="0" lang="zh-CN" altLang="en-US"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rPr>
              <a:t>字体使用 </a:t>
            </a: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r>
              <a:rPr kumimoji="0" lang="zh-CN" altLang="en-US"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rPr>
              <a:t>行距</a:t>
            </a: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r>
              <a:rPr kumimoji="0" lang="zh-CN" altLang="en-US"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rPr>
              <a:t>图片出处</a:t>
            </a:r>
          </a:p>
          <a:p>
            <a:pPr marL="0" marR="0" lvl="0" indent="0" algn="l" defTabSz="609600" rtl="0" eaLnBrk="1" fontAlgn="auto" latinLnBrk="0" hangingPunct="1">
              <a:lnSpc>
                <a:spcPct val="130000"/>
              </a:lnSpc>
              <a:spcBef>
                <a:spcPts val="0"/>
              </a:spcBef>
              <a:spcAft>
                <a:spcPts val="0"/>
              </a:spcAft>
              <a:buClrTx/>
              <a:buSzTx/>
              <a:buFontTx/>
              <a:buNone/>
              <a:defRPr/>
            </a:pPr>
            <a:endParaRPr kumimoji="0" lang="zh-CN" altLang="en-US"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zh-CN" altLang="en-US"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r>
              <a:rPr kumimoji="0" lang="zh-CN" altLang="en-US"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rPr>
              <a:t>声明</a:t>
            </a: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r>
              <a:rPr kumimoji="0" lang="zh-CN" altLang="en-US"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rPr>
              <a:t>作者</a:t>
            </a:r>
            <a:endParaRPr kumimoji="0" lang="en-US" altLang="zh-CN" sz="1400" b="0" i="0" u="none" strike="noStrike" kern="120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p:txBody>
      </p:sp>
      <p:sp>
        <p:nvSpPr>
          <p:cNvPr id="13" name="矩形 12"/>
          <p:cNvSpPr/>
          <p:nvPr userDrawn="1"/>
        </p:nvSpPr>
        <p:spPr>
          <a:xfrm>
            <a:off x="4159510" y="595724"/>
            <a:ext cx="7074345" cy="5106398"/>
          </a:xfrm>
          <a:prstGeom prst="rect">
            <a:avLst/>
          </a:prstGeom>
        </p:spPr>
        <p:txBody>
          <a:bodyPr wrap="square">
            <a:spAutoFit/>
          </a:bodyPr>
          <a:lstStyle/>
          <a:p>
            <a:pPr marL="0" marR="0" lvl="0" indent="0" algn="l" defTabSz="609600" rtl="0" eaLnBrk="1" fontAlgn="auto" latinLnBrk="0" hangingPunct="1">
              <a:lnSpc>
                <a:spcPct val="130000"/>
              </a:lnSpc>
              <a:spcBef>
                <a:spcPts val="0"/>
              </a:spcBef>
              <a:spcAft>
                <a:spcPts val="0"/>
              </a:spcAft>
              <a:buClrTx/>
              <a:buSzTx/>
              <a:buFontTx/>
              <a:buNone/>
              <a:defRPr/>
            </a:pP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rPr>
              <a:t>中文 微软雅黑</a:t>
            </a:r>
            <a:endPar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r>
              <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rPr>
              <a:t>        </a:t>
            </a:r>
          </a:p>
          <a:p>
            <a:pPr marL="0" marR="0" lvl="0" indent="0" algn="l" defTabSz="609600" rtl="0" eaLnBrk="1" fontAlgn="auto" latinLnBrk="0" hangingPunct="1">
              <a:lnSpc>
                <a:spcPct val="130000"/>
              </a:lnSpc>
              <a:spcBef>
                <a:spcPts val="0"/>
              </a:spcBef>
              <a:spcAft>
                <a:spcPts val="0"/>
              </a:spcAft>
              <a:buClrTx/>
              <a:buSzTx/>
              <a:buFontTx/>
              <a:buNone/>
              <a:defRPr/>
            </a:pP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rPr>
              <a:t>英文 </a:t>
            </a:r>
            <a:r>
              <a:rPr kumimoji="0" lang="en-US" altLang="zh-CN" sz="1400" b="0" i="0" u="none" strike="noStrike" kern="1200" cap="none" spc="0" normalizeH="0" baseline="0" noProof="0" dirty="0" err="1">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rPr>
              <a:t>Arail</a:t>
            </a:r>
            <a:endPar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rPr>
              <a:t>正文 </a:t>
            </a:r>
            <a:r>
              <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rPr>
              <a:t>1.2</a:t>
            </a: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r>
              <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rPr>
              <a:t>freepik.com</a:t>
            </a: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a:endParaRPr>
          </a:p>
          <a:p>
            <a:pPr marL="0" marR="0" lvl="0" indent="0" algn="l" defTabSz="609600" rtl="0" eaLnBrk="1" fontAlgn="auto" latinLnBrk="0" hangingPunct="1">
              <a:lnSpc>
                <a:spcPct val="130000"/>
              </a:lnSpc>
              <a:spcBef>
                <a:spcPts val="0"/>
              </a:spcBef>
              <a:spcAft>
                <a:spcPts val="0"/>
              </a:spcAft>
              <a:buClrTx/>
              <a:buSzTx/>
              <a:buFontTx/>
              <a:buNone/>
              <a:defRPr/>
            </a:pP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本网站所提供的任何信息内容（包括但不限于 </a:t>
            </a:r>
            <a:r>
              <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charset="0"/>
              </a:rPr>
              <a:t>PPT</a:t>
            </a: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charset="0"/>
              </a:rPr>
              <a:t> </a:t>
            </a: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模板、</a:t>
            </a:r>
            <a:r>
              <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charset="0"/>
              </a:rPr>
              <a:t>Word</a:t>
            </a: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charset="0"/>
              </a:rPr>
              <a:t> </a:t>
            </a: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文档、</a:t>
            </a:r>
            <a:r>
              <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charset="0"/>
              </a:rPr>
              <a:t>Excel</a:t>
            </a: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Segoe UI Light" panose="020B0502040204020203" charset="0"/>
              </a:rPr>
              <a:t> </a:t>
            </a: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图表、图片素材等）均受</a:t>
            </a:r>
            <a:r>
              <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a:t>
            </a: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中华人民共和国著作权法</a:t>
            </a:r>
            <a:r>
              <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a:t>
            </a: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a:t>
            </a:r>
            <a:r>
              <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a:t>
            </a: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信息网络传播权保护条例</a:t>
            </a:r>
            <a:r>
              <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a:t>
            </a: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及其他适用的法律法规的保护，未经权利人书面明确授权，信息内容的任何部分</a:t>
            </a:r>
            <a:r>
              <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a:t>
            </a: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包括图片或图表</a:t>
            </a:r>
            <a:r>
              <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a:t>
            </a:r>
            <a:r>
              <a:rPr kumimoji="0" lang="zh-CN" altLang="en-US"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不得被全部或部分的复制、传播、销售，否则将承担法律责任。</a:t>
            </a:r>
            <a:endPar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endParaRPr>
          </a:p>
          <a:p>
            <a:pPr marL="0" marR="0" lvl="0" indent="0" algn="l" defTabSz="609600" rtl="0" eaLnBrk="1" fontAlgn="auto" latinLnBrk="0" hangingPunct="1">
              <a:lnSpc>
                <a:spcPct val="130000"/>
              </a:lnSpc>
              <a:spcBef>
                <a:spcPts val="0"/>
              </a:spcBef>
              <a:spcAft>
                <a:spcPts val="0"/>
              </a:spcAft>
              <a:buClrTx/>
              <a:buSzTx/>
              <a:buFontTx/>
              <a:buNone/>
              <a:defRPr/>
            </a:pPr>
            <a:endPar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endParaRPr>
          </a:p>
          <a:p>
            <a:pPr marL="0" marR="0" lvl="0" indent="0" algn="l" defTabSz="609600" rtl="0" eaLnBrk="1" fontAlgn="auto" latinLnBrk="0" hangingPunct="1">
              <a:lnSpc>
                <a:spcPct val="130000"/>
              </a:lnSpc>
              <a:spcBef>
                <a:spcPts val="0"/>
              </a:spcBef>
              <a:spcAft>
                <a:spcPts val="0"/>
              </a:spcAft>
              <a:buClrTx/>
              <a:buSzTx/>
              <a:buFontTx/>
              <a:buNone/>
              <a:defRPr/>
            </a:pPr>
            <a:r>
              <a:rPr kumimoji="0" lang="en-US" altLang="zh-CN" sz="1400" b="0"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rPr>
              <a:t>OfficePLUS.cn</a:t>
            </a:r>
          </a:p>
        </p:txBody>
      </p:sp>
      <p:pic>
        <p:nvPicPr>
          <p:cNvPr id="7" name="图片 6">
            <a:hlinkClick r:id="rId2"/>
          </p:cNvPr>
          <p:cNvPicPr>
            <a:picLocks noChangeAspect="1"/>
          </p:cNvPicPr>
          <p:nvPr userDrawn="1"/>
        </p:nvPicPr>
        <p:blipFill>
          <a:blip r:embed="rId3">
            <a:extLst>
              <a:ext uri="{BEBA8EAE-BF5A-486C-A8C5-ECC9F3942E4B}">
                <a14:imgProps xmlns:a14="http://schemas.microsoft.com/office/drawing/2010/main">
                  <a14:imgLayer r:embed="rId4">
                    <a14:imgEffect>
                      <a14:brightnessContrast bright="100000" contrast="20000"/>
                    </a14:imgEffect>
                  </a14:imgLayer>
                </a14:imgProps>
              </a:ext>
              <a:ext uri="{28A0092B-C50C-407E-A947-70E740481C1C}">
                <a14:useLocalDpi xmlns:a14="http://schemas.microsoft.com/office/drawing/2010/main" val="0"/>
              </a:ext>
            </a:extLst>
          </a:blip>
          <a:stretch>
            <a:fillRect/>
          </a:stretch>
        </p:blipFill>
        <p:spPr>
          <a:xfrm>
            <a:off x="10449559" y="421442"/>
            <a:ext cx="1307111" cy="174281"/>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95000"/>
          </a:schemeClr>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56" r:id="rId1"/>
    <p:sldLayoutId id="2147483657"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8" Type="http://schemas.openxmlformats.org/officeDocument/2006/relationships/tags" Target="../tags/tag9.xml"/><Relationship Id="rId3" Type="http://schemas.openxmlformats.org/officeDocument/2006/relationships/tags" Target="../tags/tag4.xml"/><Relationship Id="rId7" Type="http://schemas.openxmlformats.org/officeDocument/2006/relationships/tags" Target="../tags/tag8.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tags" Target="../tags/tag7.xml"/><Relationship Id="rId11" Type="http://schemas.openxmlformats.org/officeDocument/2006/relationships/notesSlide" Target="../notesSlides/notesSlide1.xml"/><Relationship Id="rId5" Type="http://schemas.openxmlformats.org/officeDocument/2006/relationships/tags" Target="../tags/tag6.xml"/><Relationship Id="rId10" Type="http://schemas.openxmlformats.org/officeDocument/2006/relationships/slideLayout" Target="../slideLayouts/slideLayout6.xml"/><Relationship Id="rId4" Type="http://schemas.openxmlformats.org/officeDocument/2006/relationships/tags" Target="../tags/tag5.xml"/><Relationship Id="rId9" Type="http://schemas.openxmlformats.org/officeDocument/2006/relationships/tags" Target="../tags/tag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矩形: 圆角 9"/>
          <p:cNvSpPr/>
          <p:nvPr/>
        </p:nvSpPr>
        <p:spPr>
          <a:xfrm>
            <a:off x="546980" y="2370264"/>
            <a:ext cx="7447280" cy="687468"/>
          </a:xfrm>
          <a:prstGeom prst="roundRect">
            <a:avLst/>
          </a:prstGeom>
          <a:solidFill>
            <a:schemeClr val="bg1"/>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pAutoFit/>
          </a:bodyPr>
          <a:lstStyle/>
          <a:p>
            <a:pPr algn="ctr"/>
            <a:endParaRPr lang="zh-CN" altLang="en-US"/>
          </a:p>
        </p:txBody>
      </p:sp>
      <p:sp>
        <p:nvSpPr>
          <p:cNvPr id="3" name="矩形: 圆角 2"/>
          <p:cNvSpPr/>
          <p:nvPr/>
        </p:nvSpPr>
        <p:spPr>
          <a:xfrm>
            <a:off x="719931" y="3345084"/>
            <a:ext cx="4663954" cy="464093"/>
          </a:xfrm>
          <a:prstGeom prst="roundRect">
            <a:avLst/>
          </a:prstGeom>
          <a:solidFill>
            <a:schemeClr val="bg1"/>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pAutoFit/>
          </a:bodyPr>
          <a:lstStyle/>
          <a:p>
            <a:pPr algn="ctr"/>
            <a:endParaRPr lang="zh-CN" altLang="en-US"/>
          </a:p>
        </p:txBody>
      </p:sp>
      <p:sp>
        <p:nvSpPr>
          <p:cNvPr id="35" name="文本框 34"/>
          <p:cNvSpPr txBox="1"/>
          <p:nvPr/>
        </p:nvSpPr>
        <p:spPr>
          <a:xfrm>
            <a:off x="530225" y="3547110"/>
            <a:ext cx="4589145" cy="607695"/>
          </a:xfrm>
          <a:prstGeom prst="rect">
            <a:avLst/>
          </a:prstGeom>
        </p:spPr>
        <p:txBody>
          <a:bodyPr vert="horz" wrap="square" lIns="0" tIns="0" rIns="0" bIns="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lnSpc>
                <a:spcPct val="150000"/>
              </a:lnSpc>
            </a:pPr>
            <a:r>
              <a:rPr lang="en-US" altLang="zh-CN" sz="2000" b="1" spc="-150" dirty="0">
                <a:solidFill>
                  <a:srgbClr val="33190F"/>
                </a:solidFill>
                <a:latin typeface="Times New Roman" panose="02020603050405020304" charset="0"/>
                <a:ea typeface="Calibri" panose="020F0502020204030204" pitchFamily="34" charset="0"/>
                <a:cs typeface="Times New Roman" panose="02020603050405020304" charset="0"/>
                <a:sym typeface="Arial" panose="020B0604020202020204" pitchFamily="34" charset="0"/>
              </a:rPr>
              <a:t>Created by:</a:t>
            </a:r>
            <a:r>
              <a:rPr lang="en-US" altLang="zh-CN" sz="2000" b="1" dirty="0" err="1">
                <a:solidFill>
                  <a:srgbClr val="33190F"/>
                </a:solidFill>
                <a:latin typeface="Times New Roman" panose="02020603050405020304" charset="0"/>
                <a:ea typeface="微软雅黑" panose="020B0503020204020204" pitchFamily="34" charset="-122"/>
                <a:cs typeface="Times New Roman" panose="02020603050405020304" charset="0"/>
                <a:sym typeface="Arial" panose="020B0604020202020204" pitchFamily="34" charset="0"/>
              </a:rPr>
              <a:t>Runmin</a:t>
            </a:r>
            <a:r>
              <a:rPr lang="en-US" altLang="zh-CN" sz="2000" b="1" dirty="0">
                <a:solidFill>
                  <a:srgbClr val="33190F"/>
                </a:solidFill>
                <a:latin typeface="Times New Roman" panose="02020603050405020304" charset="0"/>
                <a:ea typeface="微软雅黑" panose="020B0503020204020204" pitchFamily="34" charset="-122"/>
                <a:cs typeface="Times New Roman" panose="02020603050405020304" charset="0"/>
                <a:sym typeface="Arial" panose="020B0604020202020204" pitchFamily="34" charset="0"/>
              </a:rPr>
              <a:t> </a:t>
            </a:r>
            <a:r>
              <a:rPr lang="en-US" altLang="zh-CN" sz="2000" b="1" spc="-300" dirty="0">
                <a:solidFill>
                  <a:srgbClr val="33190F"/>
                </a:solidFill>
                <a:latin typeface="Times New Roman" panose="02020603050405020304" charset="0"/>
                <a:ea typeface="微软雅黑" panose="020B0503020204020204" pitchFamily="34" charset="-122"/>
                <a:cs typeface="Times New Roman" panose="02020603050405020304" charset="0"/>
                <a:sym typeface="Arial" panose="020B0604020202020204" pitchFamily="34" charset="0"/>
              </a:rPr>
              <a:t>Gong</a:t>
            </a:r>
            <a:endParaRPr lang="en-US" altLang="zh-CN" sz="2000" b="1" dirty="0">
              <a:solidFill>
                <a:srgbClr val="33190F"/>
              </a:solidFill>
              <a:latin typeface="Times New Roman" panose="02020603050405020304" charset="0"/>
              <a:ea typeface="微软雅黑" panose="020B0503020204020204" pitchFamily="34" charset="-122"/>
              <a:cs typeface="Times New Roman" panose="02020603050405020304" charset="0"/>
              <a:sym typeface="Arial" panose="020B0604020202020204" pitchFamily="34" charset="0"/>
            </a:endParaRPr>
          </a:p>
          <a:p>
            <a:pPr algn="just">
              <a:lnSpc>
                <a:spcPct val="150000"/>
              </a:lnSpc>
            </a:pPr>
            <a:endParaRPr lang="zh-CN" altLang="en-US" sz="2000" b="1" spc="-300" dirty="0">
              <a:solidFill>
                <a:srgbClr val="33190F"/>
              </a:solidFill>
              <a:latin typeface="Times New Roman" panose="02020603050405020304" charset="0"/>
              <a:ea typeface="微软雅黑" panose="020B0503020204020204" pitchFamily="34" charset="-122"/>
              <a:cs typeface="Times New Roman" panose="02020603050405020304" charset="0"/>
              <a:sym typeface="Arial" panose="020B0604020202020204" pitchFamily="34" charset="0"/>
            </a:endParaRPr>
          </a:p>
        </p:txBody>
      </p:sp>
      <p:sp>
        <p:nvSpPr>
          <p:cNvPr id="36" name="矩形 35"/>
          <p:cNvSpPr/>
          <p:nvPr/>
        </p:nvSpPr>
        <p:spPr>
          <a:xfrm>
            <a:off x="529489" y="382924"/>
            <a:ext cx="7725804" cy="2667000"/>
          </a:xfrm>
          <a:prstGeom prst="rect">
            <a:avLst/>
          </a:prstGeom>
          <a:noFill/>
          <a:ln w="9525">
            <a:noFill/>
            <a:miter/>
          </a:ln>
        </p:spPr>
        <p:txBody>
          <a:bodyPr wrap="square" lIns="0" tIns="0" rIns="0" bIns="0">
            <a:spAutoFit/>
          </a:bodyPr>
          <a:lstStyle/>
          <a:p>
            <a:pPr algn="just">
              <a:lnSpc>
                <a:spcPct val="200000"/>
              </a:lnSpc>
              <a:spcAft>
                <a:spcPts val="800"/>
              </a:spcAft>
            </a:pPr>
            <a:r>
              <a:rPr lang="en-US" sz="2000" b="1" dirty="0">
                <a:effectLst/>
                <a:latin typeface="Times New Roman" panose="02020603050405020304" charset="0"/>
                <a:ea typeface="Calibri" panose="020F0502020204030204" pitchFamily="34" charset="0"/>
                <a:cs typeface="Times New Roman" panose="02020603050405020304" charset="0"/>
              </a:rPr>
              <a:t>Leading and Developing People</a:t>
            </a:r>
          </a:p>
          <a:p>
            <a:pPr algn="just">
              <a:lnSpc>
                <a:spcPct val="200000"/>
              </a:lnSpc>
              <a:spcAft>
                <a:spcPts val="800"/>
              </a:spcAft>
            </a:pPr>
            <a:r>
              <a:rPr lang="en-GB" altLang="zh-CN" sz="2000" b="1" dirty="0">
                <a:effectLst/>
                <a:latin typeface="Times New Roman" panose="02020603050405020304" charset="0"/>
                <a:ea typeface="Calibri" panose="020F0502020204030204" pitchFamily="34" charset="0"/>
                <a:cs typeface="Times New Roman" panose="02020603050405020304" charset="0"/>
              </a:rPr>
              <a:t>Module code: BMBM60</a:t>
            </a:r>
            <a:r>
              <a:rPr lang="en-US" altLang="en-GB" sz="2000" b="1" dirty="0">
                <a:effectLst/>
                <a:latin typeface="Times New Roman" panose="02020603050405020304" charset="0"/>
                <a:ea typeface="Calibri" panose="020F0502020204030204" pitchFamily="34" charset="0"/>
                <a:cs typeface="Times New Roman" panose="02020603050405020304" charset="0"/>
              </a:rPr>
              <a:t>2</a:t>
            </a:r>
            <a:r>
              <a:rPr lang="en-US" altLang="zh-CN" sz="2000" b="1" dirty="0">
                <a:effectLst/>
                <a:latin typeface="Times New Roman" panose="02020603050405020304" charset="0"/>
                <a:ea typeface="宋体" panose="02010600030101010101" pitchFamily="2" charset="-122"/>
                <a:cs typeface="Times New Roman" panose="02020603050405020304" charset="0"/>
              </a:rPr>
              <a:t>3</a:t>
            </a:r>
            <a:endParaRPr lang="zh-CN" altLang="zh-CN" sz="2000" b="1" dirty="0">
              <a:effectLst/>
              <a:latin typeface="Times New Roman" panose="02020603050405020304" charset="0"/>
              <a:ea typeface="Calibri" panose="020F0502020204030204" pitchFamily="34" charset="0"/>
              <a:cs typeface="Times New Roman" panose="02020603050405020304" charset="0"/>
            </a:endParaRPr>
          </a:p>
          <a:p>
            <a:pPr algn="just">
              <a:lnSpc>
                <a:spcPct val="200000"/>
              </a:lnSpc>
              <a:spcAft>
                <a:spcPts val="800"/>
              </a:spcAft>
            </a:pPr>
            <a:r>
              <a:rPr lang="en-US" altLang="zh-CN" sz="2000" b="1" dirty="0">
                <a:effectLst/>
                <a:latin typeface="Times New Roman" panose="02020603050405020304" charset="0"/>
                <a:ea typeface="Calibri" panose="020F0502020204030204" pitchFamily="34" charset="0"/>
                <a:cs typeface="Times New Roman" panose="02020603050405020304" charset="0"/>
              </a:rPr>
              <a:t>Title:Developing an Employee Leadership Programme with Succession Planning for XYZ Corporation</a:t>
            </a:r>
          </a:p>
        </p:txBody>
      </p:sp>
      <p:sp>
        <p:nvSpPr>
          <p:cNvPr id="8" name="文本框 7"/>
          <p:cNvSpPr txBox="1"/>
          <p:nvPr/>
        </p:nvSpPr>
        <p:spPr>
          <a:xfrm>
            <a:off x="3709670" y="3475355"/>
            <a:ext cx="4065270" cy="678815"/>
          </a:xfrm>
          <a:prstGeom prst="rect">
            <a:avLst/>
          </a:prstGeom>
        </p:spPr>
        <p:txBody>
          <a:bodyPr vert="horz" lIns="0" tIns="0" rIns="0" bIns="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altLang="zh-CN" sz="2000" b="1" dirty="0">
                <a:solidFill>
                  <a:srgbClr val="33190F"/>
                </a:solidFill>
                <a:latin typeface="Times New Roman" panose="02020603050405020304" charset="0"/>
                <a:ea typeface="微软雅黑" panose="020B0503020204020204" pitchFamily="34" charset="-122"/>
                <a:cs typeface="Times New Roman" panose="02020603050405020304" charset="0"/>
                <a:sym typeface="Arial" panose="020B0604020202020204" pitchFamily="34" charset="0"/>
              </a:rPr>
              <a:t>Date</a:t>
            </a:r>
            <a:r>
              <a:rPr lang="zh-CN" altLang="en-US" sz="2000" b="1" dirty="0">
                <a:solidFill>
                  <a:srgbClr val="33190F"/>
                </a:solidFill>
                <a:latin typeface="Times New Roman" panose="02020603050405020304" charset="0"/>
                <a:ea typeface="微软雅黑" panose="020B0503020204020204" pitchFamily="34" charset="-122"/>
                <a:cs typeface="Times New Roman" panose="02020603050405020304" charset="0"/>
                <a:sym typeface="Arial" panose="020B0604020202020204" pitchFamily="34" charset="0"/>
              </a:rPr>
              <a:t> </a:t>
            </a:r>
            <a:r>
              <a:rPr lang="en-US" altLang="zh-CN" sz="2000" b="1" dirty="0">
                <a:solidFill>
                  <a:srgbClr val="33190F"/>
                </a:solidFill>
                <a:latin typeface="Times New Roman" panose="02020603050405020304" charset="0"/>
                <a:ea typeface="微软雅黑" panose="020B0503020204020204" pitchFamily="34" charset="-122"/>
                <a:cs typeface="Times New Roman" panose="02020603050405020304" charset="0"/>
                <a:sym typeface="Arial" panose="020B0604020202020204" pitchFamily="34" charset="0"/>
              </a:rPr>
              <a:t>present: 7th May,2025</a:t>
            </a:r>
            <a:r>
              <a:rPr lang="en-US" altLang="zh-CN" sz="2000" b="1" dirty="0">
                <a:solidFill>
                  <a:srgbClr val="33190F"/>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rPr>
              <a:t> </a:t>
            </a:r>
          </a:p>
          <a:p>
            <a:pPr algn="l">
              <a:lnSpc>
                <a:spcPct val="150000"/>
              </a:lnSpc>
            </a:pPr>
            <a:endParaRPr lang="zh-CN" altLang="en-US" sz="2000" b="1" dirty="0">
              <a:solidFill>
                <a:srgbClr val="33190F"/>
              </a:solidFill>
              <a:latin typeface="Arial" panose="020B0604020202020204" pitchFamily="34" charset="0"/>
              <a:ea typeface="微软雅黑" panose="020B0503020204020204" pitchFamily="34" charset="-122"/>
              <a:cs typeface="Arial" panose="020B0604020202020204" pitchFamily="34" charset="0"/>
              <a:sym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 name="矩形 30"/>
          <p:cNvSpPr/>
          <p:nvPr/>
        </p:nvSpPr>
        <p:spPr>
          <a:xfrm>
            <a:off x="0" y="81281"/>
            <a:ext cx="12190730" cy="830966"/>
          </a:xfrm>
          <a:prstGeom prst="rect">
            <a:avLst/>
          </a:prstGeom>
          <a:noFill/>
          <a:ln w="9525">
            <a:noFill/>
            <a:miter/>
          </a:ln>
        </p:spPr>
        <p:txBody>
          <a:bodyPr wrap="square" lIns="91410" tIns="45705" rIns="91410" bIns="45705">
            <a:spAutoFit/>
          </a:bodyPr>
          <a:lstStyle/>
          <a:p>
            <a:pPr lvl="0" algn="ctr" eaLnBrk="1" hangingPunct="1">
              <a:buNone/>
            </a:pPr>
            <a:r>
              <a:rPr lang="en-US" altLang="zh-CN" sz="4800" b="1" dirty="0">
                <a:solidFill>
                  <a:schemeClr val="accent1"/>
                </a:solidFill>
                <a:latin typeface="Times New Roman" panose="02020603050405020304" charset="0"/>
                <a:ea typeface="微软雅黑" panose="020B0503020204020204" pitchFamily="34" charset="-122"/>
                <a:cs typeface="Times New Roman" panose="02020603050405020304" charset="0"/>
                <a:sym typeface="Arial" panose="020B0604020202020204" pitchFamily="34" charset="0"/>
              </a:rPr>
              <a:t>Contents</a:t>
            </a:r>
            <a:endParaRPr lang="zh-CN" altLang="en-US" sz="4800" b="1" dirty="0">
              <a:solidFill>
                <a:schemeClr val="accent1"/>
              </a:solidFill>
              <a:latin typeface="Times New Roman" panose="02020603050405020304" charset="0"/>
              <a:ea typeface="微软雅黑" panose="020B0503020204020204" pitchFamily="34" charset="-122"/>
              <a:cs typeface="Times New Roman" panose="02020603050405020304" charset="0"/>
              <a:sym typeface="Arial" panose="020B0604020202020204" pitchFamily="34" charset="0"/>
            </a:endParaRPr>
          </a:p>
        </p:txBody>
      </p:sp>
      <p:sp>
        <p:nvSpPr>
          <p:cNvPr id="5" name="文本框 4"/>
          <p:cNvSpPr txBox="1"/>
          <p:nvPr/>
        </p:nvSpPr>
        <p:spPr>
          <a:xfrm>
            <a:off x="561315" y="751438"/>
            <a:ext cx="11630050" cy="6025282"/>
          </a:xfrm>
          <a:prstGeom prst="rect">
            <a:avLst/>
          </a:prstGeom>
          <a:noFill/>
        </p:spPr>
        <p:txBody>
          <a:bodyPr wrap="square">
            <a:noAutofit/>
          </a:bodyPr>
          <a:lstStyle/>
          <a:p>
            <a:pPr>
              <a:lnSpc>
                <a:spcPct val="150000"/>
              </a:lnSpc>
            </a:pPr>
            <a:r>
              <a:rPr lang="en-GB" altLang="zh-CN" sz="3200" b="1" dirty="0">
                <a:effectLst/>
                <a:latin typeface="Times New Roman" panose="02020603050405020304" charset="0"/>
                <a:ea typeface="Calibri" panose="020F0502020204030204" pitchFamily="34" charset="0"/>
                <a:cs typeface="Times New Roman" panose="02020603050405020304" charset="0"/>
              </a:rPr>
              <a:t>1.</a:t>
            </a:r>
            <a:r>
              <a:rPr lang="en-US" altLang="en-GB" sz="3200" b="1" dirty="0">
                <a:effectLst/>
                <a:latin typeface="Times New Roman" panose="02020603050405020304" charset="0"/>
                <a:ea typeface="Calibri" panose="020F0502020204030204" pitchFamily="34" charset="0"/>
                <a:cs typeface="Times New Roman" panose="02020603050405020304" charset="0"/>
              </a:rPr>
              <a:t>Introduction</a:t>
            </a:r>
          </a:p>
        </p:txBody>
      </p:sp>
      <p:sp>
        <p:nvSpPr>
          <p:cNvPr id="9" name="文本框 8"/>
          <p:cNvSpPr txBox="1"/>
          <p:nvPr/>
        </p:nvSpPr>
        <p:spPr>
          <a:xfrm>
            <a:off x="561315" y="1412341"/>
            <a:ext cx="11630050" cy="5363744"/>
          </a:xfrm>
          <a:prstGeom prst="rect">
            <a:avLst/>
          </a:prstGeom>
          <a:noFill/>
        </p:spPr>
        <p:txBody>
          <a:bodyPr wrap="square">
            <a:noAutofit/>
          </a:bodyPr>
          <a:lstStyle/>
          <a:p>
            <a:pPr algn="just">
              <a:lnSpc>
                <a:spcPct val="100000"/>
              </a:lnSpc>
            </a:pPr>
            <a:r>
              <a:rPr lang="en-GB" altLang="zh-CN" sz="3200" b="1" dirty="0">
                <a:latin typeface="Times New Roman" panose="02020603050405020304" charset="0"/>
                <a:ea typeface="Calibri" panose="020F0502020204030204" pitchFamily="34" charset="0"/>
                <a:cs typeface="Times New Roman" panose="02020603050405020304" charset="0"/>
              </a:rPr>
              <a:t>2</a:t>
            </a:r>
            <a:r>
              <a:rPr lang="en-GB" altLang="zh-CN" sz="3200" b="1" dirty="0">
                <a:effectLst/>
                <a:latin typeface="Times New Roman" panose="02020603050405020304" charset="0"/>
                <a:ea typeface="Calibri" panose="020F0502020204030204" pitchFamily="34" charset="0"/>
                <a:cs typeface="Times New Roman" panose="02020603050405020304" charset="0"/>
              </a:rPr>
              <a:t>.</a:t>
            </a:r>
            <a:r>
              <a:rPr lang="en-US" altLang="zh-CN" sz="3200" b="1" dirty="0">
                <a:latin typeface="Times New Roman" panose="02020603050405020304" charset="0"/>
                <a:cs typeface="Times New Roman" panose="02020603050405020304" charset="0"/>
                <a:sym typeface="+mn-ea"/>
              </a:rPr>
              <a:t>Succession Planning Challenges</a:t>
            </a:r>
            <a:endParaRPr lang="en-US" altLang="zh-CN" sz="3200" b="1" dirty="0">
              <a:latin typeface="Times New Roman" panose="02020603050405020304" charset="0"/>
              <a:cs typeface="Times New Roman" panose="02020603050405020304" charset="0"/>
            </a:endParaRPr>
          </a:p>
        </p:txBody>
      </p:sp>
      <p:sp>
        <p:nvSpPr>
          <p:cNvPr id="17" name="文本框 16"/>
          <p:cNvSpPr txBox="1"/>
          <p:nvPr/>
        </p:nvSpPr>
        <p:spPr>
          <a:xfrm>
            <a:off x="488887" y="1874067"/>
            <a:ext cx="11701843" cy="4901384"/>
          </a:xfrm>
          <a:prstGeom prst="rect">
            <a:avLst/>
          </a:prstGeom>
          <a:noFill/>
        </p:spPr>
        <p:txBody>
          <a:bodyPr wrap="square">
            <a:noAutofit/>
          </a:bodyPr>
          <a:lstStyle/>
          <a:p>
            <a:pPr algn="l"/>
            <a:r>
              <a:rPr lang="en-GB" altLang="zh-CN" sz="1800" dirty="0">
                <a:effectLst/>
                <a:latin typeface="Calibri" panose="020F0502020204030204" pitchFamily="34" charset="0"/>
                <a:ea typeface="Calibri" panose="020F0502020204030204" pitchFamily="34" charset="0"/>
                <a:cs typeface="Arial" panose="020B0604020202020204" pitchFamily="34" charset="0"/>
              </a:rPr>
              <a:t> </a:t>
            </a:r>
            <a:r>
              <a:rPr lang="en-GB" altLang="zh-CN" sz="3200" b="1" dirty="0">
                <a:latin typeface="Times New Roman" panose="02020603050405020304" charset="0"/>
                <a:ea typeface="Calibri" panose="020F0502020204030204" pitchFamily="34" charset="0"/>
                <a:cs typeface="Times New Roman" panose="02020603050405020304" charset="0"/>
              </a:rPr>
              <a:t>3</a:t>
            </a:r>
            <a:r>
              <a:rPr lang="en-GB" altLang="zh-CN" sz="3200" b="1" dirty="0">
                <a:effectLst/>
                <a:latin typeface="Times New Roman" panose="02020603050405020304" charset="0"/>
                <a:ea typeface="Calibri" panose="020F0502020204030204" pitchFamily="34" charset="0"/>
                <a:cs typeface="Times New Roman" panose="02020603050405020304" charset="0"/>
              </a:rPr>
              <a:t>.</a:t>
            </a:r>
            <a:r>
              <a:rPr lang="en-US" altLang="zh-CN" sz="3200" b="1" dirty="0">
                <a:latin typeface="Times New Roman" panose="02020603050405020304" charset="0"/>
                <a:cs typeface="Times New Roman" panose="02020603050405020304" charset="0"/>
                <a:sym typeface="+mn-ea"/>
              </a:rPr>
              <a:t>Core Components of the Leadership Programme</a:t>
            </a:r>
            <a:endParaRPr lang="en-US" altLang="zh-CN" sz="2000" b="1" dirty="0">
              <a:latin typeface="Arial" panose="020B0604020202020204" pitchFamily="34" charset="0"/>
              <a:cs typeface="Arial" panose="020B0604020202020204" pitchFamily="34" charset="0"/>
            </a:endParaRPr>
          </a:p>
          <a:p>
            <a:pPr algn="l"/>
            <a:r>
              <a:rPr lang="en-US" altLang="zh-CN" sz="2000" b="1" dirty="0">
                <a:latin typeface="Arial" panose="020B0604020202020204" pitchFamily="34" charset="0"/>
                <a:cs typeface="Arial" panose="020B0604020202020204" pitchFamily="34" charset="0"/>
                <a:sym typeface="+mn-ea"/>
              </a:rPr>
              <a:t>           </a:t>
            </a:r>
            <a:endParaRPr lang="en-US" altLang="zh-CN" sz="2000" b="1" dirty="0">
              <a:latin typeface="Arial" panose="020B0604020202020204" pitchFamily="34" charset="0"/>
              <a:cs typeface="Arial" panose="020B0604020202020204" pitchFamily="34" charset="0"/>
            </a:endParaRPr>
          </a:p>
        </p:txBody>
      </p:sp>
      <p:sp>
        <p:nvSpPr>
          <p:cNvPr id="19" name="文本框 18"/>
          <p:cNvSpPr txBox="1"/>
          <p:nvPr/>
        </p:nvSpPr>
        <p:spPr>
          <a:xfrm>
            <a:off x="560045" y="2123268"/>
            <a:ext cx="9656470" cy="4735367"/>
          </a:xfrm>
          <a:prstGeom prst="rect">
            <a:avLst/>
          </a:prstGeom>
          <a:noFill/>
        </p:spPr>
        <p:txBody>
          <a:bodyPr wrap="square">
            <a:noAutofit/>
          </a:bodyPr>
          <a:lstStyle/>
          <a:p>
            <a:pPr algn="just">
              <a:lnSpc>
                <a:spcPct val="150000"/>
              </a:lnSpc>
            </a:pPr>
            <a:r>
              <a:rPr lang="en-GB" altLang="zh-CN" sz="3200" b="1" dirty="0">
                <a:latin typeface="Times New Roman" panose="02020603050405020304" charset="0"/>
                <a:ea typeface="Calibri" panose="020F0502020204030204" pitchFamily="34" charset="0"/>
                <a:cs typeface="Times New Roman" panose="02020603050405020304" charset="0"/>
              </a:rPr>
              <a:t>4</a:t>
            </a:r>
            <a:r>
              <a:rPr lang="en-GB" altLang="zh-CN" sz="3200" b="1" dirty="0">
                <a:effectLst/>
                <a:latin typeface="Times New Roman" panose="02020603050405020304" charset="0"/>
                <a:ea typeface="Calibri" panose="020F0502020204030204" pitchFamily="34" charset="0"/>
                <a:cs typeface="Times New Roman" panose="02020603050405020304" charset="0"/>
              </a:rPr>
              <a:t>.</a:t>
            </a:r>
            <a:r>
              <a:rPr lang="en-US" altLang="zh-CN" sz="3200" b="1" dirty="0">
                <a:latin typeface="Times New Roman" panose="02020603050405020304" charset="0"/>
                <a:cs typeface="Times New Roman" panose="02020603050405020304" charset="0"/>
              </a:rPr>
              <a:t>Succession Planning Framework</a:t>
            </a:r>
          </a:p>
        </p:txBody>
      </p:sp>
      <p:sp>
        <p:nvSpPr>
          <p:cNvPr id="25" name="文本框 24"/>
          <p:cNvSpPr txBox="1"/>
          <p:nvPr/>
        </p:nvSpPr>
        <p:spPr>
          <a:xfrm>
            <a:off x="560680" y="2643611"/>
            <a:ext cx="11421135" cy="3803687"/>
          </a:xfrm>
          <a:prstGeom prst="rect">
            <a:avLst/>
          </a:prstGeom>
          <a:noFill/>
        </p:spPr>
        <p:txBody>
          <a:bodyPr wrap="square">
            <a:noAutofit/>
          </a:bodyPr>
          <a:lstStyle/>
          <a:p>
            <a:pPr>
              <a:lnSpc>
                <a:spcPct val="150000"/>
              </a:lnSpc>
            </a:pPr>
            <a:r>
              <a:rPr lang="en-GB" altLang="zh-CN" sz="3200" b="1" dirty="0">
                <a:effectLst/>
                <a:latin typeface="Times New Roman" panose="02020603050405020304" charset="0"/>
                <a:ea typeface="Calibri" panose="020F0502020204030204" pitchFamily="34" charset="0"/>
                <a:cs typeface="Times New Roman" panose="02020603050405020304" charset="0"/>
              </a:rPr>
              <a:t>5.Conclusion</a:t>
            </a:r>
            <a:endParaRPr lang="en-GB" altLang="zh-CN" sz="3200" dirty="0">
              <a:effectLst/>
              <a:latin typeface="Times New Roman" panose="02020603050405020304" charset="0"/>
              <a:ea typeface="Calibri" panose="020F0502020204030204" pitchFamily="34" charset="0"/>
              <a:cs typeface="Times New Roman" panose="02020603050405020304" charset="0"/>
            </a:endParaRPr>
          </a:p>
          <a:p>
            <a:r>
              <a:rPr lang="en-US" altLang="en-GB" sz="3200" b="1" dirty="0">
                <a:effectLst/>
                <a:latin typeface="Times New Roman" panose="02020603050405020304" charset="0"/>
                <a:ea typeface="Calibri" panose="020F0502020204030204" pitchFamily="34" charset="0"/>
                <a:cs typeface="Times New Roman" panose="02020603050405020304" charset="0"/>
              </a:rPr>
              <a:t>References</a:t>
            </a:r>
            <a:r>
              <a:rPr lang="en-GB" altLang="zh-CN" sz="3200" dirty="0">
                <a:effectLst/>
                <a:latin typeface="Times New Roman" panose="02020603050405020304" charset="0"/>
                <a:ea typeface="Calibri" panose="020F0502020204030204" pitchFamily="34" charset="0"/>
                <a:cs typeface="Times New Roman" panose="02020603050405020304" charset="0"/>
              </a:rPr>
              <a:t> </a:t>
            </a:r>
            <a:endParaRPr lang="zh-CN" altLang="en-US" sz="3200" dirty="0">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组合 1"/>
          <p:cNvGrpSpPr/>
          <p:nvPr/>
        </p:nvGrpSpPr>
        <p:grpSpPr>
          <a:xfrm>
            <a:off x="660400" y="1130300"/>
            <a:ext cx="2080906" cy="664460"/>
            <a:chOff x="771015" y="1130300"/>
            <a:chExt cx="2080906" cy="664460"/>
          </a:xfrm>
        </p:grpSpPr>
        <p:sp>
          <p:nvSpPr>
            <p:cNvPr id="17" name="任意多边形: 形状 16"/>
            <p:cNvSpPr/>
            <p:nvPr/>
          </p:nvSpPr>
          <p:spPr>
            <a:xfrm>
              <a:off x="771015" y="1130300"/>
              <a:ext cx="2080906" cy="664460"/>
            </a:xfrm>
            <a:custGeom>
              <a:avLst/>
              <a:gdLst>
                <a:gd name="connsiteX0" fmla="*/ 318671 w 4556760"/>
                <a:gd name="connsiteY0" fmla="*/ 0 h 1455033"/>
                <a:gd name="connsiteX1" fmla="*/ 4228086 w 4556760"/>
                <a:gd name="connsiteY1" fmla="*/ 0 h 1455033"/>
                <a:gd name="connsiteX2" fmla="*/ 4253129 w 4556760"/>
                <a:gd name="connsiteY2" fmla="*/ 124040 h 1455033"/>
                <a:gd name="connsiteX3" fmla="*/ 4546757 w 4556760"/>
                <a:gd name="connsiteY3" fmla="*/ 318670 h 1455033"/>
                <a:gd name="connsiteX4" fmla="*/ 4556760 w 4556760"/>
                <a:gd name="connsiteY4" fmla="*/ 317662 h 1455033"/>
                <a:gd name="connsiteX5" fmla="*/ 4556760 w 4556760"/>
                <a:gd name="connsiteY5" fmla="*/ 1137372 h 1455033"/>
                <a:gd name="connsiteX6" fmla="*/ 4546757 w 4556760"/>
                <a:gd name="connsiteY6" fmla="*/ 1136363 h 1455033"/>
                <a:gd name="connsiteX7" fmla="*/ 4253129 w 4556760"/>
                <a:gd name="connsiteY7" fmla="*/ 1330993 h 1455033"/>
                <a:gd name="connsiteX8" fmla="*/ 4228086 w 4556760"/>
                <a:gd name="connsiteY8" fmla="*/ 1455033 h 1455033"/>
                <a:gd name="connsiteX9" fmla="*/ 318671 w 4556760"/>
                <a:gd name="connsiteY9" fmla="*/ 1455033 h 1455033"/>
                <a:gd name="connsiteX10" fmla="*/ 293628 w 4556760"/>
                <a:gd name="connsiteY10" fmla="*/ 1330993 h 1455033"/>
                <a:gd name="connsiteX11" fmla="*/ 64223 w 4556760"/>
                <a:gd name="connsiteY11" fmla="*/ 1142837 h 1455033"/>
                <a:gd name="connsiteX12" fmla="*/ 0 w 4556760"/>
                <a:gd name="connsiteY12" fmla="*/ 1136363 h 1455033"/>
                <a:gd name="connsiteX13" fmla="*/ 0 w 4556760"/>
                <a:gd name="connsiteY13" fmla="*/ 318670 h 1455033"/>
                <a:gd name="connsiteX14" fmla="*/ 293629 w 4556760"/>
                <a:gd name="connsiteY14" fmla="*/ 124040 h 1455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56760" h="1455033">
                  <a:moveTo>
                    <a:pt x="318671" y="0"/>
                  </a:moveTo>
                  <a:lnTo>
                    <a:pt x="4228086" y="0"/>
                  </a:lnTo>
                  <a:lnTo>
                    <a:pt x="4253129" y="124040"/>
                  </a:lnTo>
                  <a:cubicBezTo>
                    <a:pt x="4301506" y="238416"/>
                    <a:pt x="4414760" y="318670"/>
                    <a:pt x="4546757" y="318670"/>
                  </a:cubicBezTo>
                  <a:lnTo>
                    <a:pt x="4556760" y="317662"/>
                  </a:lnTo>
                  <a:lnTo>
                    <a:pt x="4556760" y="1137372"/>
                  </a:lnTo>
                  <a:lnTo>
                    <a:pt x="4546757" y="1136363"/>
                  </a:lnTo>
                  <a:cubicBezTo>
                    <a:pt x="4414760" y="1136363"/>
                    <a:pt x="4301506" y="1216617"/>
                    <a:pt x="4253129" y="1330993"/>
                  </a:cubicBezTo>
                  <a:lnTo>
                    <a:pt x="4228086" y="1455033"/>
                  </a:lnTo>
                  <a:lnTo>
                    <a:pt x="318671" y="1455033"/>
                  </a:lnTo>
                  <a:lnTo>
                    <a:pt x="293628" y="1330993"/>
                  </a:lnTo>
                  <a:cubicBezTo>
                    <a:pt x="253314" y="1235680"/>
                    <a:pt x="167947" y="1164062"/>
                    <a:pt x="64223" y="1142837"/>
                  </a:cubicBezTo>
                  <a:lnTo>
                    <a:pt x="0" y="1136363"/>
                  </a:lnTo>
                  <a:lnTo>
                    <a:pt x="0" y="318670"/>
                  </a:lnTo>
                  <a:cubicBezTo>
                    <a:pt x="131998" y="318670"/>
                    <a:pt x="245252" y="238416"/>
                    <a:pt x="293629" y="124040"/>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8" name="任意多边形: 形状 17"/>
            <p:cNvSpPr/>
            <p:nvPr/>
          </p:nvSpPr>
          <p:spPr>
            <a:xfrm>
              <a:off x="853253" y="1201277"/>
              <a:ext cx="1916430" cy="522507"/>
            </a:xfrm>
            <a:custGeom>
              <a:avLst/>
              <a:gdLst>
                <a:gd name="connsiteX0" fmla="*/ 318671 w 4556760"/>
                <a:gd name="connsiteY0" fmla="*/ 0 h 1455033"/>
                <a:gd name="connsiteX1" fmla="*/ 4228086 w 4556760"/>
                <a:gd name="connsiteY1" fmla="*/ 0 h 1455033"/>
                <a:gd name="connsiteX2" fmla="*/ 4253129 w 4556760"/>
                <a:gd name="connsiteY2" fmla="*/ 124040 h 1455033"/>
                <a:gd name="connsiteX3" fmla="*/ 4546757 w 4556760"/>
                <a:gd name="connsiteY3" fmla="*/ 318670 h 1455033"/>
                <a:gd name="connsiteX4" fmla="*/ 4556760 w 4556760"/>
                <a:gd name="connsiteY4" fmla="*/ 317662 h 1455033"/>
                <a:gd name="connsiteX5" fmla="*/ 4556760 w 4556760"/>
                <a:gd name="connsiteY5" fmla="*/ 1137372 h 1455033"/>
                <a:gd name="connsiteX6" fmla="*/ 4546757 w 4556760"/>
                <a:gd name="connsiteY6" fmla="*/ 1136363 h 1455033"/>
                <a:gd name="connsiteX7" fmla="*/ 4253129 w 4556760"/>
                <a:gd name="connsiteY7" fmla="*/ 1330993 h 1455033"/>
                <a:gd name="connsiteX8" fmla="*/ 4228086 w 4556760"/>
                <a:gd name="connsiteY8" fmla="*/ 1455033 h 1455033"/>
                <a:gd name="connsiteX9" fmla="*/ 318671 w 4556760"/>
                <a:gd name="connsiteY9" fmla="*/ 1455033 h 1455033"/>
                <a:gd name="connsiteX10" fmla="*/ 293628 w 4556760"/>
                <a:gd name="connsiteY10" fmla="*/ 1330993 h 1455033"/>
                <a:gd name="connsiteX11" fmla="*/ 64223 w 4556760"/>
                <a:gd name="connsiteY11" fmla="*/ 1142837 h 1455033"/>
                <a:gd name="connsiteX12" fmla="*/ 0 w 4556760"/>
                <a:gd name="connsiteY12" fmla="*/ 1136363 h 1455033"/>
                <a:gd name="connsiteX13" fmla="*/ 0 w 4556760"/>
                <a:gd name="connsiteY13" fmla="*/ 318670 h 1455033"/>
                <a:gd name="connsiteX14" fmla="*/ 293629 w 4556760"/>
                <a:gd name="connsiteY14" fmla="*/ 124040 h 1455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56760" h="1455033">
                  <a:moveTo>
                    <a:pt x="318671" y="0"/>
                  </a:moveTo>
                  <a:lnTo>
                    <a:pt x="4228086" y="0"/>
                  </a:lnTo>
                  <a:lnTo>
                    <a:pt x="4253129" y="124040"/>
                  </a:lnTo>
                  <a:cubicBezTo>
                    <a:pt x="4301506" y="238416"/>
                    <a:pt x="4414760" y="318670"/>
                    <a:pt x="4546757" y="318670"/>
                  </a:cubicBezTo>
                  <a:lnTo>
                    <a:pt x="4556760" y="317662"/>
                  </a:lnTo>
                  <a:lnTo>
                    <a:pt x="4556760" y="1137372"/>
                  </a:lnTo>
                  <a:lnTo>
                    <a:pt x="4546757" y="1136363"/>
                  </a:lnTo>
                  <a:cubicBezTo>
                    <a:pt x="4414760" y="1136363"/>
                    <a:pt x="4301506" y="1216617"/>
                    <a:pt x="4253129" y="1330993"/>
                  </a:cubicBezTo>
                  <a:lnTo>
                    <a:pt x="4228086" y="1455033"/>
                  </a:lnTo>
                  <a:lnTo>
                    <a:pt x="318671" y="1455033"/>
                  </a:lnTo>
                  <a:lnTo>
                    <a:pt x="293628" y="1330993"/>
                  </a:lnTo>
                  <a:cubicBezTo>
                    <a:pt x="253314" y="1235680"/>
                    <a:pt x="167947" y="1164062"/>
                    <a:pt x="64223" y="1142837"/>
                  </a:cubicBezTo>
                  <a:lnTo>
                    <a:pt x="0" y="1136363"/>
                  </a:lnTo>
                  <a:lnTo>
                    <a:pt x="0" y="318670"/>
                  </a:lnTo>
                  <a:cubicBezTo>
                    <a:pt x="131998" y="318670"/>
                    <a:pt x="245252" y="238416"/>
                    <a:pt x="293629" y="124040"/>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9" name="文本框 18"/>
            <p:cNvSpPr txBox="1"/>
            <p:nvPr/>
          </p:nvSpPr>
          <p:spPr>
            <a:xfrm>
              <a:off x="1005604" y="1231697"/>
              <a:ext cx="1611729" cy="461665"/>
            </a:xfrm>
            <a:prstGeom prst="rect">
              <a:avLst/>
            </a:prstGeom>
            <a:noFill/>
          </p:spPr>
          <p:txBody>
            <a:bodyPr wrap="square" rtlCol="0">
              <a:spAutoFit/>
            </a:bodyPr>
            <a:lstStyle>
              <a:defPPr>
                <a:defRPr lang="zh-CN"/>
              </a:defPPr>
              <a:lvl1pPr>
                <a:defRPr sz="2000">
                  <a:gradFill>
                    <a:gsLst>
                      <a:gs pos="0">
                        <a:schemeClr val="accent1"/>
                      </a:gs>
                      <a:gs pos="100000">
                        <a:schemeClr val="accent2"/>
                      </a:gs>
                    </a:gsLst>
                    <a:lin ang="5400000" scaled="1"/>
                  </a:gradFill>
                  <a:latin typeface="+mj-ea"/>
                  <a:ea typeface="+mj-ea"/>
                </a:defRPr>
              </a:lvl1pPr>
            </a:lstStyle>
            <a:p>
              <a:pPr algn="ctr"/>
              <a:r>
                <a:rPr lang="en-US" altLang="zh-CN" sz="2400" dirty="0">
                  <a:solidFill>
                    <a:schemeClr val="bg1"/>
                  </a:solidFill>
                  <a:latin typeface="Arial" panose="020B0604020202020204" pitchFamily="34" charset="0"/>
                  <a:ea typeface="微软雅黑" panose="020B0503020204020204" pitchFamily="34" charset="-122"/>
                  <a:sym typeface="Arial" panose="020B0604020202020204" pitchFamily="34" charset="0"/>
                </a:rPr>
                <a:t>Part</a:t>
              </a:r>
              <a:r>
                <a:rPr lang="zh-CN" altLang="en-US" sz="2400" dirty="0">
                  <a:solidFill>
                    <a:schemeClr val="bg1"/>
                  </a:solidFill>
                  <a:latin typeface="Arial" panose="020B0604020202020204" pitchFamily="34" charset="0"/>
                  <a:ea typeface="微软雅黑" panose="020B0503020204020204" pitchFamily="34" charset="-122"/>
                  <a:sym typeface="Arial" panose="020B0604020202020204" pitchFamily="34" charset="0"/>
                </a:rPr>
                <a:t> </a:t>
              </a:r>
              <a:r>
                <a:rPr lang="en-US" altLang="zh-CN" sz="2400" dirty="0">
                  <a:solidFill>
                    <a:schemeClr val="bg1"/>
                  </a:solidFill>
                  <a:latin typeface="Arial" panose="020B0604020202020204" pitchFamily="34" charset="0"/>
                  <a:ea typeface="微软雅黑" panose="020B0503020204020204" pitchFamily="34" charset="-122"/>
                  <a:sym typeface="Arial" panose="020B0604020202020204" pitchFamily="34" charset="0"/>
                </a:rPr>
                <a:t>1</a:t>
              </a:r>
              <a:endParaRPr lang="zh-CN" altLang="en-US" sz="2400"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grpSp>
      <p:sp>
        <p:nvSpPr>
          <p:cNvPr id="39" name="矩形 38"/>
          <p:cNvSpPr/>
          <p:nvPr/>
        </p:nvSpPr>
        <p:spPr>
          <a:xfrm>
            <a:off x="660400" y="2105591"/>
            <a:ext cx="5435600" cy="844334"/>
          </a:xfrm>
          <a:prstGeom prst="rect">
            <a:avLst/>
          </a:prstGeom>
          <a:noFill/>
          <a:ln w="9525">
            <a:noFill/>
            <a:miter/>
          </a:ln>
        </p:spPr>
        <p:txBody>
          <a:bodyPr wrap="square" lIns="0" tIns="0" rIns="0" bIns="0">
            <a:spAutoFit/>
          </a:bodyPr>
          <a:lstStyle/>
          <a:p>
            <a:pPr>
              <a:lnSpc>
                <a:spcPct val="107000"/>
              </a:lnSpc>
              <a:spcAft>
                <a:spcPts val="800"/>
              </a:spcAft>
            </a:pPr>
            <a:r>
              <a:rPr lang="en-US" altLang="en-GB" sz="5400" b="1" dirty="0">
                <a:effectLst/>
                <a:latin typeface="Times New Roman" panose="02020603050405020304" charset="0"/>
                <a:ea typeface="Calibri" panose="020F0502020204030204" pitchFamily="34" charset="0"/>
                <a:cs typeface="Times New Roman" panose="02020603050405020304" charset="0"/>
              </a:rPr>
              <a:t>Introduction</a:t>
            </a:r>
            <a:r>
              <a:rPr lang="en-GB" altLang="zh-CN" sz="5400" dirty="0">
                <a:effectLst/>
                <a:latin typeface="Arial" panose="020B0604020202020204" pitchFamily="34" charset="0"/>
                <a:ea typeface="Calibri" panose="020F0502020204030204" pitchFamily="34" charset="0"/>
                <a:cs typeface="Arial" panose="020B0604020202020204" pitchFamily="34" charset="0"/>
              </a:rPr>
              <a:t> </a:t>
            </a:r>
            <a:endParaRPr lang="zh-CN" altLang="zh-CN" sz="5400" dirty="0">
              <a:effectLst/>
              <a:latin typeface="Calibri" panose="020F0502020204030204" pitchFamily="34" charset="0"/>
              <a:ea typeface="Calibri" panose="020F050202020403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文本框 3"/>
          <p:cNvSpPr txBox="1"/>
          <p:nvPr/>
        </p:nvSpPr>
        <p:spPr>
          <a:xfrm>
            <a:off x="325120" y="359410"/>
            <a:ext cx="11603990" cy="6042660"/>
          </a:xfrm>
          <a:prstGeom prst="rect">
            <a:avLst/>
          </a:prstGeom>
          <a:noFill/>
        </p:spPr>
        <p:txBody>
          <a:bodyPr vert="horz" wrap="square" rtlCol="0">
            <a:noAutofit/>
          </a:bodyPr>
          <a:lstStyle/>
          <a:p>
            <a:pPr algn="just">
              <a:lnSpc>
                <a:spcPct val="150000"/>
              </a:lnSpc>
              <a:spcAft>
                <a:spcPts val="800"/>
              </a:spcAft>
            </a:pPr>
            <a:r>
              <a:rPr lang="en-US" altLang="zh-CN" sz="2800" dirty="0">
                <a:effectLst/>
                <a:latin typeface="Times New Roman" panose="02020603050405020304" charset="0"/>
                <a:ea typeface="Calibri" panose="020F0502020204030204" pitchFamily="34" charset="0"/>
                <a:cs typeface="Times New Roman" panose="02020603050405020304" charset="0"/>
              </a:rPr>
              <a:t>XYZ Corporation is a mid-sized, fast-growing technology firm known for its innovative product development. While the company excels in technical innovation, it faces growing internal challenges around leadership capacity and employee development.The aim of this presentation is to propose a structured employee leadership programme with an integrated succession planning strategy to address current gaps and support long-term organisational success.Effective leadership development ensures continuity, enhances performance, and builds a motivated workforce. Succession planning prepares the organisation for future leadership transitions.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组合 1"/>
          <p:cNvGrpSpPr/>
          <p:nvPr/>
        </p:nvGrpSpPr>
        <p:grpSpPr>
          <a:xfrm>
            <a:off x="660400" y="1130300"/>
            <a:ext cx="2080906" cy="664460"/>
            <a:chOff x="771015" y="1130300"/>
            <a:chExt cx="2080906" cy="664460"/>
          </a:xfrm>
        </p:grpSpPr>
        <p:sp>
          <p:nvSpPr>
            <p:cNvPr id="17" name="任意多边形: 形状 16"/>
            <p:cNvSpPr/>
            <p:nvPr/>
          </p:nvSpPr>
          <p:spPr>
            <a:xfrm>
              <a:off x="771015" y="1130300"/>
              <a:ext cx="2080906" cy="664460"/>
            </a:xfrm>
            <a:custGeom>
              <a:avLst/>
              <a:gdLst>
                <a:gd name="connsiteX0" fmla="*/ 318671 w 4556760"/>
                <a:gd name="connsiteY0" fmla="*/ 0 h 1455033"/>
                <a:gd name="connsiteX1" fmla="*/ 4228086 w 4556760"/>
                <a:gd name="connsiteY1" fmla="*/ 0 h 1455033"/>
                <a:gd name="connsiteX2" fmla="*/ 4253129 w 4556760"/>
                <a:gd name="connsiteY2" fmla="*/ 124040 h 1455033"/>
                <a:gd name="connsiteX3" fmla="*/ 4546757 w 4556760"/>
                <a:gd name="connsiteY3" fmla="*/ 318670 h 1455033"/>
                <a:gd name="connsiteX4" fmla="*/ 4556760 w 4556760"/>
                <a:gd name="connsiteY4" fmla="*/ 317662 h 1455033"/>
                <a:gd name="connsiteX5" fmla="*/ 4556760 w 4556760"/>
                <a:gd name="connsiteY5" fmla="*/ 1137372 h 1455033"/>
                <a:gd name="connsiteX6" fmla="*/ 4546757 w 4556760"/>
                <a:gd name="connsiteY6" fmla="*/ 1136363 h 1455033"/>
                <a:gd name="connsiteX7" fmla="*/ 4253129 w 4556760"/>
                <a:gd name="connsiteY7" fmla="*/ 1330993 h 1455033"/>
                <a:gd name="connsiteX8" fmla="*/ 4228086 w 4556760"/>
                <a:gd name="connsiteY8" fmla="*/ 1455033 h 1455033"/>
                <a:gd name="connsiteX9" fmla="*/ 318671 w 4556760"/>
                <a:gd name="connsiteY9" fmla="*/ 1455033 h 1455033"/>
                <a:gd name="connsiteX10" fmla="*/ 293628 w 4556760"/>
                <a:gd name="connsiteY10" fmla="*/ 1330993 h 1455033"/>
                <a:gd name="connsiteX11" fmla="*/ 64223 w 4556760"/>
                <a:gd name="connsiteY11" fmla="*/ 1142837 h 1455033"/>
                <a:gd name="connsiteX12" fmla="*/ 0 w 4556760"/>
                <a:gd name="connsiteY12" fmla="*/ 1136363 h 1455033"/>
                <a:gd name="connsiteX13" fmla="*/ 0 w 4556760"/>
                <a:gd name="connsiteY13" fmla="*/ 318670 h 1455033"/>
                <a:gd name="connsiteX14" fmla="*/ 293629 w 4556760"/>
                <a:gd name="connsiteY14" fmla="*/ 124040 h 1455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56760" h="1455033">
                  <a:moveTo>
                    <a:pt x="318671" y="0"/>
                  </a:moveTo>
                  <a:lnTo>
                    <a:pt x="4228086" y="0"/>
                  </a:lnTo>
                  <a:lnTo>
                    <a:pt x="4253129" y="124040"/>
                  </a:lnTo>
                  <a:cubicBezTo>
                    <a:pt x="4301506" y="238416"/>
                    <a:pt x="4414760" y="318670"/>
                    <a:pt x="4546757" y="318670"/>
                  </a:cubicBezTo>
                  <a:lnTo>
                    <a:pt x="4556760" y="317662"/>
                  </a:lnTo>
                  <a:lnTo>
                    <a:pt x="4556760" y="1137372"/>
                  </a:lnTo>
                  <a:lnTo>
                    <a:pt x="4546757" y="1136363"/>
                  </a:lnTo>
                  <a:cubicBezTo>
                    <a:pt x="4414760" y="1136363"/>
                    <a:pt x="4301506" y="1216617"/>
                    <a:pt x="4253129" y="1330993"/>
                  </a:cubicBezTo>
                  <a:lnTo>
                    <a:pt x="4228086" y="1455033"/>
                  </a:lnTo>
                  <a:lnTo>
                    <a:pt x="318671" y="1455033"/>
                  </a:lnTo>
                  <a:lnTo>
                    <a:pt x="293628" y="1330993"/>
                  </a:lnTo>
                  <a:cubicBezTo>
                    <a:pt x="253314" y="1235680"/>
                    <a:pt x="167947" y="1164062"/>
                    <a:pt x="64223" y="1142837"/>
                  </a:cubicBezTo>
                  <a:lnTo>
                    <a:pt x="0" y="1136363"/>
                  </a:lnTo>
                  <a:lnTo>
                    <a:pt x="0" y="318670"/>
                  </a:lnTo>
                  <a:cubicBezTo>
                    <a:pt x="131998" y="318670"/>
                    <a:pt x="245252" y="238416"/>
                    <a:pt x="293629" y="124040"/>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8" name="任意多边形: 形状 17"/>
            <p:cNvSpPr/>
            <p:nvPr/>
          </p:nvSpPr>
          <p:spPr>
            <a:xfrm>
              <a:off x="853253" y="1201277"/>
              <a:ext cx="1916430" cy="522507"/>
            </a:xfrm>
            <a:custGeom>
              <a:avLst/>
              <a:gdLst>
                <a:gd name="connsiteX0" fmla="*/ 318671 w 4556760"/>
                <a:gd name="connsiteY0" fmla="*/ 0 h 1455033"/>
                <a:gd name="connsiteX1" fmla="*/ 4228086 w 4556760"/>
                <a:gd name="connsiteY1" fmla="*/ 0 h 1455033"/>
                <a:gd name="connsiteX2" fmla="*/ 4253129 w 4556760"/>
                <a:gd name="connsiteY2" fmla="*/ 124040 h 1455033"/>
                <a:gd name="connsiteX3" fmla="*/ 4546757 w 4556760"/>
                <a:gd name="connsiteY3" fmla="*/ 318670 h 1455033"/>
                <a:gd name="connsiteX4" fmla="*/ 4556760 w 4556760"/>
                <a:gd name="connsiteY4" fmla="*/ 317662 h 1455033"/>
                <a:gd name="connsiteX5" fmla="*/ 4556760 w 4556760"/>
                <a:gd name="connsiteY5" fmla="*/ 1137372 h 1455033"/>
                <a:gd name="connsiteX6" fmla="*/ 4546757 w 4556760"/>
                <a:gd name="connsiteY6" fmla="*/ 1136363 h 1455033"/>
                <a:gd name="connsiteX7" fmla="*/ 4253129 w 4556760"/>
                <a:gd name="connsiteY7" fmla="*/ 1330993 h 1455033"/>
                <a:gd name="connsiteX8" fmla="*/ 4228086 w 4556760"/>
                <a:gd name="connsiteY8" fmla="*/ 1455033 h 1455033"/>
                <a:gd name="connsiteX9" fmla="*/ 318671 w 4556760"/>
                <a:gd name="connsiteY9" fmla="*/ 1455033 h 1455033"/>
                <a:gd name="connsiteX10" fmla="*/ 293628 w 4556760"/>
                <a:gd name="connsiteY10" fmla="*/ 1330993 h 1455033"/>
                <a:gd name="connsiteX11" fmla="*/ 64223 w 4556760"/>
                <a:gd name="connsiteY11" fmla="*/ 1142837 h 1455033"/>
                <a:gd name="connsiteX12" fmla="*/ 0 w 4556760"/>
                <a:gd name="connsiteY12" fmla="*/ 1136363 h 1455033"/>
                <a:gd name="connsiteX13" fmla="*/ 0 w 4556760"/>
                <a:gd name="connsiteY13" fmla="*/ 318670 h 1455033"/>
                <a:gd name="connsiteX14" fmla="*/ 293629 w 4556760"/>
                <a:gd name="connsiteY14" fmla="*/ 124040 h 1455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56760" h="1455033">
                  <a:moveTo>
                    <a:pt x="318671" y="0"/>
                  </a:moveTo>
                  <a:lnTo>
                    <a:pt x="4228086" y="0"/>
                  </a:lnTo>
                  <a:lnTo>
                    <a:pt x="4253129" y="124040"/>
                  </a:lnTo>
                  <a:cubicBezTo>
                    <a:pt x="4301506" y="238416"/>
                    <a:pt x="4414760" y="318670"/>
                    <a:pt x="4546757" y="318670"/>
                  </a:cubicBezTo>
                  <a:lnTo>
                    <a:pt x="4556760" y="317662"/>
                  </a:lnTo>
                  <a:lnTo>
                    <a:pt x="4556760" y="1137372"/>
                  </a:lnTo>
                  <a:lnTo>
                    <a:pt x="4546757" y="1136363"/>
                  </a:lnTo>
                  <a:cubicBezTo>
                    <a:pt x="4414760" y="1136363"/>
                    <a:pt x="4301506" y="1216617"/>
                    <a:pt x="4253129" y="1330993"/>
                  </a:cubicBezTo>
                  <a:lnTo>
                    <a:pt x="4228086" y="1455033"/>
                  </a:lnTo>
                  <a:lnTo>
                    <a:pt x="318671" y="1455033"/>
                  </a:lnTo>
                  <a:lnTo>
                    <a:pt x="293628" y="1330993"/>
                  </a:lnTo>
                  <a:cubicBezTo>
                    <a:pt x="253314" y="1235680"/>
                    <a:pt x="167947" y="1164062"/>
                    <a:pt x="64223" y="1142837"/>
                  </a:cubicBezTo>
                  <a:lnTo>
                    <a:pt x="0" y="1136363"/>
                  </a:lnTo>
                  <a:lnTo>
                    <a:pt x="0" y="318670"/>
                  </a:lnTo>
                  <a:cubicBezTo>
                    <a:pt x="131998" y="318670"/>
                    <a:pt x="245252" y="238416"/>
                    <a:pt x="293629" y="124040"/>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9" name="文本框 18"/>
            <p:cNvSpPr txBox="1"/>
            <p:nvPr/>
          </p:nvSpPr>
          <p:spPr>
            <a:xfrm>
              <a:off x="1005604" y="1231697"/>
              <a:ext cx="1611729" cy="461665"/>
            </a:xfrm>
            <a:prstGeom prst="rect">
              <a:avLst/>
            </a:prstGeom>
            <a:noFill/>
          </p:spPr>
          <p:txBody>
            <a:bodyPr wrap="square" rtlCol="0">
              <a:spAutoFit/>
            </a:bodyPr>
            <a:lstStyle>
              <a:defPPr>
                <a:defRPr lang="zh-CN"/>
              </a:defPPr>
              <a:lvl1pPr>
                <a:defRPr sz="2000">
                  <a:gradFill>
                    <a:gsLst>
                      <a:gs pos="0">
                        <a:schemeClr val="accent1"/>
                      </a:gs>
                      <a:gs pos="100000">
                        <a:schemeClr val="accent2"/>
                      </a:gs>
                    </a:gsLst>
                    <a:lin ang="5400000" scaled="1"/>
                  </a:gradFill>
                  <a:latin typeface="+mj-ea"/>
                  <a:ea typeface="+mj-ea"/>
                </a:defRPr>
              </a:lvl1pPr>
            </a:lstStyle>
            <a:p>
              <a:pPr algn="ctr"/>
              <a:r>
                <a:rPr lang="en-US" altLang="zh-CN" sz="2400" dirty="0">
                  <a:solidFill>
                    <a:schemeClr val="bg1"/>
                  </a:solidFill>
                  <a:latin typeface="Arial" panose="020B0604020202020204" pitchFamily="34" charset="0"/>
                  <a:ea typeface="微软雅黑" panose="020B0503020204020204" pitchFamily="34" charset="-122"/>
                  <a:sym typeface="Arial" panose="020B0604020202020204" pitchFamily="34" charset="0"/>
                </a:rPr>
                <a:t>Part</a:t>
              </a:r>
              <a:r>
                <a:rPr lang="zh-CN" altLang="en-US" sz="2400" dirty="0">
                  <a:solidFill>
                    <a:schemeClr val="bg1"/>
                  </a:solidFill>
                  <a:latin typeface="Arial" panose="020B0604020202020204" pitchFamily="34" charset="0"/>
                  <a:ea typeface="微软雅黑" panose="020B0503020204020204" pitchFamily="34" charset="-122"/>
                  <a:sym typeface="Arial" panose="020B0604020202020204" pitchFamily="34" charset="0"/>
                </a:rPr>
                <a:t> </a:t>
              </a:r>
              <a:r>
                <a:rPr lang="en-US" altLang="zh-CN" sz="2400" dirty="0">
                  <a:solidFill>
                    <a:schemeClr val="bg1"/>
                  </a:solidFill>
                  <a:latin typeface="Arial" panose="020B0604020202020204" pitchFamily="34" charset="0"/>
                  <a:ea typeface="微软雅黑" panose="020B0503020204020204" pitchFamily="34" charset="-122"/>
                  <a:sym typeface="Arial" panose="020B0604020202020204" pitchFamily="34" charset="0"/>
                </a:rPr>
                <a:t>2</a:t>
              </a:r>
              <a:endParaRPr lang="zh-CN" altLang="en-US" sz="2400"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grpSp>
      <p:sp>
        <p:nvSpPr>
          <p:cNvPr id="39" name="矩形 38"/>
          <p:cNvSpPr/>
          <p:nvPr/>
        </p:nvSpPr>
        <p:spPr>
          <a:xfrm>
            <a:off x="660400" y="2105660"/>
            <a:ext cx="7165340" cy="1322705"/>
          </a:xfrm>
          <a:prstGeom prst="rect">
            <a:avLst/>
          </a:prstGeom>
          <a:noFill/>
          <a:ln w="9525">
            <a:noFill/>
            <a:miter/>
          </a:ln>
        </p:spPr>
        <p:txBody>
          <a:bodyPr wrap="square" lIns="0" tIns="0" rIns="0" bIns="0">
            <a:noAutofit/>
          </a:bodyPr>
          <a:lstStyle/>
          <a:p>
            <a:pPr algn="just">
              <a:lnSpc>
                <a:spcPct val="100000"/>
              </a:lnSpc>
            </a:pPr>
            <a:r>
              <a:rPr lang="en-US" altLang="zh-CN" sz="3600" b="1" dirty="0">
                <a:latin typeface="Times New Roman" panose="02020603050405020304" charset="0"/>
                <a:cs typeface="Times New Roman" panose="02020603050405020304" charset="0"/>
                <a:sym typeface="+mn-ea"/>
              </a:rPr>
              <a:t>Succession Planning Challenges</a:t>
            </a:r>
            <a:endParaRPr lang="zh-CN" altLang="zh-CN" sz="3600" dirty="0">
              <a:effectLst/>
              <a:latin typeface="Times New Roman" panose="02020603050405020304" charset="0"/>
              <a:ea typeface="Calibri" panose="020F0502020204030204" pitchFamily="34" charset="0"/>
              <a:cs typeface="Times New Roman" panose="0202060305040502030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文本框 3"/>
          <p:cNvSpPr txBox="1"/>
          <p:nvPr/>
        </p:nvSpPr>
        <p:spPr>
          <a:xfrm>
            <a:off x="254635" y="796705"/>
            <a:ext cx="11505816" cy="5822535"/>
          </a:xfrm>
          <a:prstGeom prst="rect">
            <a:avLst/>
          </a:prstGeom>
          <a:noFill/>
        </p:spPr>
        <p:txBody>
          <a:bodyPr vert="horz" wrap="square" rtlCol="0">
            <a:noAutofit/>
          </a:bodyPr>
          <a:lstStyle/>
          <a:p>
            <a:pPr algn="just">
              <a:lnSpc>
                <a:spcPct val="200000"/>
              </a:lnSpc>
              <a:spcAft>
                <a:spcPts val="800"/>
              </a:spcAft>
            </a:pPr>
            <a:r>
              <a:rPr lang="en-US" altLang="zh-CN" sz="3600" dirty="0">
                <a:effectLst/>
                <a:latin typeface="Times New Roman" panose="02020603050405020304" charset="0"/>
                <a:ea typeface="Calibri" panose="020F0502020204030204" pitchFamily="34" charset="0"/>
                <a:cs typeface="Times New Roman" panose="02020603050405020304" charset="0"/>
              </a:rPr>
              <a:t>XYZ Corporation currently lacks a formal system for spotting employees with strong leadership potential. Without structured assessments or talent reviews, future leaders go unrecognized, making it difficult to build a reliable succession pipeline(</a:t>
            </a:r>
            <a:r>
              <a:rPr lang="en-US" sz="3200" kern="100" dirty="0">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Kube,2023</a:t>
            </a:r>
            <a:r>
              <a:rPr lang="en-US" altLang="zh-CN" sz="3600" dirty="0">
                <a:effectLst/>
                <a:latin typeface="Times New Roman" panose="02020603050405020304" charset="0"/>
                <a:ea typeface="Calibri" panose="020F0502020204030204" pitchFamily="34" charset="0"/>
                <a:cs typeface="Times New Roman" panose="02020603050405020304" charset="0"/>
              </a:rPr>
              <a:t>).</a:t>
            </a:r>
          </a:p>
        </p:txBody>
      </p:sp>
      <p:sp>
        <p:nvSpPr>
          <p:cNvPr id="2" name="文本框 1"/>
          <p:cNvSpPr txBox="1"/>
          <p:nvPr/>
        </p:nvSpPr>
        <p:spPr>
          <a:xfrm>
            <a:off x="190124" y="238760"/>
            <a:ext cx="11674216" cy="921385"/>
          </a:xfrm>
          <a:prstGeom prst="rect">
            <a:avLst/>
          </a:prstGeom>
          <a:noFill/>
        </p:spPr>
        <p:txBody>
          <a:bodyPr wrap="square" rtlCol="0">
            <a:noAutofit/>
          </a:bodyPr>
          <a:lstStyle/>
          <a:p>
            <a:r>
              <a:rPr lang="en-US" altLang="zh-CN" sz="4000" b="1" dirty="0">
                <a:solidFill>
                  <a:srgbClr val="FF0000"/>
                </a:solidFill>
                <a:latin typeface="Times New Roman" panose="02020603050405020304" charset="0"/>
                <a:cs typeface="Times New Roman" panose="02020603050405020304" charset="0"/>
              </a:rPr>
              <a:t>Difficulty in Identifying High-Potential Employees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253497" y="226337"/>
            <a:ext cx="11709268" cy="986513"/>
          </a:xfrm>
          <a:prstGeom prst="rect">
            <a:avLst/>
          </a:prstGeom>
          <a:noFill/>
        </p:spPr>
        <p:txBody>
          <a:bodyPr wrap="square" rtlCol="0">
            <a:noAutofit/>
          </a:bodyPr>
          <a:lstStyle/>
          <a:p>
            <a:r>
              <a:rPr lang="en-US" altLang="zh-CN" sz="4800" b="1" dirty="0">
                <a:solidFill>
                  <a:srgbClr val="FF0000"/>
                </a:solidFill>
                <a:latin typeface="Times New Roman" panose="02020603050405020304" charset="0"/>
                <a:cs typeface="Times New Roman" panose="02020603050405020304" charset="0"/>
              </a:rPr>
              <a:t>Ineffective Knowledge Transfer</a:t>
            </a:r>
          </a:p>
        </p:txBody>
      </p:sp>
      <p:sp>
        <p:nvSpPr>
          <p:cNvPr id="4" name="文本框 3"/>
          <p:cNvSpPr txBox="1"/>
          <p:nvPr/>
        </p:nvSpPr>
        <p:spPr>
          <a:xfrm>
            <a:off x="229235" y="760492"/>
            <a:ext cx="11546205" cy="5990194"/>
          </a:xfrm>
          <a:prstGeom prst="rect">
            <a:avLst/>
          </a:prstGeom>
          <a:noFill/>
        </p:spPr>
        <p:txBody>
          <a:bodyPr vert="horz" wrap="square" rtlCol="0">
            <a:noAutofit/>
          </a:bodyPr>
          <a:lstStyle/>
          <a:p>
            <a:pPr algn="just">
              <a:lnSpc>
                <a:spcPct val="250000"/>
              </a:lnSpc>
              <a:spcAft>
                <a:spcPts val="800"/>
              </a:spcAft>
            </a:pPr>
            <a:r>
              <a:rPr lang="en-US" altLang="zh-CN" sz="3200" dirty="0">
                <a:effectLst/>
                <a:latin typeface="Times New Roman" panose="02020603050405020304" charset="0"/>
                <a:ea typeface="Calibri" panose="020F0502020204030204" pitchFamily="34" charset="0"/>
                <a:cs typeface="Times New Roman" panose="02020603050405020304" charset="0"/>
              </a:rPr>
              <a:t>When senior leaders exit the organisation, their experience and expertise often leave with them. There are no consistent processes—such as mentoring, documentation, or job shadowing—to ensure critical knowledge is passed on to future leaders(</a:t>
            </a:r>
            <a:r>
              <a:rPr lang="en-US" sz="3200" kern="100" dirty="0">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Magasi,2021</a:t>
            </a:r>
            <a:r>
              <a:rPr lang="en-US" altLang="zh-CN" sz="3200" dirty="0">
                <a:effectLst/>
                <a:latin typeface="Times New Roman" panose="02020603050405020304" charset="0"/>
                <a:ea typeface="Calibri" panose="020F0502020204030204" pitchFamily="34" charset="0"/>
                <a:cs typeface="Times New Roman" panose="02020603050405020304"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99589" y="117696"/>
            <a:ext cx="12092412" cy="713520"/>
          </a:xfrm>
          <a:prstGeom prst="rect">
            <a:avLst/>
          </a:prstGeom>
          <a:noFill/>
        </p:spPr>
        <p:txBody>
          <a:bodyPr wrap="square" rtlCol="0" anchor="t">
            <a:noAutofit/>
          </a:bodyPr>
          <a:lstStyle/>
          <a:p>
            <a:r>
              <a:rPr lang="en-US" altLang="zh-CN" sz="5400" b="1" dirty="0">
                <a:solidFill>
                  <a:srgbClr val="FF0000"/>
                </a:solidFill>
                <a:latin typeface="Times New Roman" panose="02020603050405020304" charset="0"/>
                <a:cs typeface="Times New Roman" panose="02020603050405020304" charset="0"/>
                <a:sym typeface="+mn-ea"/>
              </a:rPr>
              <a:t>Resistance to Change</a:t>
            </a:r>
          </a:p>
        </p:txBody>
      </p:sp>
      <p:sp>
        <p:nvSpPr>
          <p:cNvPr id="4" name="文本框 3"/>
          <p:cNvSpPr txBox="1"/>
          <p:nvPr/>
        </p:nvSpPr>
        <p:spPr>
          <a:xfrm>
            <a:off x="99589" y="831217"/>
            <a:ext cx="11956521" cy="5334194"/>
          </a:xfrm>
          <a:prstGeom prst="rect">
            <a:avLst/>
          </a:prstGeom>
          <a:noFill/>
        </p:spPr>
        <p:txBody>
          <a:bodyPr vert="horz" wrap="square" rtlCol="0">
            <a:noAutofit/>
          </a:bodyPr>
          <a:lstStyle/>
          <a:p>
            <a:pPr algn="just">
              <a:lnSpc>
                <a:spcPct val="250000"/>
              </a:lnSpc>
              <a:spcAft>
                <a:spcPts val="800"/>
              </a:spcAft>
            </a:pPr>
            <a:r>
              <a:rPr lang="en-US" altLang="zh-CN" sz="3200" dirty="0">
                <a:effectLst/>
                <a:latin typeface="Times New Roman" panose="02020603050405020304" charset="0"/>
                <a:ea typeface="Calibri" panose="020F0502020204030204" pitchFamily="34" charset="0"/>
                <a:cs typeface="Times New Roman" panose="02020603050405020304" charset="0"/>
              </a:rPr>
              <a:t>Existing leadership is often hesitant to delegate or mentor potential successors due to concerns over losing control or status. This reluctance hinders the empowerment of new leaders and slows the adoption of progressive development(</a:t>
            </a:r>
            <a:r>
              <a:rPr lang="en-US" sz="3200" kern="100" dirty="0">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Schönenberger,2022</a:t>
            </a:r>
            <a:r>
              <a:rPr lang="en-US" altLang="zh-CN" sz="3200" dirty="0">
                <a:effectLst/>
                <a:latin typeface="Times New Roman" panose="02020603050405020304" charset="0"/>
                <a:ea typeface="Calibri" panose="020F0502020204030204" pitchFamily="34" charset="0"/>
                <a:cs typeface="Times New Roman" panose="02020603050405020304" charset="0"/>
              </a:rPr>
              <a:t>).</a:t>
            </a:r>
            <a:endParaRPr lang="en-US" altLang="zh-CN" sz="3200" b="1" dirty="0">
              <a:effectLst/>
              <a:latin typeface="Times New Roman" panose="02020603050405020304" charset="0"/>
              <a:ea typeface="Calibri" panose="020F0502020204030204" pitchFamily="34" charset="0"/>
              <a:cs typeface="Times New Roman" panose="0202060305040502030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660400" y="1130300"/>
            <a:ext cx="2080906" cy="664460"/>
            <a:chOff x="771015" y="1130300"/>
            <a:chExt cx="2080906" cy="664460"/>
          </a:xfrm>
        </p:grpSpPr>
        <p:sp>
          <p:nvSpPr>
            <p:cNvPr id="17" name="任意多边形: 形状 16"/>
            <p:cNvSpPr/>
            <p:nvPr/>
          </p:nvSpPr>
          <p:spPr>
            <a:xfrm>
              <a:off x="771015" y="1130300"/>
              <a:ext cx="2080906" cy="664460"/>
            </a:xfrm>
            <a:custGeom>
              <a:avLst/>
              <a:gdLst>
                <a:gd name="connsiteX0" fmla="*/ 318671 w 4556760"/>
                <a:gd name="connsiteY0" fmla="*/ 0 h 1455033"/>
                <a:gd name="connsiteX1" fmla="*/ 4228086 w 4556760"/>
                <a:gd name="connsiteY1" fmla="*/ 0 h 1455033"/>
                <a:gd name="connsiteX2" fmla="*/ 4253129 w 4556760"/>
                <a:gd name="connsiteY2" fmla="*/ 124040 h 1455033"/>
                <a:gd name="connsiteX3" fmla="*/ 4546757 w 4556760"/>
                <a:gd name="connsiteY3" fmla="*/ 318670 h 1455033"/>
                <a:gd name="connsiteX4" fmla="*/ 4556760 w 4556760"/>
                <a:gd name="connsiteY4" fmla="*/ 317662 h 1455033"/>
                <a:gd name="connsiteX5" fmla="*/ 4556760 w 4556760"/>
                <a:gd name="connsiteY5" fmla="*/ 1137372 h 1455033"/>
                <a:gd name="connsiteX6" fmla="*/ 4546757 w 4556760"/>
                <a:gd name="connsiteY6" fmla="*/ 1136363 h 1455033"/>
                <a:gd name="connsiteX7" fmla="*/ 4253129 w 4556760"/>
                <a:gd name="connsiteY7" fmla="*/ 1330993 h 1455033"/>
                <a:gd name="connsiteX8" fmla="*/ 4228086 w 4556760"/>
                <a:gd name="connsiteY8" fmla="*/ 1455033 h 1455033"/>
                <a:gd name="connsiteX9" fmla="*/ 318671 w 4556760"/>
                <a:gd name="connsiteY9" fmla="*/ 1455033 h 1455033"/>
                <a:gd name="connsiteX10" fmla="*/ 293628 w 4556760"/>
                <a:gd name="connsiteY10" fmla="*/ 1330993 h 1455033"/>
                <a:gd name="connsiteX11" fmla="*/ 64223 w 4556760"/>
                <a:gd name="connsiteY11" fmla="*/ 1142837 h 1455033"/>
                <a:gd name="connsiteX12" fmla="*/ 0 w 4556760"/>
                <a:gd name="connsiteY12" fmla="*/ 1136363 h 1455033"/>
                <a:gd name="connsiteX13" fmla="*/ 0 w 4556760"/>
                <a:gd name="connsiteY13" fmla="*/ 318670 h 1455033"/>
                <a:gd name="connsiteX14" fmla="*/ 293629 w 4556760"/>
                <a:gd name="connsiteY14" fmla="*/ 124040 h 1455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56760" h="1455033">
                  <a:moveTo>
                    <a:pt x="318671" y="0"/>
                  </a:moveTo>
                  <a:lnTo>
                    <a:pt x="4228086" y="0"/>
                  </a:lnTo>
                  <a:lnTo>
                    <a:pt x="4253129" y="124040"/>
                  </a:lnTo>
                  <a:cubicBezTo>
                    <a:pt x="4301506" y="238416"/>
                    <a:pt x="4414760" y="318670"/>
                    <a:pt x="4546757" y="318670"/>
                  </a:cubicBezTo>
                  <a:lnTo>
                    <a:pt x="4556760" y="317662"/>
                  </a:lnTo>
                  <a:lnTo>
                    <a:pt x="4556760" y="1137372"/>
                  </a:lnTo>
                  <a:lnTo>
                    <a:pt x="4546757" y="1136363"/>
                  </a:lnTo>
                  <a:cubicBezTo>
                    <a:pt x="4414760" y="1136363"/>
                    <a:pt x="4301506" y="1216617"/>
                    <a:pt x="4253129" y="1330993"/>
                  </a:cubicBezTo>
                  <a:lnTo>
                    <a:pt x="4228086" y="1455033"/>
                  </a:lnTo>
                  <a:lnTo>
                    <a:pt x="318671" y="1455033"/>
                  </a:lnTo>
                  <a:lnTo>
                    <a:pt x="293628" y="1330993"/>
                  </a:lnTo>
                  <a:cubicBezTo>
                    <a:pt x="253314" y="1235680"/>
                    <a:pt x="167947" y="1164062"/>
                    <a:pt x="64223" y="1142837"/>
                  </a:cubicBezTo>
                  <a:lnTo>
                    <a:pt x="0" y="1136363"/>
                  </a:lnTo>
                  <a:lnTo>
                    <a:pt x="0" y="318670"/>
                  </a:lnTo>
                  <a:cubicBezTo>
                    <a:pt x="131998" y="318670"/>
                    <a:pt x="245252" y="238416"/>
                    <a:pt x="293629" y="124040"/>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8" name="任意多边形: 形状 17"/>
            <p:cNvSpPr/>
            <p:nvPr/>
          </p:nvSpPr>
          <p:spPr>
            <a:xfrm>
              <a:off x="853253" y="1201277"/>
              <a:ext cx="1916430" cy="522507"/>
            </a:xfrm>
            <a:custGeom>
              <a:avLst/>
              <a:gdLst>
                <a:gd name="connsiteX0" fmla="*/ 318671 w 4556760"/>
                <a:gd name="connsiteY0" fmla="*/ 0 h 1455033"/>
                <a:gd name="connsiteX1" fmla="*/ 4228086 w 4556760"/>
                <a:gd name="connsiteY1" fmla="*/ 0 h 1455033"/>
                <a:gd name="connsiteX2" fmla="*/ 4253129 w 4556760"/>
                <a:gd name="connsiteY2" fmla="*/ 124040 h 1455033"/>
                <a:gd name="connsiteX3" fmla="*/ 4546757 w 4556760"/>
                <a:gd name="connsiteY3" fmla="*/ 318670 h 1455033"/>
                <a:gd name="connsiteX4" fmla="*/ 4556760 w 4556760"/>
                <a:gd name="connsiteY4" fmla="*/ 317662 h 1455033"/>
                <a:gd name="connsiteX5" fmla="*/ 4556760 w 4556760"/>
                <a:gd name="connsiteY5" fmla="*/ 1137372 h 1455033"/>
                <a:gd name="connsiteX6" fmla="*/ 4546757 w 4556760"/>
                <a:gd name="connsiteY6" fmla="*/ 1136363 h 1455033"/>
                <a:gd name="connsiteX7" fmla="*/ 4253129 w 4556760"/>
                <a:gd name="connsiteY7" fmla="*/ 1330993 h 1455033"/>
                <a:gd name="connsiteX8" fmla="*/ 4228086 w 4556760"/>
                <a:gd name="connsiteY8" fmla="*/ 1455033 h 1455033"/>
                <a:gd name="connsiteX9" fmla="*/ 318671 w 4556760"/>
                <a:gd name="connsiteY9" fmla="*/ 1455033 h 1455033"/>
                <a:gd name="connsiteX10" fmla="*/ 293628 w 4556760"/>
                <a:gd name="connsiteY10" fmla="*/ 1330993 h 1455033"/>
                <a:gd name="connsiteX11" fmla="*/ 64223 w 4556760"/>
                <a:gd name="connsiteY11" fmla="*/ 1142837 h 1455033"/>
                <a:gd name="connsiteX12" fmla="*/ 0 w 4556760"/>
                <a:gd name="connsiteY12" fmla="*/ 1136363 h 1455033"/>
                <a:gd name="connsiteX13" fmla="*/ 0 w 4556760"/>
                <a:gd name="connsiteY13" fmla="*/ 318670 h 1455033"/>
                <a:gd name="connsiteX14" fmla="*/ 293629 w 4556760"/>
                <a:gd name="connsiteY14" fmla="*/ 124040 h 1455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56760" h="1455033">
                  <a:moveTo>
                    <a:pt x="318671" y="0"/>
                  </a:moveTo>
                  <a:lnTo>
                    <a:pt x="4228086" y="0"/>
                  </a:lnTo>
                  <a:lnTo>
                    <a:pt x="4253129" y="124040"/>
                  </a:lnTo>
                  <a:cubicBezTo>
                    <a:pt x="4301506" y="238416"/>
                    <a:pt x="4414760" y="318670"/>
                    <a:pt x="4546757" y="318670"/>
                  </a:cubicBezTo>
                  <a:lnTo>
                    <a:pt x="4556760" y="317662"/>
                  </a:lnTo>
                  <a:lnTo>
                    <a:pt x="4556760" y="1137372"/>
                  </a:lnTo>
                  <a:lnTo>
                    <a:pt x="4546757" y="1136363"/>
                  </a:lnTo>
                  <a:cubicBezTo>
                    <a:pt x="4414760" y="1136363"/>
                    <a:pt x="4301506" y="1216617"/>
                    <a:pt x="4253129" y="1330993"/>
                  </a:cubicBezTo>
                  <a:lnTo>
                    <a:pt x="4228086" y="1455033"/>
                  </a:lnTo>
                  <a:lnTo>
                    <a:pt x="318671" y="1455033"/>
                  </a:lnTo>
                  <a:lnTo>
                    <a:pt x="293628" y="1330993"/>
                  </a:lnTo>
                  <a:cubicBezTo>
                    <a:pt x="253314" y="1235680"/>
                    <a:pt x="167947" y="1164062"/>
                    <a:pt x="64223" y="1142837"/>
                  </a:cubicBezTo>
                  <a:lnTo>
                    <a:pt x="0" y="1136363"/>
                  </a:lnTo>
                  <a:lnTo>
                    <a:pt x="0" y="318670"/>
                  </a:lnTo>
                  <a:cubicBezTo>
                    <a:pt x="131998" y="318670"/>
                    <a:pt x="245252" y="238416"/>
                    <a:pt x="293629" y="124040"/>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9" name="文本框 18"/>
            <p:cNvSpPr txBox="1"/>
            <p:nvPr/>
          </p:nvSpPr>
          <p:spPr>
            <a:xfrm>
              <a:off x="1005604" y="1231697"/>
              <a:ext cx="1611729" cy="461665"/>
            </a:xfrm>
            <a:prstGeom prst="rect">
              <a:avLst/>
            </a:prstGeom>
            <a:noFill/>
          </p:spPr>
          <p:txBody>
            <a:bodyPr wrap="square" rtlCol="0">
              <a:spAutoFit/>
            </a:bodyPr>
            <a:lstStyle>
              <a:defPPr>
                <a:defRPr lang="zh-CN"/>
              </a:defPPr>
              <a:lvl1pPr>
                <a:defRPr sz="2000">
                  <a:gradFill>
                    <a:gsLst>
                      <a:gs pos="0">
                        <a:schemeClr val="accent1"/>
                      </a:gs>
                      <a:gs pos="100000">
                        <a:schemeClr val="accent2"/>
                      </a:gs>
                    </a:gsLst>
                    <a:lin ang="5400000" scaled="1"/>
                  </a:gradFill>
                  <a:latin typeface="+mj-ea"/>
                  <a:ea typeface="+mj-ea"/>
                </a:defRPr>
              </a:lvl1pPr>
            </a:lstStyle>
            <a:p>
              <a:pPr algn="ctr"/>
              <a:r>
                <a:rPr lang="en-US" altLang="zh-CN" sz="2400" dirty="0">
                  <a:solidFill>
                    <a:schemeClr val="bg1"/>
                  </a:solidFill>
                  <a:latin typeface="Arial" panose="020B0604020202020204" pitchFamily="34" charset="0"/>
                  <a:ea typeface="微软雅黑" panose="020B0503020204020204" pitchFamily="34" charset="-122"/>
                  <a:sym typeface="Arial" panose="020B0604020202020204" pitchFamily="34" charset="0"/>
                </a:rPr>
                <a:t>Part 3</a:t>
              </a:r>
              <a:endParaRPr lang="zh-CN" altLang="en-US" sz="2400"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grpSp>
      <p:sp>
        <p:nvSpPr>
          <p:cNvPr id="39" name="矩形 38"/>
          <p:cNvSpPr/>
          <p:nvPr/>
        </p:nvSpPr>
        <p:spPr>
          <a:xfrm>
            <a:off x="455295" y="2105660"/>
            <a:ext cx="11670030" cy="4752340"/>
          </a:xfrm>
          <a:prstGeom prst="rect">
            <a:avLst/>
          </a:prstGeom>
          <a:noFill/>
          <a:ln w="9525">
            <a:noFill/>
            <a:miter/>
          </a:ln>
        </p:spPr>
        <p:txBody>
          <a:bodyPr wrap="square" lIns="0" tIns="0" rIns="0" bIns="0">
            <a:noAutofit/>
          </a:bodyPr>
          <a:lstStyle/>
          <a:p>
            <a:pPr algn="l"/>
            <a:r>
              <a:rPr lang="en-US" altLang="zh-CN" sz="3600" b="1" dirty="0">
                <a:latin typeface="Times New Roman" panose="02020603050405020304" charset="0"/>
                <a:cs typeface="Times New Roman" panose="02020603050405020304" charset="0"/>
                <a:sym typeface="+mn-ea"/>
              </a:rPr>
              <a:t>Core Components of the Leadership Programme</a:t>
            </a:r>
            <a:endParaRPr lang="zh-CN" altLang="zh-CN" sz="3600" dirty="0">
              <a:effectLst/>
              <a:latin typeface="Times New Roman" panose="02020603050405020304" charset="0"/>
              <a:ea typeface="Calibri" panose="020F0502020204030204" pitchFamily="34" charset="0"/>
              <a:cs typeface="Times New Roman" panose="020206030504050203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custDataLst>
              <p:tags r:id="rId1"/>
            </p:custDataLst>
          </p:nvPr>
        </p:nvGrpSpPr>
        <p:grpSpPr>
          <a:xfrm>
            <a:off x="0" y="389299"/>
            <a:ext cx="12139296" cy="6391867"/>
            <a:chOff x="-247970" y="1752033"/>
            <a:chExt cx="10629479" cy="3905430"/>
          </a:xfrm>
        </p:grpSpPr>
        <p:grpSp>
          <p:nvGrpSpPr>
            <p:cNvPr id="27" name="组合 26"/>
            <p:cNvGrpSpPr/>
            <p:nvPr/>
          </p:nvGrpSpPr>
          <p:grpSpPr>
            <a:xfrm>
              <a:off x="-247970" y="1904502"/>
              <a:ext cx="5274298" cy="954477"/>
              <a:chOff x="-505787" y="1791082"/>
              <a:chExt cx="5274298" cy="954477"/>
            </a:xfrm>
          </p:grpSpPr>
          <p:cxnSp>
            <p:nvCxnSpPr>
              <p:cNvPr id="5" name="直接连接符 4"/>
              <p:cNvCxnSpPr/>
              <p:nvPr>
                <p:custDataLst>
                  <p:tags r:id="rId7"/>
                </p:custDataLst>
              </p:nvPr>
            </p:nvCxnSpPr>
            <p:spPr>
              <a:xfrm>
                <a:off x="2454442" y="2205516"/>
                <a:ext cx="6080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文本框 5"/>
              <p:cNvSpPr txBox="1"/>
              <p:nvPr>
                <p:custDataLst>
                  <p:tags r:id="rId8"/>
                </p:custDataLst>
              </p:nvPr>
            </p:nvSpPr>
            <p:spPr>
              <a:xfrm>
                <a:off x="2234425" y="2248497"/>
                <a:ext cx="880369" cy="497062"/>
              </a:xfrm>
              <a:prstGeom prst="rect">
                <a:avLst/>
              </a:prstGeom>
              <a:noFill/>
            </p:spPr>
            <p:txBody>
              <a:bodyPr wrap="square" rtlCol="0">
                <a:spAutoFit/>
              </a:bodyPr>
              <a:lstStyle/>
              <a:p>
                <a:pPr algn="r"/>
                <a:r>
                  <a:rPr lang="en-US" altLang="zh-CN" sz="4400" b="1" dirty="0">
                    <a:latin typeface="微软雅黑" panose="020B0503020204020204" pitchFamily="34" charset="-122"/>
                    <a:ea typeface="微软雅黑" panose="020B0503020204020204" pitchFamily="34" charset="-122"/>
                  </a:rPr>
                  <a:t>01</a:t>
                </a:r>
                <a:endParaRPr lang="zh-CN" altLang="en-US" sz="5400" b="1" dirty="0">
                  <a:latin typeface="微软雅黑" panose="020B0503020204020204" pitchFamily="34" charset="-122"/>
                  <a:ea typeface="微软雅黑" panose="020B0503020204020204" pitchFamily="34" charset="-122"/>
                </a:endParaRPr>
              </a:p>
            </p:txBody>
          </p:sp>
          <p:sp>
            <p:nvSpPr>
              <p:cNvPr id="7" name="文本框 6"/>
              <p:cNvSpPr txBox="1"/>
              <p:nvPr>
                <p:custDataLst>
                  <p:tags r:id="rId9"/>
                </p:custDataLst>
              </p:nvPr>
            </p:nvSpPr>
            <p:spPr>
              <a:xfrm>
                <a:off x="-505787" y="1791082"/>
                <a:ext cx="5274298" cy="371359"/>
              </a:xfrm>
              <a:prstGeom prst="rect">
                <a:avLst/>
              </a:prstGeom>
              <a:noFill/>
            </p:spPr>
            <p:txBody>
              <a:bodyPr wrap="square" rtlCol="0">
                <a:noAutofit/>
              </a:bodyPr>
              <a:lstStyle/>
              <a:p>
                <a:pPr algn="l">
                  <a:buSzPct val="25000"/>
                </a:pPr>
                <a:r>
                  <a:rPr lang="en-US" altLang="zh-CN" sz="2000" b="1" dirty="0">
                    <a:solidFill>
                      <a:schemeClr val="tx1"/>
                    </a:solidFill>
                    <a:effectLst/>
                    <a:latin typeface="Times New Roman" panose="02020603050405020304" charset="0"/>
                    <a:ea typeface="Calibri" panose="020F0502020204030204" pitchFamily="34" charset="0"/>
                    <a:cs typeface="Times New Roman" panose="02020603050405020304" charset="0"/>
                  </a:rPr>
                  <a:t>Strategic Thinking &amp; Decision-Making</a:t>
                </a:r>
              </a:p>
            </p:txBody>
          </p:sp>
        </p:grpSp>
        <p:sp>
          <p:nvSpPr>
            <p:cNvPr id="22" name="文本框 21"/>
            <p:cNvSpPr txBox="1"/>
            <p:nvPr>
              <p:custDataLst>
                <p:tags r:id="rId2"/>
              </p:custDataLst>
            </p:nvPr>
          </p:nvSpPr>
          <p:spPr>
            <a:xfrm>
              <a:off x="3145154" y="1752033"/>
              <a:ext cx="7236355" cy="1989481"/>
            </a:xfrm>
            <a:prstGeom prst="rect">
              <a:avLst/>
            </a:prstGeom>
            <a:noFill/>
            <a:ln>
              <a:noFill/>
            </a:ln>
          </p:spPr>
          <p:txBody>
            <a:bodyPr wrap="square" lIns="91440" tIns="45720" rIns="91440" bIns="45720" anchor="t" anchorCtr="0">
              <a:noAutofit/>
            </a:bodyPr>
            <a:lstStyle/>
            <a:p>
              <a:pPr lvl="1" algn="just" defTabSz="913765">
                <a:lnSpc>
                  <a:spcPct val="150000"/>
                </a:lnSpc>
                <a:buSzPct val="25000"/>
                <a:defRPr/>
              </a:pPr>
              <a:r>
                <a:rPr lang="en-US" altLang="zh-CN" sz="2000" dirty="0">
                  <a:latin typeface="Times New Roman" panose="02020603050405020304" charset="0"/>
                  <a:ea typeface="Calibri" panose="020F0502020204030204" pitchFamily="34" charset="0"/>
                  <a:cs typeface="Times New Roman" panose="02020603050405020304" charset="0"/>
                </a:rPr>
                <a:t>Strategic thinking is the ability to see the big picture, anticipate trends, and align actions with long-term business goals. Decision-making involves evaluating information, considering risks, and choosing the best course of action. Developing these skills equips leaders at XYZ Corporation to navigate complexity and drive sustainable growth(</a:t>
              </a:r>
              <a:r>
                <a:rPr lang="en-US" sz="2000" kern="100" dirty="0">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Wolbers and Pillutla,2022</a:t>
              </a:r>
              <a:r>
                <a:rPr lang="en-US" altLang="zh-CN" sz="2000" dirty="0">
                  <a:latin typeface="Times New Roman" panose="02020603050405020304" charset="0"/>
                  <a:ea typeface="Calibri" panose="020F0502020204030204" pitchFamily="34" charset="0"/>
                  <a:cs typeface="Times New Roman" panose="02020603050405020304" charset="0"/>
                </a:rPr>
                <a:t>).</a:t>
              </a:r>
            </a:p>
          </p:txBody>
        </p:sp>
        <p:sp>
          <p:nvSpPr>
            <p:cNvPr id="23" name="文本框 22"/>
            <p:cNvSpPr txBox="1"/>
            <p:nvPr>
              <p:custDataLst>
                <p:tags r:id="rId3"/>
              </p:custDataLst>
            </p:nvPr>
          </p:nvSpPr>
          <p:spPr>
            <a:xfrm>
              <a:off x="3753227" y="3511103"/>
              <a:ext cx="6628282" cy="2146360"/>
            </a:xfrm>
            <a:prstGeom prst="rect">
              <a:avLst/>
            </a:prstGeom>
            <a:noFill/>
            <a:ln>
              <a:noFill/>
            </a:ln>
          </p:spPr>
          <p:txBody>
            <a:bodyPr wrap="square" lIns="91440" tIns="45720" rIns="91440" bIns="45720" anchor="t" anchorCtr="0">
              <a:noAutofit/>
            </a:bodyPr>
            <a:lstStyle/>
            <a:p>
              <a:pPr algn="just" defTabSz="913765">
                <a:lnSpc>
                  <a:spcPct val="150000"/>
                </a:lnSpc>
                <a:buSzPct val="25000"/>
                <a:defRPr/>
              </a:pPr>
              <a:r>
                <a:rPr lang="en-US" altLang="zh-CN" sz="2000" dirty="0">
                  <a:latin typeface="Times New Roman" panose="02020603050405020304" charset="0"/>
                  <a:ea typeface="Calibri" panose="020F0502020204030204" pitchFamily="34" charset="0"/>
                  <a:cs typeface="Times New Roman" panose="02020603050405020304" charset="0"/>
                </a:rPr>
                <a:t>Strong communication enables leaders to clearly convey ideas, expectations, and feedback. Emotional intelligence—the ability to understand and manage one’s own emotions and those of others—improves collaboration, conflict resolution, and team morale. Together, these skills foster trust and enhance leadership effectiveness across all levels(</a:t>
              </a:r>
              <a:r>
                <a:rPr lang="en-US" sz="2000" kern="100" dirty="0">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Hsieh and Rossi-Hansberg,2023</a:t>
              </a:r>
              <a:r>
                <a:rPr lang="en-US" altLang="zh-CN" sz="2000" dirty="0">
                  <a:latin typeface="Times New Roman" panose="02020603050405020304" charset="0"/>
                  <a:ea typeface="Calibri" panose="020F0502020204030204" pitchFamily="34" charset="0"/>
                  <a:cs typeface="Times New Roman" panose="02020603050405020304" charset="0"/>
                </a:rPr>
                <a:t>).</a:t>
              </a:r>
            </a:p>
          </p:txBody>
        </p:sp>
        <p:grpSp>
          <p:nvGrpSpPr>
            <p:cNvPr id="28" name="组合 27"/>
            <p:cNvGrpSpPr/>
            <p:nvPr/>
          </p:nvGrpSpPr>
          <p:grpSpPr>
            <a:xfrm>
              <a:off x="-145404" y="3447901"/>
              <a:ext cx="3959894" cy="1746079"/>
              <a:chOff x="-403221" y="999480"/>
              <a:chExt cx="3959894" cy="1746079"/>
            </a:xfrm>
          </p:grpSpPr>
          <p:cxnSp>
            <p:nvCxnSpPr>
              <p:cNvPr id="29" name="直接连接符 28"/>
              <p:cNvCxnSpPr/>
              <p:nvPr>
                <p:custDataLst>
                  <p:tags r:id="rId4"/>
                </p:custDataLst>
              </p:nvPr>
            </p:nvCxnSpPr>
            <p:spPr>
              <a:xfrm>
                <a:off x="2454442" y="2205516"/>
                <a:ext cx="60807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0" name="文本框 29"/>
              <p:cNvSpPr txBox="1"/>
              <p:nvPr>
                <p:custDataLst>
                  <p:tags r:id="rId5"/>
                </p:custDataLst>
              </p:nvPr>
            </p:nvSpPr>
            <p:spPr>
              <a:xfrm>
                <a:off x="2234425" y="2248497"/>
                <a:ext cx="880369" cy="497062"/>
              </a:xfrm>
              <a:prstGeom prst="rect">
                <a:avLst/>
              </a:prstGeom>
              <a:noFill/>
            </p:spPr>
            <p:txBody>
              <a:bodyPr wrap="square" rtlCol="0">
                <a:spAutoFit/>
              </a:bodyPr>
              <a:lstStyle/>
              <a:p>
                <a:pPr algn="r"/>
                <a:r>
                  <a:rPr lang="en-US" altLang="zh-CN" sz="4400" b="1" dirty="0">
                    <a:solidFill>
                      <a:schemeClr val="accent1"/>
                    </a:solidFill>
                    <a:latin typeface="微软雅黑" panose="020B0503020204020204" pitchFamily="34" charset="-122"/>
                    <a:ea typeface="微软雅黑" panose="020B0503020204020204" pitchFamily="34" charset="-122"/>
                  </a:rPr>
                  <a:t>02</a:t>
                </a:r>
                <a:endParaRPr lang="zh-CN" altLang="en-US" sz="5400" b="1" dirty="0">
                  <a:solidFill>
                    <a:schemeClr val="accent1"/>
                  </a:solidFill>
                  <a:latin typeface="微软雅黑" panose="020B0503020204020204" pitchFamily="34" charset="-122"/>
                  <a:ea typeface="微软雅黑" panose="020B0503020204020204" pitchFamily="34" charset="-122"/>
                </a:endParaRPr>
              </a:p>
            </p:txBody>
          </p:sp>
          <p:sp>
            <p:nvSpPr>
              <p:cNvPr id="31" name="文本框 30"/>
              <p:cNvSpPr txBox="1"/>
              <p:nvPr>
                <p:custDataLst>
                  <p:tags r:id="rId6"/>
                </p:custDataLst>
              </p:nvPr>
            </p:nvSpPr>
            <p:spPr>
              <a:xfrm>
                <a:off x="-403221" y="999480"/>
                <a:ext cx="3959894" cy="1162961"/>
              </a:xfrm>
              <a:prstGeom prst="rect">
                <a:avLst/>
              </a:prstGeom>
              <a:noFill/>
            </p:spPr>
            <p:txBody>
              <a:bodyPr wrap="square" rtlCol="0">
                <a:noAutofit/>
              </a:bodyPr>
              <a:lstStyle/>
              <a:p>
                <a:pPr algn="just">
                  <a:lnSpc>
                    <a:spcPct val="200000"/>
                  </a:lnSpc>
                  <a:buSzPct val="25000"/>
                </a:pPr>
                <a:r>
                  <a:rPr lang="en-US" altLang="zh-CN" sz="2400" b="1" dirty="0">
                    <a:solidFill>
                      <a:schemeClr val="tx1"/>
                    </a:solidFill>
                    <a:effectLst/>
                    <a:latin typeface="Times New Roman" panose="02020603050405020304" charset="0"/>
                    <a:ea typeface="Calibri" panose="020F0502020204030204" pitchFamily="34" charset="0"/>
                    <a:cs typeface="Times New Roman" panose="02020603050405020304" charset="0"/>
                  </a:rPr>
                  <a:t>Communication &amp; Emotional Intelligence</a:t>
                </a:r>
              </a:p>
            </p:txBody>
          </p:sp>
        </p:gr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660400" y="1130300"/>
            <a:ext cx="2080906" cy="664460"/>
            <a:chOff x="771015" y="1130300"/>
            <a:chExt cx="2080906" cy="664460"/>
          </a:xfrm>
        </p:grpSpPr>
        <p:sp>
          <p:nvSpPr>
            <p:cNvPr id="17" name="任意多边形: 形状 16"/>
            <p:cNvSpPr/>
            <p:nvPr/>
          </p:nvSpPr>
          <p:spPr>
            <a:xfrm>
              <a:off x="771015" y="1130300"/>
              <a:ext cx="2080906" cy="664460"/>
            </a:xfrm>
            <a:custGeom>
              <a:avLst/>
              <a:gdLst>
                <a:gd name="connsiteX0" fmla="*/ 318671 w 4556760"/>
                <a:gd name="connsiteY0" fmla="*/ 0 h 1455033"/>
                <a:gd name="connsiteX1" fmla="*/ 4228086 w 4556760"/>
                <a:gd name="connsiteY1" fmla="*/ 0 h 1455033"/>
                <a:gd name="connsiteX2" fmla="*/ 4253129 w 4556760"/>
                <a:gd name="connsiteY2" fmla="*/ 124040 h 1455033"/>
                <a:gd name="connsiteX3" fmla="*/ 4546757 w 4556760"/>
                <a:gd name="connsiteY3" fmla="*/ 318670 h 1455033"/>
                <a:gd name="connsiteX4" fmla="*/ 4556760 w 4556760"/>
                <a:gd name="connsiteY4" fmla="*/ 317662 h 1455033"/>
                <a:gd name="connsiteX5" fmla="*/ 4556760 w 4556760"/>
                <a:gd name="connsiteY5" fmla="*/ 1137372 h 1455033"/>
                <a:gd name="connsiteX6" fmla="*/ 4546757 w 4556760"/>
                <a:gd name="connsiteY6" fmla="*/ 1136363 h 1455033"/>
                <a:gd name="connsiteX7" fmla="*/ 4253129 w 4556760"/>
                <a:gd name="connsiteY7" fmla="*/ 1330993 h 1455033"/>
                <a:gd name="connsiteX8" fmla="*/ 4228086 w 4556760"/>
                <a:gd name="connsiteY8" fmla="*/ 1455033 h 1455033"/>
                <a:gd name="connsiteX9" fmla="*/ 318671 w 4556760"/>
                <a:gd name="connsiteY9" fmla="*/ 1455033 h 1455033"/>
                <a:gd name="connsiteX10" fmla="*/ 293628 w 4556760"/>
                <a:gd name="connsiteY10" fmla="*/ 1330993 h 1455033"/>
                <a:gd name="connsiteX11" fmla="*/ 64223 w 4556760"/>
                <a:gd name="connsiteY11" fmla="*/ 1142837 h 1455033"/>
                <a:gd name="connsiteX12" fmla="*/ 0 w 4556760"/>
                <a:gd name="connsiteY12" fmla="*/ 1136363 h 1455033"/>
                <a:gd name="connsiteX13" fmla="*/ 0 w 4556760"/>
                <a:gd name="connsiteY13" fmla="*/ 318670 h 1455033"/>
                <a:gd name="connsiteX14" fmla="*/ 293629 w 4556760"/>
                <a:gd name="connsiteY14" fmla="*/ 124040 h 1455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56760" h="1455033">
                  <a:moveTo>
                    <a:pt x="318671" y="0"/>
                  </a:moveTo>
                  <a:lnTo>
                    <a:pt x="4228086" y="0"/>
                  </a:lnTo>
                  <a:lnTo>
                    <a:pt x="4253129" y="124040"/>
                  </a:lnTo>
                  <a:cubicBezTo>
                    <a:pt x="4301506" y="238416"/>
                    <a:pt x="4414760" y="318670"/>
                    <a:pt x="4546757" y="318670"/>
                  </a:cubicBezTo>
                  <a:lnTo>
                    <a:pt x="4556760" y="317662"/>
                  </a:lnTo>
                  <a:lnTo>
                    <a:pt x="4556760" y="1137372"/>
                  </a:lnTo>
                  <a:lnTo>
                    <a:pt x="4546757" y="1136363"/>
                  </a:lnTo>
                  <a:cubicBezTo>
                    <a:pt x="4414760" y="1136363"/>
                    <a:pt x="4301506" y="1216617"/>
                    <a:pt x="4253129" y="1330993"/>
                  </a:cubicBezTo>
                  <a:lnTo>
                    <a:pt x="4228086" y="1455033"/>
                  </a:lnTo>
                  <a:lnTo>
                    <a:pt x="318671" y="1455033"/>
                  </a:lnTo>
                  <a:lnTo>
                    <a:pt x="293628" y="1330993"/>
                  </a:lnTo>
                  <a:cubicBezTo>
                    <a:pt x="253314" y="1235680"/>
                    <a:pt x="167947" y="1164062"/>
                    <a:pt x="64223" y="1142837"/>
                  </a:cubicBezTo>
                  <a:lnTo>
                    <a:pt x="0" y="1136363"/>
                  </a:lnTo>
                  <a:lnTo>
                    <a:pt x="0" y="318670"/>
                  </a:lnTo>
                  <a:cubicBezTo>
                    <a:pt x="131998" y="318670"/>
                    <a:pt x="245252" y="238416"/>
                    <a:pt x="293629" y="124040"/>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8" name="任意多边形: 形状 17"/>
            <p:cNvSpPr/>
            <p:nvPr/>
          </p:nvSpPr>
          <p:spPr>
            <a:xfrm>
              <a:off x="853253" y="1201277"/>
              <a:ext cx="1916430" cy="522507"/>
            </a:xfrm>
            <a:custGeom>
              <a:avLst/>
              <a:gdLst>
                <a:gd name="connsiteX0" fmla="*/ 318671 w 4556760"/>
                <a:gd name="connsiteY0" fmla="*/ 0 h 1455033"/>
                <a:gd name="connsiteX1" fmla="*/ 4228086 w 4556760"/>
                <a:gd name="connsiteY1" fmla="*/ 0 h 1455033"/>
                <a:gd name="connsiteX2" fmla="*/ 4253129 w 4556760"/>
                <a:gd name="connsiteY2" fmla="*/ 124040 h 1455033"/>
                <a:gd name="connsiteX3" fmla="*/ 4546757 w 4556760"/>
                <a:gd name="connsiteY3" fmla="*/ 318670 h 1455033"/>
                <a:gd name="connsiteX4" fmla="*/ 4556760 w 4556760"/>
                <a:gd name="connsiteY4" fmla="*/ 317662 h 1455033"/>
                <a:gd name="connsiteX5" fmla="*/ 4556760 w 4556760"/>
                <a:gd name="connsiteY5" fmla="*/ 1137372 h 1455033"/>
                <a:gd name="connsiteX6" fmla="*/ 4546757 w 4556760"/>
                <a:gd name="connsiteY6" fmla="*/ 1136363 h 1455033"/>
                <a:gd name="connsiteX7" fmla="*/ 4253129 w 4556760"/>
                <a:gd name="connsiteY7" fmla="*/ 1330993 h 1455033"/>
                <a:gd name="connsiteX8" fmla="*/ 4228086 w 4556760"/>
                <a:gd name="connsiteY8" fmla="*/ 1455033 h 1455033"/>
                <a:gd name="connsiteX9" fmla="*/ 318671 w 4556760"/>
                <a:gd name="connsiteY9" fmla="*/ 1455033 h 1455033"/>
                <a:gd name="connsiteX10" fmla="*/ 293628 w 4556760"/>
                <a:gd name="connsiteY10" fmla="*/ 1330993 h 1455033"/>
                <a:gd name="connsiteX11" fmla="*/ 64223 w 4556760"/>
                <a:gd name="connsiteY11" fmla="*/ 1142837 h 1455033"/>
                <a:gd name="connsiteX12" fmla="*/ 0 w 4556760"/>
                <a:gd name="connsiteY12" fmla="*/ 1136363 h 1455033"/>
                <a:gd name="connsiteX13" fmla="*/ 0 w 4556760"/>
                <a:gd name="connsiteY13" fmla="*/ 318670 h 1455033"/>
                <a:gd name="connsiteX14" fmla="*/ 293629 w 4556760"/>
                <a:gd name="connsiteY14" fmla="*/ 124040 h 1455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56760" h="1455033">
                  <a:moveTo>
                    <a:pt x="318671" y="0"/>
                  </a:moveTo>
                  <a:lnTo>
                    <a:pt x="4228086" y="0"/>
                  </a:lnTo>
                  <a:lnTo>
                    <a:pt x="4253129" y="124040"/>
                  </a:lnTo>
                  <a:cubicBezTo>
                    <a:pt x="4301506" y="238416"/>
                    <a:pt x="4414760" y="318670"/>
                    <a:pt x="4546757" y="318670"/>
                  </a:cubicBezTo>
                  <a:lnTo>
                    <a:pt x="4556760" y="317662"/>
                  </a:lnTo>
                  <a:lnTo>
                    <a:pt x="4556760" y="1137372"/>
                  </a:lnTo>
                  <a:lnTo>
                    <a:pt x="4546757" y="1136363"/>
                  </a:lnTo>
                  <a:cubicBezTo>
                    <a:pt x="4414760" y="1136363"/>
                    <a:pt x="4301506" y="1216617"/>
                    <a:pt x="4253129" y="1330993"/>
                  </a:cubicBezTo>
                  <a:lnTo>
                    <a:pt x="4228086" y="1455033"/>
                  </a:lnTo>
                  <a:lnTo>
                    <a:pt x="318671" y="1455033"/>
                  </a:lnTo>
                  <a:lnTo>
                    <a:pt x="293628" y="1330993"/>
                  </a:lnTo>
                  <a:cubicBezTo>
                    <a:pt x="253314" y="1235680"/>
                    <a:pt x="167947" y="1164062"/>
                    <a:pt x="64223" y="1142837"/>
                  </a:cubicBezTo>
                  <a:lnTo>
                    <a:pt x="0" y="1136363"/>
                  </a:lnTo>
                  <a:lnTo>
                    <a:pt x="0" y="318670"/>
                  </a:lnTo>
                  <a:cubicBezTo>
                    <a:pt x="131998" y="318670"/>
                    <a:pt x="245252" y="238416"/>
                    <a:pt x="293629" y="124040"/>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9" name="文本框 18"/>
            <p:cNvSpPr txBox="1"/>
            <p:nvPr/>
          </p:nvSpPr>
          <p:spPr>
            <a:xfrm>
              <a:off x="1005604" y="1231697"/>
              <a:ext cx="1611729" cy="461665"/>
            </a:xfrm>
            <a:prstGeom prst="rect">
              <a:avLst/>
            </a:prstGeom>
            <a:noFill/>
          </p:spPr>
          <p:txBody>
            <a:bodyPr wrap="square" rtlCol="0">
              <a:spAutoFit/>
            </a:bodyPr>
            <a:lstStyle>
              <a:defPPr>
                <a:defRPr lang="zh-CN"/>
              </a:defPPr>
              <a:lvl1pPr>
                <a:defRPr sz="2000">
                  <a:gradFill>
                    <a:gsLst>
                      <a:gs pos="0">
                        <a:schemeClr val="accent1"/>
                      </a:gs>
                      <a:gs pos="100000">
                        <a:schemeClr val="accent2"/>
                      </a:gs>
                    </a:gsLst>
                    <a:lin ang="5400000" scaled="1"/>
                  </a:gradFill>
                  <a:latin typeface="+mj-ea"/>
                  <a:ea typeface="+mj-ea"/>
                </a:defRPr>
              </a:lvl1pPr>
            </a:lstStyle>
            <a:p>
              <a:pPr algn="ctr"/>
              <a:r>
                <a:rPr lang="en-US" altLang="zh-CN" sz="2400" dirty="0">
                  <a:solidFill>
                    <a:schemeClr val="bg1"/>
                  </a:solidFill>
                  <a:latin typeface="Arial" panose="020B0604020202020204" pitchFamily="34" charset="0"/>
                  <a:ea typeface="微软雅黑" panose="020B0503020204020204" pitchFamily="34" charset="-122"/>
                  <a:sym typeface="Arial" panose="020B0604020202020204" pitchFamily="34" charset="0"/>
                </a:rPr>
                <a:t>Part 4</a:t>
              </a:r>
              <a:endParaRPr lang="zh-CN" altLang="en-US" sz="2400"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grpSp>
      <p:sp>
        <p:nvSpPr>
          <p:cNvPr id="39" name="矩形 38"/>
          <p:cNvSpPr/>
          <p:nvPr/>
        </p:nvSpPr>
        <p:spPr>
          <a:xfrm>
            <a:off x="262551" y="1693362"/>
            <a:ext cx="11765620" cy="1147943"/>
          </a:xfrm>
          <a:prstGeom prst="rect">
            <a:avLst/>
          </a:prstGeom>
          <a:noFill/>
          <a:ln w="9525">
            <a:noFill/>
            <a:miter/>
          </a:ln>
        </p:spPr>
        <p:txBody>
          <a:bodyPr wrap="square" lIns="0" tIns="0" rIns="0" bIns="0">
            <a:spAutoFit/>
          </a:bodyPr>
          <a:lstStyle/>
          <a:p>
            <a:pPr>
              <a:lnSpc>
                <a:spcPct val="200000"/>
              </a:lnSpc>
            </a:pPr>
            <a:r>
              <a:rPr lang="en-US" altLang="zh-CN" sz="4400" b="1" dirty="0">
                <a:latin typeface="Times New Roman" panose="02020603050405020304" charset="0"/>
                <a:cs typeface="Times New Roman" panose="02020603050405020304" charset="0"/>
                <a:sym typeface="+mn-ea"/>
              </a:rPr>
              <a:t>Succession Planning Framework</a:t>
            </a:r>
            <a:endParaRPr lang="en-US" altLang="zh-CN" sz="4400" b="1" dirty="0">
              <a:effectLst/>
              <a:latin typeface="Times New Roman" panose="02020603050405020304" charset="0"/>
              <a:ea typeface="Calibri" panose="020F0502020204030204" pitchFamily="34" charset="0"/>
              <a:cs typeface="Times New Roman" panose="02020603050405020304" charset="0"/>
              <a:sym typeface="+mn-ea"/>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64916D-49B8-6C3B-4FCF-57A67CD4A5A5}"/>
              </a:ext>
            </a:extLst>
          </p:cNvPr>
          <p:cNvSpPr txBox="1"/>
          <p:nvPr/>
        </p:nvSpPr>
        <p:spPr>
          <a:xfrm>
            <a:off x="153907" y="0"/>
            <a:ext cx="11724239" cy="6673943"/>
          </a:xfrm>
          <a:prstGeom prst="rect">
            <a:avLst/>
          </a:prstGeom>
          <a:noFill/>
        </p:spPr>
        <p:txBody>
          <a:bodyPr wrap="square">
            <a:spAutoFit/>
          </a:bodyPr>
          <a:lstStyle/>
          <a:p>
            <a:pPr algn="just">
              <a:lnSpc>
                <a:spcPct val="150000"/>
              </a:lnSpc>
            </a:pPr>
            <a:r>
              <a:rPr lang="en-GB" sz="2400" b="1" dirty="0">
                <a:solidFill>
                  <a:srgbClr val="FF0000"/>
                </a:solidFill>
                <a:latin typeface="Times New Roman" panose="02020603050405020304" pitchFamily="18" charset="0"/>
                <a:cs typeface="Times New Roman" panose="02020603050405020304" pitchFamily="18" charset="0"/>
              </a:rPr>
              <a:t>Identifying High-Potential Talent</a:t>
            </a:r>
          </a:p>
          <a:p>
            <a:pPr algn="just">
              <a:lnSpc>
                <a:spcPct val="150000"/>
              </a:lnSpc>
            </a:pPr>
            <a:r>
              <a:rPr lang="en-GB" sz="2400" b="1" dirty="0">
                <a:latin typeface="Times New Roman" panose="02020603050405020304" pitchFamily="18" charset="0"/>
                <a:cs typeface="Times New Roman" panose="02020603050405020304" pitchFamily="18" charset="0"/>
              </a:rPr>
              <a:t>This involves using performance data, leadership assessments, and manager input to systematically recognize employees with strong leadership potential. It ensures the right individuals are nurtured for future roles(</a:t>
            </a:r>
            <a:r>
              <a:rPr lang="en-US" sz="2400" b="1" kern="100" dirty="0">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Grzegorz and Filip,2021</a:t>
            </a:r>
            <a:r>
              <a:rPr lang="en-GB" sz="2400" b="1" dirty="0">
                <a:latin typeface="Times New Roman" panose="02020603050405020304" pitchFamily="18" charset="0"/>
                <a:cs typeface="Times New Roman" panose="02020603050405020304" pitchFamily="18" charset="0"/>
              </a:rPr>
              <a:t>).</a:t>
            </a:r>
          </a:p>
          <a:p>
            <a:pPr>
              <a:lnSpc>
                <a:spcPct val="150000"/>
              </a:lnSpc>
            </a:pPr>
            <a:r>
              <a:rPr lang="en-GB" sz="2400" b="1" dirty="0">
                <a:solidFill>
                  <a:srgbClr val="FF0000"/>
                </a:solidFill>
                <a:latin typeface="Times New Roman" panose="02020603050405020304" pitchFamily="18" charset="0"/>
                <a:cs typeface="Times New Roman" panose="02020603050405020304" pitchFamily="18" charset="0"/>
              </a:rPr>
              <a:t>Structured Career Pathing</a:t>
            </a:r>
            <a:br>
              <a:rPr lang="en-GB" sz="2400" dirty="0">
                <a:latin typeface="Times New Roman" panose="02020603050405020304" pitchFamily="18" charset="0"/>
                <a:cs typeface="Times New Roman" panose="02020603050405020304" pitchFamily="18" charset="0"/>
              </a:rPr>
            </a:br>
            <a:r>
              <a:rPr lang="en-GB" sz="2400" b="1" dirty="0">
                <a:solidFill>
                  <a:srgbClr val="00B050"/>
                </a:solidFill>
                <a:latin typeface="Times New Roman" panose="02020603050405020304" pitchFamily="18" charset="0"/>
                <a:cs typeface="Times New Roman" panose="02020603050405020304" pitchFamily="18" charset="0"/>
              </a:rPr>
              <a:t>Defined career development paths help guide employees through progressive roles aligned with their strengths and aspirations. This approach provides clarity, boosts motivation, and supports long-term talent retention(</a:t>
            </a:r>
            <a:r>
              <a:rPr lang="en-US" sz="2000" b="1" kern="100" dirty="0">
                <a:solidFill>
                  <a:srgbClr val="00B050"/>
                </a:solidFill>
                <a:effectLst/>
                <a:latin typeface="Times New Roman" panose="02020603050405020304" pitchFamily="18" charset="0"/>
                <a:ea typeface="SimSun" panose="02010600030101010101" pitchFamily="2" charset="-122"/>
                <a:cs typeface="Times New Roman" panose="02020603050405020304" pitchFamily="18" charset="0"/>
              </a:rPr>
              <a:t>Whysall, </a:t>
            </a:r>
            <a:r>
              <a:rPr lang="en-US" sz="2000" b="1" kern="100" dirty="0" err="1">
                <a:solidFill>
                  <a:srgbClr val="00B050"/>
                </a:solidFill>
                <a:effectLst/>
                <a:latin typeface="Times New Roman" panose="02020603050405020304" pitchFamily="18" charset="0"/>
                <a:ea typeface="SimSun" panose="02010600030101010101" pitchFamily="2" charset="-122"/>
                <a:cs typeface="Times New Roman" panose="02020603050405020304" pitchFamily="18" charset="0"/>
              </a:rPr>
              <a:t>Owtram</a:t>
            </a:r>
            <a:r>
              <a:rPr lang="en-US" sz="2000" b="1" kern="100" dirty="0">
                <a:solidFill>
                  <a:srgbClr val="00B050"/>
                </a:solidFill>
                <a:effectLst/>
                <a:latin typeface="Times New Roman" panose="02020603050405020304" pitchFamily="18" charset="0"/>
                <a:ea typeface="SimSun" panose="02010600030101010101" pitchFamily="2" charset="-122"/>
                <a:cs typeface="Times New Roman" panose="02020603050405020304" pitchFamily="18" charset="0"/>
              </a:rPr>
              <a:t> and Brittain,2019</a:t>
            </a:r>
            <a:r>
              <a:rPr lang="en-GB" sz="2400" b="1" dirty="0">
                <a:solidFill>
                  <a:srgbClr val="00B050"/>
                </a:solidFill>
                <a:latin typeface="Times New Roman" panose="02020603050405020304" pitchFamily="18" charset="0"/>
                <a:cs typeface="Times New Roman" panose="02020603050405020304" pitchFamily="18" charset="0"/>
              </a:rPr>
              <a:t>).</a:t>
            </a:r>
          </a:p>
          <a:p>
            <a:pPr algn="just">
              <a:lnSpc>
                <a:spcPct val="150000"/>
              </a:lnSpc>
            </a:pPr>
            <a:r>
              <a:rPr lang="en-GB" sz="2400" b="1" dirty="0">
                <a:solidFill>
                  <a:srgbClr val="FF0000"/>
                </a:solidFill>
                <a:latin typeface="Times New Roman" panose="02020603050405020304" pitchFamily="18" charset="0"/>
                <a:cs typeface="Times New Roman" panose="02020603050405020304" pitchFamily="18" charset="0"/>
              </a:rPr>
              <a:t>Knowledge Transfer Mechanisms</a:t>
            </a:r>
          </a:p>
          <a:p>
            <a:pPr algn="just">
              <a:lnSpc>
                <a:spcPct val="150000"/>
              </a:lnSpc>
            </a:pPr>
            <a:r>
              <a:rPr lang="en-GB" sz="2400" b="1" dirty="0">
                <a:latin typeface="Times New Roman" panose="02020603050405020304" pitchFamily="18" charset="0"/>
                <a:cs typeface="Times New Roman" panose="02020603050405020304" pitchFamily="18" charset="0"/>
              </a:rPr>
              <a:t>Structured processes—such as mentoring, job shadowing, documentation, and exit interviews—ensure that critical expertise is passed on when leaders transition out. This preserves institutional knowledge and minimizes disruption(</a:t>
            </a:r>
            <a:r>
              <a:rPr lang="en-US" sz="2000" b="1" kern="100" dirty="0">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Tong, </a:t>
            </a:r>
            <a:r>
              <a:rPr lang="en-US" sz="2000" b="1" kern="100" dirty="0" err="1">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Iqba</a:t>
            </a:r>
            <a:r>
              <a:rPr lang="en-US" sz="2000" b="1" kern="100" dirty="0">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 and Rahman,2022</a:t>
            </a:r>
            <a:r>
              <a:rPr lang="en-GB" sz="2400" b="1" dirty="0">
                <a:latin typeface="Times New Roman" panose="02020603050405020304" pitchFamily="18" charset="0"/>
                <a:cs typeface="Times New Roman" panose="02020603050405020304" pitchFamily="18" charset="0"/>
              </a:rPr>
              <a:t>).</a:t>
            </a:r>
            <a:endParaRPr lang="en-US" altLang="zh-CN" sz="2400" b="1" dirty="0">
              <a:solidFill>
                <a:srgbClr val="FF0000"/>
              </a:solidFill>
              <a:latin typeface="Times New Roman" panose="02020603050405020304" pitchFamily="18" charset="0"/>
              <a:cs typeface="Times New Roman" panose="02020603050405020304" pitchFamily="18" charset="0"/>
              <a:sym typeface="+mn-ea"/>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660400" y="1130300"/>
            <a:ext cx="2080906" cy="664460"/>
            <a:chOff x="771015" y="1130300"/>
            <a:chExt cx="2080906" cy="664460"/>
          </a:xfrm>
        </p:grpSpPr>
        <p:sp>
          <p:nvSpPr>
            <p:cNvPr id="17" name="任意多边形: 形状 16"/>
            <p:cNvSpPr/>
            <p:nvPr/>
          </p:nvSpPr>
          <p:spPr>
            <a:xfrm>
              <a:off x="771015" y="1130300"/>
              <a:ext cx="2080906" cy="664460"/>
            </a:xfrm>
            <a:custGeom>
              <a:avLst/>
              <a:gdLst>
                <a:gd name="connsiteX0" fmla="*/ 318671 w 4556760"/>
                <a:gd name="connsiteY0" fmla="*/ 0 h 1455033"/>
                <a:gd name="connsiteX1" fmla="*/ 4228086 w 4556760"/>
                <a:gd name="connsiteY1" fmla="*/ 0 h 1455033"/>
                <a:gd name="connsiteX2" fmla="*/ 4253129 w 4556760"/>
                <a:gd name="connsiteY2" fmla="*/ 124040 h 1455033"/>
                <a:gd name="connsiteX3" fmla="*/ 4546757 w 4556760"/>
                <a:gd name="connsiteY3" fmla="*/ 318670 h 1455033"/>
                <a:gd name="connsiteX4" fmla="*/ 4556760 w 4556760"/>
                <a:gd name="connsiteY4" fmla="*/ 317662 h 1455033"/>
                <a:gd name="connsiteX5" fmla="*/ 4556760 w 4556760"/>
                <a:gd name="connsiteY5" fmla="*/ 1137372 h 1455033"/>
                <a:gd name="connsiteX6" fmla="*/ 4546757 w 4556760"/>
                <a:gd name="connsiteY6" fmla="*/ 1136363 h 1455033"/>
                <a:gd name="connsiteX7" fmla="*/ 4253129 w 4556760"/>
                <a:gd name="connsiteY7" fmla="*/ 1330993 h 1455033"/>
                <a:gd name="connsiteX8" fmla="*/ 4228086 w 4556760"/>
                <a:gd name="connsiteY8" fmla="*/ 1455033 h 1455033"/>
                <a:gd name="connsiteX9" fmla="*/ 318671 w 4556760"/>
                <a:gd name="connsiteY9" fmla="*/ 1455033 h 1455033"/>
                <a:gd name="connsiteX10" fmla="*/ 293628 w 4556760"/>
                <a:gd name="connsiteY10" fmla="*/ 1330993 h 1455033"/>
                <a:gd name="connsiteX11" fmla="*/ 64223 w 4556760"/>
                <a:gd name="connsiteY11" fmla="*/ 1142837 h 1455033"/>
                <a:gd name="connsiteX12" fmla="*/ 0 w 4556760"/>
                <a:gd name="connsiteY12" fmla="*/ 1136363 h 1455033"/>
                <a:gd name="connsiteX13" fmla="*/ 0 w 4556760"/>
                <a:gd name="connsiteY13" fmla="*/ 318670 h 1455033"/>
                <a:gd name="connsiteX14" fmla="*/ 293629 w 4556760"/>
                <a:gd name="connsiteY14" fmla="*/ 124040 h 1455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56760" h="1455033">
                  <a:moveTo>
                    <a:pt x="318671" y="0"/>
                  </a:moveTo>
                  <a:lnTo>
                    <a:pt x="4228086" y="0"/>
                  </a:lnTo>
                  <a:lnTo>
                    <a:pt x="4253129" y="124040"/>
                  </a:lnTo>
                  <a:cubicBezTo>
                    <a:pt x="4301506" y="238416"/>
                    <a:pt x="4414760" y="318670"/>
                    <a:pt x="4546757" y="318670"/>
                  </a:cubicBezTo>
                  <a:lnTo>
                    <a:pt x="4556760" y="317662"/>
                  </a:lnTo>
                  <a:lnTo>
                    <a:pt x="4556760" y="1137372"/>
                  </a:lnTo>
                  <a:lnTo>
                    <a:pt x="4546757" y="1136363"/>
                  </a:lnTo>
                  <a:cubicBezTo>
                    <a:pt x="4414760" y="1136363"/>
                    <a:pt x="4301506" y="1216617"/>
                    <a:pt x="4253129" y="1330993"/>
                  </a:cubicBezTo>
                  <a:lnTo>
                    <a:pt x="4228086" y="1455033"/>
                  </a:lnTo>
                  <a:lnTo>
                    <a:pt x="318671" y="1455033"/>
                  </a:lnTo>
                  <a:lnTo>
                    <a:pt x="293628" y="1330993"/>
                  </a:lnTo>
                  <a:cubicBezTo>
                    <a:pt x="253314" y="1235680"/>
                    <a:pt x="167947" y="1164062"/>
                    <a:pt x="64223" y="1142837"/>
                  </a:cubicBezTo>
                  <a:lnTo>
                    <a:pt x="0" y="1136363"/>
                  </a:lnTo>
                  <a:lnTo>
                    <a:pt x="0" y="318670"/>
                  </a:lnTo>
                  <a:cubicBezTo>
                    <a:pt x="131998" y="318670"/>
                    <a:pt x="245252" y="238416"/>
                    <a:pt x="293629" y="124040"/>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8" name="任意多边形: 形状 17"/>
            <p:cNvSpPr/>
            <p:nvPr/>
          </p:nvSpPr>
          <p:spPr>
            <a:xfrm>
              <a:off x="853253" y="1201277"/>
              <a:ext cx="1916430" cy="522507"/>
            </a:xfrm>
            <a:custGeom>
              <a:avLst/>
              <a:gdLst>
                <a:gd name="connsiteX0" fmla="*/ 318671 w 4556760"/>
                <a:gd name="connsiteY0" fmla="*/ 0 h 1455033"/>
                <a:gd name="connsiteX1" fmla="*/ 4228086 w 4556760"/>
                <a:gd name="connsiteY1" fmla="*/ 0 h 1455033"/>
                <a:gd name="connsiteX2" fmla="*/ 4253129 w 4556760"/>
                <a:gd name="connsiteY2" fmla="*/ 124040 h 1455033"/>
                <a:gd name="connsiteX3" fmla="*/ 4546757 w 4556760"/>
                <a:gd name="connsiteY3" fmla="*/ 318670 h 1455033"/>
                <a:gd name="connsiteX4" fmla="*/ 4556760 w 4556760"/>
                <a:gd name="connsiteY4" fmla="*/ 317662 h 1455033"/>
                <a:gd name="connsiteX5" fmla="*/ 4556760 w 4556760"/>
                <a:gd name="connsiteY5" fmla="*/ 1137372 h 1455033"/>
                <a:gd name="connsiteX6" fmla="*/ 4546757 w 4556760"/>
                <a:gd name="connsiteY6" fmla="*/ 1136363 h 1455033"/>
                <a:gd name="connsiteX7" fmla="*/ 4253129 w 4556760"/>
                <a:gd name="connsiteY7" fmla="*/ 1330993 h 1455033"/>
                <a:gd name="connsiteX8" fmla="*/ 4228086 w 4556760"/>
                <a:gd name="connsiteY8" fmla="*/ 1455033 h 1455033"/>
                <a:gd name="connsiteX9" fmla="*/ 318671 w 4556760"/>
                <a:gd name="connsiteY9" fmla="*/ 1455033 h 1455033"/>
                <a:gd name="connsiteX10" fmla="*/ 293628 w 4556760"/>
                <a:gd name="connsiteY10" fmla="*/ 1330993 h 1455033"/>
                <a:gd name="connsiteX11" fmla="*/ 64223 w 4556760"/>
                <a:gd name="connsiteY11" fmla="*/ 1142837 h 1455033"/>
                <a:gd name="connsiteX12" fmla="*/ 0 w 4556760"/>
                <a:gd name="connsiteY12" fmla="*/ 1136363 h 1455033"/>
                <a:gd name="connsiteX13" fmla="*/ 0 w 4556760"/>
                <a:gd name="connsiteY13" fmla="*/ 318670 h 1455033"/>
                <a:gd name="connsiteX14" fmla="*/ 293629 w 4556760"/>
                <a:gd name="connsiteY14" fmla="*/ 124040 h 1455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56760" h="1455033">
                  <a:moveTo>
                    <a:pt x="318671" y="0"/>
                  </a:moveTo>
                  <a:lnTo>
                    <a:pt x="4228086" y="0"/>
                  </a:lnTo>
                  <a:lnTo>
                    <a:pt x="4253129" y="124040"/>
                  </a:lnTo>
                  <a:cubicBezTo>
                    <a:pt x="4301506" y="238416"/>
                    <a:pt x="4414760" y="318670"/>
                    <a:pt x="4546757" y="318670"/>
                  </a:cubicBezTo>
                  <a:lnTo>
                    <a:pt x="4556760" y="317662"/>
                  </a:lnTo>
                  <a:lnTo>
                    <a:pt x="4556760" y="1137372"/>
                  </a:lnTo>
                  <a:lnTo>
                    <a:pt x="4546757" y="1136363"/>
                  </a:lnTo>
                  <a:cubicBezTo>
                    <a:pt x="4414760" y="1136363"/>
                    <a:pt x="4301506" y="1216617"/>
                    <a:pt x="4253129" y="1330993"/>
                  </a:cubicBezTo>
                  <a:lnTo>
                    <a:pt x="4228086" y="1455033"/>
                  </a:lnTo>
                  <a:lnTo>
                    <a:pt x="318671" y="1455033"/>
                  </a:lnTo>
                  <a:lnTo>
                    <a:pt x="293628" y="1330993"/>
                  </a:lnTo>
                  <a:cubicBezTo>
                    <a:pt x="253314" y="1235680"/>
                    <a:pt x="167947" y="1164062"/>
                    <a:pt x="64223" y="1142837"/>
                  </a:cubicBezTo>
                  <a:lnTo>
                    <a:pt x="0" y="1136363"/>
                  </a:lnTo>
                  <a:lnTo>
                    <a:pt x="0" y="318670"/>
                  </a:lnTo>
                  <a:cubicBezTo>
                    <a:pt x="131998" y="318670"/>
                    <a:pt x="245252" y="238416"/>
                    <a:pt x="293629" y="124040"/>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9" name="文本框 18"/>
            <p:cNvSpPr txBox="1"/>
            <p:nvPr/>
          </p:nvSpPr>
          <p:spPr>
            <a:xfrm>
              <a:off x="1005604" y="1231697"/>
              <a:ext cx="1611729" cy="461665"/>
            </a:xfrm>
            <a:prstGeom prst="rect">
              <a:avLst/>
            </a:prstGeom>
            <a:noFill/>
          </p:spPr>
          <p:txBody>
            <a:bodyPr wrap="square" rtlCol="0">
              <a:spAutoFit/>
            </a:bodyPr>
            <a:lstStyle>
              <a:defPPr>
                <a:defRPr lang="zh-CN"/>
              </a:defPPr>
              <a:lvl1pPr>
                <a:defRPr sz="2000">
                  <a:gradFill>
                    <a:gsLst>
                      <a:gs pos="0">
                        <a:schemeClr val="accent1"/>
                      </a:gs>
                      <a:gs pos="100000">
                        <a:schemeClr val="accent2"/>
                      </a:gs>
                    </a:gsLst>
                    <a:lin ang="5400000" scaled="1"/>
                  </a:gradFill>
                  <a:latin typeface="+mj-ea"/>
                  <a:ea typeface="+mj-ea"/>
                </a:defRPr>
              </a:lvl1pPr>
            </a:lstStyle>
            <a:p>
              <a:pPr algn="ctr"/>
              <a:r>
                <a:rPr lang="en-US" altLang="zh-CN" sz="2400" dirty="0">
                  <a:solidFill>
                    <a:schemeClr val="bg1"/>
                  </a:solidFill>
                  <a:latin typeface="Arial" panose="020B0604020202020204" pitchFamily="34" charset="0"/>
                  <a:ea typeface="微软雅黑" panose="020B0503020204020204" pitchFamily="34" charset="-122"/>
                  <a:sym typeface="Arial" panose="020B0604020202020204" pitchFamily="34" charset="0"/>
                </a:rPr>
                <a:t>Part 5</a:t>
              </a:r>
              <a:endParaRPr lang="zh-CN" altLang="en-US" sz="2400" dirty="0">
                <a:solidFill>
                  <a:schemeClr val="bg1"/>
                </a:solidFill>
                <a:latin typeface="Arial" panose="020B0604020202020204" pitchFamily="34" charset="0"/>
                <a:ea typeface="微软雅黑" panose="020B0503020204020204" pitchFamily="34" charset="-122"/>
                <a:sym typeface="Arial" panose="020B0604020202020204" pitchFamily="34" charset="0"/>
              </a:endParaRPr>
            </a:p>
          </p:txBody>
        </p:sp>
      </p:grpSp>
      <p:sp>
        <p:nvSpPr>
          <p:cNvPr id="39" name="矩形 38"/>
          <p:cNvSpPr/>
          <p:nvPr/>
        </p:nvSpPr>
        <p:spPr>
          <a:xfrm>
            <a:off x="660400" y="1421394"/>
            <a:ext cx="5435600" cy="1565365"/>
          </a:xfrm>
          <a:prstGeom prst="rect">
            <a:avLst/>
          </a:prstGeom>
          <a:noFill/>
          <a:ln w="9525">
            <a:noFill/>
            <a:miter/>
          </a:ln>
        </p:spPr>
        <p:txBody>
          <a:bodyPr wrap="square" lIns="0" tIns="0" rIns="0" bIns="0">
            <a:spAutoFit/>
          </a:bodyPr>
          <a:lstStyle/>
          <a:p>
            <a:pPr>
              <a:lnSpc>
                <a:spcPct val="200000"/>
              </a:lnSpc>
            </a:pPr>
            <a:r>
              <a:rPr lang="en-GB" altLang="zh-CN" sz="6000" b="1" dirty="0">
                <a:latin typeface="Times New Roman" panose="02020603050405020304" pitchFamily="18" charset="0"/>
                <a:ea typeface="Calibri" panose="020F0502020204030204" pitchFamily="34" charset="0"/>
                <a:cs typeface="Times New Roman" panose="02020603050405020304" pitchFamily="18" charset="0"/>
              </a:rPr>
              <a:t>C</a:t>
            </a:r>
            <a:r>
              <a:rPr lang="en-GB" altLang="zh-CN" sz="6000" b="1" dirty="0">
                <a:effectLst/>
                <a:latin typeface="Times New Roman" panose="02020603050405020304" pitchFamily="18" charset="0"/>
                <a:ea typeface="Calibri" panose="020F0502020204030204" pitchFamily="34" charset="0"/>
                <a:cs typeface="Times New Roman" panose="02020603050405020304" pitchFamily="18" charset="0"/>
              </a:rPr>
              <a:t>onclusion</a:t>
            </a:r>
            <a:endParaRPr lang="zh-CN" altLang="zh-CN" sz="6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文本框 3"/>
          <p:cNvSpPr txBox="1"/>
          <p:nvPr/>
        </p:nvSpPr>
        <p:spPr>
          <a:xfrm>
            <a:off x="262551" y="117695"/>
            <a:ext cx="11434526" cy="6926191"/>
          </a:xfrm>
          <a:prstGeom prst="rect">
            <a:avLst/>
          </a:prstGeom>
          <a:noFill/>
        </p:spPr>
        <p:txBody>
          <a:bodyPr vert="horz" wrap="square" rtlCol="0">
            <a:spAutoFit/>
          </a:bodyPr>
          <a:lstStyle/>
          <a:p>
            <a:pPr algn="just">
              <a:lnSpc>
                <a:spcPct val="150000"/>
              </a:lnSpc>
            </a:pPr>
            <a:r>
              <a:rPr lang="en-GB" sz="2800" dirty="0">
                <a:latin typeface="Times New Roman" panose="02020603050405020304" pitchFamily="18" charset="0"/>
                <a:cs typeface="Times New Roman" panose="02020603050405020304" pitchFamily="18" charset="0"/>
              </a:rPr>
              <a:t>The proposed leadership and succession planning programme addresses critical talent gaps, improves employee morale, and builds a pipeline of future-ready leaders—positioning XYZ Corporation for sustained growth and innovation.</a:t>
            </a:r>
          </a:p>
          <a:p>
            <a:pPr algn="just">
              <a:lnSpc>
                <a:spcPct val="150000"/>
              </a:lnSpc>
            </a:pPr>
            <a:r>
              <a:rPr lang="en-GB" sz="2800" dirty="0">
                <a:latin typeface="Times New Roman" panose="02020603050405020304" pitchFamily="18" charset="0"/>
                <a:cs typeface="Times New Roman" panose="02020603050405020304" pitchFamily="18" charset="0"/>
              </a:rPr>
              <a:t>To realise these benefits, it is recommended that senior leadership endorse and fund the implementation of this programme, beginning with a pilot phase and phased integration across departments.</a:t>
            </a:r>
          </a:p>
          <a:p>
            <a:pPr algn="just">
              <a:lnSpc>
                <a:spcPct val="150000"/>
              </a:lnSpc>
            </a:pPr>
            <a:r>
              <a:rPr lang="en-GB" sz="2800" dirty="0">
                <a:latin typeface="Times New Roman" panose="02020603050405020304" pitchFamily="18" charset="0"/>
                <a:cs typeface="Times New Roman" panose="02020603050405020304" pitchFamily="18" charset="0"/>
              </a:rPr>
              <a:t>Engagement from senior leaders is crucial for success. Feedback and questions are welcomed to refine the approach and ensure alignment with strategic priorities.</a:t>
            </a:r>
          </a:p>
          <a:p>
            <a:pPr algn="just">
              <a:lnSpc>
                <a:spcPct val="200000"/>
              </a:lnSpc>
              <a:spcAft>
                <a:spcPts val="800"/>
              </a:spcAft>
            </a:pPr>
            <a:endParaRPr lang="en-US" altLang="zh-CN" sz="1400" dirty="0">
              <a:effectLst/>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AF4694-C696-7050-9213-A7A2DD0E542D}"/>
              </a:ext>
            </a:extLst>
          </p:cNvPr>
          <p:cNvSpPr txBox="1"/>
          <p:nvPr/>
        </p:nvSpPr>
        <p:spPr>
          <a:xfrm>
            <a:off x="0" y="-1"/>
            <a:ext cx="12192000" cy="6278642"/>
          </a:xfrm>
          <a:prstGeom prst="rect">
            <a:avLst/>
          </a:prstGeom>
          <a:noFill/>
        </p:spPr>
        <p:txBody>
          <a:bodyPr wrap="square" rtlCol="0">
            <a:spAutoFit/>
          </a:bodyPr>
          <a:lstStyle/>
          <a:p>
            <a:pPr>
              <a:lnSpc>
                <a:spcPct val="150000"/>
              </a:lnSpc>
            </a:pPr>
            <a:r>
              <a:rPr lang="en-GB" sz="3200" b="1" dirty="0">
                <a:latin typeface="Times New Roman" panose="02020603050405020304" pitchFamily="18" charset="0"/>
                <a:cs typeface="Times New Roman" panose="02020603050405020304" pitchFamily="18" charset="0"/>
              </a:rPr>
              <a:t>References</a:t>
            </a:r>
          </a:p>
          <a:p>
            <a:pPr algn="just">
              <a:lnSpc>
                <a:spcPct val="150000"/>
              </a:lnSpc>
              <a:buNone/>
            </a:pPr>
            <a:r>
              <a:rPr lang="en-GB" sz="1400" dirty="0">
                <a:latin typeface="Times New Roman" panose="02020603050405020304" pitchFamily="18" charset="0"/>
                <a:cs typeface="Times New Roman" panose="02020603050405020304" pitchFamily="18" charset="0"/>
              </a:rPr>
              <a:t>Alam, S. and Afrin, S., 2024. A conceptual framework for family business strategic direction in the Bangladeshi readymade garment industry. </a:t>
            </a:r>
            <a:r>
              <a:rPr lang="en-GB" sz="1400" i="1" dirty="0">
                <a:latin typeface="Times New Roman" panose="02020603050405020304" pitchFamily="18" charset="0"/>
                <a:cs typeface="Times New Roman" panose="02020603050405020304" pitchFamily="18" charset="0"/>
              </a:rPr>
              <a:t>Bangladesh Journal of MIS</a:t>
            </a:r>
            <a:r>
              <a:rPr lang="en-GB" sz="1400" dirty="0">
                <a:latin typeface="Times New Roman" panose="02020603050405020304" pitchFamily="18" charset="0"/>
                <a:cs typeface="Times New Roman" panose="02020603050405020304" pitchFamily="18" charset="0"/>
              </a:rPr>
              <a:t>.</a:t>
            </a:r>
          </a:p>
          <a:p>
            <a:pPr algn="just">
              <a:lnSpc>
                <a:spcPct val="150000"/>
              </a:lnSpc>
              <a:buNone/>
            </a:pPr>
            <a:r>
              <a:rPr lang="en-GB" sz="1400" dirty="0">
                <a:latin typeface="Times New Roman" panose="02020603050405020304" pitchFamily="18" charset="0"/>
                <a:cs typeface="Times New Roman" panose="02020603050405020304" pitchFamily="18" charset="0"/>
              </a:rPr>
              <a:t>Ammar, S. and </a:t>
            </a:r>
            <a:r>
              <a:rPr lang="en-GB" sz="1400" dirty="0" err="1">
                <a:latin typeface="Times New Roman" panose="02020603050405020304" pitchFamily="18" charset="0"/>
                <a:cs typeface="Times New Roman" panose="02020603050405020304" pitchFamily="18" charset="0"/>
              </a:rPr>
              <a:t>Mboga</a:t>
            </a:r>
            <a:r>
              <a:rPr lang="en-GB" sz="1400" dirty="0">
                <a:latin typeface="Times New Roman" panose="02020603050405020304" pitchFamily="18" charset="0"/>
                <a:cs typeface="Times New Roman" panose="02020603050405020304" pitchFamily="18" charset="0"/>
              </a:rPr>
              <a:t>, J., 2021. Entrepreneurship and family owned enterprises model for long-term growth and success: The case of </a:t>
            </a:r>
            <a:r>
              <a:rPr lang="en-GB" sz="1400" dirty="0" err="1">
                <a:latin typeface="Times New Roman" panose="02020603050405020304" pitchFamily="18" charset="0"/>
                <a:cs typeface="Times New Roman" panose="02020603050405020304" pitchFamily="18" charset="0"/>
              </a:rPr>
              <a:t>Sinokrot</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Economit Journal: Scientific Journal of Accountancy, Management and Finance</a:t>
            </a:r>
            <a:r>
              <a:rPr lang="en-GB" sz="1400" dirty="0">
                <a:latin typeface="Times New Roman" panose="02020603050405020304" pitchFamily="18" charset="0"/>
                <a:cs typeface="Times New Roman" panose="02020603050405020304" pitchFamily="18" charset="0"/>
              </a:rPr>
              <a:t>, 1(2), pp.122-136.</a:t>
            </a:r>
          </a:p>
          <a:p>
            <a:pPr algn="just">
              <a:lnSpc>
                <a:spcPct val="150000"/>
              </a:lnSpc>
              <a:buNone/>
            </a:pPr>
            <a:r>
              <a:rPr lang="en-GB" sz="1400" dirty="0">
                <a:latin typeface="Times New Roman" panose="02020603050405020304" pitchFamily="18" charset="0"/>
                <a:cs typeface="Times New Roman" panose="02020603050405020304" pitchFamily="18" charset="0"/>
              </a:rPr>
              <a:t>Bennedsen, M., Lu, Y.C. and Mehrotra, V., 2022. A survey of Asian family business research. </a:t>
            </a:r>
            <a:r>
              <a:rPr lang="en-GB" sz="1400" i="1" dirty="0">
                <a:latin typeface="Times New Roman" panose="02020603050405020304" pitchFamily="18" charset="0"/>
                <a:cs typeface="Times New Roman" panose="02020603050405020304" pitchFamily="18" charset="0"/>
              </a:rPr>
              <a:t>Asia‐Pacific Journal of Financial Studies</a:t>
            </a:r>
            <a:r>
              <a:rPr lang="en-GB" sz="1400" dirty="0">
                <a:latin typeface="Times New Roman" panose="02020603050405020304" pitchFamily="18" charset="0"/>
                <a:cs typeface="Times New Roman" panose="02020603050405020304" pitchFamily="18" charset="0"/>
              </a:rPr>
              <a:t>, 51(1), pp.7-43.</a:t>
            </a:r>
          </a:p>
          <a:p>
            <a:pPr algn="just">
              <a:lnSpc>
                <a:spcPct val="150000"/>
              </a:lnSpc>
              <a:buNone/>
            </a:pPr>
            <a:r>
              <a:rPr lang="en-GB" sz="1400" dirty="0">
                <a:latin typeface="Times New Roman" panose="02020603050405020304" pitchFamily="18" charset="0"/>
                <a:cs typeface="Times New Roman" panose="02020603050405020304" pitchFamily="18" charset="0"/>
              </a:rPr>
              <a:t>Dalmia, V., 2023. </a:t>
            </a:r>
            <a:r>
              <a:rPr lang="en-GB" sz="1400" i="1" dirty="0">
                <a:latin typeface="Times New Roman" panose="02020603050405020304" pitchFamily="18" charset="0"/>
                <a:cs typeface="Times New Roman" panose="02020603050405020304" pitchFamily="18" charset="0"/>
              </a:rPr>
              <a:t>Effective succession management in nuclear family owned business (NFOB)</a:t>
            </a:r>
            <a:r>
              <a:rPr lang="en-GB" sz="1400" dirty="0">
                <a:latin typeface="Times New Roman" panose="02020603050405020304" pitchFamily="18" charset="0"/>
                <a:cs typeface="Times New Roman" panose="02020603050405020304" pitchFamily="18" charset="0"/>
              </a:rPr>
              <a:t>. Indian School of Business (India).</a:t>
            </a:r>
          </a:p>
          <a:p>
            <a:pPr algn="just">
              <a:lnSpc>
                <a:spcPct val="150000"/>
              </a:lnSpc>
              <a:buNone/>
            </a:pPr>
            <a:r>
              <a:rPr lang="en-GB" sz="1400" dirty="0">
                <a:latin typeface="Times New Roman" panose="02020603050405020304" pitchFamily="18" charset="0"/>
                <a:cs typeface="Times New Roman" panose="02020603050405020304" pitchFamily="18" charset="0"/>
              </a:rPr>
              <a:t>Grzegorz, G. and Filip, B., 2021. The role of management succession in the growth of Polish SMEs. </a:t>
            </a:r>
            <a:r>
              <a:rPr lang="en-GB" sz="1400" i="1" dirty="0" err="1">
                <a:latin typeface="Times New Roman" panose="02020603050405020304" pitchFamily="18" charset="0"/>
                <a:cs typeface="Times New Roman" panose="02020603050405020304" pitchFamily="18" charset="0"/>
              </a:rPr>
              <a:t>Zeszyty</a:t>
            </a:r>
            <a:r>
              <a:rPr lang="en-GB" sz="1400" i="1" dirty="0">
                <a:latin typeface="Times New Roman" panose="02020603050405020304" pitchFamily="18" charset="0"/>
                <a:cs typeface="Times New Roman" panose="02020603050405020304" pitchFamily="18" charset="0"/>
              </a:rPr>
              <a:t> </a:t>
            </a:r>
            <a:r>
              <a:rPr lang="en-GB" sz="1400" i="1" dirty="0" err="1">
                <a:latin typeface="Times New Roman" panose="02020603050405020304" pitchFamily="18" charset="0"/>
                <a:cs typeface="Times New Roman" panose="02020603050405020304" pitchFamily="18" charset="0"/>
              </a:rPr>
              <a:t>Naukowe</a:t>
            </a:r>
            <a:r>
              <a:rPr lang="en-GB" sz="1400" i="1" dirty="0">
                <a:latin typeface="Times New Roman" panose="02020603050405020304" pitchFamily="18" charset="0"/>
                <a:cs typeface="Times New Roman" panose="02020603050405020304" pitchFamily="18" charset="0"/>
              </a:rPr>
              <a:t>. Organizacja </a:t>
            </a:r>
            <a:r>
              <a:rPr lang="en-GB" sz="1400" i="1" dirty="0" err="1">
                <a:latin typeface="Times New Roman" panose="02020603050405020304" pitchFamily="18" charset="0"/>
                <a:cs typeface="Times New Roman" panose="02020603050405020304" pitchFamily="18" charset="0"/>
              </a:rPr>
              <a:t>i</a:t>
            </a:r>
            <a:r>
              <a:rPr lang="en-GB" sz="1400" i="1" dirty="0">
                <a:latin typeface="Times New Roman" panose="02020603050405020304" pitchFamily="18" charset="0"/>
                <a:cs typeface="Times New Roman" panose="02020603050405020304" pitchFamily="18" charset="0"/>
              </a:rPr>
              <a:t> </a:t>
            </a:r>
            <a:r>
              <a:rPr lang="en-GB" sz="1400" i="1" dirty="0" err="1">
                <a:latin typeface="Times New Roman" panose="02020603050405020304" pitchFamily="18" charset="0"/>
                <a:cs typeface="Times New Roman" panose="02020603050405020304" pitchFamily="18" charset="0"/>
              </a:rPr>
              <a:t>Zarządzanie</a:t>
            </a:r>
            <a:r>
              <a:rPr lang="en-GB" sz="1400" i="1" dirty="0">
                <a:latin typeface="Times New Roman" panose="02020603050405020304" pitchFamily="18" charset="0"/>
                <a:cs typeface="Times New Roman" panose="02020603050405020304" pitchFamily="18" charset="0"/>
              </a:rPr>
              <a:t>/</a:t>
            </a:r>
            <a:r>
              <a:rPr lang="en-GB" sz="1400" i="1" dirty="0" err="1">
                <a:latin typeface="Times New Roman" panose="02020603050405020304" pitchFamily="18" charset="0"/>
                <a:cs typeface="Times New Roman" panose="02020603050405020304" pitchFamily="18" charset="0"/>
              </a:rPr>
              <a:t>Politechnika</a:t>
            </a:r>
            <a:r>
              <a:rPr lang="en-GB" sz="1400" i="1" dirty="0">
                <a:latin typeface="Times New Roman" panose="02020603050405020304" pitchFamily="18" charset="0"/>
                <a:cs typeface="Times New Roman" panose="02020603050405020304" pitchFamily="18" charset="0"/>
              </a:rPr>
              <a:t> Śląska</a:t>
            </a:r>
            <a:r>
              <a:rPr lang="en-GB" sz="1400" dirty="0">
                <a:latin typeface="Times New Roman" panose="02020603050405020304" pitchFamily="18" charset="0"/>
                <a:cs typeface="Times New Roman" panose="02020603050405020304" pitchFamily="18" charset="0"/>
              </a:rPr>
              <a:t>, pp.111-131.</a:t>
            </a:r>
          </a:p>
          <a:p>
            <a:pPr algn="just">
              <a:lnSpc>
                <a:spcPct val="150000"/>
              </a:lnSpc>
              <a:buNone/>
            </a:pPr>
            <a:r>
              <a:rPr lang="en-GB" sz="1400" dirty="0">
                <a:latin typeface="Times New Roman" panose="02020603050405020304" pitchFamily="18" charset="0"/>
                <a:cs typeface="Times New Roman" panose="02020603050405020304" pitchFamily="18" charset="0"/>
              </a:rPr>
              <a:t>Hsieh, C.T. and Rossi-Hansberg, E., 2023. The industrial revolution in services. </a:t>
            </a:r>
            <a:r>
              <a:rPr lang="en-GB" sz="1400" i="1" dirty="0">
                <a:latin typeface="Times New Roman" panose="02020603050405020304" pitchFamily="18" charset="0"/>
                <a:cs typeface="Times New Roman" panose="02020603050405020304" pitchFamily="18" charset="0"/>
              </a:rPr>
              <a:t>Journal of Political Economy Macroeconomics</a:t>
            </a:r>
            <a:r>
              <a:rPr lang="en-GB" sz="1400" dirty="0">
                <a:latin typeface="Times New Roman" panose="02020603050405020304" pitchFamily="18" charset="0"/>
                <a:cs typeface="Times New Roman" panose="02020603050405020304" pitchFamily="18" charset="0"/>
              </a:rPr>
              <a:t>, 1(1), pp.3-42.</a:t>
            </a:r>
          </a:p>
          <a:p>
            <a:pPr algn="just">
              <a:lnSpc>
                <a:spcPct val="150000"/>
              </a:lnSpc>
              <a:buNone/>
            </a:pPr>
            <a:r>
              <a:rPr lang="en-GB" sz="1400" dirty="0">
                <a:latin typeface="Times New Roman" panose="02020603050405020304" pitchFamily="18" charset="0"/>
                <a:cs typeface="Times New Roman" panose="02020603050405020304" pitchFamily="18" charset="0"/>
              </a:rPr>
              <a:t>Kube, P., 2023. </a:t>
            </a:r>
            <a:r>
              <a:rPr lang="en-GB" sz="1400" i="1" dirty="0">
                <a:latin typeface="Times New Roman" panose="02020603050405020304" pitchFamily="18" charset="0"/>
                <a:cs typeface="Times New Roman" panose="02020603050405020304" pitchFamily="18" charset="0"/>
              </a:rPr>
              <a:t>Succession planning: A qualitative exploration of career development experiences of middle managers in large commercial property and casualty brokerage firms</a:t>
            </a:r>
            <a:r>
              <a:rPr lang="en-GB" sz="1400" dirty="0">
                <a:latin typeface="Times New Roman" panose="02020603050405020304" pitchFamily="18" charset="0"/>
                <a:cs typeface="Times New Roman" panose="02020603050405020304" pitchFamily="18" charset="0"/>
              </a:rPr>
              <a:t> (Doctoral dissertation, Saint Leo University).</a:t>
            </a:r>
          </a:p>
          <a:p>
            <a:pPr algn="just">
              <a:lnSpc>
                <a:spcPct val="150000"/>
              </a:lnSpc>
              <a:buNone/>
            </a:pPr>
            <a:r>
              <a:rPr lang="en-GB" sz="1400" dirty="0">
                <a:latin typeface="Times New Roman" panose="02020603050405020304" pitchFamily="18" charset="0"/>
                <a:cs typeface="Times New Roman" panose="02020603050405020304" pitchFamily="18" charset="0"/>
              </a:rPr>
              <a:t>Magasi, C., 2021. Management succession planning and family-owned manufacturing businesses survival: The moderating role of firm’s background variables.</a:t>
            </a:r>
          </a:p>
          <a:p>
            <a:pPr algn="just">
              <a:lnSpc>
                <a:spcPct val="150000"/>
              </a:lnSpc>
              <a:buNone/>
            </a:pPr>
            <a:r>
              <a:rPr lang="en-GB" sz="1400" dirty="0">
                <a:latin typeface="Times New Roman" panose="02020603050405020304" pitchFamily="18" charset="0"/>
                <a:cs typeface="Times New Roman" panose="02020603050405020304" pitchFamily="18" charset="0"/>
              </a:rPr>
              <a:t>Meyer, K.S., 2022. Valuing the small and family business for succession planning. In: </a:t>
            </a:r>
            <a:r>
              <a:rPr lang="en-GB" sz="1400" i="1" dirty="0">
                <a:latin typeface="Times New Roman" panose="02020603050405020304" pitchFamily="18" charset="0"/>
                <a:cs typeface="Times New Roman" panose="02020603050405020304" pitchFamily="18" charset="0"/>
              </a:rPr>
              <a:t>Succession Planning for Small and Family Businesses</a:t>
            </a:r>
            <a:r>
              <a:rPr lang="en-GB" sz="1400" dirty="0">
                <a:latin typeface="Times New Roman" panose="02020603050405020304" pitchFamily="18" charset="0"/>
                <a:cs typeface="Times New Roman" panose="02020603050405020304" pitchFamily="18" charset="0"/>
              </a:rPr>
              <a:t>. Productivity Press, pp.173-198.</a:t>
            </a:r>
          </a:p>
          <a:p>
            <a:pPr algn="just">
              <a:lnSpc>
                <a:spcPct val="150000"/>
              </a:lnSpc>
              <a:buNone/>
            </a:pPr>
            <a:r>
              <a:rPr lang="en-GB" sz="1400" dirty="0">
                <a:latin typeface="Times New Roman" panose="02020603050405020304" pitchFamily="18" charset="0"/>
                <a:cs typeface="Times New Roman" panose="02020603050405020304" pitchFamily="18" charset="0"/>
              </a:rPr>
              <a:t>Moore, H., 2020. </a:t>
            </a:r>
            <a:r>
              <a:rPr lang="en-GB" sz="1400" i="1" dirty="0">
                <a:latin typeface="Times New Roman" panose="02020603050405020304" pitchFamily="18" charset="0"/>
                <a:cs typeface="Times New Roman" panose="02020603050405020304" pitchFamily="18" charset="0"/>
              </a:rPr>
              <a:t>Examining the relationship between operational succession planning and employee turnover in medical groups in the United States</a:t>
            </a:r>
            <a:r>
              <a:rPr lang="en-GB" sz="1400" dirty="0">
                <a:latin typeface="Times New Roman" panose="02020603050405020304" pitchFamily="18" charset="0"/>
                <a:cs typeface="Times New Roman" panose="02020603050405020304" pitchFamily="18" charset="0"/>
              </a:rPr>
              <a:t>. AT Still University of Health Sciences.</a:t>
            </a:r>
          </a:p>
          <a:p>
            <a:endParaRPr lang="en-GB" dirty="0"/>
          </a:p>
        </p:txBody>
      </p:sp>
    </p:spTree>
    <p:extLst>
      <p:ext uri="{BB962C8B-B14F-4D97-AF65-F5344CB8AC3E}">
        <p14:creationId xmlns:p14="http://schemas.microsoft.com/office/powerpoint/2010/main" val="277109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815DD2-CB32-EC3B-7F12-9DFA1A5D6C64}"/>
              </a:ext>
            </a:extLst>
          </p:cNvPr>
          <p:cNvSpPr txBox="1"/>
          <p:nvPr/>
        </p:nvSpPr>
        <p:spPr>
          <a:xfrm>
            <a:off x="0" y="92990"/>
            <a:ext cx="12192000" cy="6750306"/>
          </a:xfrm>
          <a:prstGeom prst="rect">
            <a:avLst/>
          </a:prstGeom>
          <a:noFill/>
        </p:spPr>
        <p:txBody>
          <a:bodyPr wrap="square">
            <a:spAutoFit/>
          </a:bodyPr>
          <a:lstStyle/>
          <a:p>
            <a:pPr>
              <a:lnSpc>
                <a:spcPct val="150000"/>
              </a:lnSpc>
              <a:buNone/>
            </a:pPr>
            <a:r>
              <a:rPr lang="en-GB" sz="1600" dirty="0">
                <a:latin typeface="Times New Roman" panose="02020603050405020304" pitchFamily="18" charset="0"/>
                <a:cs typeface="Times New Roman" panose="02020603050405020304" pitchFamily="18" charset="0"/>
              </a:rPr>
              <a:t>Morais, F., </a:t>
            </a:r>
            <a:r>
              <a:rPr lang="en-GB" sz="1600" dirty="0" err="1">
                <a:latin typeface="Times New Roman" panose="02020603050405020304" pitchFamily="18" charset="0"/>
                <a:cs typeface="Times New Roman" panose="02020603050405020304" pitchFamily="18" charset="0"/>
              </a:rPr>
              <a:t>Simnett</a:t>
            </a:r>
            <a:r>
              <a:rPr lang="en-GB" sz="1600" dirty="0">
                <a:latin typeface="Times New Roman" panose="02020603050405020304" pitchFamily="18" charset="0"/>
                <a:cs typeface="Times New Roman" panose="02020603050405020304" pitchFamily="18" charset="0"/>
              </a:rPr>
              <a:t>, J., </a:t>
            </a:r>
            <a:r>
              <a:rPr lang="en-GB" sz="1600" dirty="0" err="1">
                <a:latin typeface="Times New Roman" panose="02020603050405020304" pitchFamily="18" charset="0"/>
                <a:cs typeface="Times New Roman" panose="02020603050405020304" pitchFamily="18" charset="0"/>
              </a:rPr>
              <a:t>Kakabadse</a:t>
            </a:r>
            <a:r>
              <a:rPr lang="en-GB" sz="1600" dirty="0">
                <a:latin typeface="Times New Roman" panose="02020603050405020304" pitchFamily="18" charset="0"/>
                <a:cs typeface="Times New Roman" panose="02020603050405020304" pitchFamily="18" charset="0"/>
              </a:rPr>
              <a:t>, A. and others, 2020. ESG in small and mid-sized quoted companies: perceptions, myths and realities.</a:t>
            </a:r>
          </a:p>
          <a:p>
            <a:pPr>
              <a:lnSpc>
                <a:spcPct val="150000"/>
              </a:lnSpc>
              <a:buNone/>
            </a:pPr>
            <a:r>
              <a:rPr lang="en-GB" sz="1600" dirty="0">
                <a:latin typeface="Times New Roman" panose="02020603050405020304" pitchFamily="18" charset="0"/>
                <a:cs typeface="Times New Roman" panose="02020603050405020304" pitchFamily="18" charset="0"/>
              </a:rPr>
              <a:t>Murphy, J., 2022. Taking the reins: An exploratory study of police leadership succession and succession planning in Canada.</a:t>
            </a:r>
          </a:p>
          <a:p>
            <a:pPr>
              <a:lnSpc>
                <a:spcPct val="150000"/>
              </a:lnSpc>
              <a:buNone/>
            </a:pPr>
            <a:r>
              <a:rPr lang="en-GB" sz="1600" dirty="0" err="1">
                <a:latin typeface="Times New Roman" panose="02020603050405020304" pitchFamily="18" charset="0"/>
                <a:cs typeface="Times New Roman" panose="02020603050405020304" pitchFamily="18" charset="0"/>
              </a:rPr>
              <a:t>Ouiakoub</a:t>
            </a:r>
            <a:r>
              <a:rPr lang="en-GB" sz="1600" dirty="0">
                <a:latin typeface="Times New Roman" panose="02020603050405020304" pitchFamily="18" charset="0"/>
                <a:cs typeface="Times New Roman" panose="02020603050405020304" pitchFamily="18" charset="0"/>
              </a:rPr>
              <a:t>, M. and Poulain-Rehm, T., 2025. Succession in family businesses: An opportunity to change the business model. </a:t>
            </a:r>
            <a:r>
              <a:rPr lang="en-GB" sz="1600" i="1" dirty="0">
                <a:latin typeface="Times New Roman" panose="02020603050405020304" pitchFamily="18" charset="0"/>
                <a:cs typeface="Times New Roman" panose="02020603050405020304" pitchFamily="18" charset="0"/>
              </a:rPr>
              <a:t>International Journal of Entrepreneurship and Small Business</a:t>
            </a:r>
            <a:r>
              <a:rPr lang="en-GB" sz="1600" dirty="0">
                <a:latin typeface="Times New Roman" panose="02020603050405020304" pitchFamily="18" charset="0"/>
                <a:cs typeface="Times New Roman" panose="02020603050405020304" pitchFamily="18" charset="0"/>
              </a:rPr>
              <a:t>, 54(1), pp.98-129.</a:t>
            </a:r>
          </a:p>
          <a:p>
            <a:pPr>
              <a:lnSpc>
                <a:spcPct val="150000"/>
              </a:lnSpc>
              <a:buNone/>
            </a:pPr>
            <a:r>
              <a:rPr lang="en-GB" sz="1600" dirty="0">
                <a:latin typeface="Times New Roman" panose="02020603050405020304" pitchFamily="18" charset="0"/>
                <a:cs typeface="Times New Roman" panose="02020603050405020304" pitchFamily="18" charset="0"/>
              </a:rPr>
              <a:t>Pinchot, G. and </a:t>
            </a:r>
            <a:r>
              <a:rPr lang="en-GB" sz="1600" dirty="0" err="1">
                <a:latin typeface="Times New Roman" panose="02020603050405020304" pitchFamily="18" charset="0"/>
                <a:cs typeface="Times New Roman" panose="02020603050405020304" pitchFamily="18" charset="0"/>
              </a:rPr>
              <a:t>Soltanifar</a:t>
            </a:r>
            <a:r>
              <a:rPr lang="en-GB" sz="1600" dirty="0">
                <a:latin typeface="Times New Roman" panose="02020603050405020304" pitchFamily="18" charset="0"/>
                <a:cs typeface="Times New Roman" panose="02020603050405020304" pitchFamily="18" charset="0"/>
              </a:rPr>
              <a:t>, M., 2021. Digital intrapreneurship: The corporate solution to a rapid digitalisation. In: </a:t>
            </a:r>
            <a:r>
              <a:rPr lang="en-GB" sz="1600" i="1" dirty="0">
                <a:latin typeface="Times New Roman" panose="02020603050405020304" pitchFamily="18" charset="0"/>
                <a:cs typeface="Times New Roman" panose="02020603050405020304" pitchFamily="18" charset="0"/>
              </a:rPr>
              <a:t>Digital Entrepreneurship: Impact on Business and Society</a:t>
            </a:r>
            <a:r>
              <a:rPr lang="en-GB" sz="1600" dirty="0">
                <a:latin typeface="Times New Roman" panose="02020603050405020304" pitchFamily="18" charset="0"/>
                <a:cs typeface="Times New Roman" panose="02020603050405020304" pitchFamily="18" charset="0"/>
              </a:rPr>
              <a:t>. pp.233-262.</a:t>
            </a:r>
          </a:p>
          <a:p>
            <a:pPr>
              <a:lnSpc>
                <a:spcPct val="150000"/>
              </a:lnSpc>
              <a:buNone/>
            </a:pPr>
            <a:r>
              <a:rPr lang="en-GB" sz="1600" dirty="0" err="1">
                <a:latin typeface="Times New Roman" panose="02020603050405020304" pitchFamily="18" charset="0"/>
                <a:cs typeface="Times New Roman" panose="02020603050405020304" pitchFamily="18" charset="0"/>
              </a:rPr>
              <a:t>Schönenberger</a:t>
            </a:r>
            <a:r>
              <a:rPr lang="en-GB" sz="1600" dirty="0">
                <a:latin typeface="Times New Roman" panose="02020603050405020304" pitchFamily="18" charset="0"/>
                <a:cs typeface="Times New Roman" panose="02020603050405020304" pitchFamily="18" charset="0"/>
              </a:rPr>
              <a:t>, H., 2022. The Munich high-tech region: Development towards a leading European startup cluster. In: </a:t>
            </a:r>
            <a:r>
              <a:rPr lang="en-GB" sz="1600" i="1" dirty="0">
                <a:latin typeface="Times New Roman" panose="02020603050405020304" pitchFamily="18" charset="0"/>
                <a:cs typeface="Times New Roman" panose="02020603050405020304" pitchFamily="18" charset="0"/>
              </a:rPr>
              <a:t>Clusters of Innovation in the Age of Disruption</a:t>
            </a:r>
            <a:r>
              <a:rPr lang="en-GB" sz="1600" dirty="0">
                <a:latin typeface="Times New Roman" panose="02020603050405020304" pitchFamily="18" charset="0"/>
                <a:cs typeface="Times New Roman" panose="02020603050405020304" pitchFamily="18" charset="0"/>
              </a:rPr>
              <a:t>. Edward Elgar Publishing, pp.129-151.</a:t>
            </a:r>
          </a:p>
          <a:p>
            <a:pPr>
              <a:lnSpc>
                <a:spcPct val="150000"/>
              </a:lnSpc>
              <a:buNone/>
            </a:pPr>
            <a:r>
              <a:rPr lang="en-GB" sz="1600" dirty="0">
                <a:latin typeface="Times New Roman" panose="02020603050405020304" pitchFamily="18" charset="0"/>
                <a:cs typeface="Times New Roman" panose="02020603050405020304" pitchFamily="18" charset="0"/>
              </a:rPr>
              <a:t>Schultz, T., 2020. </a:t>
            </a:r>
            <a:r>
              <a:rPr lang="en-GB" sz="1600" i="1" dirty="0">
                <a:latin typeface="Times New Roman" panose="02020603050405020304" pitchFamily="18" charset="0"/>
                <a:cs typeface="Times New Roman" panose="02020603050405020304" pitchFamily="18" charset="0"/>
              </a:rPr>
              <a:t>Passing the baton: An analysis of executive leadership transitions in small and mid-sized nonprofit organizations</a:t>
            </a:r>
            <a:r>
              <a:rPr lang="en-GB" sz="1600" dirty="0">
                <a:latin typeface="Times New Roman" panose="02020603050405020304" pitchFamily="18" charset="0"/>
                <a:cs typeface="Times New Roman" panose="02020603050405020304" pitchFamily="18" charset="0"/>
              </a:rPr>
              <a:t>. American University.</a:t>
            </a:r>
          </a:p>
          <a:p>
            <a:pPr>
              <a:lnSpc>
                <a:spcPct val="150000"/>
              </a:lnSpc>
              <a:buNone/>
            </a:pPr>
            <a:r>
              <a:rPr lang="en-GB" sz="1600" dirty="0">
                <a:latin typeface="Times New Roman" panose="02020603050405020304" pitchFamily="18" charset="0"/>
                <a:cs typeface="Times New Roman" panose="02020603050405020304" pitchFamily="18" charset="0"/>
              </a:rPr>
              <a:t>Tong, T., Iqbal, K. and Rahman, A.A., 2022. Core technological competence and competitive advantage: A study on Chinese high-tech SMEs. </a:t>
            </a:r>
            <a:r>
              <a:rPr lang="en-GB" sz="1600" i="1" dirty="0">
                <a:latin typeface="Times New Roman" panose="02020603050405020304" pitchFamily="18" charset="0"/>
                <a:cs typeface="Times New Roman" panose="02020603050405020304" pitchFamily="18" charset="0"/>
              </a:rPr>
              <a:t>Frontiers in Psychology</a:t>
            </a:r>
            <a:r>
              <a:rPr lang="en-GB" sz="1600" dirty="0">
                <a:latin typeface="Times New Roman" panose="02020603050405020304" pitchFamily="18" charset="0"/>
                <a:cs typeface="Times New Roman" panose="02020603050405020304" pitchFamily="18" charset="0"/>
              </a:rPr>
              <a:t>, 13, p.959448.</a:t>
            </a:r>
          </a:p>
          <a:p>
            <a:pPr>
              <a:lnSpc>
                <a:spcPct val="150000"/>
              </a:lnSpc>
              <a:buNone/>
            </a:pPr>
            <a:r>
              <a:rPr lang="en-GB" sz="1600" dirty="0">
                <a:latin typeface="Times New Roman" panose="02020603050405020304" pitchFamily="18" charset="0"/>
                <a:cs typeface="Times New Roman" panose="02020603050405020304" pitchFamily="18" charset="0"/>
              </a:rPr>
              <a:t>Wahab, S.N., Tan, A. and Roche, O., 2024. Identifying supply chain manager leadership skills and competencies gaps in Malaysia. </a:t>
            </a:r>
            <a:r>
              <a:rPr lang="en-GB" sz="1600" i="1" dirty="0">
                <a:latin typeface="Times New Roman" panose="02020603050405020304" pitchFamily="18" charset="0"/>
                <a:cs typeface="Times New Roman" panose="02020603050405020304" pitchFamily="18" charset="0"/>
              </a:rPr>
              <a:t>Higher Education, Skills and Work-Based Learning</a:t>
            </a:r>
            <a:r>
              <a:rPr lang="en-GB" sz="1600" dirty="0">
                <a:latin typeface="Times New Roman" panose="02020603050405020304" pitchFamily="18" charset="0"/>
                <a:cs typeface="Times New Roman" panose="02020603050405020304" pitchFamily="18" charset="0"/>
              </a:rPr>
              <a:t>, 14(5), pp.921-937.</a:t>
            </a:r>
          </a:p>
          <a:p>
            <a:pPr>
              <a:lnSpc>
                <a:spcPct val="150000"/>
              </a:lnSpc>
              <a:buNone/>
            </a:pPr>
            <a:r>
              <a:rPr lang="en-GB" sz="1600" dirty="0">
                <a:latin typeface="Times New Roman" panose="02020603050405020304" pitchFamily="18" charset="0"/>
                <a:cs typeface="Times New Roman" panose="02020603050405020304" pitchFamily="18" charset="0"/>
              </a:rPr>
              <a:t>Whysall, Z., </a:t>
            </a:r>
            <a:r>
              <a:rPr lang="en-GB" sz="1600" dirty="0" err="1">
                <a:latin typeface="Times New Roman" panose="02020603050405020304" pitchFamily="18" charset="0"/>
                <a:cs typeface="Times New Roman" panose="02020603050405020304" pitchFamily="18" charset="0"/>
              </a:rPr>
              <a:t>Owtram</a:t>
            </a:r>
            <a:r>
              <a:rPr lang="en-GB" sz="1600" dirty="0">
                <a:latin typeface="Times New Roman" panose="02020603050405020304" pitchFamily="18" charset="0"/>
                <a:cs typeface="Times New Roman" panose="02020603050405020304" pitchFamily="18" charset="0"/>
              </a:rPr>
              <a:t>, M. and Brittain, S., 2019. The new talent management challenges of Industry 4.0. </a:t>
            </a:r>
            <a:r>
              <a:rPr lang="en-GB" sz="1600" i="1" dirty="0">
                <a:latin typeface="Times New Roman" panose="02020603050405020304" pitchFamily="18" charset="0"/>
                <a:cs typeface="Times New Roman" panose="02020603050405020304" pitchFamily="18" charset="0"/>
              </a:rPr>
              <a:t>Journal of Management Development</a:t>
            </a:r>
            <a:r>
              <a:rPr lang="en-GB" sz="1600" dirty="0">
                <a:latin typeface="Times New Roman" panose="02020603050405020304" pitchFamily="18" charset="0"/>
                <a:cs typeface="Times New Roman" panose="02020603050405020304" pitchFamily="18" charset="0"/>
              </a:rPr>
              <a:t>, 38(2), pp.118-129.</a:t>
            </a:r>
          </a:p>
          <a:p>
            <a:pPr>
              <a:lnSpc>
                <a:spcPct val="150000"/>
              </a:lnSpc>
            </a:pPr>
            <a:r>
              <a:rPr lang="en-GB" sz="1600" dirty="0">
                <a:latin typeface="Times New Roman" panose="02020603050405020304" pitchFamily="18" charset="0"/>
                <a:cs typeface="Times New Roman" panose="02020603050405020304" pitchFamily="18" charset="0"/>
              </a:rPr>
              <a:t>Wolbers, G. and </a:t>
            </a:r>
            <a:r>
              <a:rPr lang="en-GB" sz="1600" dirty="0" err="1">
                <a:latin typeface="Times New Roman" panose="02020603050405020304" pitchFamily="18" charset="0"/>
                <a:cs typeface="Times New Roman" panose="02020603050405020304" pitchFamily="18" charset="0"/>
              </a:rPr>
              <a:t>Pillutla</a:t>
            </a:r>
            <a:r>
              <a:rPr lang="en-GB" sz="1600" dirty="0">
                <a:latin typeface="Times New Roman" panose="02020603050405020304" pitchFamily="18" charset="0"/>
                <a:cs typeface="Times New Roman" panose="02020603050405020304" pitchFamily="18" charset="0"/>
              </a:rPr>
              <a:t>, A.K., 2022. Mid-size firm growth: The process and empirical examination of key drivers. </a:t>
            </a:r>
            <a:r>
              <a:rPr lang="en-GB" sz="1600" i="1" dirty="0">
                <a:latin typeface="Times New Roman" panose="02020603050405020304" pitchFamily="18" charset="0"/>
                <a:cs typeface="Times New Roman" panose="02020603050405020304" pitchFamily="18" charset="0"/>
              </a:rPr>
              <a:t>International Small Business Journal</a:t>
            </a:r>
            <a:r>
              <a:rPr lang="en-GB" sz="1600" dirty="0">
                <a:latin typeface="Times New Roman" panose="02020603050405020304" pitchFamily="18" charset="0"/>
                <a:cs typeface="Times New Roman" panose="02020603050405020304" pitchFamily="18" charset="0"/>
              </a:rPr>
              <a:t>, 40(6), pp.710-741.</a:t>
            </a:r>
          </a:p>
        </p:txBody>
      </p:sp>
    </p:spTree>
    <p:extLst>
      <p:ext uri="{BB962C8B-B14F-4D97-AF65-F5344CB8AC3E}">
        <p14:creationId xmlns:p14="http://schemas.microsoft.com/office/powerpoint/2010/main" val="48697426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LIDE.GUIDESSETTING" val="{&quot;Id&quot;:&quot;GuidesStyle_Normal&quot;,&quot;Name&quot;:&quot;正常&quot;,&quot;Kind&quot;:&quot;System&quot;,&quot;OldGuidesSetting&quot;:{&quot;HeaderHeight&quot;:15.0,&quot;FooterHeight&quot;:9.0,&quot;SideMargin&quot;:5.5,&quot;TopMargin&quot;:0.0,&quot;BottomMargin&quot;:0.0,&quot;IntervalMargin&quot;:1.5}}"/>
</p:tagLst>
</file>

<file path=ppt/tags/tag2.xml><?xml version="1.0" encoding="utf-8"?>
<p:tagLst xmlns:a="http://schemas.openxmlformats.org/drawingml/2006/main" xmlns:r="http://schemas.openxmlformats.org/officeDocument/2006/relationships" xmlns:p="http://schemas.openxmlformats.org/presentationml/2006/main">
  <p:tag name="KSO_WM_DIAGRAM_VIRTUALLY_FRAME" val="{&quot;height&quot;:525.5500682866862,&quot;left&quot;:-0.02340678165337522,&quot;top&quot;:8.4,&quot;width&quot;:960.0234702399496}"/>
</p:tagLst>
</file>

<file path=ppt/tags/tag3.xml><?xml version="1.0" encoding="utf-8"?>
<p:tagLst xmlns:a="http://schemas.openxmlformats.org/drawingml/2006/main" xmlns:r="http://schemas.openxmlformats.org/officeDocument/2006/relationships" xmlns:p="http://schemas.openxmlformats.org/presentationml/2006/main">
  <p:tag name="KSO_WM_DIAGRAM_VIRTUALLY_FRAME" val="{&quot;height&quot;:525.5500682866862,&quot;left&quot;:-0.02340678165337522,&quot;top&quot;:8.4,&quot;width&quot;:960.0234702399496}"/>
</p:tagLst>
</file>

<file path=ppt/tags/tag4.xml><?xml version="1.0" encoding="utf-8"?>
<p:tagLst xmlns:a="http://schemas.openxmlformats.org/drawingml/2006/main" xmlns:r="http://schemas.openxmlformats.org/officeDocument/2006/relationships" xmlns:p="http://schemas.openxmlformats.org/presentationml/2006/main">
  <p:tag name="KSO_WM_DIAGRAM_VIRTUALLY_FRAME" val="{&quot;height&quot;:525.5500682866862,&quot;left&quot;:-0.02340678165337522,&quot;top&quot;:8.4,&quot;width&quot;:960.0234702399496}"/>
</p:tagLst>
</file>

<file path=ppt/tags/tag5.xml><?xml version="1.0" encoding="utf-8"?>
<p:tagLst xmlns:a="http://schemas.openxmlformats.org/drawingml/2006/main" xmlns:r="http://schemas.openxmlformats.org/officeDocument/2006/relationships" xmlns:p="http://schemas.openxmlformats.org/presentationml/2006/main">
  <p:tag name="KSO_WM_DIAGRAM_VIRTUALLY_FRAME" val="{&quot;height&quot;:525.5500682866862,&quot;left&quot;:-0.02340678165337522,&quot;top&quot;:8.4,&quot;width&quot;:960.0234702399496}"/>
</p:tagLst>
</file>

<file path=ppt/tags/tag6.xml><?xml version="1.0" encoding="utf-8"?>
<p:tagLst xmlns:a="http://schemas.openxmlformats.org/drawingml/2006/main" xmlns:r="http://schemas.openxmlformats.org/officeDocument/2006/relationships" xmlns:p="http://schemas.openxmlformats.org/presentationml/2006/main">
  <p:tag name="KSO_WM_DIAGRAM_VIRTUALLY_FRAME" val="{&quot;height&quot;:525.5500682866862,&quot;left&quot;:-0.02340678165337522,&quot;top&quot;:8.4,&quot;width&quot;:960.0234702399496}"/>
</p:tagLst>
</file>

<file path=ppt/tags/tag7.xml><?xml version="1.0" encoding="utf-8"?>
<p:tagLst xmlns:a="http://schemas.openxmlformats.org/drawingml/2006/main" xmlns:r="http://schemas.openxmlformats.org/officeDocument/2006/relationships" xmlns:p="http://schemas.openxmlformats.org/presentationml/2006/main">
  <p:tag name="KSO_WM_DIAGRAM_VIRTUALLY_FRAME" val="{&quot;height&quot;:525.550068286686,&quot;left&quot;:7.95,&quot;top&quot;:8.4,&quot;width&quot;:952.0500634582962}"/>
</p:tagLst>
</file>

<file path=ppt/tags/tag8.xml><?xml version="1.0" encoding="utf-8"?>
<p:tagLst xmlns:a="http://schemas.openxmlformats.org/drawingml/2006/main" xmlns:r="http://schemas.openxmlformats.org/officeDocument/2006/relationships" xmlns:p="http://schemas.openxmlformats.org/presentationml/2006/main">
  <p:tag name="KSO_WM_DIAGRAM_VIRTUALLY_FRAME" val="{&quot;height&quot;:525.5500682866862,&quot;left&quot;:-0.02340678165337522,&quot;top&quot;:8.4,&quot;width&quot;:960.0234702399496}"/>
</p:tagLst>
</file>

<file path=ppt/tags/tag9.xml><?xml version="1.0" encoding="utf-8"?>
<p:tagLst xmlns:a="http://schemas.openxmlformats.org/drawingml/2006/main" xmlns:r="http://schemas.openxmlformats.org/officeDocument/2006/relationships" xmlns:p="http://schemas.openxmlformats.org/presentationml/2006/main">
  <p:tag name="KSO_WM_DIAGRAM_VIRTUALLY_FRAME" val="{&quot;height&quot;:525.5500682866862,&quot;left&quot;:-0.02340678165337522,&quot;top&quot;:8.4,&quot;width&quot;:960.0234702399496}"/>
</p:tagLst>
</file>

<file path=ppt/tags/tag10.xml><?xml version="1.0" encoding="utf-8"?>
<p:tagLst xmlns:a="http://schemas.openxmlformats.org/drawingml/2006/main" xmlns:r="http://schemas.openxmlformats.org/officeDocument/2006/relationships" xmlns:p="http://schemas.openxmlformats.org/presentationml/2006/main">
  <p:tag name="KSO_WM_DIAGRAM_VIRTUALLY_FRAME" val="{&quot;height&quot;:525.550068286686,&quot;left&quot;:7.95,&quot;top&quot;:8.4,&quot;width&quot;:952.0500634582962}"/>
</p:tagLst>
</file>

<file path=ppt/theme/theme1.xml><?xml version="1.0" encoding="utf-8"?>
<a:theme xmlns:a="http://schemas.openxmlformats.org/drawingml/2006/main" name="Office 主题​​">
  <a:themeElements>
    <a:clrScheme name="ShapeShift's Tone White">
      <a:dk1>
        <a:srgbClr val="232220"/>
      </a:dk1>
      <a:lt1>
        <a:srgbClr val="FFFFFF"/>
      </a:lt1>
      <a:dk2>
        <a:srgbClr val="232220"/>
      </a:dk2>
      <a:lt2>
        <a:srgbClr val="FFFFFF"/>
      </a:lt2>
      <a:accent1>
        <a:srgbClr val="A06C55"/>
      </a:accent1>
      <a:accent2>
        <a:srgbClr val="B68268"/>
      </a:accent2>
      <a:accent3>
        <a:srgbClr val="DB9D84"/>
      </a:accent3>
      <a:accent4>
        <a:srgbClr val="F3AF98"/>
      </a:accent4>
      <a:accent5>
        <a:srgbClr val="EFBBB8"/>
      </a:accent5>
      <a:accent6>
        <a:srgbClr val="E59E9C"/>
      </a:accent6>
      <a:hlink>
        <a:srgbClr val="5B9BD5"/>
      </a:hlink>
      <a:folHlink>
        <a:srgbClr val="70AD47"/>
      </a:folHlink>
    </a:clrScheme>
    <a:fontScheme name="font">
      <a:majorFont>
        <a:latin typeface="微软雅黑"/>
        <a:ea typeface="微软雅黑"/>
        <a:cs typeface=""/>
      </a:majorFont>
      <a:minorFont>
        <a:latin typeface="微软雅黑 Light"/>
        <a:ea typeface="微软雅黑 Light"/>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自定义 17">
      <a:dk1>
        <a:sysClr val="windowText" lastClr="000000"/>
      </a:dk1>
      <a:lt1>
        <a:sysClr val="window" lastClr="FFFFFF"/>
      </a:lt1>
      <a:dk2>
        <a:srgbClr val="335B74"/>
      </a:dk2>
      <a:lt2>
        <a:srgbClr val="DFE3E5"/>
      </a:lt2>
      <a:accent1>
        <a:srgbClr val="4E87BA"/>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upm0qeb">
      <a:majorFont>
        <a:latin typeface="微软雅黑 Light"/>
        <a:ea typeface="微软雅黑"/>
        <a:cs typeface=""/>
      </a:majorFont>
      <a:minorFont>
        <a:latin typeface="微软雅黑 Light"/>
        <a:ea typeface="微软雅黑"/>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TotalTime>
  <Words>1357</Words>
  <Application>Microsoft Office PowerPoint</Application>
  <PresentationFormat>Widescreen</PresentationFormat>
  <Paragraphs>68</Paragraphs>
  <Slides>16</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16</vt:i4>
      </vt:variant>
    </vt:vector>
  </HeadingPairs>
  <TitlesOfParts>
    <vt:vector size="23" baseType="lpstr">
      <vt:lpstr>等线</vt:lpstr>
      <vt:lpstr>微软雅黑</vt:lpstr>
      <vt:lpstr>Arial</vt:lpstr>
      <vt:lpstr>Calibri</vt:lpstr>
      <vt:lpstr>Times New Roman</vt:lpstr>
      <vt:lpstr>Office 主题​​</vt:lpstr>
      <vt:lpstr>1_Office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贺 子琪</dc:creator>
  <cp:lastModifiedBy>Runmin Gong (2400191)</cp:lastModifiedBy>
  <cp:revision>174</cp:revision>
  <dcterms:created xsi:type="dcterms:W3CDTF">2021-12-05T17:47:00Z</dcterms:created>
  <dcterms:modified xsi:type="dcterms:W3CDTF">2025-05-06T21:09:54Z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F6374D42F1794A25B96B2CDDDDB60810_13</vt:lpwstr>
  </property>
  <property fmtid="{D5CDD505-2E9C-101B-9397-08002B2CF9AE}" pid="3" name="KSOProductBuildVer">
    <vt:lpwstr>2052-12.1.0.20784</vt:lpwstr>
  </property>
</Properties>
</file>