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60" r:id="rId7"/>
    <p:sldId id="261" r:id="rId8"/>
    <p:sldId id="262" r:id="rId9"/>
    <p:sldId id="269" r:id="rId10"/>
    <p:sldId id="263" r:id="rId11"/>
    <p:sldId id="264" r:id="rId12"/>
    <p:sldId id="259" r:id="rId13"/>
    <p:sldId id="270" r:id="rId14"/>
    <p:sldId id="257" r:id="rId15"/>
    <p:sldId id="265"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DF74D2-CF6E-40C5-8829-BDB2949ECACC}" v="4" dt="2022-01-17T19:05:28.9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0" d="100"/>
          <a:sy n="110" d="100"/>
        </p:scale>
        <p:origin x="49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Davies" userId="b2e01668-4366-4586-b3ee-f2e7562559d9" providerId="ADAL" clId="{38BF368B-6A77-486C-8602-F97A0CACFF32}"/>
    <pc:docChg chg="modSld">
      <pc:chgData name="Mark Davies" userId="b2e01668-4366-4586-b3ee-f2e7562559d9" providerId="ADAL" clId="{38BF368B-6A77-486C-8602-F97A0CACFF32}" dt="2022-01-18T09:01:01.711" v="6" actId="20577"/>
      <pc:docMkLst>
        <pc:docMk/>
      </pc:docMkLst>
      <pc:sldChg chg="modSp">
        <pc:chgData name="Mark Davies" userId="b2e01668-4366-4586-b3ee-f2e7562559d9" providerId="ADAL" clId="{38BF368B-6A77-486C-8602-F97A0CACFF32}" dt="2022-01-18T09:01:01.711" v="6" actId="20577"/>
        <pc:sldMkLst>
          <pc:docMk/>
          <pc:sldMk cId="2220082608" sldId="270"/>
        </pc:sldMkLst>
        <pc:spChg chg="mod">
          <ac:chgData name="Mark Davies" userId="b2e01668-4366-4586-b3ee-f2e7562559d9" providerId="ADAL" clId="{38BF368B-6A77-486C-8602-F97A0CACFF32}" dt="2022-01-18T09:01:01.711" v="6" actId="20577"/>
          <ac:spMkLst>
            <pc:docMk/>
            <pc:sldMk cId="2220082608" sldId="270"/>
            <ac:spMk id="3" creationId="{E94C9886-9F2A-484A-9796-2449DB8122B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21AC9-3467-4844-90E1-EF638E7C77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119EF4-582D-42C6-B343-43DFE5337E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F2FA6F-2AA6-4F19-92F0-B681678B6194}"/>
              </a:ext>
            </a:extLst>
          </p:cNvPr>
          <p:cNvSpPr>
            <a:spLocks noGrp="1"/>
          </p:cNvSpPr>
          <p:nvPr>
            <p:ph type="dt" sz="half" idx="10"/>
          </p:nvPr>
        </p:nvSpPr>
        <p:spPr/>
        <p:txBody>
          <a:bodyPr/>
          <a:lstStyle/>
          <a:p>
            <a:fld id="{02440FC0-13CC-4E7E-A0AB-D91C1712B188}" type="datetimeFigureOut">
              <a:rPr lang="en-GB" smtClean="0"/>
              <a:t>18/01/2022</a:t>
            </a:fld>
            <a:endParaRPr lang="en-GB"/>
          </a:p>
        </p:txBody>
      </p:sp>
      <p:sp>
        <p:nvSpPr>
          <p:cNvPr id="5" name="Footer Placeholder 4">
            <a:extLst>
              <a:ext uri="{FF2B5EF4-FFF2-40B4-BE49-F238E27FC236}">
                <a16:creationId xmlns:a16="http://schemas.microsoft.com/office/drawing/2014/main" id="{DC459C7D-E8B8-44C1-AEF0-5553FF1D52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D9DC4B-0FFC-4100-A200-8212463D09FD}"/>
              </a:ext>
            </a:extLst>
          </p:cNvPr>
          <p:cNvSpPr>
            <a:spLocks noGrp="1"/>
          </p:cNvSpPr>
          <p:nvPr>
            <p:ph type="sldNum" sz="quarter" idx="12"/>
          </p:nvPr>
        </p:nvSpPr>
        <p:spPr/>
        <p:txBody>
          <a:bodyPr/>
          <a:lstStyle/>
          <a:p>
            <a:fld id="{49E75010-3E6C-44B6-B0A3-740B59442D3E}" type="slidenum">
              <a:rPr lang="en-GB" smtClean="0"/>
              <a:t>‹#›</a:t>
            </a:fld>
            <a:endParaRPr lang="en-GB"/>
          </a:p>
        </p:txBody>
      </p:sp>
    </p:spTree>
    <p:extLst>
      <p:ext uri="{BB962C8B-B14F-4D97-AF65-F5344CB8AC3E}">
        <p14:creationId xmlns:p14="http://schemas.microsoft.com/office/powerpoint/2010/main" val="3639922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FCC10-B123-4859-B85A-92E6F072F0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CD0D45-376A-4AC9-ADC5-89593A35024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79D3C9-C697-4A07-A597-3877486495CC}"/>
              </a:ext>
            </a:extLst>
          </p:cNvPr>
          <p:cNvSpPr>
            <a:spLocks noGrp="1"/>
          </p:cNvSpPr>
          <p:nvPr>
            <p:ph type="dt" sz="half" idx="10"/>
          </p:nvPr>
        </p:nvSpPr>
        <p:spPr/>
        <p:txBody>
          <a:bodyPr/>
          <a:lstStyle/>
          <a:p>
            <a:fld id="{02440FC0-13CC-4E7E-A0AB-D91C1712B188}" type="datetimeFigureOut">
              <a:rPr lang="en-GB" smtClean="0"/>
              <a:t>18/01/2022</a:t>
            </a:fld>
            <a:endParaRPr lang="en-GB"/>
          </a:p>
        </p:txBody>
      </p:sp>
      <p:sp>
        <p:nvSpPr>
          <p:cNvPr id="5" name="Footer Placeholder 4">
            <a:extLst>
              <a:ext uri="{FF2B5EF4-FFF2-40B4-BE49-F238E27FC236}">
                <a16:creationId xmlns:a16="http://schemas.microsoft.com/office/drawing/2014/main" id="{D02C2F2F-4F2E-4544-930E-6BCA1555AF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2CE1D2-966A-43C7-87E8-27984ACB0ECB}"/>
              </a:ext>
            </a:extLst>
          </p:cNvPr>
          <p:cNvSpPr>
            <a:spLocks noGrp="1"/>
          </p:cNvSpPr>
          <p:nvPr>
            <p:ph type="sldNum" sz="quarter" idx="12"/>
          </p:nvPr>
        </p:nvSpPr>
        <p:spPr/>
        <p:txBody>
          <a:bodyPr/>
          <a:lstStyle/>
          <a:p>
            <a:fld id="{49E75010-3E6C-44B6-B0A3-740B59442D3E}" type="slidenum">
              <a:rPr lang="en-GB" smtClean="0"/>
              <a:t>‹#›</a:t>
            </a:fld>
            <a:endParaRPr lang="en-GB"/>
          </a:p>
        </p:txBody>
      </p:sp>
    </p:spTree>
    <p:extLst>
      <p:ext uri="{BB962C8B-B14F-4D97-AF65-F5344CB8AC3E}">
        <p14:creationId xmlns:p14="http://schemas.microsoft.com/office/powerpoint/2010/main" val="4109112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7DEEC-4086-49F4-A5BB-0A139E28E02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94CB70-104B-48F6-B085-689599445A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185ED-EFF3-4145-A2B6-897784D0FAB3}"/>
              </a:ext>
            </a:extLst>
          </p:cNvPr>
          <p:cNvSpPr>
            <a:spLocks noGrp="1"/>
          </p:cNvSpPr>
          <p:nvPr>
            <p:ph type="dt" sz="half" idx="10"/>
          </p:nvPr>
        </p:nvSpPr>
        <p:spPr/>
        <p:txBody>
          <a:bodyPr/>
          <a:lstStyle/>
          <a:p>
            <a:fld id="{02440FC0-13CC-4E7E-A0AB-D91C1712B188}" type="datetimeFigureOut">
              <a:rPr lang="en-GB" smtClean="0"/>
              <a:t>18/01/2022</a:t>
            </a:fld>
            <a:endParaRPr lang="en-GB"/>
          </a:p>
        </p:txBody>
      </p:sp>
      <p:sp>
        <p:nvSpPr>
          <p:cNvPr id="5" name="Footer Placeholder 4">
            <a:extLst>
              <a:ext uri="{FF2B5EF4-FFF2-40B4-BE49-F238E27FC236}">
                <a16:creationId xmlns:a16="http://schemas.microsoft.com/office/drawing/2014/main" id="{E30F343B-43EF-4FFB-B507-AD6C983EF8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ACBED9-CBB4-4C8B-BA1B-528CB18CE2DC}"/>
              </a:ext>
            </a:extLst>
          </p:cNvPr>
          <p:cNvSpPr>
            <a:spLocks noGrp="1"/>
          </p:cNvSpPr>
          <p:nvPr>
            <p:ph type="sldNum" sz="quarter" idx="12"/>
          </p:nvPr>
        </p:nvSpPr>
        <p:spPr/>
        <p:txBody>
          <a:bodyPr/>
          <a:lstStyle/>
          <a:p>
            <a:fld id="{49E75010-3E6C-44B6-B0A3-740B59442D3E}" type="slidenum">
              <a:rPr lang="en-GB" smtClean="0"/>
              <a:t>‹#›</a:t>
            </a:fld>
            <a:endParaRPr lang="en-GB"/>
          </a:p>
        </p:txBody>
      </p:sp>
    </p:spTree>
    <p:extLst>
      <p:ext uri="{BB962C8B-B14F-4D97-AF65-F5344CB8AC3E}">
        <p14:creationId xmlns:p14="http://schemas.microsoft.com/office/powerpoint/2010/main" val="3745044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E3733-297F-4736-BE5B-015329C93C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5ECEAF-836C-4BF5-AF21-F735C63DEE1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344B92-11AF-42EB-9F5A-4A5574EA6BF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39E8FE-0853-4047-B497-AE581FDB9316}"/>
              </a:ext>
            </a:extLst>
          </p:cNvPr>
          <p:cNvSpPr>
            <a:spLocks noGrp="1"/>
          </p:cNvSpPr>
          <p:nvPr>
            <p:ph type="dt" sz="half" idx="10"/>
          </p:nvPr>
        </p:nvSpPr>
        <p:spPr/>
        <p:txBody>
          <a:bodyPr/>
          <a:lstStyle/>
          <a:p>
            <a:fld id="{02440FC0-13CC-4E7E-A0AB-D91C1712B188}" type="datetimeFigureOut">
              <a:rPr lang="en-GB" smtClean="0"/>
              <a:t>18/01/2022</a:t>
            </a:fld>
            <a:endParaRPr lang="en-GB"/>
          </a:p>
        </p:txBody>
      </p:sp>
      <p:sp>
        <p:nvSpPr>
          <p:cNvPr id="6" name="Footer Placeholder 5">
            <a:extLst>
              <a:ext uri="{FF2B5EF4-FFF2-40B4-BE49-F238E27FC236}">
                <a16:creationId xmlns:a16="http://schemas.microsoft.com/office/drawing/2014/main" id="{2F96B06D-5083-4769-8C35-921D285641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7EA2E9-56B6-405A-AE48-9031EA90758C}"/>
              </a:ext>
            </a:extLst>
          </p:cNvPr>
          <p:cNvSpPr>
            <a:spLocks noGrp="1"/>
          </p:cNvSpPr>
          <p:nvPr>
            <p:ph type="sldNum" sz="quarter" idx="12"/>
          </p:nvPr>
        </p:nvSpPr>
        <p:spPr/>
        <p:txBody>
          <a:bodyPr/>
          <a:lstStyle/>
          <a:p>
            <a:fld id="{49E75010-3E6C-44B6-B0A3-740B59442D3E}" type="slidenum">
              <a:rPr lang="en-GB" smtClean="0"/>
              <a:t>‹#›</a:t>
            </a:fld>
            <a:endParaRPr lang="en-GB"/>
          </a:p>
        </p:txBody>
      </p:sp>
    </p:spTree>
    <p:extLst>
      <p:ext uri="{BB962C8B-B14F-4D97-AF65-F5344CB8AC3E}">
        <p14:creationId xmlns:p14="http://schemas.microsoft.com/office/powerpoint/2010/main" val="4085170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5D1E3-FD4A-4B1D-8F9D-709BA23962B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CF2A9B-3508-434C-A4A2-8DA20D5B5C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98A6CE5-58CF-4568-95B1-382C3919629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4D6FD2-E07B-4E95-A4EC-28B6D97B17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FE46485-5A3A-40AF-9EE6-383D8B5329B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D2B454-3ADE-4F0D-86D4-E7D974F592EB}"/>
              </a:ext>
            </a:extLst>
          </p:cNvPr>
          <p:cNvSpPr>
            <a:spLocks noGrp="1"/>
          </p:cNvSpPr>
          <p:nvPr>
            <p:ph type="dt" sz="half" idx="10"/>
          </p:nvPr>
        </p:nvSpPr>
        <p:spPr/>
        <p:txBody>
          <a:bodyPr/>
          <a:lstStyle/>
          <a:p>
            <a:fld id="{02440FC0-13CC-4E7E-A0AB-D91C1712B188}" type="datetimeFigureOut">
              <a:rPr lang="en-GB" smtClean="0"/>
              <a:t>18/01/2022</a:t>
            </a:fld>
            <a:endParaRPr lang="en-GB"/>
          </a:p>
        </p:txBody>
      </p:sp>
      <p:sp>
        <p:nvSpPr>
          <p:cNvPr id="8" name="Footer Placeholder 7">
            <a:extLst>
              <a:ext uri="{FF2B5EF4-FFF2-40B4-BE49-F238E27FC236}">
                <a16:creationId xmlns:a16="http://schemas.microsoft.com/office/drawing/2014/main" id="{55DB7F77-0A4C-4778-AB10-BBCEAB0E9E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A9180A-D323-4F8A-AB52-415CD9263929}"/>
              </a:ext>
            </a:extLst>
          </p:cNvPr>
          <p:cNvSpPr>
            <a:spLocks noGrp="1"/>
          </p:cNvSpPr>
          <p:nvPr>
            <p:ph type="sldNum" sz="quarter" idx="12"/>
          </p:nvPr>
        </p:nvSpPr>
        <p:spPr/>
        <p:txBody>
          <a:bodyPr/>
          <a:lstStyle/>
          <a:p>
            <a:fld id="{49E75010-3E6C-44B6-B0A3-740B59442D3E}" type="slidenum">
              <a:rPr lang="en-GB" smtClean="0"/>
              <a:t>‹#›</a:t>
            </a:fld>
            <a:endParaRPr lang="en-GB"/>
          </a:p>
        </p:txBody>
      </p:sp>
    </p:spTree>
    <p:extLst>
      <p:ext uri="{BB962C8B-B14F-4D97-AF65-F5344CB8AC3E}">
        <p14:creationId xmlns:p14="http://schemas.microsoft.com/office/powerpoint/2010/main" val="123841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1C4A1-AB50-4AA8-A054-7151AEA6C0A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E4CAD9-B5E1-4C5A-ABAC-3D5EDB649DA8}"/>
              </a:ext>
            </a:extLst>
          </p:cNvPr>
          <p:cNvSpPr>
            <a:spLocks noGrp="1"/>
          </p:cNvSpPr>
          <p:nvPr>
            <p:ph type="dt" sz="half" idx="10"/>
          </p:nvPr>
        </p:nvSpPr>
        <p:spPr/>
        <p:txBody>
          <a:bodyPr/>
          <a:lstStyle/>
          <a:p>
            <a:fld id="{02440FC0-13CC-4E7E-A0AB-D91C1712B188}" type="datetimeFigureOut">
              <a:rPr lang="en-GB" smtClean="0"/>
              <a:t>18/01/2022</a:t>
            </a:fld>
            <a:endParaRPr lang="en-GB"/>
          </a:p>
        </p:txBody>
      </p:sp>
      <p:sp>
        <p:nvSpPr>
          <p:cNvPr id="4" name="Footer Placeholder 3">
            <a:extLst>
              <a:ext uri="{FF2B5EF4-FFF2-40B4-BE49-F238E27FC236}">
                <a16:creationId xmlns:a16="http://schemas.microsoft.com/office/drawing/2014/main" id="{7F6BDB37-C059-4D72-BCB5-95AAADC4A1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517636-8F96-4E2A-98D3-5B18190AC418}"/>
              </a:ext>
            </a:extLst>
          </p:cNvPr>
          <p:cNvSpPr>
            <a:spLocks noGrp="1"/>
          </p:cNvSpPr>
          <p:nvPr>
            <p:ph type="sldNum" sz="quarter" idx="12"/>
          </p:nvPr>
        </p:nvSpPr>
        <p:spPr/>
        <p:txBody>
          <a:bodyPr/>
          <a:lstStyle/>
          <a:p>
            <a:fld id="{49E75010-3E6C-44B6-B0A3-740B59442D3E}" type="slidenum">
              <a:rPr lang="en-GB" smtClean="0"/>
              <a:t>‹#›</a:t>
            </a:fld>
            <a:endParaRPr lang="en-GB"/>
          </a:p>
        </p:txBody>
      </p:sp>
    </p:spTree>
    <p:extLst>
      <p:ext uri="{BB962C8B-B14F-4D97-AF65-F5344CB8AC3E}">
        <p14:creationId xmlns:p14="http://schemas.microsoft.com/office/powerpoint/2010/main" val="135621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4433CB-74F8-4FD5-A141-F9F83C7C0A34}"/>
              </a:ext>
            </a:extLst>
          </p:cNvPr>
          <p:cNvSpPr>
            <a:spLocks noGrp="1"/>
          </p:cNvSpPr>
          <p:nvPr>
            <p:ph type="dt" sz="half" idx="10"/>
          </p:nvPr>
        </p:nvSpPr>
        <p:spPr/>
        <p:txBody>
          <a:bodyPr/>
          <a:lstStyle/>
          <a:p>
            <a:fld id="{02440FC0-13CC-4E7E-A0AB-D91C1712B188}" type="datetimeFigureOut">
              <a:rPr lang="en-GB" smtClean="0"/>
              <a:t>18/01/2022</a:t>
            </a:fld>
            <a:endParaRPr lang="en-GB"/>
          </a:p>
        </p:txBody>
      </p:sp>
      <p:sp>
        <p:nvSpPr>
          <p:cNvPr id="3" name="Footer Placeholder 2">
            <a:extLst>
              <a:ext uri="{FF2B5EF4-FFF2-40B4-BE49-F238E27FC236}">
                <a16:creationId xmlns:a16="http://schemas.microsoft.com/office/drawing/2014/main" id="{C8F0A54F-82DB-4B1C-81D6-A83E0D780F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D7F6A0-A089-4299-B423-301395AB7D05}"/>
              </a:ext>
            </a:extLst>
          </p:cNvPr>
          <p:cNvSpPr>
            <a:spLocks noGrp="1"/>
          </p:cNvSpPr>
          <p:nvPr>
            <p:ph type="sldNum" sz="quarter" idx="12"/>
          </p:nvPr>
        </p:nvSpPr>
        <p:spPr/>
        <p:txBody>
          <a:bodyPr/>
          <a:lstStyle/>
          <a:p>
            <a:fld id="{49E75010-3E6C-44B6-B0A3-740B59442D3E}" type="slidenum">
              <a:rPr lang="en-GB" smtClean="0"/>
              <a:t>‹#›</a:t>
            </a:fld>
            <a:endParaRPr lang="en-GB"/>
          </a:p>
        </p:txBody>
      </p:sp>
    </p:spTree>
    <p:extLst>
      <p:ext uri="{BB962C8B-B14F-4D97-AF65-F5344CB8AC3E}">
        <p14:creationId xmlns:p14="http://schemas.microsoft.com/office/powerpoint/2010/main" val="735562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B8087-4BC5-481A-B7BD-89345480B8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94DC2E-872B-4989-AB85-4E0260D819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A5604D1-87BC-4816-96A3-62767B8539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8FAFF88-4BCA-498E-9264-12DC3ABFE072}"/>
              </a:ext>
            </a:extLst>
          </p:cNvPr>
          <p:cNvSpPr>
            <a:spLocks noGrp="1"/>
          </p:cNvSpPr>
          <p:nvPr>
            <p:ph type="dt" sz="half" idx="10"/>
          </p:nvPr>
        </p:nvSpPr>
        <p:spPr/>
        <p:txBody>
          <a:bodyPr/>
          <a:lstStyle/>
          <a:p>
            <a:fld id="{02440FC0-13CC-4E7E-A0AB-D91C1712B188}" type="datetimeFigureOut">
              <a:rPr lang="en-GB" smtClean="0"/>
              <a:t>18/01/2022</a:t>
            </a:fld>
            <a:endParaRPr lang="en-GB"/>
          </a:p>
        </p:txBody>
      </p:sp>
      <p:sp>
        <p:nvSpPr>
          <p:cNvPr id="6" name="Footer Placeholder 5">
            <a:extLst>
              <a:ext uri="{FF2B5EF4-FFF2-40B4-BE49-F238E27FC236}">
                <a16:creationId xmlns:a16="http://schemas.microsoft.com/office/drawing/2014/main" id="{D315D3AB-0B54-48DE-8AB4-D5CDE611FF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683010-0101-442E-949C-B8AA4CAA174D}"/>
              </a:ext>
            </a:extLst>
          </p:cNvPr>
          <p:cNvSpPr>
            <a:spLocks noGrp="1"/>
          </p:cNvSpPr>
          <p:nvPr>
            <p:ph type="sldNum" sz="quarter" idx="12"/>
          </p:nvPr>
        </p:nvSpPr>
        <p:spPr/>
        <p:txBody>
          <a:bodyPr/>
          <a:lstStyle/>
          <a:p>
            <a:fld id="{49E75010-3E6C-44B6-B0A3-740B59442D3E}" type="slidenum">
              <a:rPr lang="en-GB" smtClean="0"/>
              <a:t>‹#›</a:t>
            </a:fld>
            <a:endParaRPr lang="en-GB"/>
          </a:p>
        </p:txBody>
      </p:sp>
    </p:spTree>
    <p:extLst>
      <p:ext uri="{BB962C8B-B14F-4D97-AF65-F5344CB8AC3E}">
        <p14:creationId xmlns:p14="http://schemas.microsoft.com/office/powerpoint/2010/main" val="306761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DBB33-8C3C-46FE-90B4-3DB241C9F1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5B8C0B-37EB-4280-9FDF-0BF5A864FD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2FBFB2-E78D-425C-92A6-234F43D55F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1ED2FA8-D959-4DD2-AA14-DD3BC0F82DEF}"/>
              </a:ext>
            </a:extLst>
          </p:cNvPr>
          <p:cNvSpPr>
            <a:spLocks noGrp="1"/>
          </p:cNvSpPr>
          <p:nvPr>
            <p:ph type="dt" sz="half" idx="10"/>
          </p:nvPr>
        </p:nvSpPr>
        <p:spPr/>
        <p:txBody>
          <a:bodyPr/>
          <a:lstStyle/>
          <a:p>
            <a:fld id="{02440FC0-13CC-4E7E-A0AB-D91C1712B188}" type="datetimeFigureOut">
              <a:rPr lang="en-GB" smtClean="0"/>
              <a:t>18/01/2022</a:t>
            </a:fld>
            <a:endParaRPr lang="en-GB"/>
          </a:p>
        </p:txBody>
      </p:sp>
      <p:sp>
        <p:nvSpPr>
          <p:cNvPr id="6" name="Footer Placeholder 5">
            <a:extLst>
              <a:ext uri="{FF2B5EF4-FFF2-40B4-BE49-F238E27FC236}">
                <a16:creationId xmlns:a16="http://schemas.microsoft.com/office/drawing/2014/main" id="{D7942C2A-F8B1-43C7-AD9B-70A271DBD6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004B11-AD8A-45F4-80EA-997B1260B804}"/>
              </a:ext>
            </a:extLst>
          </p:cNvPr>
          <p:cNvSpPr>
            <a:spLocks noGrp="1"/>
          </p:cNvSpPr>
          <p:nvPr>
            <p:ph type="sldNum" sz="quarter" idx="12"/>
          </p:nvPr>
        </p:nvSpPr>
        <p:spPr/>
        <p:txBody>
          <a:bodyPr/>
          <a:lstStyle/>
          <a:p>
            <a:fld id="{49E75010-3E6C-44B6-B0A3-740B59442D3E}" type="slidenum">
              <a:rPr lang="en-GB" smtClean="0"/>
              <a:t>‹#›</a:t>
            </a:fld>
            <a:endParaRPr lang="en-GB"/>
          </a:p>
        </p:txBody>
      </p:sp>
    </p:spTree>
    <p:extLst>
      <p:ext uri="{BB962C8B-B14F-4D97-AF65-F5344CB8AC3E}">
        <p14:creationId xmlns:p14="http://schemas.microsoft.com/office/powerpoint/2010/main" val="1518758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3001B-A84B-46AA-89FC-9EB9E7FCEF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CC71CD-9B42-4A5B-A80E-D9CEAC7291B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04997-3CC8-4D4D-BE61-7035D554EE36}"/>
              </a:ext>
            </a:extLst>
          </p:cNvPr>
          <p:cNvSpPr>
            <a:spLocks noGrp="1"/>
          </p:cNvSpPr>
          <p:nvPr>
            <p:ph type="dt" sz="half" idx="10"/>
          </p:nvPr>
        </p:nvSpPr>
        <p:spPr/>
        <p:txBody>
          <a:bodyPr/>
          <a:lstStyle/>
          <a:p>
            <a:fld id="{02440FC0-13CC-4E7E-A0AB-D91C1712B188}" type="datetimeFigureOut">
              <a:rPr lang="en-GB" smtClean="0"/>
              <a:t>18/01/2022</a:t>
            </a:fld>
            <a:endParaRPr lang="en-GB"/>
          </a:p>
        </p:txBody>
      </p:sp>
      <p:sp>
        <p:nvSpPr>
          <p:cNvPr id="5" name="Footer Placeholder 4">
            <a:extLst>
              <a:ext uri="{FF2B5EF4-FFF2-40B4-BE49-F238E27FC236}">
                <a16:creationId xmlns:a16="http://schemas.microsoft.com/office/drawing/2014/main" id="{5017CB9D-7215-48D0-8F35-8F77BA89DA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8DB816-65DD-42BC-A594-DDB72971574C}"/>
              </a:ext>
            </a:extLst>
          </p:cNvPr>
          <p:cNvSpPr>
            <a:spLocks noGrp="1"/>
          </p:cNvSpPr>
          <p:nvPr>
            <p:ph type="sldNum" sz="quarter" idx="12"/>
          </p:nvPr>
        </p:nvSpPr>
        <p:spPr/>
        <p:txBody>
          <a:bodyPr/>
          <a:lstStyle/>
          <a:p>
            <a:fld id="{49E75010-3E6C-44B6-B0A3-740B59442D3E}" type="slidenum">
              <a:rPr lang="en-GB" smtClean="0"/>
              <a:t>‹#›</a:t>
            </a:fld>
            <a:endParaRPr lang="en-GB"/>
          </a:p>
        </p:txBody>
      </p:sp>
    </p:spTree>
    <p:extLst>
      <p:ext uri="{BB962C8B-B14F-4D97-AF65-F5344CB8AC3E}">
        <p14:creationId xmlns:p14="http://schemas.microsoft.com/office/powerpoint/2010/main" val="125847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39615F-F548-4F92-8A0B-13D423F310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D8EADB-D55B-4D34-9B2E-393CFF4E253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E9467E-0E67-4A19-BAB7-2DE89B5B8031}"/>
              </a:ext>
            </a:extLst>
          </p:cNvPr>
          <p:cNvSpPr>
            <a:spLocks noGrp="1"/>
          </p:cNvSpPr>
          <p:nvPr>
            <p:ph type="dt" sz="half" idx="10"/>
          </p:nvPr>
        </p:nvSpPr>
        <p:spPr/>
        <p:txBody>
          <a:bodyPr/>
          <a:lstStyle/>
          <a:p>
            <a:fld id="{02440FC0-13CC-4E7E-A0AB-D91C1712B188}" type="datetimeFigureOut">
              <a:rPr lang="en-GB" smtClean="0"/>
              <a:t>18/01/2022</a:t>
            </a:fld>
            <a:endParaRPr lang="en-GB"/>
          </a:p>
        </p:txBody>
      </p:sp>
      <p:sp>
        <p:nvSpPr>
          <p:cNvPr id="5" name="Footer Placeholder 4">
            <a:extLst>
              <a:ext uri="{FF2B5EF4-FFF2-40B4-BE49-F238E27FC236}">
                <a16:creationId xmlns:a16="http://schemas.microsoft.com/office/drawing/2014/main" id="{D0208FCA-8D9E-4DB7-ADD0-CFE4BF8C99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B3C7E5-B89D-41B0-B1DE-CC928037F570}"/>
              </a:ext>
            </a:extLst>
          </p:cNvPr>
          <p:cNvSpPr>
            <a:spLocks noGrp="1"/>
          </p:cNvSpPr>
          <p:nvPr>
            <p:ph type="sldNum" sz="quarter" idx="12"/>
          </p:nvPr>
        </p:nvSpPr>
        <p:spPr/>
        <p:txBody>
          <a:bodyPr/>
          <a:lstStyle/>
          <a:p>
            <a:fld id="{49E75010-3E6C-44B6-B0A3-740B59442D3E}" type="slidenum">
              <a:rPr lang="en-GB" smtClean="0"/>
              <a:t>‹#›</a:t>
            </a:fld>
            <a:endParaRPr lang="en-GB"/>
          </a:p>
        </p:txBody>
      </p:sp>
    </p:spTree>
    <p:extLst>
      <p:ext uri="{BB962C8B-B14F-4D97-AF65-F5344CB8AC3E}">
        <p14:creationId xmlns:p14="http://schemas.microsoft.com/office/powerpoint/2010/main" val="3137931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7F11B9-4D65-46C4-BDE4-6F7DB88F87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B8B7C6-44F9-4952-879E-6E9BDFA320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66E936-9108-41C8-BAB6-83B8303A48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440FC0-13CC-4E7E-A0AB-D91C1712B188}" type="datetimeFigureOut">
              <a:rPr lang="en-GB" smtClean="0"/>
              <a:t>18/01/2022</a:t>
            </a:fld>
            <a:endParaRPr lang="en-GB"/>
          </a:p>
        </p:txBody>
      </p:sp>
      <p:sp>
        <p:nvSpPr>
          <p:cNvPr id="5" name="Footer Placeholder 4">
            <a:extLst>
              <a:ext uri="{FF2B5EF4-FFF2-40B4-BE49-F238E27FC236}">
                <a16:creationId xmlns:a16="http://schemas.microsoft.com/office/drawing/2014/main" id="{9296DF2E-8EBF-4793-A7EF-66EBED6067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B16D5B-C0D5-49F2-9F4A-4DA8A06B7E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E75010-3E6C-44B6-B0A3-740B59442D3E}" type="slidenum">
              <a:rPr lang="en-GB" smtClean="0"/>
              <a:t>‹#›</a:t>
            </a:fld>
            <a:endParaRPr lang="en-GB"/>
          </a:p>
        </p:txBody>
      </p:sp>
    </p:spTree>
    <p:extLst>
      <p:ext uri="{BB962C8B-B14F-4D97-AF65-F5344CB8AC3E}">
        <p14:creationId xmlns:p14="http://schemas.microsoft.com/office/powerpoint/2010/main" val="26897240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wwha.co.uk/en/how-to/"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9F11B6C-707A-4BD3-AD86-A774CFF8C7DC}"/>
              </a:ext>
            </a:extLst>
          </p:cNvPr>
          <p:cNvPicPr>
            <a:picLocks noChangeAspect="1"/>
          </p:cNvPicPr>
          <p:nvPr/>
        </p:nvPicPr>
        <p:blipFill rotWithShape="1">
          <a:blip r:embed="rId2"/>
          <a:srcRect l="6446" t="31818" r="2645"/>
          <a:stretch/>
        </p:blipFill>
        <p:spPr>
          <a:xfrm>
            <a:off x="19" y="0"/>
            <a:ext cx="12191981" cy="6857990"/>
          </a:xfrm>
          <a:prstGeom prst="rect">
            <a:avLst/>
          </a:prstGeom>
        </p:spPr>
      </p:pic>
      <p:sp>
        <p:nvSpPr>
          <p:cNvPr id="39" name="Rectangle 3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1A9E78-CBFB-43BD-9770-F0230EEE3B54}"/>
              </a:ext>
            </a:extLst>
          </p:cNvPr>
          <p:cNvSpPr>
            <a:spLocks noGrp="1"/>
          </p:cNvSpPr>
          <p:nvPr>
            <p:ph type="ctrTitle"/>
          </p:nvPr>
        </p:nvSpPr>
        <p:spPr>
          <a:xfrm>
            <a:off x="404553" y="3091928"/>
            <a:ext cx="9078562" cy="2387600"/>
          </a:xfrm>
        </p:spPr>
        <p:txBody>
          <a:bodyPr>
            <a:normAutofit/>
          </a:bodyPr>
          <a:lstStyle/>
          <a:p>
            <a:pPr algn="l"/>
            <a:r>
              <a:rPr lang="en-GB" sz="6600"/>
              <a:t>Rhiw Cefn Gwlad, Bridgend</a:t>
            </a:r>
          </a:p>
        </p:txBody>
      </p:sp>
      <p:sp>
        <p:nvSpPr>
          <p:cNvPr id="41" name="Rectangle: Rounded Corners 40">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10F4417-8612-4496-B7D4-49A8605B024C}"/>
              </a:ext>
            </a:extLst>
          </p:cNvPr>
          <p:cNvPicPr>
            <a:picLocks noChangeAspect="1"/>
          </p:cNvPicPr>
          <p:nvPr/>
        </p:nvPicPr>
        <p:blipFill rotWithShape="1">
          <a:blip r:embed="rId3"/>
          <a:srcRect l="14741" t="10610" r="15071" b="9893"/>
          <a:stretch/>
        </p:blipFill>
        <p:spPr>
          <a:xfrm>
            <a:off x="10889391" y="6028125"/>
            <a:ext cx="1302589" cy="829875"/>
          </a:xfrm>
          <a:prstGeom prst="rect">
            <a:avLst/>
          </a:prstGeom>
        </p:spPr>
      </p:pic>
      <p:sp>
        <p:nvSpPr>
          <p:cNvPr id="5" name="TextBox 4">
            <a:extLst>
              <a:ext uri="{FF2B5EF4-FFF2-40B4-BE49-F238E27FC236}">
                <a16:creationId xmlns:a16="http://schemas.microsoft.com/office/drawing/2014/main" id="{64BDD286-F99E-4DA2-9518-97307EC549ED}"/>
              </a:ext>
            </a:extLst>
          </p:cNvPr>
          <p:cNvSpPr txBox="1"/>
          <p:nvPr/>
        </p:nvSpPr>
        <p:spPr>
          <a:xfrm>
            <a:off x="120770" y="5575039"/>
            <a:ext cx="6202392" cy="369332"/>
          </a:xfrm>
          <a:prstGeom prst="rect">
            <a:avLst/>
          </a:prstGeom>
          <a:noFill/>
        </p:spPr>
        <p:txBody>
          <a:bodyPr wrap="square" rtlCol="0">
            <a:spAutoFit/>
          </a:bodyPr>
          <a:lstStyle/>
          <a:p>
            <a:r>
              <a:rPr lang="en-GB" b="1" dirty="0">
                <a:solidFill>
                  <a:srgbClr val="0070C0"/>
                </a:solidFill>
              </a:rPr>
              <a:t>By Mark Davies, Development Officer Wales and West Housing</a:t>
            </a:r>
          </a:p>
        </p:txBody>
      </p:sp>
    </p:spTree>
    <p:extLst>
      <p:ext uri="{BB962C8B-B14F-4D97-AF65-F5344CB8AC3E}">
        <p14:creationId xmlns:p14="http://schemas.microsoft.com/office/powerpoint/2010/main" val="374744029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A70095-C8C3-4F1C-B5F3-D38314E9FE08}"/>
              </a:ext>
            </a:extLst>
          </p:cNvPr>
          <p:cNvSpPr>
            <a:spLocks noGrp="1"/>
          </p:cNvSpPr>
          <p:nvPr>
            <p:ph type="title"/>
          </p:nvPr>
        </p:nvSpPr>
        <p:spPr>
          <a:xfrm>
            <a:off x="643467" y="321734"/>
            <a:ext cx="10905066" cy="1135737"/>
          </a:xfrm>
        </p:spPr>
        <p:txBody>
          <a:bodyPr>
            <a:normAutofit/>
          </a:bodyPr>
          <a:lstStyle/>
          <a:p>
            <a:r>
              <a:rPr lang="en-GB" sz="3600" b="1" dirty="0"/>
              <a:t>Background</a:t>
            </a:r>
          </a:p>
        </p:txBody>
      </p:sp>
      <p:sp>
        <p:nvSpPr>
          <p:cNvPr id="3" name="Content Placeholder 2">
            <a:extLst>
              <a:ext uri="{FF2B5EF4-FFF2-40B4-BE49-F238E27FC236}">
                <a16:creationId xmlns:a16="http://schemas.microsoft.com/office/drawing/2014/main" id="{89461287-CB1C-438F-BCBB-EB724D609931}"/>
              </a:ext>
            </a:extLst>
          </p:cNvPr>
          <p:cNvSpPr>
            <a:spLocks noGrp="1"/>
          </p:cNvSpPr>
          <p:nvPr>
            <p:ph idx="1"/>
          </p:nvPr>
        </p:nvSpPr>
        <p:spPr>
          <a:xfrm>
            <a:off x="897147" y="1848864"/>
            <a:ext cx="10092906" cy="4328099"/>
          </a:xfrm>
        </p:spPr>
        <p:txBody>
          <a:bodyPr>
            <a:normAutofit lnSpcReduction="10000"/>
          </a:bodyPr>
          <a:lstStyle/>
          <a:p>
            <a:r>
              <a:rPr lang="en-GB" sz="1800" dirty="0"/>
              <a:t>The Welsh School of Architecture at Cardiff University had a goal to design and build an affordable electric powered home, which over the course of the year would put more energy back into the grid than it took from it – ‘energy positive’. The </a:t>
            </a:r>
            <a:r>
              <a:rPr lang="en-GB" sz="1800" dirty="0" err="1"/>
              <a:t>Solcer</a:t>
            </a:r>
            <a:r>
              <a:rPr lang="en-GB" sz="1800" dirty="0"/>
              <a:t> House designed and built by the Cardiff University team was complete in 2015. </a:t>
            </a:r>
          </a:p>
          <a:p>
            <a:r>
              <a:rPr lang="en-GB" sz="1800" dirty="0"/>
              <a:t>This whole systems approach to housing results in lower carbon output from energy use and lower fuel bills for occupants.</a:t>
            </a:r>
          </a:p>
          <a:p>
            <a:r>
              <a:rPr lang="en-GB" sz="1800" dirty="0"/>
              <a:t> Various forms of heating were evaluated, a ‘combined’ hot water/ space exhaust air source heat pump system was selected which gently moves warm air around the home.</a:t>
            </a:r>
          </a:p>
          <a:p>
            <a:r>
              <a:rPr lang="en-GB" sz="1800" dirty="0"/>
              <a:t>WWH worked with a private company, </a:t>
            </a:r>
            <a:r>
              <a:rPr lang="en-GB" sz="1800" dirty="0" err="1"/>
              <a:t>Zenergy</a:t>
            </a:r>
            <a:r>
              <a:rPr lang="en-GB" sz="1800" dirty="0"/>
              <a:t> Design, to take the </a:t>
            </a:r>
            <a:r>
              <a:rPr lang="en-GB" sz="1800" dirty="0" err="1"/>
              <a:t>Solcer</a:t>
            </a:r>
            <a:r>
              <a:rPr lang="en-GB" sz="1800" dirty="0"/>
              <a:t> House concept a stage further in 2019, applying for IHP funding for 14 similar ‘</a:t>
            </a:r>
            <a:r>
              <a:rPr lang="en-GB" sz="1800" dirty="0" err="1"/>
              <a:t>Solcer</a:t>
            </a:r>
            <a:r>
              <a:rPr lang="en-GB" sz="1800" dirty="0"/>
              <a:t>’ homes in Bridgend on a site which obtained planning consent in March 2019.</a:t>
            </a:r>
          </a:p>
          <a:p>
            <a:r>
              <a:rPr lang="en-GB" sz="1800" dirty="0"/>
              <a:t>WWH’s primary target was to achieve affordable energy costs for residents with the added benefit of carbon in use reductions. The energy positive target was exciting but always was a secondary goal for us.</a:t>
            </a:r>
          </a:p>
          <a:p>
            <a:r>
              <a:rPr lang="en-GB" sz="1800" dirty="0"/>
              <a:t>The homes were completed &amp; occupied 6</a:t>
            </a:r>
            <a:r>
              <a:rPr lang="en-GB" sz="1800" baseline="30000" dirty="0"/>
              <a:t>th</a:t>
            </a:r>
            <a:r>
              <a:rPr lang="en-GB" sz="1800" dirty="0"/>
              <a:t> January 2021.</a:t>
            </a:r>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61410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 name="Rectangle 9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AB0621-005B-4364-9AA8-B14B30AB0B7E}"/>
              </a:ext>
            </a:extLst>
          </p:cNvPr>
          <p:cNvSpPr>
            <a:spLocks noGrp="1"/>
          </p:cNvSpPr>
          <p:nvPr>
            <p:ph type="title"/>
          </p:nvPr>
        </p:nvSpPr>
        <p:spPr>
          <a:xfrm>
            <a:off x="643467" y="321734"/>
            <a:ext cx="6901193" cy="1135737"/>
          </a:xfrm>
        </p:spPr>
        <p:txBody>
          <a:bodyPr>
            <a:normAutofit fontScale="90000"/>
          </a:bodyPr>
          <a:lstStyle/>
          <a:p>
            <a:r>
              <a:rPr lang="en-GB" sz="3600" b="1" dirty="0"/>
              <a:t>GSE ‘In roof’ Photo Voltaic (PV) panels</a:t>
            </a:r>
            <a:br>
              <a:rPr lang="en-GB" sz="3600" dirty="0"/>
            </a:br>
            <a:endParaRPr lang="en-GB" sz="3600" dirty="0"/>
          </a:p>
        </p:txBody>
      </p:sp>
      <p:sp>
        <p:nvSpPr>
          <p:cNvPr id="3" name="Content Placeholder 2">
            <a:extLst>
              <a:ext uri="{FF2B5EF4-FFF2-40B4-BE49-F238E27FC236}">
                <a16:creationId xmlns:a16="http://schemas.microsoft.com/office/drawing/2014/main" id="{7A5A9F34-09C0-4039-9EA6-437AC2AB6596}"/>
              </a:ext>
            </a:extLst>
          </p:cNvPr>
          <p:cNvSpPr>
            <a:spLocks noGrp="1"/>
          </p:cNvSpPr>
          <p:nvPr>
            <p:ph idx="1"/>
          </p:nvPr>
        </p:nvSpPr>
        <p:spPr>
          <a:xfrm>
            <a:off x="643469" y="1457471"/>
            <a:ext cx="5955740" cy="4110086"/>
          </a:xfrm>
        </p:spPr>
        <p:txBody>
          <a:bodyPr>
            <a:normAutofit/>
          </a:bodyPr>
          <a:lstStyle/>
          <a:p>
            <a:r>
              <a:rPr lang="en-US" sz="1800" dirty="0"/>
              <a:t>3.7 – 7.4 kW capacity.</a:t>
            </a:r>
            <a:endParaRPr lang="en-GB" sz="1800" dirty="0"/>
          </a:p>
          <a:p>
            <a:r>
              <a:rPr lang="en-GB" sz="1800" dirty="0" err="1"/>
              <a:t>Solcer</a:t>
            </a:r>
            <a:r>
              <a:rPr lang="en-GB" sz="1800" dirty="0"/>
              <a:t> experience was positive with in-roof panels.</a:t>
            </a:r>
          </a:p>
          <a:p>
            <a:r>
              <a:rPr lang="en-GB" sz="1800" dirty="0"/>
              <a:t>Reduce need to manufacture roof tiles saving embodied energy/carbon.</a:t>
            </a:r>
          </a:p>
          <a:p>
            <a:r>
              <a:rPr lang="en-GB" sz="1800" dirty="0"/>
              <a:t>Feedback from our contractors, Jehu Group was that they were easy to fit.</a:t>
            </a:r>
          </a:p>
          <a:p>
            <a:r>
              <a:rPr lang="en-GB" sz="1800" dirty="0"/>
              <a:t>WWH verdict is that they look good &amp; can accommodate standard PV panels. Technical view is water leaks are less likely than ‘on roof’ PV systems.</a:t>
            </a:r>
          </a:p>
          <a:p>
            <a:r>
              <a:rPr lang="en-GB" sz="1800" dirty="0"/>
              <a:t>Additional cost over tiles est. £8k per home.</a:t>
            </a:r>
          </a:p>
          <a:p>
            <a:r>
              <a:rPr lang="en-GB" sz="1800" dirty="0"/>
              <a:t>Require a limiter for export to grid of 3kW to 5kW.</a:t>
            </a:r>
          </a:p>
          <a:p>
            <a:pPr marL="0" indent="0">
              <a:buNone/>
            </a:pPr>
            <a:endParaRPr lang="en-GB" sz="2000" dirty="0"/>
          </a:p>
        </p:txBody>
      </p:sp>
      <p:sp>
        <p:nvSpPr>
          <p:cNvPr id="101" name="Isosceles Triangle 10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10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6EA0ABC-8861-457B-AFBE-8549AB60239A}"/>
              </a:ext>
            </a:extLst>
          </p:cNvPr>
          <p:cNvPicPr>
            <a:picLocks noChangeAspect="1"/>
          </p:cNvPicPr>
          <p:nvPr/>
        </p:nvPicPr>
        <p:blipFill>
          <a:blip r:embed="rId2"/>
          <a:stretch>
            <a:fillRect/>
          </a:stretch>
        </p:blipFill>
        <p:spPr>
          <a:xfrm>
            <a:off x="6745857" y="1485843"/>
            <a:ext cx="4748201" cy="3770765"/>
          </a:xfrm>
          <a:prstGeom prst="rect">
            <a:avLst/>
          </a:prstGeom>
        </p:spPr>
      </p:pic>
      <p:grpSp>
        <p:nvGrpSpPr>
          <p:cNvPr id="105" name="Group 104">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06" name="Isosceles Triangle 10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7" name="Rectangle 106">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45287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0" name="Rectangle 8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5D2EB2-EF7A-40D3-B0DA-1880732031E7}"/>
              </a:ext>
            </a:extLst>
          </p:cNvPr>
          <p:cNvSpPr>
            <a:spLocks noGrp="1"/>
          </p:cNvSpPr>
          <p:nvPr>
            <p:ph type="title"/>
          </p:nvPr>
        </p:nvSpPr>
        <p:spPr>
          <a:xfrm>
            <a:off x="643467" y="321734"/>
            <a:ext cx="6901193" cy="1135737"/>
          </a:xfrm>
        </p:spPr>
        <p:txBody>
          <a:bodyPr>
            <a:normAutofit/>
          </a:bodyPr>
          <a:lstStyle/>
          <a:p>
            <a:r>
              <a:rPr lang="en-GB" sz="3600" b="1"/>
              <a:t>Tesla Powerwall 2 battery</a:t>
            </a:r>
            <a:br>
              <a:rPr lang="en-GB" sz="3600"/>
            </a:br>
            <a:endParaRPr lang="en-GB" sz="3600"/>
          </a:p>
        </p:txBody>
      </p:sp>
      <p:sp>
        <p:nvSpPr>
          <p:cNvPr id="6" name="Content Placeholder 5">
            <a:extLst>
              <a:ext uri="{FF2B5EF4-FFF2-40B4-BE49-F238E27FC236}">
                <a16:creationId xmlns:a16="http://schemas.microsoft.com/office/drawing/2014/main" id="{C4034EF8-1888-4188-A96C-BDB06BF8E691}"/>
              </a:ext>
            </a:extLst>
          </p:cNvPr>
          <p:cNvSpPr>
            <a:spLocks noGrp="1"/>
          </p:cNvSpPr>
          <p:nvPr>
            <p:ph idx="1"/>
          </p:nvPr>
        </p:nvSpPr>
        <p:spPr>
          <a:xfrm>
            <a:off x="327350" y="1782981"/>
            <a:ext cx="6366748" cy="4393982"/>
          </a:xfrm>
        </p:spPr>
        <p:txBody>
          <a:bodyPr>
            <a:normAutofit/>
          </a:bodyPr>
          <a:lstStyle/>
          <a:p>
            <a:r>
              <a:rPr lang="en-GB" sz="1800" dirty="0"/>
              <a:t>Up to 5kW output. 10 year guarantee. 13.5 kWh storage capacity.</a:t>
            </a:r>
          </a:p>
          <a:p>
            <a:r>
              <a:rPr lang="en-GB" sz="1800" dirty="0"/>
              <a:t>Fixed tablet to the wall with Tesla App to show excellent graphics and comprehensive data for residents to see.</a:t>
            </a:r>
          </a:p>
          <a:p>
            <a:r>
              <a:rPr lang="en-GB" sz="1800" dirty="0"/>
              <a:t>WWH can also see all data live for all homes via Tesla App and change settings remotely without disturbing residents.</a:t>
            </a:r>
          </a:p>
          <a:p>
            <a:r>
              <a:rPr lang="en-GB" sz="1800" dirty="0"/>
              <a:t>Managed to lock the tablet with just Tesla App.</a:t>
            </a:r>
          </a:p>
          <a:p>
            <a:r>
              <a:rPr lang="en-GB" sz="1800" dirty="0"/>
              <a:t>All systems working well other than one battery has tripped 3 times, possibly from loose wires. This is being investigated.</a:t>
            </a:r>
          </a:p>
          <a:p>
            <a:r>
              <a:rPr lang="en-GB" sz="1800" dirty="0"/>
              <a:t>Cost est. £6,000 per home.</a:t>
            </a:r>
          </a:p>
          <a:p>
            <a:r>
              <a:rPr lang="en-GB" sz="1800" dirty="0"/>
              <a:t>Overall very impressed with battery and Tesla service but we think for future more useful if Tesla developed smaller battery at less cost.</a:t>
            </a:r>
          </a:p>
          <a:p>
            <a:endParaRPr lang="en-GB" sz="1900" dirty="0"/>
          </a:p>
          <a:p>
            <a:pPr marL="0" indent="0">
              <a:buNone/>
            </a:pPr>
            <a:endParaRPr lang="en-GB" sz="1900" dirty="0"/>
          </a:p>
        </p:txBody>
      </p:sp>
      <p:sp>
        <p:nvSpPr>
          <p:cNvPr id="101" name="Isosceles Triangle 8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8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8EC6750-DF90-4A4B-8AE9-A7AA90E6C9EF}"/>
              </a:ext>
            </a:extLst>
          </p:cNvPr>
          <p:cNvPicPr>
            <a:picLocks noChangeAspect="1"/>
          </p:cNvPicPr>
          <p:nvPr/>
        </p:nvPicPr>
        <p:blipFill rotWithShape="1">
          <a:blip r:embed="rId2"/>
          <a:srcRect l="23714" r="16337" b="5954"/>
          <a:stretch/>
        </p:blipFill>
        <p:spPr>
          <a:xfrm>
            <a:off x="6443932" y="1176212"/>
            <a:ext cx="5642497" cy="4979114"/>
          </a:xfrm>
          <a:prstGeom prst="rect">
            <a:avLst/>
          </a:prstGeom>
        </p:spPr>
      </p:pic>
      <p:grpSp>
        <p:nvGrpSpPr>
          <p:cNvPr id="103" name="Group 90">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04" name="Isosceles Triangle 9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92">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83456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E61C63-89AC-496F-A085-265DBE217826}"/>
              </a:ext>
            </a:extLst>
          </p:cNvPr>
          <p:cNvSpPr>
            <a:spLocks noGrp="1"/>
          </p:cNvSpPr>
          <p:nvPr>
            <p:ph type="title"/>
          </p:nvPr>
        </p:nvSpPr>
        <p:spPr>
          <a:xfrm>
            <a:off x="643467" y="321734"/>
            <a:ext cx="6901193" cy="1135737"/>
          </a:xfrm>
        </p:spPr>
        <p:txBody>
          <a:bodyPr>
            <a:normAutofit/>
          </a:bodyPr>
          <a:lstStyle/>
          <a:p>
            <a:r>
              <a:rPr lang="en-GB" sz="3600" b="1" dirty="0"/>
              <a:t>Pichler </a:t>
            </a:r>
            <a:r>
              <a:rPr lang="en-GB" sz="3600" b="1" dirty="0" err="1"/>
              <a:t>Pkom</a:t>
            </a:r>
            <a:r>
              <a:rPr lang="en-GB" sz="3600" b="1" dirty="0"/>
              <a:t> 4 combined exhaust heat pump system</a:t>
            </a:r>
          </a:p>
        </p:txBody>
      </p:sp>
      <p:grpSp>
        <p:nvGrpSpPr>
          <p:cNvPr id="71" name="Group 70">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72" name="Isosceles Triangle 7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EF53B85-5DFE-4D5E-8FA2-02C909782294}"/>
              </a:ext>
            </a:extLst>
          </p:cNvPr>
          <p:cNvSpPr>
            <a:spLocks noGrp="1"/>
          </p:cNvSpPr>
          <p:nvPr>
            <p:ph idx="1"/>
          </p:nvPr>
        </p:nvSpPr>
        <p:spPr>
          <a:xfrm>
            <a:off x="643467" y="1745761"/>
            <a:ext cx="7840616" cy="4350938"/>
          </a:xfrm>
        </p:spPr>
        <p:txBody>
          <a:bodyPr>
            <a:normAutofit lnSpcReduction="10000"/>
          </a:bodyPr>
          <a:lstStyle/>
          <a:p>
            <a:r>
              <a:rPr lang="en-US" sz="1800" dirty="0"/>
              <a:t>Heating &amp; Hot water</a:t>
            </a:r>
            <a:r>
              <a:rPr lang="en-US" sz="1800" b="1" dirty="0"/>
              <a:t> </a:t>
            </a:r>
            <a:r>
              <a:rPr lang="en-US" sz="1800" dirty="0"/>
              <a:t>is</a:t>
            </a:r>
            <a:r>
              <a:rPr lang="en-US" sz="1800" b="1" dirty="0"/>
              <a:t> </a:t>
            </a:r>
            <a:r>
              <a:rPr lang="en-US" sz="1800" dirty="0"/>
              <a:t>by Pichler PKOM4</a:t>
            </a:r>
            <a:r>
              <a:rPr lang="en-US" sz="1800" b="1" dirty="0"/>
              <a:t> </a:t>
            </a:r>
            <a:r>
              <a:rPr lang="en-US" sz="1800" dirty="0"/>
              <a:t>air source heat pump system linked to a Mechanical Ventilation Heat Recovery (MVHR) system. Good performance in the proto-type </a:t>
            </a:r>
            <a:r>
              <a:rPr lang="en-US" sz="1800" dirty="0" err="1"/>
              <a:t>Solcer</a:t>
            </a:r>
            <a:r>
              <a:rPr lang="en-US" sz="1800" dirty="0"/>
              <a:t> home enabled confidence in a product used widely in other parts of Europe but not the UK.</a:t>
            </a:r>
            <a:endParaRPr lang="en-GB" sz="1800" dirty="0"/>
          </a:p>
          <a:p>
            <a:r>
              <a:rPr lang="en-GB" sz="1800" dirty="0"/>
              <a:t>About the size of a large fridge/freezer, Weighs 240 kg, Hot water tank capacity 212 litres. Our measured Co-efficient of Performance to date in these homes is around 3.2 – which is around the average for heat pumps.</a:t>
            </a:r>
          </a:p>
          <a:p>
            <a:r>
              <a:rPr lang="en-GB" sz="1800" dirty="0"/>
              <a:t>Requires thought around ducting and ceiling heights at design stage – larger ducting than normal MVHR and we needed to slightly lower one ceiling in the flats.</a:t>
            </a:r>
          </a:p>
          <a:p>
            <a:r>
              <a:rPr lang="en-GB" sz="1800" dirty="0"/>
              <a:t>Works in synch with the Mechanical Ventilation and Heat Recovery (MVHR), filtering the gently circulating air – good if dust allergies etc.</a:t>
            </a:r>
          </a:p>
          <a:p>
            <a:r>
              <a:rPr lang="en-GB" sz="1800" dirty="0"/>
              <a:t>Controls are pretty simple but written guide was not– WWH wrote a clearer guide &amp; recorded video posted on web:</a:t>
            </a:r>
          </a:p>
          <a:p>
            <a:pPr marL="0" indent="0">
              <a:buNone/>
            </a:pPr>
            <a:r>
              <a:rPr lang="en-GB" sz="1800" dirty="0">
                <a:hlinkClick r:id="rId2"/>
              </a:rPr>
              <a:t>https://www.wwha.co.uk/en/how-to/</a:t>
            </a:r>
            <a:r>
              <a:rPr lang="en-GB" sz="1800" dirty="0"/>
              <a:t>               (scroll down on web page)</a:t>
            </a:r>
          </a:p>
          <a:p>
            <a:endParaRPr lang="en-GB" sz="1100" dirty="0"/>
          </a:p>
        </p:txBody>
      </p:sp>
      <p:pic>
        <p:nvPicPr>
          <p:cNvPr id="4" name="Picture 3">
            <a:extLst>
              <a:ext uri="{FF2B5EF4-FFF2-40B4-BE49-F238E27FC236}">
                <a16:creationId xmlns:a16="http://schemas.microsoft.com/office/drawing/2014/main" id="{F376799A-8633-4B12-B771-D52D3CA52A8B}"/>
              </a:ext>
            </a:extLst>
          </p:cNvPr>
          <p:cNvPicPr/>
          <p:nvPr/>
        </p:nvPicPr>
        <p:blipFill rotWithShape="1">
          <a:blip r:embed="rId3" cstate="print">
            <a:extLst>
              <a:ext uri="{28A0092B-C50C-407E-A947-70E740481C1C}">
                <a14:useLocalDpi xmlns:a14="http://schemas.microsoft.com/office/drawing/2010/main" val="0"/>
              </a:ext>
            </a:extLst>
          </a:blip>
          <a:srcRect t="23602" b="4335"/>
          <a:stretch/>
        </p:blipFill>
        <p:spPr bwMode="auto">
          <a:xfrm rot="5400000">
            <a:off x="8364863" y="1243820"/>
            <a:ext cx="3223169" cy="2096217"/>
          </a:xfrm>
          <a:prstGeom prst="rect">
            <a:avLst/>
          </a:prstGeom>
          <a:noFill/>
          <a:extLst>
            <a:ext uri="{53640926-AAD7-44D8-BBD7-CCE9431645EC}">
              <a14:shadowObscured xmlns:a14="http://schemas.microsoft.com/office/drawing/2010/main"/>
            </a:ext>
          </a:extLst>
        </p:spPr>
      </p:pic>
      <p:sp>
        <p:nvSpPr>
          <p:cNvPr id="75" name="Isosceles Triangle 7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45DEDA4-6252-451D-907F-3F68ADDBC686}"/>
              </a:ext>
            </a:extLst>
          </p:cNvPr>
          <p:cNvPicPr>
            <a:picLocks noChangeAspect="1"/>
          </p:cNvPicPr>
          <p:nvPr/>
        </p:nvPicPr>
        <p:blipFill rotWithShape="1">
          <a:blip r:embed="rId4"/>
          <a:srcRect l="11171" t="13778" r="11604" b="12143"/>
          <a:stretch/>
        </p:blipFill>
        <p:spPr>
          <a:xfrm>
            <a:off x="8484084" y="4393746"/>
            <a:ext cx="3632407" cy="2064738"/>
          </a:xfrm>
          <a:prstGeom prst="rect">
            <a:avLst/>
          </a:prstGeom>
        </p:spPr>
      </p:pic>
    </p:spTree>
    <p:extLst>
      <p:ext uri="{BB962C8B-B14F-4D97-AF65-F5344CB8AC3E}">
        <p14:creationId xmlns:p14="http://schemas.microsoft.com/office/powerpoint/2010/main" val="326723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2FA3C25-7A77-49AB-B85B-C10A651AB2A6}"/>
              </a:ext>
            </a:extLst>
          </p:cNvPr>
          <p:cNvSpPr>
            <a:spLocks noGrp="1"/>
          </p:cNvSpPr>
          <p:nvPr>
            <p:ph idx="1"/>
          </p:nvPr>
        </p:nvSpPr>
        <p:spPr>
          <a:xfrm>
            <a:off x="643468" y="1270000"/>
            <a:ext cx="6901193" cy="4906963"/>
          </a:xfrm>
        </p:spPr>
        <p:txBody>
          <a:bodyPr>
            <a:normAutofit/>
          </a:bodyPr>
          <a:lstStyle/>
          <a:p>
            <a:r>
              <a:rPr lang="en-GB" sz="1800" dirty="0"/>
              <a:t>No ability to restrict technical settings on controls was disappointing – but we can make remote changes via installer &amp; potentially WWH in the future. Pichler are considering adding code access to some settings.</a:t>
            </a:r>
          </a:p>
          <a:p>
            <a:r>
              <a:rPr lang="en-GB" sz="1800" dirty="0"/>
              <a:t>Ability to remote monitor &amp; change settings has been really useful to fine tune things.</a:t>
            </a:r>
          </a:p>
          <a:p>
            <a:r>
              <a:rPr lang="en-GB" sz="1800" dirty="0"/>
              <a:t>Filter changes are very easy.</a:t>
            </a:r>
          </a:p>
          <a:p>
            <a:r>
              <a:rPr lang="en-GB" sz="1800" dirty="0"/>
              <a:t>Currently one supplier in UK – Total Home Environment – this may change in the future.</a:t>
            </a:r>
          </a:p>
          <a:p>
            <a:r>
              <a:rPr lang="en-GB" sz="1800" dirty="0"/>
              <a:t>Additional cost over gas system est. £9,000 per home incl. MVHR. (Cost of Pichler system now be a little lower than WWH paid).</a:t>
            </a:r>
          </a:p>
          <a:p>
            <a:r>
              <a:rPr lang="en-GB" sz="1800" dirty="0"/>
              <a:t>All 14 residents to date say they are very happy with both heating &amp; HW (even in cold Jan/Feb).</a:t>
            </a:r>
          </a:p>
          <a:p>
            <a:r>
              <a:rPr lang="en-GB" sz="1800" dirty="0"/>
              <a:t>Very pleased with this product – but the price does need to come down to make this a viable contender for HA’s and others to use in the future.</a:t>
            </a:r>
          </a:p>
          <a:p>
            <a:endParaRPr lang="en-GB" sz="1700" dirty="0"/>
          </a:p>
        </p:txBody>
      </p:sp>
      <p:sp>
        <p:nvSpPr>
          <p:cNvPr id="11" name="Isosceles Triangle 1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0B11446-A1BC-4382-8E17-E77BBE5BA241}"/>
              </a:ext>
            </a:extLst>
          </p:cNvPr>
          <p:cNvPicPr>
            <a:picLocks noChangeAspect="1"/>
          </p:cNvPicPr>
          <p:nvPr/>
        </p:nvPicPr>
        <p:blipFill>
          <a:blip r:embed="rId2"/>
          <a:stretch>
            <a:fillRect/>
          </a:stretch>
        </p:blipFill>
        <p:spPr>
          <a:xfrm>
            <a:off x="8119869" y="2044347"/>
            <a:ext cx="3428663" cy="2769304"/>
          </a:xfrm>
          <a:prstGeom prst="rect">
            <a:avLst/>
          </a:prstGeom>
        </p:spPr>
      </p:pic>
      <p:grpSp>
        <p:nvGrpSpPr>
          <p:cNvPr id="15" name="Group 14">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6" name="Isosceles Triangle 1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64527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4FD573-B2D4-453E-BF69-944BADF209D8}"/>
              </a:ext>
            </a:extLst>
          </p:cNvPr>
          <p:cNvSpPr>
            <a:spLocks noGrp="1"/>
          </p:cNvSpPr>
          <p:nvPr>
            <p:ph type="title"/>
          </p:nvPr>
        </p:nvSpPr>
        <p:spPr>
          <a:xfrm>
            <a:off x="643467" y="321734"/>
            <a:ext cx="4970877" cy="1135737"/>
          </a:xfrm>
        </p:spPr>
        <p:txBody>
          <a:bodyPr>
            <a:normAutofit/>
          </a:bodyPr>
          <a:lstStyle/>
          <a:p>
            <a:r>
              <a:rPr lang="en-GB" sz="3600" b="1"/>
              <a:t>Structured Insulated Panel System</a:t>
            </a:r>
          </a:p>
        </p:txBody>
      </p:sp>
      <p:sp>
        <p:nvSpPr>
          <p:cNvPr id="3" name="Content Placeholder 2">
            <a:extLst>
              <a:ext uri="{FF2B5EF4-FFF2-40B4-BE49-F238E27FC236}">
                <a16:creationId xmlns:a16="http://schemas.microsoft.com/office/drawing/2014/main" id="{72995AE9-2E18-4548-A5C5-F2FBBB4097FE}"/>
              </a:ext>
            </a:extLst>
          </p:cNvPr>
          <p:cNvSpPr>
            <a:spLocks noGrp="1"/>
          </p:cNvSpPr>
          <p:nvPr>
            <p:ph idx="1"/>
          </p:nvPr>
        </p:nvSpPr>
        <p:spPr>
          <a:xfrm>
            <a:off x="643465" y="1782981"/>
            <a:ext cx="5610685" cy="4635072"/>
          </a:xfrm>
        </p:spPr>
        <p:txBody>
          <a:bodyPr>
            <a:normAutofit/>
          </a:bodyPr>
          <a:lstStyle/>
          <a:p>
            <a:r>
              <a:rPr lang="en-GB" sz="1800" dirty="0"/>
              <a:t>Walls made from factory constructed Structured Insulated Panels (SIPS) and Cedral (fibre cement) &amp; single brick external layer.</a:t>
            </a:r>
          </a:p>
          <a:p>
            <a:r>
              <a:rPr lang="en-GB" sz="1800" dirty="0"/>
              <a:t>Chosen for high insulation and the quality consistency of factory production.</a:t>
            </a:r>
          </a:p>
          <a:p>
            <a:r>
              <a:rPr lang="en-GB" sz="1800" dirty="0"/>
              <a:t>Manufacturer selected was Lowfield. Jehu had worked well with them before and were cheaper in tender.</a:t>
            </a:r>
          </a:p>
          <a:p>
            <a:r>
              <a:rPr lang="en-GB" sz="1800" dirty="0"/>
              <a:t>Contractor reported no issues with constructing SIPS systems. </a:t>
            </a:r>
          </a:p>
          <a:p>
            <a:r>
              <a:rPr lang="en-GB" sz="1800" dirty="0"/>
              <a:t>Extra cost over traditional open panel timber frame est. £21k per home.</a:t>
            </a:r>
          </a:p>
          <a:p>
            <a:r>
              <a:rPr lang="en-GB" sz="1800" dirty="0"/>
              <a:t>Just difficult to match performance without paying this extra at present. Hopefully this will change in the future.</a:t>
            </a:r>
          </a:p>
        </p:txBody>
      </p:sp>
      <p:sp>
        <p:nvSpPr>
          <p:cNvPr id="22" name="Isosceles Triangle 2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46C5CD4-70D8-44BA-B64B-88B4214BF8E2}"/>
              </a:ext>
            </a:extLst>
          </p:cNvPr>
          <p:cNvPicPr>
            <a:picLocks noChangeAspect="1"/>
          </p:cNvPicPr>
          <p:nvPr/>
        </p:nvPicPr>
        <p:blipFill rotWithShape="1">
          <a:blip r:embed="rId2"/>
          <a:srcRect t="10096" r="25950" b="12882"/>
          <a:stretch/>
        </p:blipFill>
        <p:spPr>
          <a:xfrm>
            <a:off x="6710909" y="1206608"/>
            <a:ext cx="4837624" cy="4064132"/>
          </a:xfrm>
          <a:prstGeom prst="rect">
            <a:avLst/>
          </a:prstGeom>
        </p:spPr>
      </p:pic>
      <p:grpSp>
        <p:nvGrpSpPr>
          <p:cNvPr id="26" name="Group 25">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27" name="Isosceles Triangle 26">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97707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6475AB-C84E-4283-8480-4A3C893E6A5E}"/>
              </a:ext>
            </a:extLst>
          </p:cNvPr>
          <p:cNvSpPr>
            <a:spLocks noGrp="1"/>
          </p:cNvSpPr>
          <p:nvPr>
            <p:ph type="title"/>
          </p:nvPr>
        </p:nvSpPr>
        <p:spPr>
          <a:xfrm>
            <a:off x="643467" y="321734"/>
            <a:ext cx="4970877" cy="1135737"/>
          </a:xfrm>
        </p:spPr>
        <p:txBody>
          <a:bodyPr>
            <a:normAutofit/>
          </a:bodyPr>
          <a:lstStyle/>
          <a:p>
            <a:r>
              <a:rPr lang="en-GB" sz="3600" b="1"/>
              <a:t>Air tightness</a:t>
            </a:r>
          </a:p>
        </p:txBody>
      </p:sp>
      <p:sp>
        <p:nvSpPr>
          <p:cNvPr id="3" name="Content Placeholder 2">
            <a:extLst>
              <a:ext uri="{FF2B5EF4-FFF2-40B4-BE49-F238E27FC236}">
                <a16:creationId xmlns:a16="http://schemas.microsoft.com/office/drawing/2014/main" id="{C92935D4-1E2E-4181-9629-E07DCD08E170}"/>
              </a:ext>
            </a:extLst>
          </p:cNvPr>
          <p:cNvSpPr>
            <a:spLocks noGrp="1"/>
          </p:cNvSpPr>
          <p:nvPr>
            <p:ph idx="1"/>
          </p:nvPr>
        </p:nvSpPr>
        <p:spPr>
          <a:xfrm>
            <a:off x="643467" y="1200150"/>
            <a:ext cx="6947957" cy="5431745"/>
          </a:xfrm>
        </p:spPr>
        <p:txBody>
          <a:bodyPr>
            <a:normAutofit/>
          </a:bodyPr>
          <a:lstStyle/>
          <a:p>
            <a:r>
              <a:rPr lang="en-GB" sz="1800" dirty="0"/>
              <a:t>With electric heat pump systems, we were advised early days by our M&amp;E consultants that air tightness becomes much more important due to not heating so ‘fast’ as gas + radiators. We emphasised this within the team/contractors early days.</a:t>
            </a:r>
          </a:p>
          <a:p>
            <a:r>
              <a:rPr lang="en-GB" sz="1800" dirty="0"/>
              <a:t>Key WWH site inspector staff went on Passive House (</a:t>
            </a:r>
            <a:r>
              <a:rPr lang="en-GB" sz="1800" dirty="0" err="1"/>
              <a:t>PassivHause</a:t>
            </a:r>
            <a:r>
              <a:rPr lang="en-GB" sz="1800" dirty="0"/>
              <a:t>) training.</a:t>
            </a:r>
          </a:p>
          <a:p>
            <a:r>
              <a:rPr lang="en-GB" sz="1800" dirty="0"/>
              <a:t>WWH worked with contractors identifying improvement issues on site and issues were discussed such as: </a:t>
            </a:r>
          </a:p>
          <a:p>
            <a:pPr marL="266700" indent="-266700">
              <a:buNone/>
            </a:pPr>
            <a:r>
              <a:rPr lang="en-GB" sz="1800" dirty="0"/>
              <a:t>* Amounts of expanding foam being used around structural openings. Expanding foam not being a specified air tightness product.</a:t>
            </a:r>
          </a:p>
          <a:p>
            <a:pPr marL="0" indent="0">
              <a:buNone/>
            </a:pPr>
            <a:r>
              <a:rPr lang="en-GB" sz="1800" dirty="0"/>
              <a:t>* The airtightness of the window frames and sealing.</a:t>
            </a:r>
          </a:p>
          <a:p>
            <a:pPr marL="266700" indent="-266700">
              <a:buNone/>
            </a:pPr>
            <a:r>
              <a:rPr lang="en-GB" sz="1800" dirty="0"/>
              <a:t>* Stapling of the membrane.</a:t>
            </a:r>
          </a:p>
          <a:p>
            <a:r>
              <a:rPr lang="en-GB" sz="1800" dirty="0"/>
              <a:t>Some of the designs did not allow for easy air tightness – </a:t>
            </a:r>
            <a:r>
              <a:rPr lang="en-GB" sz="1800" dirty="0" err="1"/>
              <a:t>i.e</a:t>
            </a:r>
            <a:r>
              <a:rPr lang="en-GB" sz="1800" dirty="0"/>
              <a:t>) porches</a:t>
            </a:r>
          </a:p>
          <a:p>
            <a:r>
              <a:rPr lang="en-GB" sz="1800" dirty="0"/>
              <a:t>Whilst the average air tightness of 1.85 was good, we hoped to do better. But we are not sure this extra effort and cost to achieve a lower score </a:t>
            </a:r>
            <a:r>
              <a:rPr lang="en-GB" sz="1800"/>
              <a:t>than this </a:t>
            </a:r>
            <a:r>
              <a:rPr lang="en-GB" sz="1800" dirty="0"/>
              <a:t>would show a significant difference to </a:t>
            </a:r>
            <a:r>
              <a:rPr lang="en-GB" sz="1800"/>
              <a:t>carbon reduction </a:t>
            </a:r>
            <a:r>
              <a:rPr lang="en-GB" sz="1800" dirty="0"/>
              <a:t>and </a:t>
            </a:r>
            <a:r>
              <a:rPr lang="en-GB" sz="1800"/>
              <a:t>energy bills.</a:t>
            </a:r>
            <a:endParaRPr lang="en-GB" sz="1800" dirty="0"/>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3843E9C-243E-4D40-A877-81C04904A2C4}"/>
              </a:ext>
            </a:extLst>
          </p:cNvPr>
          <p:cNvPicPr>
            <a:picLocks noChangeAspect="1"/>
          </p:cNvPicPr>
          <p:nvPr/>
        </p:nvPicPr>
        <p:blipFill>
          <a:blip r:embed="rId2"/>
          <a:stretch>
            <a:fillRect/>
          </a:stretch>
        </p:blipFill>
        <p:spPr>
          <a:xfrm>
            <a:off x="8068639" y="878664"/>
            <a:ext cx="3796012" cy="5436189"/>
          </a:xfrm>
          <a:prstGeom prst="rect">
            <a:avLst/>
          </a:prstGeom>
        </p:spPr>
      </p:pic>
      <p:grpSp>
        <p:nvGrpSpPr>
          <p:cNvPr id="25" name="Group 24">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26" name="Isosceles Triangle 25">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62318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759321-4222-4C34-A9CB-C452D5F19ABC}"/>
              </a:ext>
            </a:extLst>
          </p:cNvPr>
          <p:cNvSpPr>
            <a:spLocks noGrp="1"/>
          </p:cNvSpPr>
          <p:nvPr>
            <p:ph type="title"/>
          </p:nvPr>
        </p:nvSpPr>
        <p:spPr>
          <a:xfrm>
            <a:off x="643467" y="321734"/>
            <a:ext cx="10905066" cy="1135737"/>
          </a:xfrm>
        </p:spPr>
        <p:txBody>
          <a:bodyPr>
            <a:normAutofit/>
          </a:bodyPr>
          <a:lstStyle/>
          <a:p>
            <a:r>
              <a:rPr lang="en-GB" sz="3600" b="1" dirty="0"/>
              <a:t>Results</a:t>
            </a:r>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7" name="Content Placeholder 6">
            <a:extLst>
              <a:ext uri="{FF2B5EF4-FFF2-40B4-BE49-F238E27FC236}">
                <a16:creationId xmlns:a16="http://schemas.microsoft.com/office/drawing/2014/main" id="{C70486CD-5A1B-4FD2-89EE-3E9E51680AC3}"/>
              </a:ext>
            </a:extLst>
          </p:cNvPr>
          <p:cNvGraphicFramePr>
            <a:graphicFrameLocks noGrp="1"/>
          </p:cNvGraphicFramePr>
          <p:nvPr>
            <p:ph idx="1"/>
            <p:extLst>
              <p:ext uri="{D42A27DB-BD31-4B8C-83A1-F6EECF244321}">
                <p14:modId xmlns:p14="http://schemas.microsoft.com/office/powerpoint/2010/main" val="2328050596"/>
              </p:ext>
            </p:extLst>
          </p:nvPr>
        </p:nvGraphicFramePr>
        <p:xfrm>
          <a:off x="904875" y="1171575"/>
          <a:ext cx="9375774" cy="4807057"/>
        </p:xfrm>
        <a:graphic>
          <a:graphicData uri="http://schemas.openxmlformats.org/drawingml/2006/table">
            <a:tbl>
              <a:tblPr>
                <a:tableStyleId>{5C22544A-7EE6-4342-B048-85BDC9FD1C3A}</a:tableStyleId>
              </a:tblPr>
              <a:tblGrid>
                <a:gridCol w="852989">
                  <a:extLst>
                    <a:ext uri="{9D8B030D-6E8A-4147-A177-3AD203B41FA5}">
                      <a16:colId xmlns:a16="http://schemas.microsoft.com/office/drawing/2014/main" val="1256542764"/>
                    </a:ext>
                  </a:extLst>
                </a:gridCol>
                <a:gridCol w="1620680">
                  <a:extLst>
                    <a:ext uri="{9D8B030D-6E8A-4147-A177-3AD203B41FA5}">
                      <a16:colId xmlns:a16="http://schemas.microsoft.com/office/drawing/2014/main" val="3923053548"/>
                    </a:ext>
                  </a:extLst>
                </a:gridCol>
                <a:gridCol w="1620680">
                  <a:extLst>
                    <a:ext uri="{9D8B030D-6E8A-4147-A177-3AD203B41FA5}">
                      <a16:colId xmlns:a16="http://schemas.microsoft.com/office/drawing/2014/main" val="3805253584"/>
                    </a:ext>
                  </a:extLst>
                </a:gridCol>
                <a:gridCol w="1865914">
                  <a:extLst>
                    <a:ext uri="{9D8B030D-6E8A-4147-A177-3AD203B41FA5}">
                      <a16:colId xmlns:a16="http://schemas.microsoft.com/office/drawing/2014/main" val="3990378385"/>
                    </a:ext>
                  </a:extLst>
                </a:gridCol>
                <a:gridCol w="1865914">
                  <a:extLst>
                    <a:ext uri="{9D8B030D-6E8A-4147-A177-3AD203B41FA5}">
                      <a16:colId xmlns:a16="http://schemas.microsoft.com/office/drawing/2014/main" val="2042459255"/>
                    </a:ext>
                  </a:extLst>
                </a:gridCol>
                <a:gridCol w="1549597">
                  <a:extLst>
                    <a:ext uri="{9D8B030D-6E8A-4147-A177-3AD203B41FA5}">
                      <a16:colId xmlns:a16="http://schemas.microsoft.com/office/drawing/2014/main" val="1322041148"/>
                    </a:ext>
                  </a:extLst>
                </a:gridCol>
              </a:tblGrid>
              <a:tr h="283898">
                <a:tc>
                  <a:txBody>
                    <a:bodyPr/>
                    <a:lstStyle/>
                    <a:p>
                      <a:pPr algn="ctr" fontAlgn="ctr"/>
                      <a:r>
                        <a:rPr lang="en-GB" sz="1800" u="none" strike="noStrike" dirty="0">
                          <a:effectLst/>
                        </a:rPr>
                        <a:t>Beds</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Standard Tariff</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effectLst/>
                        </a:rPr>
                        <a:t>Octopus Standard Tariff Cost per Month</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Tesla Tariff</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effectLst/>
                        </a:rPr>
                        <a:t>Octopus Tesla Cost/Credit per month</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Energy Balance Kw/h</a:t>
                      </a:r>
                      <a:endParaRPr lang="en-GB" sz="18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022477638"/>
                  </a:ext>
                </a:extLst>
              </a:tr>
              <a:tr h="283898">
                <a:tc>
                  <a:txBody>
                    <a:bodyPr/>
                    <a:lstStyle/>
                    <a:p>
                      <a:pPr algn="ctr" fontAlgn="ctr"/>
                      <a:r>
                        <a:rPr lang="en-GB" sz="1800" u="none" strike="noStrike" dirty="0">
                          <a:effectLst/>
                        </a:rPr>
                        <a:t>2</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£437</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£36</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£83</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£7</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solidFill>
                            <a:srgbClr val="FFC000"/>
                          </a:solidFill>
                          <a:effectLst/>
                        </a:rPr>
                        <a:t>26.1</a:t>
                      </a:r>
                      <a:endParaRPr lang="en-GB" sz="1800" b="0" i="0" u="none" strike="noStrike" dirty="0">
                        <a:solidFill>
                          <a:srgbClr val="FFC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901435620"/>
                  </a:ext>
                </a:extLst>
              </a:tr>
              <a:tr h="283898">
                <a:tc>
                  <a:txBody>
                    <a:bodyPr/>
                    <a:lstStyle/>
                    <a:p>
                      <a:pPr algn="ctr" fontAlgn="ctr"/>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£1,143</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£95</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£664</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£55</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4490</a:t>
                      </a:r>
                      <a:endParaRPr lang="en-GB" sz="18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013298847"/>
                  </a:ext>
                </a:extLst>
              </a:tr>
              <a:tr h="283898">
                <a:tc>
                  <a:txBody>
                    <a:bodyPr/>
                    <a:lstStyle/>
                    <a:p>
                      <a:pPr algn="ctr" fontAlgn="ctr"/>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£609</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£51</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£250</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£21</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1306.2</a:t>
                      </a:r>
                      <a:endParaRPr lang="en-GB" sz="18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987600993"/>
                  </a:ext>
                </a:extLst>
              </a:tr>
              <a:tr h="283898">
                <a:tc>
                  <a:txBody>
                    <a:bodyPr/>
                    <a:lstStyle/>
                    <a:p>
                      <a:pPr algn="ctr" fontAlgn="ctr"/>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£366</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£30</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solidFill>
                            <a:srgbClr val="00B050"/>
                          </a:solidFill>
                          <a:effectLst/>
                        </a:rPr>
                        <a:t>-£58</a:t>
                      </a:r>
                      <a:endParaRPr lang="en-GB" sz="1800" b="0" i="0" u="none" strike="noStrike" dirty="0">
                        <a:solidFill>
                          <a:srgbClr val="00B05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solidFill>
                            <a:srgbClr val="00B050"/>
                          </a:solidFill>
                          <a:effectLst/>
                        </a:rPr>
                        <a:t>-£5</a:t>
                      </a:r>
                      <a:endParaRPr lang="en-GB" sz="1800" b="0" i="0" u="none" strike="noStrike" dirty="0">
                        <a:solidFill>
                          <a:srgbClr val="00B05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solidFill>
                            <a:srgbClr val="00B050"/>
                          </a:solidFill>
                          <a:effectLst/>
                        </a:rPr>
                        <a:t>-1062.3</a:t>
                      </a:r>
                      <a:endParaRPr lang="en-GB" sz="1800" b="0" i="0" u="none" strike="noStrike" dirty="0">
                        <a:solidFill>
                          <a:srgbClr val="00B05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793742899"/>
                  </a:ext>
                </a:extLst>
              </a:tr>
              <a:tr h="283898">
                <a:tc>
                  <a:txBody>
                    <a:bodyPr/>
                    <a:lstStyle/>
                    <a:p>
                      <a:pPr algn="ctr" fontAlgn="ctr"/>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£433</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£36</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solidFill>
                            <a:srgbClr val="00B050"/>
                          </a:solidFill>
                          <a:effectLst/>
                        </a:rPr>
                        <a:t>-£93</a:t>
                      </a:r>
                      <a:endParaRPr lang="en-GB" sz="1800" b="0" i="0" u="none" strike="noStrike" dirty="0">
                        <a:solidFill>
                          <a:srgbClr val="00B05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solidFill>
                            <a:srgbClr val="00B050"/>
                          </a:solidFill>
                          <a:effectLst/>
                        </a:rPr>
                        <a:t>-£8</a:t>
                      </a:r>
                      <a:endParaRPr lang="en-GB" sz="1800" b="0" i="0" u="none" strike="noStrike" dirty="0">
                        <a:solidFill>
                          <a:srgbClr val="00B05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solidFill>
                            <a:srgbClr val="00B050"/>
                          </a:solidFill>
                          <a:effectLst/>
                        </a:rPr>
                        <a:t>-1330</a:t>
                      </a:r>
                      <a:endParaRPr lang="en-GB" sz="1800" b="0" i="0" u="none" strike="noStrike" dirty="0">
                        <a:solidFill>
                          <a:srgbClr val="00B05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402685801"/>
                  </a:ext>
                </a:extLst>
              </a:tr>
              <a:tr h="283898">
                <a:tc>
                  <a:txBody>
                    <a:bodyPr/>
                    <a:lstStyle/>
                    <a:p>
                      <a:pPr algn="ctr" fontAlgn="ctr"/>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£770</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£64</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£278</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£23</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1520</a:t>
                      </a:r>
                      <a:endParaRPr lang="en-GB" sz="18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174712863"/>
                  </a:ext>
                </a:extLst>
              </a:tr>
              <a:tr h="283898">
                <a:tc>
                  <a:txBody>
                    <a:bodyPr/>
                    <a:lstStyle/>
                    <a:p>
                      <a:pPr algn="ctr" fontAlgn="ctr"/>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£537</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£45</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£23</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solidFill>
                            <a:srgbClr val="FFC000"/>
                          </a:solidFill>
                          <a:effectLst/>
                        </a:rPr>
                        <a:t>266.4</a:t>
                      </a:r>
                      <a:endParaRPr lang="en-GB" sz="1800" b="0" i="0" u="none" strike="noStrike" dirty="0">
                        <a:solidFill>
                          <a:srgbClr val="FFC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354437232"/>
                  </a:ext>
                </a:extLst>
              </a:tr>
              <a:tr h="283898">
                <a:tc>
                  <a:txBody>
                    <a:bodyPr/>
                    <a:lstStyle/>
                    <a:p>
                      <a:pPr algn="ctr" fontAlgn="ctr"/>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£689</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£57</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£322</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£27</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1860.6</a:t>
                      </a:r>
                      <a:endParaRPr lang="en-GB" sz="18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842012138"/>
                  </a:ext>
                </a:extLst>
              </a:tr>
              <a:tr h="283898">
                <a:tc>
                  <a:txBody>
                    <a:bodyPr/>
                    <a:lstStyle/>
                    <a:p>
                      <a:pPr algn="ctr" fontAlgn="ctr"/>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£483</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£40</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solidFill>
                            <a:srgbClr val="00B050"/>
                          </a:solidFill>
                          <a:effectLst/>
                        </a:rPr>
                        <a:t>-£48</a:t>
                      </a:r>
                      <a:endParaRPr lang="en-GB" sz="1800" b="0" i="0" u="none" strike="noStrike" dirty="0">
                        <a:solidFill>
                          <a:srgbClr val="00B05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solidFill>
                            <a:srgbClr val="00B050"/>
                          </a:solidFill>
                          <a:effectLst/>
                        </a:rPr>
                        <a:t>-£4</a:t>
                      </a:r>
                      <a:endParaRPr lang="en-GB" sz="1800" b="0" i="0" u="none" strike="noStrike" dirty="0">
                        <a:solidFill>
                          <a:srgbClr val="00B05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solidFill>
                            <a:srgbClr val="00B050"/>
                          </a:solidFill>
                          <a:effectLst/>
                        </a:rPr>
                        <a:t>-985.6</a:t>
                      </a:r>
                      <a:endParaRPr lang="en-GB" sz="1800" b="0" i="0" u="none" strike="noStrike" dirty="0">
                        <a:solidFill>
                          <a:srgbClr val="00B05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905982487"/>
                  </a:ext>
                </a:extLst>
              </a:tr>
              <a:tr h="283898">
                <a:tc>
                  <a:txBody>
                    <a:bodyPr/>
                    <a:lstStyle/>
                    <a:p>
                      <a:pPr algn="ctr" fontAlgn="ctr"/>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£389</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£32</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£98</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£8</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solidFill>
                            <a:srgbClr val="FFC000"/>
                          </a:solidFill>
                          <a:effectLst/>
                        </a:rPr>
                        <a:t>139.7</a:t>
                      </a:r>
                      <a:endParaRPr lang="en-GB" sz="1800" b="0" i="0" u="none" strike="noStrike" dirty="0">
                        <a:solidFill>
                          <a:srgbClr val="FFC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990876264"/>
                  </a:ext>
                </a:extLst>
              </a:tr>
              <a:tr h="283898">
                <a:tc>
                  <a:txBody>
                    <a:bodyPr/>
                    <a:lstStyle/>
                    <a:p>
                      <a:pPr algn="ctr" fontAlgn="ctr"/>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£188</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£16</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solidFill>
                            <a:srgbClr val="00B050"/>
                          </a:solidFill>
                          <a:effectLst/>
                        </a:rPr>
                        <a:t>-£136</a:t>
                      </a:r>
                      <a:endParaRPr lang="en-GB" sz="1800" b="0" i="0" u="none" strike="noStrike" dirty="0">
                        <a:solidFill>
                          <a:srgbClr val="00B05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solidFill>
                            <a:srgbClr val="00B050"/>
                          </a:solidFill>
                          <a:effectLst/>
                        </a:rPr>
                        <a:t>-£11</a:t>
                      </a:r>
                      <a:endParaRPr lang="en-GB" sz="1800" b="0" i="0" u="none" strike="noStrike" dirty="0">
                        <a:solidFill>
                          <a:srgbClr val="00B05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solidFill>
                            <a:srgbClr val="00B050"/>
                          </a:solidFill>
                          <a:effectLst/>
                        </a:rPr>
                        <a:t>-1661.4</a:t>
                      </a:r>
                      <a:endParaRPr lang="en-GB" sz="1800" b="0" i="0" u="none" strike="noStrike" dirty="0">
                        <a:solidFill>
                          <a:srgbClr val="00B05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352367716"/>
                  </a:ext>
                </a:extLst>
              </a:tr>
              <a:tr h="283898">
                <a:tc>
                  <a:txBody>
                    <a:bodyPr/>
                    <a:lstStyle/>
                    <a:p>
                      <a:pPr algn="ctr" fontAlgn="ctr"/>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£464</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£39</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£252</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£21</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a:effectLst/>
                        </a:rPr>
                        <a:t>1321.7</a:t>
                      </a:r>
                      <a:endParaRPr lang="en-GB" sz="18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917752299"/>
                  </a:ext>
                </a:extLst>
              </a:tr>
              <a:tr h="283898">
                <a:tc>
                  <a:txBody>
                    <a:bodyPr/>
                    <a:lstStyle/>
                    <a:p>
                      <a:pPr algn="ctr" fontAlgn="ctr"/>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£288</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£24</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£84</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dirty="0">
                          <a:effectLst/>
                        </a:rPr>
                        <a:t>£7</a:t>
                      </a:r>
                      <a:endParaRPr lang="en-GB" sz="18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solidFill>
                            <a:srgbClr val="FFC000"/>
                          </a:solidFill>
                          <a:effectLst/>
                        </a:rPr>
                        <a:t>28.9</a:t>
                      </a:r>
                      <a:endParaRPr lang="en-GB" sz="1800" b="0" i="0" u="none" strike="noStrike" dirty="0">
                        <a:solidFill>
                          <a:srgbClr val="FFC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4274572566"/>
                  </a:ext>
                </a:extLst>
              </a:tr>
              <a:tr h="283898">
                <a:tc>
                  <a:txBody>
                    <a:bodyPr/>
                    <a:lstStyle/>
                    <a:p>
                      <a:pPr algn="ctr" fontAlgn="ctr"/>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£318</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£27</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£45</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800" u="none" strike="noStrike" dirty="0">
                          <a:solidFill>
                            <a:srgbClr val="00B050"/>
                          </a:solidFill>
                          <a:effectLst/>
                        </a:rPr>
                        <a:t>-271.6</a:t>
                      </a:r>
                      <a:endParaRPr lang="en-GB" sz="1800" b="0" i="0" u="none" strike="noStrike" dirty="0">
                        <a:solidFill>
                          <a:srgbClr val="00B05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017482357"/>
                  </a:ext>
                </a:extLst>
              </a:tr>
            </a:tbl>
          </a:graphicData>
        </a:graphic>
      </p:graphicFrame>
    </p:spTree>
    <p:extLst>
      <p:ext uri="{BB962C8B-B14F-4D97-AF65-F5344CB8AC3E}">
        <p14:creationId xmlns:p14="http://schemas.microsoft.com/office/powerpoint/2010/main" val="3066867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759321-4222-4C34-A9CB-C452D5F19ABC}"/>
              </a:ext>
            </a:extLst>
          </p:cNvPr>
          <p:cNvSpPr>
            <a:spLocks noGrp="1"/>
          </p:cNvSpPr>
          <p:nvPr>
            <p:ph type="title"/>
          </p:nvPr>
        </p:nvSpPr>
        <p:spPr>
          <a:xfrm>
            <a:off x="572831" y="132728"/>
            <a:ext cx="10905066" cy="326078"/>
          </a:xfrm>
        </p:spPr>
        <p:txBody>
          <a:bodyPr>
            <a:normAutofit fontScale="90000"/>
          </a:bodyPr>
          <a:lstStyle/>
          <a:p>
            <a:r>
              <a:rPr lang="en-GB" sz="3600" b="1" dirty="0"/>
              <a:t>Results</a:t>
            </a:r>
          </a:p>
        </p:txBody>
      </p:sp>
      <p:sp>
        <p:nvSpPr>
          <p:cNvPr id="3" name="Content Placeholder 2">
            <a:extLst>
              <a:ext uri="{FF2B5EF4-FFF2-40B4-BE49-F238E27FC236}">
                <a16:creationId xmlns:a16="http://schemas.microsoft.com/office/drawing/2014/main" id="{E94C9886-9F2A-484A-9796-2449DB8122BB}"/>
              </a:ext>
            </a:extLst>
          </p:cNvPr>
          <p:cNvSpPr>
            <a:spLocks noGrp="1"/>
          </p:cNvSpPr>
          <p:nvPr>
            <p:ph idx="1"/>
          </p:nvPr>
        </p:nvSpPr>
        <p:spPr>
          <a:xfrm>
            <a:off x="452846" y="458807"/>
            <a:ext cx="11025051" cy="6333880"/>
          </a:xfrm>
        </p:spPr>
        <p:txBody>
          <a:bodyPr>
            <a:noAutofit/>
          </a:bodyPr>
          <a:lstStyle/>
          <a:p>
            <a:pPr lvl="0" fontAlgn="base"/>
            <a:r>
              <a:rPr lang="en-GB" sz="2000" dirty="0"/>
              <a:t>Looking at results for 2021:</a:t>
            </a:r>
          </a:p>
          <a:p>
            <a:pPr lvl="0" fontAlgn="base"/>
            <a:r>
              <a:rPr lang="en-GB" sz="2000" dirty="0"/>
              <a:t>The primary target for Wales and West was to achieve affordable energy costs and reduce carbon and this has more than been met which is a tremendous achievement – and for us as a housing association and landlord, we judge success on this basis.</a:t>
            </a:r>
          </a:p>
          <a:p>
            <a:pPr lvl="0" fontAlgn="base"/>
            <a:r>
              <a:rPr lang="en-GB" sz="2000" dirty="0"/>
              <a:t>Carbon is reduced in 2 ways. Both from the homes using less from the grid and also by putting 100% carbon free energy back into the grid.</a:t>
            </a:r>
          </a:p>
          <a:p>
            <a:pPr lvl="0" fontAlgn="base"/>
            <a:r>
              <a:rPr lang="en-GB" sz="2000" dirty="0"/>
              <a:t>The 14 homes have combined put over 27,000 kw/h back into the grid. Total yearly electricity use for around 9 average use homes in the UK.</a:t>
            </a:r>
          </a:p>
          <a:p>
            <a:pPr lvl="0" fontAlgn="base"/>
            <a:r>
              <a:rPr lang="en-GB" sz="2000" dirty="0"/>
              <a:t>Five of the homes have put back more energy into the grid than taken from it and another 4 are quite close.</a:t>
            </a:r>
          </a:p>
          <a:p>
            <a:pPr lvl="0" fontAlgn="base"/>
            <a:r>
              <a:rPr lang="en-GB" sz="2000" dirty="0"/>
              <a:t>The meeting of this energy positive target is not linked to size of home but seems to be more about lifestyle and household makeup.</a:t>
            </a:r>
          </a:p>
          <a:p>
            <a:pPr lvl="0" fontAlgn="base"/>
            <a:r>
              <a:rPr lang="en-GB" sz="2000" dirty="0"/>
              <a:t>For example, the highest use home has very high energy needs resulting from a medical issue. The main plus point is that with Tesla tariff, energy costs are still low where these needs exist. (£55 a month) In most other homes, energy costs would probably be over £2,000 a year for this family.</a:t>
            </a:r>
          </a:p>
          <a:p>
            <a:pPr lvl="0" fontAlgn="base"/>
            <a:r>
              <a:rPr lang="en-GB" sz="2000" dirty="0"/>
              <a:t>We discovered some homes had the towel rail on too much due to complicated controls resulting in increased heating costs. We have now changed the towel rail controls and this will improve figures this coming year. By monitoring performance, we also discovered the factory setting for the space heating electric heating boost duct was coming on un-necessarily during last winter. This has been adjusted and will also improve figures for this coming year.</a:t>
            </a:r>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20082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B26942-B927-41D7-8E12-8B8D40D7BBF6}"/>
              </a:ext>
            </a:extLst>
          </p:cNvPr>
          <p:cNvSpPr>
            <a:spLocks noGrp="1"/>
          </p:cNvSpPr>
          <p:nvPr>
            <p:ph type="title"/>
          </p:nvPr>
        </p:nvSpPr>
        <p:spPr>
          <a:xfrm>
            <a:off x="643467" y="321734"/>
            <a:ext cx="6901193" cy="1135737"/>
          </a:xfrm>
        </p:spPr>
        <p:txBody>
          <a:bodyPr>
            <a:normAutofit/>
          </a:bodyPr>
          <a:lstStyle/>
          <a:p>
            <a:r>
              <a:rPr lang="en-GB" sz="3600" b="1"/>
              <a:t>Costs and funding</a:t>
            </a:r>
          </a:p>
        </p:txBody>
      </p:sp>
      <p:sp>
        <p:nvSpPr>
          <p:cNvPr id="3" name="Content Placeholder 2">
            <a:extLst>
              <a:ext uri="{FF2B5EF4-FFF2-40B4-BE49-F238E27FC236}">
                <a16:creationId xmlns:a16="http://schemas.microsoft.com/office/drawing/2014/main" id="{BA630C23-025B-470E-B718-A7BB01C33854}"/>
              </a:ext>
            </a:extLst>
          </p:cNvPr>
          <p:cNvSpPr>
            <a:spLocks noGrp="1"/>
          </p:cNvSpPr>
          <p:nvPr>
            <p:ph idx="1"/>
          </p:nvPr>
        </p:nvSpPr>
        <p:spPr>
          <a:xfrm>
            <a:off x="1341409" y="1333500"/>
            <a:ext cx="7911598" cy="4843463"/>
          </a:xfrm>
        </p:spPr>
        <p:txBody>
          <a:bodyPr>
            <a:normAutofit/>
          </a:bodyPr>
          <a:lstStyle/>
          <a:p>
            <a:r>
              <a:rPr lang="en-GB" sz="1800" dirty="0"/>
              <a:t>8 x 2 bed houses, 2 x 4 bed houses, 4 x 1 bed flats</a:t>
            </a:r>
          </a:p>
          <a:p>
            <a:r>
              <a:rPr lang="en-GB" sz="1800" dirty="0"/>
              <a:t>£940,000 IHP funding </a:t>
            </a:r>
          </a:p>
          <a:p>
            <a:r>
              <a:rPr lang="en-GB" sz="1800" dirty="0"/>
              <a:t>£1,511,000 Social Housing Grant </a:t>
            </a:r>
          </a:p>
          <a:p>
            <a:r>
              <a:rPr lang="en-GB" sz="1800" b="1" dirty="0"/>
              <a:t>Total grant £2.451m</a:t>
            </a:r>
          </a:p>
          <a:p>
            <a:r>
              <a:rPr lang="en-GB" sz="1800" dirty="0"/>
              <a:t>Land cost – land bought historically by WWH &amp; not included in costs</a:t>
            </a:r>
          </a:p>
          <a:p>
            <a:r>
              <a:rPr lang="en-GB" sz="1800" dirty="0"/>
              <a:t>Build cost - £3,412,000 (Tender was originally £3.6 million. Value savings were made by re-tendering some work packages, replacing brick slip with single brick plus a number of other relatively minor changes)</a:t>
            </a:r>
          </a:p>
          <a:p>
            <a:r>
              <a:rPr lang="en-GB" sz="1800" dirty="0"/>
              <a:t>Build cost per m² = £2,941m²</a:t>
            </a:r>
          </a:p>
          <a:p>
            <a:r>
              <a:rPr lang="en-GB" sz="1800" dirty="0"/>
              <a:t>Build Cost per m² minus </a:t>
            </a:r>
            <a:r>
              <a:rPr lang="en-GB" sz="1800" b="1" dirty="0"/>
              <a:t>non</a:t>
            </a:r>
            <a:r>
              <a:rPr lang="en-GB" sz="1800" dirty="0"/>
              <a:t> IHP abnormal extra costs (£550,000) = £2,467 m²</a:t>
            </a:r>
          </a:p>
          <a:p>
            <a:r>
              <a:rPr lang="en-GB" sz="1800" dirty="0"/>
              <a:t>Build Cost per m² minus est. IHP extra costs and non IHP </a:t>
            </a:r>
            <a:r>
              <a:rPr lang="en-GB" sz="1800" dirty="0" err="1"/>
              <a:t>abnormals</a:t>
            </a:r>
            <a:r>
              <a:rPr lang="en-GB" sz="1800" dirty="0"/>
              <a:t> = £1,656 m²</a:t>
            </a:r>
          </a:p>
          <a:p>
            <a:r>
              <a:rPr lang="en-GB" sz="1800" dirty="0"/>
              <a:t>On costs - £391,000</a:t>
            </a:r>
          </a:p>
          <a:p>
            <a:r>
              <a:rPr lang="en-GB" sz="1800" b="1" dirty="0"/>
              <a:t>Total costs = £3,803,000</a:t>
            </a:r>
          </a:p>
        </p:txBody>
      </p:sp>
      <p:sp>
        <p:nvSpPr>
          <p:cNvPr id="17"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oins">
            <a:extLst>
              <a:ext uri="{FF2B5EF4-FFF2-40B4-BE49-F238E27FC236}">
                <a16:creationId xmlns:a16="http://schemas.microsoft.com/office/drawing/2014/main" id="{17682D82-B53E-44FB-8FC0-92763E1B2C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96475" y="1714668"/>
            <a:ext cx="1652057" cy="1652057"/>
          </a:xfrm>
          <a:prstGeom prst="rect">
            <a:avLst/>
          </a:prstGeom>
        </p:spPr>
      </p:pic>
      <p:grpSp>
        <p:nvGrpSpPr>
          <p:cNvPr id="20" name="Group 24">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26" name="Isosceles Triangle 2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56628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C3A851-78E6-46E6-A360-697D2ACA6A6E}"/>
              </a:ext>
            </a:extLst>
          </p:cNvPr>
          <p:cNvSpPr>
            <a:spLocks noGrp="1"/>
          </p:cNvSpPr>
          <p:nvPr>
            <p:ph type="title"/>
          </p:nvPr>
        </p:nvSpPr>
        <p:spPr>
          <a:xfrm>
            <a:off x="643467" y="321734"/>
            <a:ext cx="10905066" cy="1135737"/>
          </a:xfrm>
        </p:spPr>
        <p:txBody>
          <a:bodyPr>
            <a:normAutofit/>
          </a:bodyPr>
          <a:lstStyle/>
          <a:p>
            <a:r>
              <a:rPr lang="en-GB" sz="3600" b="1" dirty="0"/>
              <a:t>Learning for the future – things to take away from this project – Pre – completion stage learning</a:t>
            </a:r>
          </a:p>
        </p:txBody>
      </p:sp>
      <p:sp>
        <p:nvSpPr>
          <p:cNvPr id="3" name="Content Placeholder 2">
            <a:extLst>
              <a:ext uri="{FF2B5EF4-FFF2-40B4-BE49-F238E27FC236}">
                <a16:creationId xmlns:a16="http://schemas.microsoft.com/office/drawing/2014/main" id="{F1058389-2D75-41C6-8F22-110EAAF3087A}"/>
              </a:ext>
            </a:extLst>
          </p:cNvPr>
          <p:cNvSpPr>
            <a:spLocks noGrp="1"/>
          </p:cNvSpPr>
          <p:nvPr>
            <p:ph idx="1"/>
          </p:nvPr>
        </p:nvSpPr>
        <p:spPr>
          <a:xfrm>
            <a:off x="705393" y="1663337"/>
            <a:ext cx="10843139" cy="5117025"/>
          </a:xfrm>
        </p:spPr>
        <p:txBody>
          <a:bodyPr>
            <a:normAutofit/>
          </a:bodyPr>
          <a:lstStyle/>
          <a:p>
            <a:endParaRPr lang="en-GB" sz="1400" dirty="0"/>
          </a:p>
          <a:p>
            <a:r>
              <a:rPr lang="en-GB" sz="2000" dirty="0"/>
              <a:t>The benefits of a pro-active and very knowledgeable M&amp;E consultants with a proved track record dealing with this sort of innovation. Our consultant from Hoare Lea has proved vital as we’ve negotiated the relatively un-charted issues raised by batteries, modern heating systems, monitoring, energy generation and flows back to the grid; particularly after occupation.</a:t>
            </a:r>
          </a:p>
          <a:p>
            <a:r>
              <a:rPr lang="en-GB" sz="2000" dirty="0"/>
              <a:t>Choosing technology with an existing proven track record makes a lot of sense. Basing the design on the </a:t>
            </a:r>
            <a:r>
              <a:rPr lang="en-GB" sz="2000" dirty="0" err="1"/>
              <a:t>Solcer</a:t>
            </a:r>
            <a:r>
              <a:rPr lang="en-GB" sz="2000" dirty="0"/>
              <a:t> House design and equipment, gave a high level of confidence to the project. </a:t>
            </a:r>
          </a:p>
          <a:p>
            <a:r>
              <a:rPr lang="en-GB" sz="2000" dirty="0"/>
              <a:t>In the same way, bringing in brand new technology for the first time makes for any housing builder makes sense in a relatively small project before repeating on a larger scale.</a:t>
            </a:r>
          </a:p>
          <a:p>
            <a:r>
              <a:rPr lang="en-GB" sz="2000" dirty="0"/>
              <a:t>Meeting early with our property, heating and repair teams built trust and enabled important questions to be asked.</a:t>
            </a:r>
          </a:p>
          <a:p>
            <a:r>
              <a:rPr lang="en-GB" sz="2000" dirty="0"/>
              <a:t>Passive House &amp; similar air tightness and cold bridging reduction techniques, improvements &amp; training needs to be kept high on the agenda for us &amp; our consultants and contractors.</a:t>
            </a:r>
          </a:p>
          <a:p>
            <a:endParaRPr lang="en-GB" sz="1400" dirty="0"/>
          </a:p>
          <a:p>
            <a:endParaRPr lang="en-GB" sz="1400" dirty="0"/>
          </a:p>
        </p:txBody>
      </p:sp>
      <p:sp>
        <p:nvSpPr>
          <p:cNvPr id="21" name="Rectangle 2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897416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77B2FD-B518-4B0D-B1F5-C6F88099B5F5}"/>
              </a:ext>
            </a:extLst>
          </p:cNvPr>
          <p:cNvSpPr>
            <a:spLocks noGrp="1"/>
          </p:cNvSpPr>
          <p:nvPr>
            <p:ph type="title"/>
          </p:nvPr>
        </p:nvSpPr>
        <p:spPr>
          <a:xfrm>
            <a:off x="643467" y="321734"/>
            <a:ext cx="10905066" cy="1135737"/>
          </a:xfrm>
        </p:spPr>
        <p:txBody>
          <a:bodyPr>
            <a:normAutofit/>
          </a:bodyPr>
          <a:lstStyle/>
          <a:p>
            <a:r>
              <a:rPr lang="en-GB" sz="3600" b="1" dirty="0"/>
              <a:t>Learning for the future – things to take away from this project – Post completion learning</a:t>
            </a:r>
          </a:p>
        </p:txBody>
      </p:sp>
      <p:sp>
        <p:nvSpPr>
          <p:cNvPr id="3" name="Content Placeholder 2">
            <a:extLst>
              <a:ext uri="{FF2B5EF4-FFF2-40B4-BE49-F238E27FC236}">
                <a16:creationId xmlns:a16="http://schemas.microsoft.com/office/drawing/2014/main" id="{0A3E3220-CC20-4A1C-A632-F2BFA0840B68}"/>
              </a:ext>
            </a:extLst>
          </p:cNvPr>
          <p:cNvSpPr>
            <a:spLocks noGrp="1"/>
          </p:cNvSpPr>
          <p:nvPr>
            <p:ph idx="1"/>
          </p:nvPr>
        </p:nvSpPr>
        <p:spPr>
          <a:xfrm>
            <a:off x="643467" y="1960840"/>
            <a:ext cx="10905066" cy="5161606"/>
          </a:xfrm>
        </p:spPr>
        <p:txBody>
          <a:bodyPr>
            <a:normAutofit lnSpcReduction="10000"/>
          </a:bodyPr>
          <a:lstStyle/>
          <a:p>
            <a:r>
              <a:rPr lang="en-GB" sz="2000" dirty="0"/>
              <a:t>In future we’ll check more closely with the main contractor that their sub-contractors have obtained the District Network Operator (DNO) electricity export certificates where export to the grid is required. There has been a delay in obtaining these which has delayed residents being paid the export payment.</a:t>
            </a:r>
          </a:p>
          <a:p>
            <a:r>
              <a:rPr lang="en-GB" sz="2000" dirty="0"/>
              <a:t>We thought clear user control guides for heating systems and access to videos for those who were less confident in reading documents would be important to build confidence and correct use.  This has proved correct with just minor assistance required for residents and residents expressing confidence in these new systems and using them correctly.</a:t>
            </a:r>
          </a:p>
          <a:p>
            <a:r>
              <a:rPr lang="en-GB" sz="2000" dirty="0"/>
              <a:t>We now have growing confidence that the right heat pump system will give enough heat and hot water for all residents to be happy with the systems installed and don’t require additional maintenance.</a:t>
            </a:r>
          </a:p>
          <a:p>
            <a:r>
              <a:rPr lang="en-GB" sz="2000" dirty="0"/>
              <a:t>These homes have needed quite a bit of extra time post occupation communicating regularly with residents, consultants and internal teams. As we move to homes that include technology new to us all, someone will need to be given the time to do this until established as the norm.</a:t>
            </a:r>
          </a:p>
          <a:p>
            <a:r>
              <a:rPr lang="en-GB" sz="2000" dirty="0"/>
              <a:t>Remotely monitoring the Tesla and heating systems after handover has been crucial in tweaking and improving performance and any minor problems to be identified early and quickly checked and corrected. </a:t>
            </a:r>
          </a:p>
          <a:p>
            <a:endParaRPr lang="en-GB" sz="1600" dirty="0"/>
          </a:p>
          <a:p>
            <a:endParaRPr lang="en-GB" sz="1600" dirty="0"/>
          </a:p>
          <a:p>
            <a:endParaRPr lang="en-GB" sz="1600" dirty="0"/>
          </a:p>
        </p:txBody>
      </p:sp>
      <p:sp>
        <p:nvSpPr>
          <p:cNvPr id="21" name="Rectangle 2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4274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8FFEFB47EEFB74C94150B408F5CFF4C" ma:contentTypeVersion="14" ma:contentTypeDescription="Create a new document." ma:contentTypeScope="" ma:versionID="750f1749d72458d87157dd5a75284509">
  <xsd:schema xmlns:xsd="http://www.w3.org/2001/XMLSchema" xmlns:xs="http://www.w3.org/2001/XMLSchema" xmlns:p="http://schemas.microsoft.com/office/2006/metadata/properties" xmlns:ns3="6f3b9077-c0a9-4f90-9c75-6fd7a5dc7db6" xmlns:ns4="f741afbd-ecd5-48cd-bcc7-6fbc1ad128a0" targetNamespace="http://schemas.microsoft.com/office/2006/metadata/properties" ma:root="true" ma:fieldsID="8bd1912967b55aadedb898db887398b3" ns3:_="" ns4:_="">
    <xsd:import namespace="6f3b9077-c0a9-4f90-9c75-6fd7a5dc7db6"/>
    <xsd:import namespace="f741afbd-ecd5-48cd-bcc7-6fbc1ad128a0"/>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Location" minOccurs="0"/>
                <xsd:element ref="ns4:SharedWithUsers" minOccurs="0"/>
                <xsd:element ref="ns4:SharedWithDetails" minOccurs="0"/>
                <xsd:element ref="ns4:SharingHintHash" minOccurs="0"/>
                <xsd:element ref="ns3:MediaServiceAutoKeyPoints" minOccurs="0"/>
                <xsd:element ref="ns3:MediaServiceKeyPoint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f3b9077-c0a9-4f90-9c75-6fd7a5dc7db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741afbd-ecd5-48cd-bcc7-6fbc1ad128a0"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FF97A0-67DE-492E-8793-A13DDE3DE369}">
  <ds:schemaRefs>
    <ds:schemaRef ds:uri="http://schemas.microsoft.com/sharepoint/v3/contenttype/forms"/>
  </ds:schemaRefs>
</ds:datastoreItem>
</file>

<file path=customXml/itemProps2.xml><?xml version="1.0" encoding="utf-8"?>
<ds:datastoreItem xmlns:ds="http://schemas.openxmlformats.org/officeDocument/2006/customXml" ds:itemID="{312E9814-7E81-4BDE-865D-003408291A03}">
  <ds:schemaRefs>
    <ds:schemaRef ds:uri="6f3b9077-c0a9-4f90-9c75-6fd7a5dc7db6"/>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f741afbd-ecd5-48cd-bcc7-6fbc1ad128a0"/>
    <ds:schemaRef ds:uri="http://www.w3.org/XML/1998/namespace"/>
  </ds:schemaRefs>
</ds:datastoreItem>
</file>

<file path=customXml/itemProps3.xml><?xml version="1.0" encoding="utf-8"?>
<ds:datastoreItem xmlns:ds="http://schemas.openxmlformats.org/officeDocument/2006/customXml" ds:itemID="{A73F354C-FAE0-4697-AC97-9B585073C7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f3b9077-c0a9-4f90-9c75-6fd7a5dc7db6"/>
    <ds:schemaRef ds:uri="f741afbd-ecd5-48cd-bcc7-6fbc1ad128a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251</TotalTime>
  <Words>1862</Words>
  <Application>Microsoft Office PowerPoint</Application>
  <PresentationFormat>Widescreen</PresentationFormat>
  <Paragraphs>181</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Rhiw Cefn Gwlad, Bridgend</vt:lpstr>
      <vt:lpstr>Background</vt:lpstr>
      <vt:lpstr>GSE ‘In roof’ Photo Voltaic (PV) panels </vt:lpstr>
      <vt:lpstr>Tesla Powerwall 2 battery </vt:lpstr>
      <vt:lpstr>Pichler Pkom 4 combined exhaust heat pump system</vt:lpstr>
      <vt:lpstr>PowerPoint Presentation</vt:lpstr>
      <vt:lpstr>Structured Insulated Panel System</vt:lpstr>
      <vt:lpstr>Air tightness</vt:lpstr>
      <vt:lpstr>Results</vt:lpstr>
      <vt:lpstr>Results</vt:lpstr>
      <vt:lpstr>Costs and funding</vt:lpstr>
      <vt:lpstr>Learning for the future – things to take away from this project – Pre – completion stage learning</vt:lpstr>
      <vt:lpstr>Learning for the future – things to take away from this project – Post completion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Rhiw Cefn Gwlad, Bridgend</dc:title>
  <dc:creator>Mark Davies</dc:creator>
  <cp:lastModifiedBy>Mark Davies</cp:lastModifiedBy>
  <cp:revision>2</cp:revision>
  <dcterms:created xsi:type="dcterms:W3CDTF">2021-04-14T14:00:37Z</dcterms:created>
  <dcterms:modified xsi:type="dcterms:W3CDTF">2022-01-18T09:01:03Z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0x01010028FFEFB47EEFB74C94150B408F5CFF4C</vt:lpwstr>
  </property>
</Properties>
</file>