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9"/>
  </p:notesMasterIdLst>
  <p:sldIdLst>
    <p:sldId id="280" r:id="rId6"/>
    <p:sldId id="283" r:id="rId7"/>
    <p:sldId id="256" r:id="rId8"/>
    <p:sldId id="257" r:id="rId9"/>
    <p:sldId id="288" r:id="rId10"/>
    <p:sldId id="259" r:id="rId11"/>
    <p:sldId id="260" r:id="rId12"/>
    <p:sldId id="261" r:id="rId13"/>
    <p:sldId id="262" r:id="rId14"/>
    <p:sldId id="289" r:id="rId15"/>
    <p:sldId id="290" r:id="rId16"/>
    <p:sldId id="291" r:id="rId17"/>
    <p:sldId id="269" r:id="rId18"/>
    <p:sldId id="294" r:id="rId19"/>
    <p:sldId id="263" r:id="rId20"/>
    <p:sldId id="297" r:id="rId21"/>
    <p:sldId id="264" r:id="rId22"/>
    <p:sldId id="285" r:id="rId23"/>
    <p:sldId id="286" r:id="rId24"/>
    <p:sldId id="287" r:id="rId25"/>
    <p:sldId id="298" r:id="rId26"/>
    <p:sldId id="265" r:id="rId27"/>
    <p:sldId id="266" r:id="rId28"/>
    <p:sldId id="267" r:id="rId29"/>
    <p:sldId id="268" r:id="rId30"/>
    <p:sldId id="270" r:id="rId31"/>
    <p:sldId id="271" r:id="rId32"/>
    <p:sldId id="274" r:id="rId33"/>
    <p:sldId id="296" r:id="rId34"/>
    <p:sldId id="272" r:id="rId35"/>
    <p:sldId id="276" r:id="rId36"/>
    <p:sldId id="277" r:id="rId37"/>
    <p:sldId id="293"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E50486-D185-49AF-B02D-06D8C4CD6ED0}" v="1" dt="2026-03-01T11:54:14.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95103" autoAdjust="0"/>
  </p:normalViewPr>
  <p:slideViewPr>
    <p:cSldViewPr snapToGrid="0">
      <p:cViewPr varScale="1">
        <p:scale>
          <a:sx n="74" d="100"/>
          <a:sy n="74" d="100"/>
        </p:scale>
        <p:origin x="86" y="1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BA750E6F-B8B7-4AFD-B5F9-1E5B10AB0A88}"/>
    <pc:docChg chg="custSel modSld">
      <pc:chgData name="Philippa Fitzgerald" userId="602b836c-9d74-4fb4-9158-56fc59b1a0f4" providerId="ADAL" clId="{BA750E6F-B8B7-4AFD-B5F9-1E5B10AB0A88}" dt="2026-03-01T11:54:30.076" v="15" actId="255"/>
      <pc:docMkLst>
        <pc:docMk/>
      </pc:docMkLst>
      <pc:sldChg chg="addSp delSp modSp mod">
        <pc:chgData name="Philippa Fitzgerald" userId="602b836c-9d74-4fb4-9158-56fc59b1a0f4" providerId="ADAL" clId="{BA750E6F-B8B7-4AFD-B5F9-1E5B10AB0A88}" dt="2026-03-01T11:54:30.076" v="15" actId="255"/>
        <pc:sldMkLst>
          <pc:docMk/>
          <pc:sldMk cId="481506298" sldId="293"/>
        </pc:sldMkLst>
        <pc:spChg chg="mod">
          <ac:chgData name="Philippa Fitzgerald" userId="602b836c-9d74-4fb4-9158-56fc59b1a0f4" providerId="ADAL" clId="{BA750E6F-B8B7-4AFD-B5F9-1E5B10AB0A88}" dt="2026-03-01T11:54:30.076" v="15" actId="255"/>
          <ac:spMkLst>
            <pc:docMk/>
            <pc:sldMk cId="481506298" sldId="293"/>
            <ac:spMk id="3" creationId="{702EDF8A-6779-A9E0-7B93-D725E060151E}"/>
          </ac:spMkLst>
        </pc:spChg>
        <pc:picChg chg="add mod">
          <ac:chgData name="Philippa Fitzgerald" userId="602b836c-9d74-4fb4-9158-56fc59b1a0f4" providerId="ADAL" clId="{BA750E6F-B8B7-4AFD-B5F9-1E5B10AB0A88}" dt="2026-03-01T11:54:17.314" v="14" actId="1076"/>
          <ac:picMkLst>
            <pc:docMk/>
            <pc:sldMk cId="481506298" sldId="293"/>
            <ac:picMk id="4" creationId="{6692820F-CFB1-F434-5E87-66530ED0F7CE}"/>
          </ac:picMkLst>
        </pc:picChg>
        <pc:picChg chg="del">
          <ac:chgData name="Philippa Fitzgerald" userId="602b836c-9d74-4fb4-9158-56fc59b1a0f4" providerId="ADAL" clId="{BA750E6F-B8B7-4AFD-B5F9-1E5B10AB0A88}" dt="2026-03-01T11:53:29.364" v="12" actId="478"/>
          <ac:picMkLst>
            <pc:docMk/>
            <pc:sldMk cId="481506298" sldId="293"/>
            <ac:picMk id="15" creationId="{DDB3863F-8D94-0802-C57E-F83B0DD1AE5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132FE991-5DAD-4D89-8CCD-56A88B77FF70}"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E639AE-D6A1-42AB-B83D-63453B969D3F}" type="slidenum">
              <a:rPr lang="en-GB" smtClean="0"/>
              <a:t>‹#›</a:t>
            </a:fld>
            <a:endParaRPr lang="en-GB"/>
          </a:p>
        </p:txBody>
      </p:sp>
    </p:spTree>
    <p:extLst>
      <p:ext uri="{BB962C8B-B14F-4D97-AF65-F5344CB8AC3E}">
        <p14:creationId xmlns:p14="http://schemas.microsoft.com/office/powerpoint/2010/main" val="2006556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looked at wether this will happen and if we can do anything to prevent us becoming part of it.</a:t>
            </a:r>
          </a:p>
          <a:p>
            <a:endParaRPr lang="en-GB" dirty="0"/>
          </a:p>
          <a:p>
            <a:r>
              <a:rPr lang="en-GB" dirty="0"/>
              <a:t>The 7 pillars of personal brand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40C28"/>
                </a:solidFill>
                <a:effectLst/>
                <a:highlight>
                  <a:srgbClr val="D3E3FD"/>
                </a:highlight>
                <a:latin typeface="Google Sans"/>
              </a:rPr>
              <a:t>Purpose, Values, Clarity, Strengths, Energy, Legacy, and Ownership</a:t>
            </a:r>
          </a:p>
          <a:p>
            <a:endParaRPr lang="en-GB" dirty="0"/>
          </a:p>
          <a:p>
            <a:r>
              <a:rPr lang="en-GB" dirty="0"/>
              <a:t>Business model</a:t>
            </a:r>
          </a:p>
          <a:p>
            <a:r>
              <a:rPr lang="en-GB" dirty="0"/>
              <a:t>Brand identity model</a:t>
            </a:r>
          </a:p>
          <a:p>
            <a:r>
              <a:rPr lang="en-GB" dirty="0"/>
              <a:t>Capabilities, Internal culture and value, Purpose, Personality, Shared values and community, self image.</a:t>
            </a:r>
          </a:p>
        </p:txBody>
      </p:sp>
      <p:sp>
        <p:nvSpPr>
          <p:cNvPr id="4" name="Slide Number Placeholder 3"/>
          <p:cNvSpPr>
            <a:spLocks noGrp="1"/>
          </p:cNvSpPr>
          <p:nvPr>
            <p:ph type="sldNum" sz="quarter" idx="5"/>
          </p:nvPr>
        </p:nvSpPr>
        <p:spPr/>
        <p:txBody>
          <a:bodyPr/>
          <a:lstStyle/>
          <a:p>
            <a:fld id="{F2E639AE-D6A1-42AB-B83D-63453B969D3F}" type="slidenum">
              <a:rPr lang="en-GB" smtClean="0"/>
              <a:t>1</a:t>
            </a:fld>
            <a:endParaRPr lang="en-GB"/>
          </a:p>
        </p:txBody>
      </p:sp>
    </p:spTree>
    <p:extLst>
      <p:ext uri="{BB962C8B-B14F-4D97-AF65-F5344CB8AC3E}">
        <p14:creationId xmlns:p14="http://schemas.microsoft.com/office/powerpoint/2010/main" val="1354204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2E639AE-D6A1-42AB-B83D-63453B969D3F}" type="slidenum">
              <a:rPr lang="en-GB" smtClean="0"/>
              <a:t>3</a:t>
            </a:fld>
            <a:endParaRPr lang="en-GB"/>
          </a:p>
        </p:txBody>
      </p:sp>
    </p:spTree>
    <p:extLst>
      <p:ext uri="{BB962C8B-B14F-4D97-AF65-F5344CB8AC3E}">
        <p14:creationId xmlns:p14="http://schemas.microsoft.com/office/powerpoint/2010/main" val="747937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2E639AE-D6A1-42AB-B83D-63453B969D3F}" type="slidenum">
              <a:rPr lang="en-GB" smtClean="0"/>
              <a:t>4</a:t>
            </a:fld>
            <a:endParaRPr lang="en-GB"/>
          </a:p>
        </p:txBody>
      </p:sp>
    </p:spTree>
    <p:extLst>
      <p:ext uri="{BB962C8B-B14F-4D97-AF65-F5344CB8AC3E}">
        <p14:creationId xmlns:p14="http://schemas.microsoft.com/office/powerpoint/2010/main" val="2521116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E639AE-D6A1-42AB-B83D-63453B969D3F}" type="slidenum">
              <a:rPr lang="en-GB" smtClean="0"/>
              <a:t>5</a:t>
            </a:fld>
            <a:endParaRPr lang="en-GB"/>
          </a:p>
        </p:txBody>
      </p:sp>
    </p:spTree>
    <p:extLst>
      <p:ext uri="{BB962C8B-B14F-4D97-AF65-F5344CB8AC3E}">
        <p14:creationId xmlns:p14="http://schemas.microsoft.com/office/powerpoint/2010/main" val="364329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also use stories to share our life, ideas. Visions. To sell...</a:t>
            </a:r>
          </a:p>
        </p:txBody>
      </p:sp>
      <p:sp>
        <p:nvSpPr>
          <p:cNvPr id="4" name="Slide Number Placeholder 3"/>
          <p:cNvSpPr>
            <a:spLocks noGrp="1"/>
          </p:cNvSpPr>
          <p:nvPr>
            <p:ph type="sldNum" sz="quarter" idx="5"/>
          </p:nvPr>
        </p:nvSpPr>
        <p:spPr/>
        <p:txBody>
          <a:bodyPr/>
          <a:lstStyle/>
          <a:p>
            <a:fld id="{F2E639AE-D6A1-42AB-B83D-63453B969D3F}" type="slidenum">
              <a:rPr lang="en-GB" smtClean="0"/>
              <a:t>6</a:t>
            </a:fld>
            <a:endParaRPr lang="en-GB"/>
          </a:p>
        </p:txBody>
      </p:sp>
    </p:spTree>
    <p:extLst>
      <p:ext uri="{BB962C8B-B14F-4D97-AF65-F5344CB8AC3E}">
        <p14:creationId xmlns:p14="http://schemas.microsoft.com/office/powerpoint/2010/main" val="652258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its core, storytelling is the art of using words, images, or sounds to convey a message or share an experience with others. Stories have been used for thousands of years to connect with people, communicate values, and create a sense of shared identity.</a:t>
            </a:r>
          </a:p>
          <a:p>
            <a:endParaRPr lang="en-GB" dirty="0"/>
          </a:p>
          <a:p>
            <a:r>
              <a:rPr lang="en-GB" dirty="0"/>
              <a:t>10min discussion: -</a:t>
            </a:r>
          </a:p>
          <a:p>
            <a:r>
              <a:rPr lang="en-GB" dirty="0"/>
              <a:t>Think back to Learning in the Digital Era  - what were some of the important elements that brought along a Sense of Place and Identity?</a:t>
            </a:r>
          </a:p>
          <a:p>
            <a:endParaRPr lang="en-GB" dirty="0"/>
          </a:p>
          <a:p>
            <a:r>
              <a:rPr lang="en-GB" dirty="0"/>
              <a:t>A common ground/ struggle/ emotion/ location etc...</a:t>
            </a:r>
          </a:p>
        </p:txBody>
      </p:sp>
      <p:sp>
        <p:nvSpPr>
          <p:cNvPr id="4" name="Slide Number Placeholder 3"/>
          <p:cNvSpPr>
            <a:spLocks noGrp="1"/>
          </p:cNvSpPr>
          <p:nvPr>
            <p:ph type="sldNum" sz="quarter" idx="5"/>
          </p:nvPr>
        </p:nvSpPr>
        <p:spPr/>
        <p:txBody>
          <a:bodyPr/>
          <a:lstStyle/>
          <a:p>
            <a:fld id="{F2E639AE-D6A1-42AB-B83D-63453B969D3F}" type="slidenum">
              <a:rPr lang="en-GB" smtClean="0"/>
              <a:t>7</a:t>
            </a:fld>
            <a:endParaRPr lang="en-GB"/>
          </a:p>
        </p:txBody>
      </p:sp>
    </p:spTree>
    <p:extLst>
      <p:ext uri="{BB962C8B-B14F-4D97-AF65-F5344CB8AC3E}">
        <p14:creationId xmlns:p14="http://schemas.microsoft.com/office/powerpoint/2010/main" val="3642572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answer is simple: stories have the power to engage, inspire, and move people in ways that facts and figures cannot. Stories are memorable, relatable, and emotionally resonant. They can help us to connect with others on a deeper level, build empathy, and understand complex issues in a more personal way.</a:t>
            </a:r>
          </a:p>
          <a:p>
            <a:endParaRPr lang="en-GB" dirty="0"/>
          </a:p>
          <a:p>
            <a:r>
              <a:rPr lang="en-GB" dirty="0"/>
              <a:t>Think about your favourite book, movie, or song - why do you like it so much?</a:t>
            </a:r>
          </a:p>
        </p:txBody>
      </p:sp>
      <p:sp>
        <p:nvSpPr>
          <p:cNvPr id="4" name="Slide Number Placeholder 3"/>
          <p:cNvSpPr>
            <a:spLocks noGrp="1"/>
          </p:cNvSpPr>
          <p:nvPr>
            <p:ph type="sldNum" sz="quarter" idx="5"/>
          </p:nvPr>
        </p:nvSpPr>
        <p:spPr/>
        <p:txBody>
          <a:bodyPr/>
          <a:lstStyle/>
          <a:p>
            <a:fld id="{F2E639AE-D6A1-42AB-B83D-63453B969D3F}" type="slidenum">
              <a:rPr lang="en-GB" smtClean="0"/>
              <a:t>8</a:t>
            </a:fld>
            <a:endParaRPr lang="en-GB"/>
          </a:p>
        </p:txBody>
      </p:sp>
    </p:spTree>
    <p:extLst>
      <p:ext uri="{BB962C8B-B14F-4D97-AF65-F5344CB8AC3E}">
        <p14:creationId xmlns:p14="http://schemas.microsoft.com/office/powerpoint/2010/main" val="38156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different types of story </a:t>
            </a:r>
          </a:p>
          <a:p>
            <a:endParaRPr lang="en-GB" dirty="0"/>
          </a:p>
          <a:p>
            <a:r>
              <a:rPr lang="en-GB" dirty="0"/>
              <a:t>Anecdotal</a:t>
            </a:r>
          </a:p>
          <a:p>
            <a:r>
              <a:rPr lang="en-GB" dirty="0"/>
              <a:t>Fictional</a:t>
            </a:r>
          </a:p>
          <a:p>
            <a:r>
              <a:rPr lang="en-GB" dirty="0"/>
              <a:t>Case study/true story</a:t>
            </a:r>
          </a:p>
          <a:p>
            <a:endParaRPr lang="en-GB" dirty="0"/>
          </a:p>
        </p:txBody>
      </p:sp>
      <p:sp>
        <p:nvSpPr>
          <p:cNvPr id="4" name="Slide Number Placeholder 3"/>
          <p:cNvSpPr>
            <a:spLocks noGrp="1"/>
          </p:cNvSpPr>
          <p:nvPr>
            <p:ph type="sldNum" sz="quarter" idx="5"/>
          </p:nvPr>
        </p:nvSpPr>
        <p:spPr/>
        <p:txBody>
          <a:bodyPr/>
          <a:lstStyle/>
          <a:p>
            <a:fld id="{F2E639AE-D6A1-42AB-B83D-63453B969D3F}" type="slidenum">
              <a:rPr lang="en-GB" smtClean="0"/>
              <a:t>9</a:t>
            </a:fld>
            <a:endParaRPr lang="en-GB"/>
          </a:p>
        </p:txBody>
      </p:sp>
    </p:spTree>
    <p:extLst>
      <p:ext uri="{BB962C8B-B14F-4D97-AF65-F5344CB8AC3E}">
        <p14:creationId xmlns:p14="http://schemas.microsoft.com/office/powerpoint/2010/main" val="2852456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Personal Anecdotes</a:t>
            </a:r>
          </a:p>
          <a:p>
            <a:r>
              <a:rPr lang="en-GB" dirty="0"/>
              <a:t>Personal anecdotes are stories based on our own experiences. They are powerful because they are authentic and personal, and can help us to connect with others on a deeper level. Personal anecdotes are often used in speeches or presentations to illustrate a point or convey a message.</a:t>
            </a:r>
          </a:p>
          <a:p>
            <a:endParaRPr lang="en-GB" dirty="0"/>
          </a:p>
        </p:txBody>
      </p:sp>
      <p:sp>
        <p:nvSpPr>
          <p:cNvPr id="4" name="Slide Number Placeholder 3"/>
          <p:cNvSpPr>
            <a:spLocks noGrp="1"/>
          </p:cNvSpPr>
          <p:nvPr>
            <p:ph type="sldNum" sz="quarter" idx="5"/>
          </p:nvPr>
        </p:nvSpPr>
        <p:spPr/>
        <p:txBody>
          <a:bodyPr/>
          <a:lstStyle/>
          <a:p>
            <a:fld id="{F2E639AE-D6A1-42AB-B83D-63453B969D3F}" type="slidenum">
              <a:rPr lang="en-GB" smtClean="0"/>
              <a:t>10</a:t>
            </a:fld>
            <a:endParaRPr lang="en-GB"/>
          </a:p>
        </p:txBody>
      </p:sp>
    </p:spTree>
    <p:extLst>
      <p:ext uri="{BB962C8B-B14F-4D97-AF65-F5344CB8AC3E}">
        <p14:creationId xmlns:p14="http://schemas.microsoft.com/office/powerpoint/2010/main" val="464457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Fictional Tales</a:t>
            </a:r>
          </a:p>
          <a:p>
            <a:r>
              <a:rPr lang="en-GB" dirty="0"/>
              <a:t>Fictional tales are stories that are invented by the storyteller. They can be used to transport the listener to another world, or to illustrate a moral or message in a creative way. Fictional tales can be used in marketing or advertising campaigns, or to communicate complex ideas in a more accessible way.</a:t>
            </a:r>
          </a:p>
          <a:p>
            <a:endParaRPr lang="en-GB" dirty="0"/>
          </a:p>
        </p:txBody>
      </p:sp>
      <p:sp>
        <p:nvSpPr>
          <p:cNvPr id="4" name="Slide Number Placeholder 3"/>
          <p:cNvSpPr>
            <a:spLocks noGrp="1"/>
          </p:cNvSpPr>
          <p:nvPr>
            <p:ph type="sldNum" sz="quarter" idx="5"/>
          </p:nvPr>
        </p:nvSpPr>
        <p:spPr/>
        <p:txBody>
          <a:bodyPr/>
          <a:lstStyle/>
          <a:p>
            <a:fld id="{F2E639AE-D6A1-42AB-B83D-63453B969D3F}" type="slidenum">
              <a:rPr lang="en-GB" smtClean="0"/>
              <a:t>11</a:t>
            </a:fld>
            <a:endParaRPr lang="en-GB"/>
          </a:p>
        </p:txBody>
      </p:sp>
    </p:spTree>
    <p:extLst>
      <p:ext uri="{BB962C8B-B14F-4D97-AF65-F5344CB8AC3E}">
        <p14:creationId xmlns:p14="http://schemas.microsoft.com/office/powerpoint/2010/main" val="2267541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Case Studies</a:t>
            </a:r>
          </a:p>
          <a:p>
            <a:r>
              <a:rPr lang="en-GB" dirty="0"/>
              <a:t>Case studies are stories that describe real-life situations or scenarios. They are often used in business or academic settings to illustrate a particular point or concept. Case studies are effective because they provide concrete examples of how a particular idea or strategy can be applied in real-world situations.</a:t>
            </a:r>
          </a:p>
          <a:p>
            <a:endParaRPr lang="en-GB" dirty="0"/>
          </a:p>
        </p:txBody>
      </p:sp>
      <p:sp>
        <p:nvSpPr>
          <p:cNvPr id="4" name="Slide Number Placeholder 3"/>
          <p:cNvSpPr>
            <a:spLocks noGrp="1"/>
          </p:cNvSpPr>
          <p:nvPr>
            <p:ph type="sldNum" sz="quarter" idx="5"/>
          </p:nvPr>
        </p:nvSpPr>
        <p:spPr/>
        <p:txBody>
          <a:bodyPr/>
          <a:lstStyle/>
          <a:p>
            <a:fld id="{F2E639AE-D6A1-42AB-B83D-63453B969D3F}" type="slidenum">
              <a:rPr lang="en-GB" smtClean="0"/>
              <a:t>12</a:t>
            </a:fld>
            <a:endParaRPr lang="en-GB"/>
          </a:p>
        </p:txBody>
      </p:sp>
    </p:spTree>
    <p:extLst>
      <p:ext uri="{BB962C8B-B14F-4D97-AF65-F5344CB8AC3E}">
        <p14:creationId xmlns:p14="http://schemas.microsoft.com/office/powerpoint/2010/main" val="178413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activity:</a:t>
            </a:r>
          </a:p>
          <a:p>
            <a:endParaRPr lang="en-GB" dirty="0"/>
          </a:p>
          <a:p>
            <a:r>
              <a:rPr lang="en-GB" dirty="0"/>
              <a:t>You have 10mins to tell us why do businesses tell stories in their advertising campaigns?</a:t>
            </a:r>
          </a:p>
          <a:p>
            <a:endParaRPr lang="en-GB" dirty="0"/>
          </a:p>
          <a:p>
            <a:r>
              <a:rPr lang="en-GB" dirty="0"/>
              <a:t>Provide at least 1 example!</a:t>
            </a:r>
          </a:p>
        </p:txBody>
      </p:sp>
      <p:sp>
        <p:nvSpPr>
          <p:cNvPr id="4" name="Slide Number Placeholder 3"/>
          <p:cNvSpPr>
            <a:spLocks noGrp="1"/>
          </p:cNvSpPr>
          <p:nvPr>
            <p:ph type="sldNum" sz="quarter" idx="5"/>
          </p:nvPr>
        </p:nvSpPr>
        <p:spPr/>
        <p:txBody>
          <a:bodyPr/>
          <a:lstStyle/>
          <a:p>
            <a:fld id="{F2E639AE-D6A1-42AB-B83D-63453B969D3F}" type="slidenum">
              <a:rPr lang="en-GB" smtClean="0"/>
              <a:t>13</a:t>
            </a:fld>
            <a:endParaRPr lang="en-GB"/>
          </a:p>
        </p:txBody>
      </p:sp>
    </p:spTree>
    <p:extLst>
      <p:ext uri="{BB962C8B-B14F-4D97-AF65-F5344CB8AC3E}">
        <p14:creationId xmlns:p14="http://schemas.microsoft.com/office/powerpoint/2010/main" val="4936392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Trigger warning for part of this ted talk contains sensitive info. Within this video, David JP Phillips talks about how you can tell stories to change the mood of your audience, to manipulate the outcome so to speak...</a:t>
            </a:r>
          </a:p>
        </p:txBody>
      </p:sp>
      <p:sp>
        <p:nvSpPr>
          <p:cNvPr id="4" name="Slide Number Placeholder 3"/>
          <p:cNvSpPr>
            <a:spLocks noGrp="1"/>
          </p:cNvSpPr>
          <p:nvPr>
            <p:ph type="sldNum" sz="quarter" idx="5"/>
          </p:nvPr>
        </p:nvSpPr>
        <p:spPr/>
        <p:txBody>
          <a:bodyPr/>
          <a:lstStyle/>
          <a:p>
            <a:fld id="{F2E639AE-D6A1-42AB-B83D-63453B969D3F}" type="slidenum">
              <a:rPr lang="en-GB" smtClean="0"/>
              <a:t>15</a:t>
            </a:fld>
            <a:endParaRPr lang="en-GB"/>
          </a:p>
        </p:txBody>
      </p:sp>
    </p:spTree>
    <p:extLst>
      <p:ext uri="{BB962C8B-B14F-4D97-AF65-F5344CB8AC3E}">
        <p14:creationId xmlns:p14="http://schemas.microsoft.com/office/powerpoint/2010/main" val="2365325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are going to watch some short clips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 Which chemicals have been tapped into for the following videos?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Dopamine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Oxytocin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Endorphin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Nike we are all a little crazy </a:t>
            </a:r>
          </a:p>
          <a:p>
            <a:endParaRPr lang="en-GB" dirty="0"/>
          </a:p>
          <a:p>
            <a:r>
              <a:rPr lang="en-GB" dirty="0"/>
              <a:t>So, storytelling can be a powerful tool in marketing and advertising. For building a brand.</a:t>
            </a:r>
          </a:p>
          <a:p>
            <a:endParaRPr lang="en-GB" dirty="0"/>
          </a:p>
          <a:p>
            <a:r>
              <a:rPr lang="en-GB" dirty="0"/>
              <a:t>By telling a story that resonates with their audience, marketers can create a sense of connection and loyalty to their brand. For example, Apple's famous "Think Different" campaign used storytelling to position Apple as a company that was innovative and daring, and that appealed to people who wanted to think outside the box.</a:t>
            </a:r>
          </a:p>
          <a:p>
            <a:endParaRPr lang="en-GB" dirty="0"/>
          </a:p>
          <a:p>
            <a:r>
              <a:rPr lang="en-GB" dirty="0"/>
              <a:t>Each of these short videos tell a story. How about this next one, what does this make you think/feel? </a:t>
            </a:r>
          </a:p>
          <a:p>
            <a:endParaRPr lang="en-GB" dirty="0"/>
          </a:p>
          <a:p>
            <a:r>
              <a:rPr lang="en-GB" dirty="0"/>
              <a:t>Stories can be used to sell a specific product, or the brand. The values, and purpose…</a:t>
            </a:r>
          </a:p>
        </p:txBody>
      </p:sp>
      <p:sp>
        <p:nvSpPr>
          <p:cNvPr id="4" name="Slide Number Placeholder 3"/>
          <p:cNvSpPr>
            <a:spLocks noGrp="1"/>
          </p:cNvSpPr>
          <p:nvPr>
            <p:ph type="sldNum" sz="quarter" idx="5"/>
          </p:nvPr>
        </p:nvSpPr>
        <p:spPr/>
        <p:txBody>
          <a:bodyPr/>
          <a:lstStyle/>
          <a:p>
            <a:fld id="{F2E639AE-D6A1-42AB-B83D-63453B969D3F}" type="slidenum">
              <a:rPr lang="en-GB" smtClean="0"/>
              <a:t>17</a:t>
            </a:fld>
            <a:endParaRPr lang="en-GB"/>
          </a:p>
        </p:txBody>
      </p:sp>
    </p:spTree>
    <p:extLst>
      <p:ext uri="{BB962C8B-B14F-4D97-AF65-F5344CB8AC3E}">
        <p14:creationId xmlns:p14="http://schemas.microsoft.com/office/powerpoint/2010/main" val="3107614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Apple clever to use this connecting to thinking outside the box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Which chemicals have been tapped into for the following videos?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Dopamine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Oxytocin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Endorphin</a:t>
            </a:r>
          </a:p>
          <a:p>
            <a:endParaRPr lang="en-GB" dirty="0"/>
          </a:p>
        </p:txBody>
      </p:sp>
      <p:sp>
        <p:nvSpPr>
          <p:cNvPr id="4" name="Slide Number Placeholder 3"/>
          <p:cNvSpPr>
            <a:spLocks noGrp="1"/>
          </p:cNvSpPr>
          <p:nvPr>
            <p:ph type="sldNum" sz="quarter" idx="5"/>
          </p:nvPr>
        </p:nvSpPr>
        <p:spPr/>
        <p:txBody>
          <a:bodyPr/>
          <a:lstStyle/>
          <a:p>
            <a:fld id="{F2E639AE-D6A1-42AB-B83D-63453B969D3F}" type="slidenum">
              <a:rPr lang="en-GB" smtClean="0"/>
              <a:t>18</a:t>
            </a:fld>
            <a:endParaRPr lang="en-GB"/>
          </a:p>
        </p:txBody>
      </p:sp>
    </p:spTree>
    <p:extLst>
      <p:ext uri="{BB962C8B-B14F-4D97-AF65-F5344CB8AC3E}">
        <p14:creationId xmlns:p14="http://schemas.microsoft.com/office/powerpoint/2010/main" val="8670216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Which chemicals have been tapped into for the following videos?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Dopamine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Oxytocin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Endorphin</a:t>
            </a:r>
          </a:p>
          <a:p>
            <a:endParaRPr lang="en-GB" dirty="0"/>
          </a:p>
          <a:p>
            <a:endParaRPr lang="en-GB" dirty="0"/>
          </a:p>
          <a:p>
            <a:r>
              <a:rPr lang="en-GB" dirty="0"/>
              <a:t>Empathy </a:t>
            </a:r>
          </a:p>
        </p:txBody>
      </p:sp>
      <p:sp>
        <p:nvSpPr>
          <p:cNvPr id="4" name="Slide Number Placeholder 3"/>
          <p:cNvSpPr>
            <a:spLocks noGrp="1"/>
          </p:cNvSpPr>
          <p:nvPr>
            <p:ph type="sldNum" sz="quarter" idx="5"/>
          </p:nvPr>
        </p:nvSpPr>
        <p:spPr/>
        <p:txBody>
          <a:bodyPr/>
          <a:lstStyle/>
          <a:p>
            <a:fld id="{F2E639AE-D6A1-42AB-B83D-63453B969D3F}" type="slidenum">
              <a:rPr lang="en-GB" smtClean="0"/>
              <a:t>19</a:t>
            </a:fld>
            <a:endParaRPr lang="en-GB"/>
          </a:p>
        </p:txBody>
      </p:sp>
    </p:spTree>
    <p:extLst>
      <p:ext uri="{BB962C8B-B14F-4D97-AF65-F5344CB8AC3E}">
        <p14:creationId xmlns:p14="http://schemas.microsoft.com/office/powerpoint/2010/main" val="2905555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Which chemicals have been tapped into for the following videos?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Dopamine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Oxytocin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Endorphin</a:t>
            </a:r>
          </a:p>
          <a:p>
            <a:endParaRPr lang="en-GB" dirty="0"/>
          </a:p>
          <a:p>
            <a:endParaRPr lang="en-GB" dirty="0"/>
          </a:p>
          <a:p>
            <a:r>
              <a:rPr lang="en-GB" dirty="0"/>
              <a:t>Take a break</a:t>
            </a:r>
          </a:p>
        </p:txBody>
      </p:sp>
      <p:sp>
        <p:nvSpPr>
          <p:cNvPr id="4" name="Slide Number Placeholder 3"/>
          <p:cNvSpPr>
            <a:spLocks noGrp="1"/>
          </p:cNvSpPr>
          <p:nvPr>
            <p:ph type="sldNum" sz="quarter" idx="5"/>
          </p:nvPr>
        </p:nvSpPr>
        <p:spPr/>
        <p:txBody>
          <a:bodyPr/>
          <a:lstStyle/>
          <a:p>
            <a:fld id="{F2E639AE-D6A1-42AB-B83D-63453B969D3F}" type="slidenum">
              <a:rPr lang="en-GB" smtClean="0"/>
              <a:t>20</a:t>
            </a:fld>
            <a:endParaRPr lang="en-GB"/>
          </a:p>
        </p:txBody>
      </p:sp>
    </p:spTree>
    <p:extLst>
      <p:ext uri="{BB962C8B-B14F-4D97-AF65-F5344CB8AC3E}">
        <p14:creationId xmlns:p14="http://schemas.microsoft.com/office/powerpoint/2010/main" val="39371046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sparklines</a:t>
            </a:r>
          </a:p>
          <a:p>
            <a:r>
              <a:rPr lang="en-GB" dirty="0"/>
              <a:t>When talking about effective presentations, Nancy Duarte (2012) emphasised the need for following a storytelling approach. She created a methodology that she called "Sparklines" which is represented within the graphic here.</a:t>
            </a:r>
          </a:p>
        </p:txBody>
      </p:sp>
      <p:sp>
        <p:nvSpPr>
          <p:cNvPr id="4" name="Slide Number Placeholder 3"/>
          <p:cNvSpPr>
            <a:spLocks noGrp="1"/>
          </p:cNvSpPr>
          <p:nvPr>
            <p:ph type="sldNum" sz="quarter" idx="5"/>
          </p:nvPr>
        </p:nvSpPr>
        <p:spPr/>
        <p:txBody>
          <a:bodyPr/>
          <a:lstStyle/>
          <a:p>
            <a:fld id="{F2E639AE-D6A1-42AB-B83D-63453B969D3F}" type="slidenum">
              <a:rPr lang="en-GB" smtClean="0"/>
              <a:t>22</a:t>
            </a:fld>
            <a:endParaRPr lang="en-GB"/>
          </a:p>
        </p:txBody>
      </p:sp>
    </p:spTree>
    <p:extLst>
      <p:ext uri="{BB962C8B-B14F-4D97-AF65-F5344CB8AC3E}">
        <p14:creationId xmlns:p14="http://schemas.microsoft.com/office/powerpoint/2010/main" val="1616748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gaps or transitions between what is, and what could be, the important part of the storytelling process. These transitions are where you engage the audience, about what how you can get there - this is where you sell your big idea</a:t>
            </a:r>
          </a:p>
        </p:txBody>
      </p:sp>
      <p:sp>
        <p:nvSpPr>
          <p:cNvPr id="4" name="Slide Number Placeholder 3"/>
          <p:cNvSpPr>
            <a:spLocks noGrp="1"/>
          </p:cNvSpPr>
          <p:nvPr>
            <p:ph type="sldNum" sz="quarter" idx="5"/>
          </p:nvPr>
        </p:nvSpPr>
        <p:spPr/>
        <p:txBody>
          <a:bodyPr/>
          <a:lstStyle/>
          <a:p>
            <a:fld id="{F2E639AE-D6A1-42AB-B83D-63453B969D3F}" type="slidenum">
              <a:rPr lang="en-GB" smtClean="0"/>
              <a:t>23</a:t>
            </a:fld>
            <a:endParaRPr lang="en-GB"/>
          </a:p>
        </p:txBody>
      </p:sp>
    </p:spTree>
    <p:extLst>
      <p:ext uri="{BB962C8B-B14F-4D97-AF65-F5344CB8AC3E}">
        <p14:creationId xmlns:p14="http://schemas.microsoft.com/office/powerpoint/2010/main" val="7860556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2E639AE-D6A1-42AB-B83D-63453B969D3F}" type="slidenum">
              <a:rPr lang="en-GB" smtClean="0"/>
              <a:t>24</a:t>
            </a:fld>
            <a:endParaRPr lang="en-GB"/>
          </a:p>
        </p:txBody>
      </p:sp>
    </p:spTree>
    <p:extLst>
      <p:ext uri="{BB962C8B-B14F-4D97-AF65-F5344CB8AC3E}">
        <p14:creationId xmlns:p14="http://schemas.microsoft.com/office/powerpoint/2010/main" val="26346635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2E639AE-D6A1-42AB-B83D-63453B969D3F}" type="slidenum">
              <a:rPr lang="en-GB" smtClean="0"/>
              <a:t>25</a:t>
            </a:fld>
            <a:endParaRPr lang="en-GB"/>
          </a:p>
        </p:txBody>
      </p:sp>
    </p:spTree>
    <p:extLst>
      <p:ext uri="{BB962C8B-B14F-4D97-AF65-F5344CB8AC3E}">
        <p14:creationId xmlns:p14="http://schemas.microsoft.com/office/powerpoint/2010/main" val="42682303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we talk about storytelling, it becomes more about building connections through emotions, taking the viewer/reader on a journey</a:t>
            </a:r>
          </a:p>
        </p:txBody>
      </p:sp>
      <p:sp>
        <p:nvSpPr>
          <p:cNvPr id="4" name="Slide Number Placeholder 3"/>
          <p:cNvSpPr>
            <a:spLocks noGrp="1"/>
          </p:cNvSpPr>
          <p:nvPr>
            <p:ph type="sldNum" sz="quarter" idx="5"/>
          </p:nvPr>
        </p:nvSpPr>
        <p:spPr/>
        <p:txBody>
          <a:bodyPr/>
          <a:lstStyle/>
          <a:p>
            <a:fld id="{F2E639AE-D6A1-42AB-B83D-63453B969D3F}" type="slidenum">
              <a:rPr lang="en-GB" smtClean="0"/>
              <a:t>26</a:t>
            </a:fld>
            <a:endParaRPr lang="en-GB"/>
          </a:p>
        </p:txBody>
      </p:sp>
    </p:spTree>
    <p:extLst>
      <p:ext uri="{BB962C8B-B14F-4D97-AF65-F5344CB8AC3E}">
        <p14:creationId xmlns:p14="http://schemas.microsoft.com/office/powerpoint/2010/main" val="12641222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we are looking at the chemical cocktail of JP Phillips or Duarte's Sparklines, the purpose remains the same - to change the narrative. This takes us right the way back to the beginning, and how stories help us make sense of the world.</a:t>
            </a:r>
          </a:p>
          <a:p>
            <a:endParaRPr lang="en-GB" dirty="0"/>
          </a:p>
          <a:p>
            <a:r>
              <a:rPr lang="en-GB" dirty="0"/>
              <a:t>According to Todorov, there are 5 steps: -</a:t>
            </a:r>
          </a:p>
          <a:p>
            <a:r>
              <a:rPr lang="en-GB" dirty="0"/>
              <a:t>1. Equilibrium. Everything as it was. the status quo. Kind of like the starting point.</a:t>
            </a:r>
          </a:p>
          <a:p>
            <a:r>
              <a:rPr lang="en-GB" dirty="0"/>
              <a:t>2. Disruption. Something new is introduced.</a:t>
            </a:r>
          </a:p>
          <a:p>
            <a:r>
              <a:rPr lang="en-GB" dirty="0"/>
              <a:t>If we think back to the Sparklines of Duarte this is the 'what is' and 'what could be' aspects.</a:t>
            </a:r>
          </a:p>
          <a:p>
            <a:r>
              <a:rPr lang="en-GB" dirty="0"/>
              <a:t>3. Recognition of disruption. Where we identify and take notice of the 'what could be' the difference from the status quo.</a:t>
            </a:r>
          </a:p>
          <a:p>
            <a:r>
              <a:rPr lang="en-GB" dirty="0"/>
              <a:t>4. Resolve. This is where we learn from the disruption, to either overcome or incorporate but, with new knowledge.</a:t>
            </a:r>
          </a:p>
          <a:p>
            <a:r>
              <a:rPr lang="en-GB" dirty="0"/>
              <a:t>5. New equilibrium. </a:t>
            </a:r>
          </a:p>
          <a:p>
            <a:endParaRPr lang="en-GB" dirty="0"/>
          </a:p>
          <a:p>
            <a:r>
              <a:rPr lang="en-GB" dirty="0"/>
              <a:t>Think of this in regard to the introduction of the first </a:t>
            </a:r>
            <a:r>
              <a:rPr lang="en-GB" dirty="0" err="1"/>
              <a:t>iphone</a:t>
            </a:r>
            <a:r>
              <a:rPr lang="en-GB" dirty="0"/>
              <a:t>, and the disruption it caused, and the way it changed the definition of a mobile phone is. Or perhaps Martin Luther King's famous speech or even Adolph Hitler's </a:t>
            </a:r>
            <a:r>
              <a:rPr lang="en-GB" dirty="0" err="1"/>
              <a:t>propoganda</a:t>
            </a:r>
            <a:r>
              <a:rPr lang="en-GB" dirty="0"/>
              <a:t> (which has been referenced in much of UK politics in recent times)</a:t>
            </a:r>
          </a:p>
        </p:txBody>
      </p:sp>
      <p:sp>
        <p:nvSpPr>
          <p:cNvPr id="4" name="Slide Number Placeholder 3"/>
          <p:cNvSpPr>
            <a:spLocks noGrp="1"/>
          </p:cNvSpPr>
          <p:nvPr>
            <p:ph type="sldNum" sz="quarter" idx="5"/>
          </p:nvPr>
        </p:nvSpPr>
        <p:spPr/>
        <p:txBody>
          <a:bodyPr/>
          <a:lstStyle/>
          <a:p>
            <a:fld id="{F2E639AE-D6A1-42AB-B83D-63453B969D3F}" type="slidenum">
              <a:rPr lang="en-GB" smtClean="0"/>
              <a:t>27</a:t>
            </a:fld>
            <a:endParaRPr lang="en-GB"/>
          </a:p>
        </p:txBody>
      </p:sp>
    </p:spTree>
    <p:extLst>
      <p:ext uri="{BB962C8B-B14F-4D97-AF65-F5344CB8AC3E}">
        <p14:creationId xmlns:p14="http://schemas.microsoft.com/office/powerpoint/2010/main" val="4162636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one of these products as a base, come up with a short story to connect, and endear this product to a demographic.</a:t>
            </a:r>
          </a:p>
          <a:p>
            <a:endParaRPr lang="en-GB" dirty="0"/>
          </a:p>
          <a:p>
            <a:r>
              <a:rPr lang="en-GB" dirty="0"/>
              <a:t>Honey</a:t>
            </a:r>
          </a:p>
          <a:p>
            <a:r>
              <a:rPr lang="en-GB" dirty="0"/>
              <a:t>Pet food</a:t>
            </a:r>
          </a:p>
          <a:p>
            <a:r>
              <a:rPr lang="en-GB" dirty="0"/>
              <a:t>All-inclusive Holiday</a:t>
            </a:r>
          </a:p>
          <a:p>
            <a:endParaRPr lang="en-GB" dirty="0"/>
          </a:p>
          <a:p>
            <a:endParaRPr lang="en-GB" dirty="0"/>
          </a:p>
        </p:txBody>
      </p:sp>
      <p:sp>
        <p:nvSpPr>
          <p:cNvPr id="4" name="Slide Number Placeholder 3"/>
          <p:cNvSpPr>
            <a:spLocks noGrp="1"/>
          </p:cNvSpPr>
          <p:nvPr>
            <p:ph type="sldNum" sz="quarter" idx="5"/>
          </p:nvPr>
        </p:nvSpPr>
        <p:spPr/>
        <p:txBody>
          <a:bodyPr/>
          <a:lstStyle/>
          <a:p>
            <a:fld id="{F2E639AE-D6A1-42AB-B83D-63453B969D3F}" type="slidenum">
              <a:rPr lang="en-GB" smtClean="0"/>
              <a:t>28</a:t>
            </a:fld>
            <a:endParaRPr lang="en-GB"/>
          </a:p>
        </p:txBody>
      </p:sp>
    </p:spTree>
    <p:extLst>
      <p:ext uri="{BB962C8B-B14F-4D97-AF65-F5344CB8AC3E}">
        <p14:creationId xmlns:p14="http://schemas.microsoft.com/office/powerpoint/2010/main" val="21065042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all the stories you could tell, how can they shape your world?</a:t>
            </a:r>
          </a:p>
        </p:txBody>
      </p:sp>
      <p:sp>
        <p:nvSpPr>
          <p:cNvPr id="4" name="Slide Number Placeholder 3"/>
          <p:cNvSpPr>
            <a:spLocks noGrp="1"/>
          </p:cNvSpPr>
          <p:nvPr>
            <p:ph type="sldNum" sz="quarter" idx="5"/>
          </p:nvPr>
        </p:nvSpPr>
        <p:spPr/>
        <p:txBody>
          <a:bodyPr/>
          <a:lstStyle/>
          <a:p>
            <a:fld id="{F2E639AE-D6A1-42AB-B83D-63453B969D3F}" type="slidenum">
              <a:rPr lang="en-GB" smtClean="0"/>
              <a:t>30</a:t>
            </a:fld>
            <a:endParaRPr lang="en-GB"/>
          </a:p>
        </p:txBody>
      </p:sp>
    </p:spTree>
    <p:extLst>
      <p:ext uri="{BB962C8B-B14F-4D97-AF65-F5344CB8AC3E}">
        <p14:creationId xmlns:p14="http://schemas.microsoft.com/office/powerpoint/2010/main" val="2063049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2E639AE-D6A1-42AB-B83D-63453B969D3F}" type="slidenum">
              <a:rPr lang="en-GB" smtClean="0"/>
              <a:t>31</a:t>
            </a:fld>
            <a:endParaRPr lang="en-GB"/>
          </a:p>
        </p:txBody>
      </p:sp>
    </p:spTree>
    <p:extLst>
      <p:ext uri="{BB962C8B-B14F-4D97-AF65-F5344CB8AC3E}">
        <p14:creationId xmlns:p14="http://schemas.microsoft.com/office/powerpoint/2010/main" val="23939938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2E639AE-D6A1-42AB-B83D-63453B969D3F}" type="slidenum">
              <a:rPr lang="en-GB" smtClean="0"/>
              <a:t>33</a:t>
            </a:fld>
            <a:endParaRPr lang="en-GB"/>
          </a:p>
        </p:txBody>
      </p:sp>
    </p:spTree>
    <p:extLst>
      <p:ext uri="{BB962C8B-B14F-4D97-AF65-F5344CB8AC3E}">
        <p14:creationId xmlns:p14="http://schemas.microsoft.com/office/powerpoint/2010/main" val="3418525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29FC7-5C7D-4B34-1273-59646300A2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73E955-32E7-A0CE-92C7-A3427FEE38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3C9481-3EE5-7992-3C8F-EDDD20CBC967}"/>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5" name="Footer Placeholder 4">
            <a:extLst>
              <a:ext uri="{FF2B5EF4-FFF2-40B4-BE49-F238E27FC236}">
                <a16:creationId xmlns:a16="http://schemas.microsoft.com/office/drawing/2014/main" id="{80E133A6-A584-A944-67DB-2E26C00E43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49325-5079-D1F9-7478-EA04FE48F9E9}"/>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979114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7C537-A4E7-D4EB-6C83-2169D273EC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320A07-88C7-5059-C6CA-D874DAF886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993021-3F3A-689F-A1C5-4799D73A2230}"/>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5" name="Footer Placeholder 4">
            <a:extLst>
              <a:ext uri="{FF2B5EF4-FFF2-40B4-BE49-F238E27FC236}">
                <a16:creationId xmlns:a16="http://schemas.microsoft.com/office/drawing/2014/main" id="{0DAE61D0-2291-E672-432A-F5CB4094E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8B8B07-7FDF-31A1-A9B4-218C6DEFA026}"/>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324124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EE03F-9CEE-320F-9E1D-C9CAA72127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C9E774-9B89-CB91-2B8A-F7F5124131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EE4893-818A-A0D4-54B9-835D8017F87A}"/>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5" name="Footer Placeholder 4">
            <a:extLst>
              <a:ext uri="{FF2B5EF4-FFF2-40B4-BE49-F238E27FC236}">
                <a16:creationId xmlns:a16="http://schemas.microsoft.com/office/drawing/2014/main" id="{C5018234-8360-A0D1-0C82-E6C37EDC9E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7093C3-890A-83A0-EA14-27A919167D00}"/>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2878484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402B-1A16-BB29-402A-587D12FF9F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621E6-7FF6-677B-C10E-946F62978F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A71D72-387A-46F0-3E90-04A83EF1761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9889C6-F2B2-C310-5931-8A6F27466292}"/>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6" name="Footer Placeholder 5">
            <a:extLst>
              <a:ext uri="{FF2B5EF4-FFF2-40B4-BE49-F238E27FC236}">
                <a16:creationId xmlns:a16="http://schemas.microsoft.com/office/drawing/2014/main" id="{7FB42D10-6383-E650-8C80-A76A7E48DC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ABEBD-6E48-3D09-594F-8D9D103CE508}"/>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197449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F5FC6-CA6C-5D24-1848-D29FD79002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61B79D-FBC0-1635-6082-53EC064A60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FD96D0-E07B-3573-0E62-C117517787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3BE668-5FB6-7314-525E-81361ACB47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C7E691-0603-B5D8-52D7-ED6F814866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0046A6-9ECC-96F6-0114-7382BC6F1A30}"/>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8" name="Footer Placeholder 7">
            <a:extLst>
              <a:ext uri="{FF2B5EF4-FFF2-40B4-BE49-F238E27FC236}">
                <a16:creationId xmlns:a16="http://schemas.microsoft.com/office/drawing/2014/main" id="{41B4724F-1836-2928-EDDB-BEFA5E57BA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40F939-9137-1FC1-7077-9AC9B296F179}"/>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1594296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2EBD5-D7ED-5DBD-3040-530C8A3100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BACC8C-BE35-05A4-1961-319EACA8FE72}"/>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4" name="Footer Placeholder 3">
            <a:extLst>
              <a:ext uri="{FF2B5EF4-FFF2-40B4-BE49-F238E27FC236}">
                <a16:creationId xmlns:a16="http://schemas.microsoft.com/office/drawing/2014/main" id="{DD03BEE9-7055-FE76-31B2-AE24BA97B0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8A0EE6-AB9D-4674-E8D1-C90A4571C3B4}"/>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3413908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D1F61F-366D-62B9-635C-5250DDC26C85}"/>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3" name="Footer Placeholder 2">
            <a:extLst>
              <a:ext uri="{FF2B5EF4-FFF2-40B4-BE49-F238E27FC236}">
                <a16:creationId xmlns:a16="http://schemas.microsoft.com/office/drawing/2014/main" id="{B333D4C7-F9BF-D216-4EE6-95630751E7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1CD021-5736-0B0F-D778-66E71D34D893}"/>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653056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8DCDA-9342-3FF6-7B7A-9251A8C5B1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D765D3-FFCA-0642-83BC-1596805D0B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29D413-9F1B-A3CE-2134-48D5AD8218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99F62-B9FE-C76C-4360-0A21EC9D06D8}"/>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6" name="Footer Placeholder 5">
            <a:extLst>
              <a:ext uri="{FF2B5EF4-FFF2-40B4-BE49-F238E27FC236}">
                <a16:creationId xmlns:a16="http://schemas.microsoft.com/office/drawing/2014/main" id="{F6568972-9236-2F22-DEF8-184F443CD6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45F3C2-AE80-6F0A-D129-8F821FC6B845}"/>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410625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5AEC9-D6B0-7B3E-C176-E520B04298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C70CB2-A523-2BBA-E368-7F26C598DF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9F03F0-CDFB-85DF-617C-5C7C451CED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8175ED-2EC6-12AB-0C6E-2900EA9CACC4}"/>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6" name="Footer Placeholder 5">
            <a:extLst>
              <a:ext uri="{FF2B5EF4-FFF2-40B4-BE49-F238E27FC236}">
                <a16:creationId xmlns:a16="http://schemas.microsoft.com/office/drawing/2014/main" id="{4242909F-E885-22A8-A721-AC1A2E3A58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9642AF-EC0C-22B8-4E77-4A024F3808E9}"/>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138855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7790C-E864-917F-477A-B0C90183CA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9F07FB-6FD7-0CEB-60A5-4BD5B2663E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03D37-B51A-7F1D-9127-03C33B7EB785}"/>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5" name="Footer Placeholder 4">
            <a:extLst>
              <a:ext uri="{FF2B5EF4-FFF2-40B4-BE49-F238E27FC236}">
                <a16:creationId xmlns:a16="http://schemas.microsoft.com/office/drawing/2014/main" id="{2C334866-3AE8-F410-D87D-BF62894F9C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9EB93F-1010-426A-3470-7BF4C36F3C7C}"/>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264035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8A6356-FDA8-3916-86EF-1DAD0891F3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ADCF64-E39A-9F0D-DCAD-F6DE87C90E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B1A275-8DC9-668D-CFF6-17F497C3ABAD}"/>
              </a:ext>
            </a:extLst>
          </p:cNvPr>
          <p:cNvSpPr>
            <a:spLocks noGrp="1"/>
          </p:cNvSpPr>
          <p:nvPr>
            <p:ph type="dt" sz="half" idx="10"/>
          </p:nvPr>
        </p:nvSpPr>
        <p:spPr/>
        <p:txBody>
          <a:bodyPr/>
          <a:lstStyle/>
          <a:p>
            <a:fld id="{515C4071-61D1-45C5-B604-32594AC0BC7C}" type="datetimeFigureOut">
              <a:rPr lang="en-GB" smtClean="0"/>
              <a:t>01/03/2026</a:t>
            </a:fld>
            <a:endParaRPr lang="en-GB"/>
          </a:p>
        </p:txBody>
      </p:sp>
      <p:sp>
        <p:nvSpPr>
          <p:cNvPr id="5" name="Footer Placeholder 4">
            <a:extLst>
              <a:ext uri="{FF2B5EF4-FFF2-40B4-BE49-F238E27FC236}">
                <a16:creationId xmlns:a16="http://schemas.microsoft.com/office/drawing/2014/main" id="{C4161FA0-BC93-7F49-1C87-FE55D27E23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3CF2FB-CA8C-317D-0019-4CF233B8885D}"/>
              </a:ext>
            </a:extLst>
          </p:cNvPr>
          <p:cNvSpPr>
            <a:spLocks noGrp="1"/>
          </p:cNvSpPr>
          <p:nvPr>
            <p:ph type="sldNum" sz="quarter" idx="12"/>
          </p:nvPr>
        </p:nvSpPr>
        <p:spPr/>
        <p:txBody>
          <a:bodyPr/>
          <a:lstStyle/>
          <a:p>
            <a:fld id="{82B14A78-7285-492D-BBA8-FDEBA78F0788}" type="slidenum">
              <a:rPr lang="en-GB" smtClean="0"/>
              <a:t>‹#›</a:t>
            </a:fld>
            <a:endParaRPr lang="en-GB"/>
          </a:p>
        </p:txBody>
      </p:sp>
    </p:spTree>
    <p:extLst>
      <p:ext uri="{BB962C8B-B14F-4D97-AF65-F5344CB8AC3E}">
        <p14:creationId xmlns:p14="http://schemas.microsoft.com/office/powerpoint/2010/main" val="20087448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C391-8CD7-9609-37F2-29801B3CEF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786583-9D97-B3AB-187B-C15D22239F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F917C-DE94-E683-6511-0E446629ABE0}"/>
              </a:ext>
            </a:extLst>
          </p:cNvPr>
          <p:cNvSpPr>
            <a:spLocks noGrp="1"/>
          </p:cNvSpPr>
          <p:nvPr>
            <p:ph type="dt" sz="half" idx="10"/>
          </p:nvPr>
        </p:nvSpPr>
        <p:spPr/>
        <p:txBody>
          <a:bodyPr/>
          <a:lstStyle/>
          <a:p>
            <a:fld id="{7160A8C8-B2A5-44AF-AAC0-EB4624EB8916}" type="datetimeFigureOut">
              <a:rPr lang="en-GB" smtClean="0"/>
              <a:t>01/03/2026</a:t>
            </a:fld>
            <a:endParaRPr lang="en-GB"/>
          </a:p>
        </p:txBody>
      </p:sp>
      <p:sp>
        <p:nvSpPr>
          <p:cNvPr id="5" name="Footer Placeholder 4">
            <a:extLst>
              <a:ext uri="{FF2B5EF4-FFF2-40B4-BE49-F238E27FC236}">
                <a16:creationId xmlns:a16="http://schemas.microsoft.com/office/drawing/2014/main" id="{2D4BAB66-DE19-29D4-76D8-DE1DD67889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F9D169-476E-0C2D-FC91-342AF158D44A}"/>
              </a:ext>
            </a:extLst>
          </p:cNvPr>
          <p:cNvSpPr>
            <a:spLocks noGrp="1"/>
          </p:cNvSpPr>
          <p:nvPr>
            <p:ph type="sldNum" sz="quarter" idx="12"/>
          </p:nvPr>
        </p:nvSpPr>
        <p:spPr/>
        <p:txBody>
          <a:bodyPr/>
          <a:lstStyle/>
          <a:p>
            <a:fld id="{3E994474-CE52-4318-AC7D-6FB8C33F0BB7}" type="slidenum">
              <a:rPr lang="en-GB" smtClean="0"/>
              <a:t>‹#›</a:t>
            </a:fld>
            <a:endParaRPr lang="en-GB"/>
          </a:p>
        </p:txBody>
      </p:sp>
    </p:spTree>
    <p:extLst>
      <p:ext uri="{BB962C8B-B14F-4D97-AF65-F5344CB8AC3E}">
        <p14:creationId xmlns:p14="http://schemas.microsoft.com/office/powerpoint/2010/main" val="1775295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ACE5B8-4C0B-B9FB-C51C-C73108408B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58B805-577C-0FAC-8025-C63C20641E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94791-AA49-8BBA-C97C-A3400FBBD2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5C4071-61D1-45C5-B604-32594AC0BC7C}" type="datetimeFigureOut">
              <a:rPr lang="en-GB" smtClean="0"/>
              <a:t>01/03/2026</a:t>
            </a:fld>
            <a:endParaRPr lang="en-GB"/>
          </a:p>
        </p:txBody>
      </p:sp>
      <p:sp>
        <p:nvSpPr>
          <p:cNvPr id="5" name="Footer Placeholder 4">
            <a:extLst>
              <a:ext uri="{FF2B5EF4-FFF2-40B4-BE49-F238E27FC236}">
                <a16:creationId xmlns:a16="http://schemas.microsoft.com/office/drawing/2014/main" id="{98A8B42D-92E9-0255-AF82-10961E8D25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790F2C8-06D7-0A3D-FC38-6B597B72A2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B14A78-7285-492D-BBA8-FDEBA78F0788}" type="slidenum">
              <a:rPr lang="en-GB" smtClean="0"/>
              <a:t>‹#›</a:t>
            </a:fld>
            <a:endParaRPr lang="en-GB"/>
          </a:p>
        </p:txBody>
      </p:sp>
    </p:spTree>
    <p:extLst>
      <p:ext uri="{BB962C8B-B14F-4D97-AF65-F5344CB8AC3E}">
        <p14:creationId xmlns:p14="http://schemas.microsoft.com/office/powerpoint/2010/main" val="2089306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503AAE-6D9B-D0D6-0CF3-FA95C548E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666CE5-1F6F-D052-671D-53D0A0035A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85989-D766-CDC6-3C23-E75F6C1F48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60A8C8-B2A5-44AF-AAC0-EB4624EB8916}" type="datetimeFigureOut">
              <a:rPr lang="en-GB" smtClean="0"/>
              <a:t>01/03/2026</a:t>
            </a:fld>
            <a:endParaRPr lang="en-GB"/>
          </a:p>
        </p:txBody>
      </p:sp>
      <p:sp>
        <p:nvSpPr>
          <p:cNvPr id="5" name="Footer Placeholder 4">
            <a:extLst>
              <a:ext uri="{FF2B5EF4-FFF2-40B4-BE49-F238E27FC236}">
                <a16:creationId xmlns:a16="http://schemas.microsoft.com/office/drawing/2014/main" id="{DCFCA151-D544-F94D-DA87-80586E7B68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B663C2-99D2-23AA-23D0-1685B5F492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994474-CE52-4318-AC7D-6FB8C33F0BB7}" type="slidenum">
              <a:rPr lang="en-GB" smtClean="0"/>
              <a:t>‹#›</a:t>
            </a:fld>
            <a:endParaRPr lang="en-GB"/>
          </a:p>
        </p:txBody>
      </p:sp>
    </p:spTree>
    <p:extLst>
      <p:ext uri="{BB962C8B-B14F-4D97-AF65-F5344CB8AC3E}">
        <p14:creationId xmlns:p14="http://schemas.microsoft.com/office/powerpoint/2010/main" val="3075632411"/>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vyZMSZG2Dmk?start=277&amp;feature=oembed"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www.flickr.com/photos/gforsythe/7839782908/in/photostrea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8.xml"/><Relationship Id="rId5" Type="http://schemas.openxmlformats.org/officeDocument/2006/relationships/hyperlink" Target="https://svgsilh.com/000000/image/1300067.html" TargetMode="Externa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www.picpedia.org/chalkboard/c/case-study.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ideo" Target="https://www.youtube.com/embed/Nj-hdQMa3uA?feature=oembed"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video" Target="https://www.youtube.com/embed/5Mc06cIrvXE?feature=oembed" TargetMode="Externa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www.youtube.com/embed/5sMBhDv4sik?feature=oembed" TargetMode="Externa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ideo" Target="https://www.youtube.com/embed/iVrQqWIs6ZE?feature=oembed" TargetMode="Externa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ideo" Target="https://www.youtube.com/embed/Y_iCIISngdI?feature=oembed" TargetMode="Externa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D69443CA-8818-BCE1-783E-F70CB86CD93B}"/>
              </a:ext>
            </a:extLst>
          </p:cNvPr>
          <p:cNvPicPr>
            <a:picLocks noChangeAspect="1"/>
          </p:cNvPicPr>
          <p:nvPr/>
        </p:nvPicPr>
        <p:blipFill rotWithShape="1">
          <a:blip r:embed="rId3"/>
          <a:srcRect l="39001" r="-3" b="-3"/>
          <a:stretch/>
        </p:blipFill>
        <p:spPr>
          <a:xfrm>
            <a:off x="2869471" y="941359"/>
            <a:ext cx="2601592" cy="2601584"/>
          </a:xfrm>
          <a:prstGeom prst="rect">
            <a:avLst/>
          </a:prstGeom>
        </p:spPr>
      </p:pic>
      <p:grpSp>
        <p:nvGrpSpPr>
          <p:cNvPr id="36" name="Group 35">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37" name="Oval 36">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0" name="Oval 3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9E1E3-EAD1-4023-CFDD-AC5F623C3FEF}"/>
              </a:ext>
            </a:extLst>
          </p:cNvPr>
          <p:cNvSpPr>
            <a:spLocks noGrp="1"/>
          </p:cNvSpPr>
          <p:nvPr>
            <p:ph type="title"/>
          </p:nvPr>
        </p:nvSpPr>
        <p:spPr>
          <a:xfrm>
            <a:off x="702591" y="3404608"/>
            <a:ext cx="3520789" cy="2666087"/>
          </a:xfrm>
        </p:spPr>
        <p:txBody>
          <a:bodyPr>
            <a:normAutofit/>
          </a:bodyPr>
          <a:lstStyle/>
          <a:p>
            <a:pPr algn="ctr"/>
            <a:r>
              <a:rPr lang="en-GB" b="1" dirty="0">
                <a:solidFill>
                  <a:schemeClr val="bg1"/>
                </a:solidFill>
              </a:rPr>
              <a:t>Recap: Week 8 Learning Outcomes…</a:t>
            </a:r>
          </a:p>
        </p:txBody>
      </p:sp>
      <p:grpSp>
        <p:nvGrpSpPr>
          <p:cNvPr id="4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43" name="Freeform: Shape 4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46"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47" name="Freeform: Shape 4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EBFD969C-4A7E-1DFF-C3B6-CC0F66019877}"/>
              </a:ext>
            </a:extLst>
          </p:cNvPr>
          <p:cNvSpPr>
            <a:spLocks noGrp="1"/>
          </p:cNvSpPr>
          <p:nvPr>
            <p:ph idx="1"/>
          </p:nvPr>
        </p:nvSpPr>
        <p:spPr>
          <a:xfrm>
            <a:off x="6477270" y="2611217"/>
            <a:ext cx="4974771" cy="1614420"/>
          </a:xfrm>
        </p:spPr>
        <p:txBody>
          <a:bodyPr>
            <a:normAutofit fontScale="92500" lnSpcReduction="20000"/>
          </a:bodyPr>
          <a:lstStyle/>
          <a:p>
            <a:pPr fontAlgn="base"/>
            <a:r>
              <a:rPr lang="en-GB" sz="4400" dirty="0">
                <a:solidFill>
                  <a:schemeClr val="bg1"/>
                </a:solidFill>
              </a:rPr>
              <a:t>The Useless Class</a:t>
            </a:r>
          </a:p>
          <a:p>
            <a:pPr fontAlgn="base"/>
            <a:r>
              <a:rPr lang="en-GB" sz="4400" dirty="0">
                <a:solidFill>
                  <a:schemeClr val="bg1"/>
                </a:solidFill>
              </a:rPr>
              <a:t>Branding, Personal and Business. </a:t>
            </a:r>
          </a:p>
          <a:p>
            <a:pPr marL="0" indent="0" rtl="0" fontAlgn="base">
              <a:buNone/>
            </a:pPr>
            <a:endParaRPr lang="en-GB" b="0" i="0" dirty="0">
              <a:solidFill>
                <a:schemeClr val="bg1"/>
              </a:solidFill>
              <a:effectLst/>
              <a:latin typeface="Segoe UI" panose="020B0502040204020203" pitchFamily="34" charset="0"/>
            </a:endParaRPr>
          </a:p>
          <a:p>
            <a:endParaRPr lang="en-GB" dirty="0">
              <a:solidFill>
                <a:schemeClr val="bg1"/>
              </a:solidFill>
            </a:endParaRPr>
          </a:p>
        </p:txBody>
      </p:sp>
    </p:spTree>
    <p:extLst>
      <p:ext uri="{BB962C8B-B14F-4D97-AF65-F5344CB8AC3E}">
        <p14:creationId xmlns:p14="http://schemas.microsoft.com/office/powerpoint/2010/main" val="3266533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CF45C0-F88A-7B10-F7B3-CB85A262EF14}"/>
              </a:ext>
            </a:extLst>
          </p:cNvPr>
          <p:cNvSpPr>
            <a:spLocks noGrp="1"/>
          </p:cNvSpPr>
          <p:nvPr>
            <p:ph type="title"/>
          </p:nvPr>
        </p:nvSpPr>
        <p:spPr>
          <a:xfrm>
            <a:off x="2555631" y="1441938"/>
            <a:ext cx="7080738" cy="3974124"/>
          </a:xfrm>
        </p:spPr>
        <p:txBody>
          <a:bodyPr>
            <a:normAutofit/>
          </a:bodyPr>
          <a:lstStyle/>
          <a:p>
            <a:pPr algn="ctr"/>
            <a:r>
              <a:rPr lang="en-GB" sz="5400" b="1" dirty="0">
                <a:solidFill>
                  <a:schemeClr val="bg1">
                    <a:lumMod val="95000"/>
                    <a:lumOff val="5000"/>
                  </a:schemeClr>
                </a:solidFill>
              </a:rPr>
              <a:t>Coming up in today’s session…</a:t>
            </a:r>
          </a:p>
        </p:txBody>
      </p:sp>
    </p:spTree>
    <p:extLst>
      <p:ext uri="{BB962C8B-B14F-4D97-AF65-F5344CB8AC3E}">
        <p14:creationId xmlns:p14="http://schemas.microsoft.com/office/powerpoint/2010/main" val="34063232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EB07BFBF-E1A4-A94B-4DA4-15C0476030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22640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3E7B025-BFA4-D016-8F30-6F5F3D2D83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6857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089199-8D2F-273F-97F9-419A4B774750}"/>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Before we Begin </a:t>
            </a:r>
          </a:p>
        </p:txBody>
      </p:sp>
      <p:pic>
        <p:nvPicPr>
          <p:cNvPr id="3" name="Online Media 2" title="How stories shape our minds | The science of storytelling | BBC Ideas">
            <a:hlinkClick r:id="" action="ppaction://media"/>
            <a:extLst>
              <a:ext uri="{FF2B5EF4-FFF2-40B4-BE49-F238E27FC236}">
                <a16:creationId xmlns:a16="http://schemas.microsoft.com/office/drawing/2014/main" id="{39E8EA2E-0625-23E8-F197-6DBA5FADEC65}"/>
              </a:ext>
            </a:extLst>
          </p:cNvPr>
          <p:cNvPicPr>
            <a:picLocks noRot="1" noChangeAspect="1"/>
          </p:cNvPicPr>
          <p:nvPr>
            <a:videoFile r:link="rId1"/>
          </p:nvPr>
        </p:nvPicPr>
        <p:blipFill>
          <a:blip r:embed="rId4"/>
          <a:stretch>
            <a:fillRect/>
          </a:stretch>
        </p:blipFill>
        <p:spPr>
          <a:xfrm>
            <a:off x="4777316" y="1512288"/>
            <a:ext cx="6780700" cy="3831095"/>
          </a:xfrm>
          <a:prstGeom prst="rect">
            <a:avLst/>
          </a:prstGeom>
        </p:spPr>
      </p:pic>
    </p:spTree>
    <p:extLst>
      <p:ext uri="{BB962C8B-B14F-4D97-AF65-F5344CB8AC3E}">
        <p14:creationId xmlns:p14="http://schemas.microsoft.com/office/powerpoint/2010/main" val="415256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6B4037E6-4935-25F7-4303-CBCE37ADFD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187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pic>
        <p:nvPicPr>
          <p:cNvPr id="5" name="Picture 4" descr="A picture containing text, businesscard&#10;&#10;Description automatically generated">
            <a:extLst>
              <a:ext uri="{FF2B5EF4-FFF2-40B4-BE49-F238E27FC236}">
                <a16:creationId xmlns:a16="http://schemas.microsoft.com/office/drawing/2014/main" id="{D81FEC83-F295-082B-2023-5354A1D19C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97169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2773371E-8C8A-B768-CCEB-0C46588F8C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B60C1A1D-68F7-F5C5-57A0-21FC5749947D}"/>
              </a:ext>
            </a:extLst>
          </p:cNvPr>
          <p:cNvSpPr txBox="1"/>
          <p:nvPr/>
        </p:nvSpPr>
        <p:spPr>
          <a:xfrm>
            <a:off x="509666" y="4946754"/>
            <a:ext cx="5321508" cy="1738859"/>
          </a:xfrm>
          <a:prstGeom prst="rect">
            <a:avLst/>
          </a:prstGeom>
          <a:noFill/>
        </p:spPr>
        <p:txBody>
          <a:bodyPr wrap="square" rtlCol="0">
            <a:spAutoFit/>
          </a:bodyPr>
          <a:lstStyle/>
          <a:p>
            <a:r>
              <a:rPr lang="en-GB"/>
              <a:t>The answer is simple: stories have the power to engage, inspire, and move people in ways that facts and figures cannot. Stories are memorable, relatable, and emotionally resonant. They can help us to connect with others on a deeper level, build empathy, and understand complex issues in a more personal way.</a:t>
            </a:r>
            <a:endParaRPr lang="en-GB" dirty="0"/>
          </a:p>
        </p:txBody>
      </p:sp>
    </p:spTree>
    <p:extLst>
      <p:ext uri="{BB962C8B-B14F-4D97-AF65-F5344CB8AC3E}">
        <p14:creationId xmlns:p14="http://schemas.microsoft.com/office/powerpoint/2010/main" val="896912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pic>
        <p:nvPicPr>
          <p:cNvPr id="5" name="Picture 4" descr="Graphical user interface&#10;&#10;Description automatically generated with low confidence">
            <a:extLst>
              <a:ext uri="{FF2B5EF4-FFF2-40B4-BE49-F238E27FC236}">
                <a16:creationId xmlns:a16="http://schemas.microsoft.com/office/drawing/2014/main" id="{D5778103-750E-0125-7F79-F0AED2142C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31717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0F0C2E5D-B08F-4A99-9D15-59D33148FE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47167"/>
            <a:ext cx="1861854" cy="717514"/>
            <a:chOff x="0" y="238499"/>
            <a:chExt cx="1861854" cy="717514"/>
          </a:xfrm>
          <a:solidFill>
            <a:schemeClr val="bg1"/>
          </a:solidFill>
        </p:grpSpPr>
        <p:grpSp>
          <p:nvGrpSpPr>
            <p:cNvPr id="14" name="Group 13">
              <a:extLst>
                <a:ext uri="{FF2B5EF4-FFF2-40B4-BE49-F238E27FC236}">
                  <a16:creationId xmlns:a16="http://schemas.microsoft.com/office/drawing/2014/main" id="{07B8F35D-FB89-4C40-8A99-E46DDA02132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238499"/>
              <a:ext cx="1861854" cy="717514"/>
              <a:chOff x="0" y="604259"/>
              <a:chExt cx="1861854" cy="717514"/>
            </a:xfrm>
            <a:grpFill/>
          </p:grpSpPr>
          <p:sp>
            <p:nvSpPr>
              <p:cNvPr id="18" name="Freeform: Shape 17">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9" name="Freeform: Shape 18">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15" name="Group 14">
              <a:extLst>
                <a:ext uri="{FF2B5EF4-FFF2-40B4-BE49-F238E27FC236}">
                  <a16:creationId xmlns:a16="http://schemas.microsoft.com/office/drawing/2014/main" id="{55FC669C-CD13-4F4A-AFFF-4029D34F2DB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238499"/>
              <a:ext cx="1861854" cy="717514"/>
              <a:chOff x="0" y="604259"/>
              <a:chExt cx="1861854" cy="717514"/>
            </a:xfrm>
            <a:grpFill/>
          </p:grpSpPr>
          <p:sp>
            <p:nvSpPr>
              <p:cNvPr id="16" name="Freeform: Shape 15">
                <a:extLst>
                  <a:ext uri="{FF2B5EF4-FFF2-40B4-BE49-F238E27FC236}">
                    <a16:creationId xmlns:a16="http://schemas.microsoft.com/office/drawing/2014/main" id="{6617B5AA-8A0D-41D3-B2EF-8BC53E3B7D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572EB308-9A4E-4332-A908-22F2978D7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grpSp>
        <p:nvGrpSpPr>
          <p:cNvPr id="21" name="Group 20">
            <a:extLst>
              <a:ext uri="{FF2B5EF4-FFF2-40B4-BE49-F238E27FC236}">
                <a16:creationId xmlns:a16="http://schemas.microsoft.com/office/drawing/2014/main" id="{5499343D-E927-41D0-B997-E44A300C68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9725" y="1119591"/>
            <a:ext cx="4965868" cy="4598497"/>
            <a:chOff x="579725" y="1119591"/>
            <a:chExt cx="4965868" cy="4598497"/>
          </a:xfrm>
        </p:grpSpPr>
        <p:sp>
          <p:nvSpPr>
            <p:cNvPr id="22" name="Rectangle 2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 y="1119591"/>
              <a:ext cx="4965868" cy="4598497"/>
            </a:xfrm>
            <a:prstGeom prst="rect">
              <a:avLst/>
            </a:prstGeom>
            <a:solidFill>
              <a:srgbClr val="FFFFF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AD33695-C117-4AEE-9AF5-65F13C6CC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 y="1119591"/>
              <a:ext cx="4965868" cy="4598497"/>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90A7F83A-9728-4030-8E45-9ECF1AB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39" y="1073782"/>
            <a:ext cx="4860256" cy="452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DC7F4-5639-84AA-0D62-5AEC98EC2913}"/>
              </a:ext>
            </a:extLst>
          </p:cNvPr>
          <p:cNvSpPr>
            <a:spLocks noGrp="1"/>
          </p:cNvSpPr>
          <p:nvPr>
            <p:ph type="title"/>
          </p:nvPr>
        </p:nvSpPr>
        <p:spPr>
          <a:xfrm>
            <a:off x="838200" y="1254952"/>
            <a:ext cx="4324642" cy="2939655"/>
          </a:xfrm>
        </p:spPr>
        <p:txBody>
          <a:bodyPr vert="horz" lIns="91440" tIns="45720" rIns="91440" bIns="45720" rtlCol="0" anchor="b">
            <a:normAutofit/>
          </a:bodyPr>
          <a:lstStyle/>
          <a:p>
            <a:pPr algn="ctr"/>
            <a:r>
              <a:rPr lang="en-US" sz="5400" dirty="0">
                <a:solidFill>
                  <a:schemeClr val="bg1"/>
                </a:solidFill>
              </a:rPr>
              <a:t>Anecdotal</a:t>
            </a:r>
            <a:br>
              <a:rPr lang="en-US" sz="5400" dirty="0">
                <a:solidFill>
                  <a:schemeClr val="bg1"/>
                </a:solidFill>
              </a:rPr>
            </a:br>
            <a:endParaRPr lang="en-US" sz="5400" dirty="0">
              <a:solidFill>
                <a:schemeClr val="bg1"/>
              </a:solidFill>
            </a:endParaRPr>
          </a:p>
        </p:txBody>
      </p:sp>
      <p:sp>
        <p:nvSpPr>
          <p:cNvPr id="4" name="Text Placeholder 3">
            <a:extLst>
              <a:ext uri="{FF2B5EF4-FFF2-40B4-BE49-F238E27FC236}">
                <a16:creationId xmlns:a16="http://schemas.microsoft.com/office/drawing/2014/main" id="{81F226E1-7F90-CDF9-4A3F-C7FA1F9AF3E6}"/>
              </a:ext>
            </a:extLst>
          </p:cNvPr>
          <p:cNvSpPr>
            <a:spLocks noGrp="1"/>
          </p:cNvSpPr>
          <p:nvPr>
            <p:ph type="body" sz="half" idx="2"/>
          </p:nvPr>
        </p:nvSpPr>
        <p:spPr>
          <a:xfrm>
            <a:off x="838200" y="3972105"/>
            <a:ext cx="4324642" cy="1740044"/>
          </a:xfrm>
        </p:spPr>
        <p:txBody>
          <a:bodyPr vert="horz" lIns="91440" tIns="45720" rIns="91440" bIns="45720" rtlCol="0">
            <a:normAutofit/>
          </a:bodyPr>
          <a:lstStyle/>
          <a:p>
            <a:pPr algn="ctr"/>
            <a:r>
              <a:rPr lang="en-GB" dirty="0">
                <a:solidFill>
                  <a:schemeClr val="bg1"/>
                </a:solidFill>
              </a:rPr>
              <a:t>Personal anecdotes are stories based on our own experiences. They are powerful because they are authentic and personal and can help us to connect with others on a deeper level. Personal anecdotes are often used in speeches or presentations to illustrate a point or convey a message.</a:t>
            </a:r>
          </a:p>
          <a:p>
            <a:pPr algn="ctr"/>
            <a:endParaRPr lang="en-US" sz="2000" dirty="0">
              <a:solidFill>
                <a:schemeClr val="bg1"/>
              </a:solidFill>
            </a:endParaRPr>
          </a:p>
        </p:txBody>
      </p:sp>
      <p:pic>
        <p:nvPicPr>
          <p:cNvPr id="6" name="Content Placeholder 5" descr="A close-up of a whiteboard with writing&#10;&#10;Description automatically generated">
            <a:extLst>
              <a:ext uri="{FF2B5EF4-FFF2-40B4-BE49-F238E27FC236}">
                <a16:creationId xmlns:a16="http://schemas.microsoft.com/office/drawing/2014/main" id="{7EB2EB68-5BE7-C300-7E92-8F13A932C061}"/>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309" b="-3"/>
          <a:stretch/>
        </p:blipFill>
        <p:spPr>
          <a:xfrm>
            <a:off x="6094114" y="1321031"/>
            <a:ext cx="5428611" cy="4210940"/>
          </a:xfrm>
          <a:prstGeom prst="rect">
            <a:avLst/>
          </a:prstGeom>
          <a:ln w="28575">
            <a:noFill/>
          </a:ln>
        </p:spPr>
      </p:pic>
      <p:sp>
        <p:nvSpPr>
          <p:cNvPr id="27" name="Freeform: Shape 26">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9" name="Freeform: Shape 28">
            <a:extLst>
              <a:ext uri="{FF2B5EF4-FFF2-40B4-BE49-F238E27FC236}">
                <a16:creationId xmlns:a16="http://schemas.microsoft.com/office/drawing/2014/main" id="{FEA9761C-7BB2-45E5-A5DB-A0B353624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1" name="Oval 30">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8E44D629-6B8E-4D88-A77E-149C0ED03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4" y="4727300"/>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5"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rgbClr val="FFFFFF"/>
          </a:solidFill>
        </p:grpSpPr>
        <p:sp>
          <p:nvSpPr>
            <p:cNvPr id="36" name="Freeform: Shape 35">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pSp>
        <p:nvGrpSpPr>
          <p:cNvPr id="42" name="Graphic 185">
            <a:extLst>
              <a:ext uri="{FF2B5EF4-FFF2-40B4-BE49-F238E27FC236}">
                <a16:creationId xmlns:a16="http://schemas.microsoft.com/office/drawing/2014/main" id="{8B6BCBAB-41A5-4D6D-8C9B-55E3AA6FCC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chemeClr val="bg1"/>
          </a:solidFill>
        </p:grpSpPr>
        <p:sp>
          <p:nvSpPr>
            <p:cNvPr id="43" name="Freeform: Shape 42">
              <a:extLst>
                <a:ext uri="{FF2B5EF4-FFF2-40B4-BE49-F238E27FC236}">
                  <a16:creationId xmlns:a16="http://schemas.microsoft.com/office/drawing/2014/main" id="{755217F1-B506-4443-A399-CFFA441CD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CB8C0F31-7A0C-4630-A379-0B4719A1F7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2D43873-56D9-4AC1-AB59-A1E78D679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B2197D5-22E1-47CC-83CF-9E64CCD57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5DC5D97-506B-47F6-B9A7-D8FA26C88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910165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Arc 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91583"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9419"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AE9A1-DFAC-5DA1-5CB8-95AACB5477ED}"/>
              </a:ext>
            </a:extLst>
          </p:cNvPr>
          <p:cNvSpPr>
            <a:spLocks noGrp="1"/>
          </p:cNvSpPr>
          <p:nvPr>
            <p:ph type="title"/>
          </p:nvPr>
        </p:nvSpPr>
        <p:spPr>
          <a:xfrm>
            <a:off x="838200" y="647593"/>
            <a:ext cx="4467792" cy="3060541"/>
          </a:xfrm>
        </p:spPr>
        <p:txBody>
          <a:bodyPr vert="horz" lIns="91440" tIns="45720" rIns="91440" bIns="45720" rtlCol="0" anchor="b">
            <a:normAutofit/>
          </a:bodyPr>
          <a:lstStyle/>
          <a:p>
            <a:pPr algn="ctr"/>
            <a:r>
              <a:rPr lang="en-US" sz="6000" kern="1200">
                <a:solidFill>
                  <a:srgbClr val="FFFFFF"/>
                </a:solidFill>
                <a:latin typeface="+mj-lt"/>
                <a:ea typeface="+mj-ea"/>
                <a:cs typeface="+mj-cs"/>
              </a:rPr>
              <a:t>Fictional</a:t>
            </a:r>
          </a:p>
        </p:txBody>
      </p:sp>
      <p:sp>
        <p:nvSpPr>
          <p:cNvPr id="4" name="Text Placeholder 3">
            <a:extLst>
              <a:ext uri="{FF2B5EF4-FFF2-40B4-BE49-F238E27FC236}">
                <a16:creationId xmlns:a16="http://schemas.microsoft.com/office/drawing/2014/main" id="{399DC3B2-D015-6858-E0BC-0C967C178188}"/>
              </a:ext>
            </a:extLst>
          </p:cNvPr>
          <p:cNvSpPr>
            <a:spLocks noGrp="1"/>
          </p:cNvSpPr>
          <p:nvPr>
            <p:ph type="body" sz="half" idx="2"/>
          </p:nvPr>
        </p:nvSpPr>
        <p:spPr>
          <a:xfrm>
            <a:off x="838200" y="3800209"/>
            <a:ext cx="4467792" cy="2410198"/>
          </a:xfrm>
        </p:spPr>
        <p:txBody>
          <a:bodyPr vert="horz" lIns="91440" tIns="45720" rIns="91440" bIns="45720" rtlCol="0">
            <a:normAutofit/>
          </a:bodyPr>
          <a:lstStyle/>
          <a:p>
            <a:pPr algn="ctr"/>
            <a:r>
              <a:rPr lang="en-US" sz="2400" kern="1200">
                <a:solidFill>
                  <a:srgbClr val="FFFFFF"/>
                </a:solidFill>
                <a:latin typeface="+mn-lt"/>
                <a:ea typeface="+mn-ea"/>
                <a:cs typeface="+mn-cs"/>
              </a:rPr>
              <a:t>Untrue or made up</a:t>
            </a:r>
          </a:p>
        </p:txBody>
      </p:sp>
      <p:pic>
        <p:nvPicPr>
          <p:cNvPr id="6" name="Content Placeholder 5">
            <a:extLst>
              <a:ext uri="{FF2B5EF4-FFF2-40B4-BE49-F238E27FC236}">
                <a16:creationId xmlns:a16="http://schemas.microsoft.com/office/drawing/2014/main" id="{E4D2CFB5-F2CD-55D2-E007-348E90E58D1D}"/>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6151798" y="1600641"/>
            <a:ext cx="4252055" cy="3656717"/>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
        <p:nvSpPr>
          <p:cNvPr id="3" name="TextBox 2">
            <a:extLst>
              <a:ext uri="{FF2B5EF4-FFF2-40B4-BE49-F238E27FC236}">
                <a16:creationId xmlns:a16="http://schemas.microsoft.com/office/drawing/2014/main" id="{8B17D0E6-AFC3-5CDB-A0AD-5AF6E5FE8315}"/>
              </a:ext>
            </a:extLst>
          </p:cNvPr>
          <p:cNvSpPr txBox="1"/>
          <p:nvPr/>
        </p:nvSpPr>
        <p:spPr>
          <a:xfrm>
            <a:off x="629920" y="4179082"/>
            <a:ext cx="4683678" cy="2031325"/>
          </a:xfrm>
          <a:prstGeom prst="rect">
            <a:avLst/>
          </a:prstGeom>
          <a:noFill/>
        </p:spPr>
        <p:txBody>
          <a:bodyPr wrap="square" rtlCol="0">
            <a:spAutoFit/>
          </a:bodyPr>
          <a:lstStyle/>
          <a:p>
            <a:r>
              <a:rPr lang="en-GB"/>
              <a:t>Fictional tales are stories that are invented by the storyteller. They can be used to transport the listener to another world, or to illustrate a moral or message in a creative way. Fictional tales can be used in marketing or advertising campaigns, or to communicate complex ideas in a more accessible way.</a:t>
            </a:r>
            <a:endParaRPr lang="en-GB" dirty="0"/>
          </a:p>
        </p:txBody>
      </p:sp>
    </p:spTree>
    <p:extLst>
      <p:ext uri="{BB962C8B-B14F-4D97-AF65-F5344CB8AC3E}">
        <p14:creationId xmlns:p14="http://schemas.microsoft.com/office/powerpoint/2010/main" val="4228325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halkboard with a book and glasses&#10;&#10;Description automatically generated">
            <a:extLst>
              <a:ext uri="{FF2B5EF4-FFF2-40B4-BE49-F238E27FC236}">
                <a16:creationId xmlns:a16="http://schemas.microsoft.com/office/drawing/2014/main" id="{BBBB75BC-83A8-84E6-1AD8-64D946845B00}"/>
              </a:ext>
            </a:extLst>
          </p:cNvPr>
          <p:cNvPicPr>
            <a:picLocks noGrp="1" noChangeAspect="1"/>
          </p:cNvPicPr>
          <p:nvPr>
            <p:ph idx="1"/>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87FDB76-3A7D-1D80-CF2E-AA17E8DF5B5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Case study/True story</a:t>
            </a:r>
          </a:p>
        </p:txBody>
      </p:sp>
      <p:sp>
        <p:nvSpPr>
          <p:cNvPr id="4" name="Text Placeholder 3">
            <a:extLst>
              <a:ext uri="{FF2B5EF4-FFF2-40B4-BE49-F238E27FC236}">
                <a16:creationId xmlns:a16="http://schemas.microsoft.com/office/drawing/2014/main" id="{E6D5DD31-E190-D1FC-DCCE-F8A41B00C300}"/>
              </a:ext>
            </a:extLst>
          </p:cNvPr>
          <p:cNvSpPr>
            <a:spLocks noGrp="1"/>
          </p:cNvSpPr>
          <p:nvPr>
            <p:ph type="body" sz="half" idx="2"/>
          </p:nvPr>
        </p:nvSpPr>
        <p:spPr>
          <a:xfrm>
            <a:off x="1524000" y="4159404"/>
            <a:ext cx="9144000" cy="1098395"/>
          </a:xfrm>
        </p:spPr>
        <p:txBody>
          <a:bodyPr vert="horz" lIns="91440" tIns="45720" rIns="91440" bIns="45720" rtlCol="0">
            <a:normAutofit/>
          </a:bodyPr>
          <a:lstStyle/>
          <a:p>
            <a:pPr algn="ctr"/>
            <a:r>
              <a:rPr lang="en-US" sz="2400">
                <a:solidFill>
                  <a:srgbClr val="FFFFFF"/>
                </a:solidFill>
              </a:rPr>
              <a:t>Real life situations</a:t>
            </a:r>
          </a:p>
        </p:txBody>
      </p:sp>
      <p:sp>
        <p:nvSpPr>
          <p:cNvPr id="7" name="TextBox 6">
            <a:extLst>
              <a:ext uri="{FF2B5EF4-FFF2-40B4-BE49-F238E27FC236}">
                <a16:creationId xmlns:a16="http://schemas.microsoft.com/office/drawing/2014/main" id="{AA8A780C-8C22-B7EA-9F63-E6F44B851DA0}"/>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chalkboard/c/case-stud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 name="TextBox 2">
            <a:extLst>
              <a:ext uri="{FF2B5EF4-FFF2-40B4-BE49-F238E27FC236}">
                <a16:creationId xmlns:a16="http://schemas.microsoft.com/office/drawing/2014/main" id="{E9957071-A796-7544-9A56-FC87655851E5}"/>
              </a:ext>
            </a:extLst>
          </p:cNvPr>
          <p:cNvSpPr txBox="1"/>
          <p:nvPr/>
        </p:nvSpPr>
        <p:spPr>
          <a:xfrm>
            <a:off x="1767840" y="4805680"/>
            <a:ext cx="6534496" cy="1477328"/>
          </a:xfrm>
          <a:prstGeom prst="rect">
            <a:avLst/>
          </a:prstGeom>
          <a:noFill/>
        </p:spPr>
        <p:txBody>
          <a:bodyPr wrap="square" rtlCol="0">
            <a:spAutoFit/>
          </a:bodyPr>
          <a:lstStyle/>
          <a:p>
            <a:r>
              <a:rPr lang="en-GB"/>
              <a:t>Case studies are stories that describe real-life situations or scenarios. They are often used in business or academic settings to illustrate a particular point or concept. Case studies are effective because they provide concrete examples of how a particular idea or strategy can be applied in real-world situations.</a:t>
            </a:r>
            <a:endParaRPr lang="en-GB" dirty="0"/>
          </a:p>
        </p:txBody>
      </p:sp>
    </p:spTree>
    <p:extLst>
      <p:ext uri="{BB962C8B-B14F-4D97-AF65-F5344CB8AC3E}">
        <p14:creationId xmlns:p14="http://schemas.microsoft.com/office/powerpoint/2010/main" val="38085729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D4131771-4943-7E1C-20BE-B1846890F6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04ED040E-E90B-75C0-986D-C2EBF767E5D5}"/>
              </a:ext>
            </a:extLst>
          </p:cNvPr>
          <p:cNvSpPr txBox="1"/>
          <p:nvPr/>
        </p:nvSpPr>
        <p:spPr>
          <a:xfrm>
            <a:off x="1865047" y="3932652"/>
            <a:ext cx="9035716" cy="830997"/>
          </a:xfrm>
          <a:prstGeom prst="rect">
            <a:avLst/>
          </a:prstGeom>
          <a:noFill/>
        </p:spPr>
        <p:txBody>
          <a:bodyPr wrap="square" rtlCol="0">
            <a:spAutoFit/>
          </a:bodyPr>
          <a:lstStyle/>
          <a:p>
            <a:pPr algn="ctr"/>
            <a:r>
              <a:rPr lang="en-GB" sz="2400" dirty="0">
                <a:highlight>
                  <a:srgbClr val="FFFF00"/>
                </a:highlight>
              </a:rPr>
              <a:t>Research an advertising campaign that uses the techniques that have been discussed, discuss what they are and how they have used them</a:t>
            </a:r>
            <a:r>
              <a:rPr lang="en-GB" dirty="0">
                <a:highlight>
                  <a:srgbClr val="FFFF00"/>
                </a:highlight>
              </a:rPr>
              <a:t>. </a:t>
            </a:r>
          </a:p>
        </p:txBody>
      </p:sp>
    </p:spTree>
    <p:extLst>
      <p:ext uri="{BB962C8B-B14F-4D97-AF65-F5344CB8AC3E}">
        <p14:creationId xmlns:p14="http://schemas.microsoft.com/office/powerpoint/2010/main" val="4279024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2" name="Freeform: Shape 1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1DBFEC22-A37E-EDBA-301D-3C19DBC3BEF4}"/>
              </a:ext>
            </a:extLst>
          </p:cNvPr>
          <p:cNvSpPr txBox="1"/>
          <p:nvPr/>
        </p:nvSpPr>
        <p:spPr>
          <a:xfrm>
            <a:off x="3050412" y="2979336"/>
            <a:ext cx="5709721" cy="2430864"/>
          </a:xfrm>
          <a:prstGeom prst="rect">
            <a:avLst/>
          </a:prstGeom>
        </p:spPr>
        <p:txBody>
          <a:bodyPr vert="horz" lIns="91440" tIns="45720" rIns="91440" bIns="45720" rtlCol="0" anchor="t">
            <a:normAutofit/>
          </a:bodyPr>
          <a:lstStyle/>
          <a:p>
            <a:pPr algn="ctr">
              <a:lnSpc>
                <a:spcPct val="90000"/>
              </a:lnSpc>
              <a:spcAft>
                <a:spcPts val="600"/>
              </a:spcAft>
            </a:pPr>
            <a:r>
              <a:rPr lang="en-US" sz="4400" u="sng" dirty="0">
                <a:solidFill>
                  <a:schemeClr val="tx2"/>
                </a:solidFill>
              </a:rPr>
              <a:t>Sensitive content </a:t>
            </a:r>
          </a:p>
          <a:p>
            <a:pPr>
              <a:lnSpc>
                <a:spcPct val="90000"/>
              </a:lnSpc>
              <a:spcAft>
                <a:spcPts val="600"/>
              </a:spcAft>
            </a:pPr>
            <a:r>
              <a:rPr lang="en-US" sz="2000" dirty="0">
                <a:solidFill>
                  <a:schemeClr val="tx2"/>
                </a:solidFill>
              </a:rPr>
              <a:t>David JP Phillips talks about personal stories to get his point across one of these stories is a sensitive topic please feel free to leave if you feel you need to. </a:t>
            </a:r>
          </a:p>
        </p:txBody>
      </p:sp>
      <p:grpSp>
        <p:nvGrpSpPr>
          <p:cNvPr id="17" name="Group 1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8" name="Freeform: Shape 1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528275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3" title="The magical science of storytelling | David JP Phillips | TEDxStockholm">
            <a:hlinkClick r:id="" action="ppaction://media"/>
            <a:extLst>
              <a:ext uri="{FF2B5EF4-FFF2-40B4-BE49-F238E27FC236}">
                <a16:creationId xmlns:a16="http://schemas.microsoft.com/office/drawing/2014/main" id="{8F70818C-1BD8-1306-5043-4C182B88B71A}"/>
              </a:ext>
            </a:extLst>
          </p:cNvPr>
          <p:cNvPicPr>
            <a:picLocks noRot="1" noChangeAspect="1"/>
          </p:cNvPicPr>
          <p:nvPr>
            <a:videoFile r:link="rId1"/>
          </p:nvPr>
        </p:nvPicPr>
        <p:blipFill>
          <a:blip r:embed="rId4"/>
          <a:stretch>
            <a:fillRect/>
          </a:stretch>
        </p:blipFill>
        <p:spPr>
          <a:xfrm>
            <a:off x="420111" y="222123"/>
            <a:ext cx="11351778" cy="6413754"/>
          </a:xfrm>
          <a:prstGeom prst="rect">
            <a:avLst/>
          </a:prstGeom>
        </p:spPr>
      </p:pic>
    </p:spTree>
    <p:extLst>
      <p:ext uri="{BB962C8B-B14F-4D97-AF65-F5344CB8AC3E}">
        <p14:creationId xmlns:p14="http://schemas.microsoft.com/office/powerpoint/2010/main" val="1446219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3" name="Rectangle 12">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extBox 1">
            <a:extLst>
              <a:ext uri="{FF2B5EF4-FFF2-40B4-BE49-F238E27FC236}">
                <a16:creationId xmlns:a16="http://schemas.microsoft.com/office/drawing/2014/main" id="{75E20776-CA1A-7D19-2ACB-C7D270A96A96}"/>
              </a:ext>
            </a:extLst>
          </p:cNvPr>
          <p:cNvSpPr txBox="1"/>
          <p:nvPr/>
        </p:nvSpPr>
        <p:spPr>
          <a:xfrm>
            <a:off x="1910514" y="1935713"/>
            <a:ext cx="8192843" cy="2057046"/>
          </a:xfrm>
          <a:prstGeom prst="rect">
            <a:avLst/>
          </a:prstGeom>
        </p:spPr>
        <p:txBody>
          <a:bodyPr vert="horz" lIns="91440" tIns="45720" rIns="91440" bIns="45720" rtlCol="0" anchor="t">
            <a:noAutofit/>
          </a:bodyPr>
          <a:lstStyle/>
          <a:p>
            <a:pPr algn="ctr">
              <a:lnSpc>
                <a:spcPct val="90000"/>
              </a:lnSpc>
              <a:spcAft>
                <a:spcPts val="600"/>
              </a:spcAft>
            </a:pPr>
            <a:r>
              <a:rPr lang="en-US" sz="4800" b="1" dirty="0"/>
              <a:t>What the following ads to see what storytelling techniques they have used. Take note of tone, music and visuals.</a:t>
            </a:r>
          </a:p>
        </p:txBody>
      </p:sp>
    </p:spTree>
    <p:extLst>
      <p:ext uri="{BB962C8B-B14F-4D97-AF65-F5344CB8AC3E}">
        <p14:creationId xmlns:p14="http://schemas.microsoft.com/office/powerpoint/2010/main" val="1685825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sp>
        <p:nvSpPr>
          <p:cNvPr id="10" name="TextBox 9">
            <a:extLst>
              <a:ext uri="{FF2B5EF4-FFF2-40B4-BE49-F238E27FC236}">
                <a16:creationId xmlns:a16="http://schemas.microsoft.com/office/drawing/2014/main" id="{9EF9AF25-6C0B-9167-2894-5B975ECDAA1C}"/>
              </a:ext>
            </a:extLst>
          </p:cNvPr>
          <p:cNvSpPr txBox="1"/>
          <p:nvPr/>
        </p:nvSpPr>
        <p:spPr>
          <a:xfrm>
            <a:off x="3006520" y="2627178"/>
            <a:ext cx="6459523" cy="1015663"/>
          </a:xfrm>
          <a:prstGeom prst="rect">
            <a:avLst/>
          </a:prstGeom>
          <a:noFill/>
        </p:spPr>
        <p:txBody>
          <a:bodyPr wrap="square" rtlCol="0">
            <a:spAutoFit/>
          </a:bodyPr>
          <a:lstStyle/>
          <a:p>
            <a:r>
              <a:rPr lang="en-GB" sz="6000" dirty="0">
                <a:solidFill>
                  <a:schemeClr val="bg1"/>
                </a:solidFill>
                <a:latin typeface="Aharoni" panose="02010803020104030203" pitchFamily="2" charset="-79"/>
                <a:cs typeface="Aharoni" panose="02010803020104030203" pitchFamily="2" charset="-79"/>
              </a:rPr>
              <a:t>STORYTELLING…</a:t>
            </a:r>
          </a:p>
        </p:txBody>
      </p:sp>
      <p:pic>
        <p:nvPicPr>
          <p:cNvPr id="4" name="Online Media 5" title="DREAM CRAZIER | NIKE COMMERCIAL ft. SERENA WILLIAMS">
            <a:hlinkClick r:id="" action="ppaction://media"/>
            <a:extLst>
              <a:ext uri="{FF2B5EF4-FFF2-40B4-BE49-F238E27FC236}">
                <a16:creationId xmlns:a16="http://schemas.microsoft.com/office/drawing/2014/main" id="{E9A8CC51-F665-3737-A9E9-F39C78D14A25}"/>
              </a:ext>
            </a:extLst>
          </p:cNvPr>
          <p:cNvPicPr>
            <a:picLocks noRot="1" noChangeAspect="1"/>
          </p:cNvPicPr>
          <p:nvPr>
            <a:videoFile r:link="rId1"/>
          </p:nvPr>
        </p:nvPicPr>
        <p:blipFill>
          <a:blip r:embed="rId4"/>
          <a:stretch>
            <a:fillRect/>
          </a:stretch>
        </p:blipFill>
        <p:spPr>
          <a:xfrm>
            <a:off x="98294" y="115599"/>
            <a:ext cx="11995412" cy="6631565"/>
          </a:xfrm>
          <a:prstGeom prst="rect">
            <a:avLst/>
          </a:prstGeom>
        </p:spPr>
      </p:pic>
    </p:spTree>
    <p:extLst>
      <p:ext uri="{BB962C8B-B14F-4D97-AF65-F5344CB8AC3E}">
        <p14:creationId xmlns:p14="http://schemas.microsoft.com/office/powerpoint/2010/main" val="253991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Apple - Think Different - Full Version">
            <a:hlinkClick r:id="" action="ppaction://media"/>
            <a:extLst>
              <a:ext uri="{FF2B5EF4-FFF2-40B4-BE49-F238E27FC236}">
                <a16:creationId xmlns:a16="http://schemas.microsoft.com/office/drawing/2014/main" id="{8F2D1A4C-A289-AAC3-D97B-113DFB742C79}"/>
              </a:ext>
            </a:extLst>
          </p:cNvPr>
          <p:cNvPicPr>
            <a:picLocks noRot="1" noChangeAspect="1"/>
          </p:cNvPicPr>
          <p:nvPr>
            <a:videoFile r:link="rId1"/>
          </p:nvPr>
        </p:nvPicPr>
        <p:blipFill>
          <a:blip r:embed="rId4"/>
          <a:stretch>
            <a:fillRect/>
          </a:stretch>
        </p:blipFill>
        <p:spPr>
          <a:xfrm>
            <a:off x="117763" y="78273"/>
            <a:ext cx="11956473" cy="6701453"/>
          </a:xfrm>
          <a:prstGeom prst="rect">
            <a:avLst/>
          </a:prstGeom>
        </p:spPr>
      </p:pic>
    </p:spTree>
    <p:extLst>
      <p:ext uri="{BB962C8B-B14F-4D97-AF65-F5344CB8AC3E}">
        <p14:creationId xmlns:p14="http://schemas.microsoft.com/office/powerpoint/2010/main" val="310537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Online Media 8" title="Tear-Jerker Commercials Create Internet Challenge">
            <a:hlinkClick r:id="" action="ppaction://media"/>
            <a:extLst>
              <a:ext uri="{FF2B5EF4-FFF2-40B4-BE49-F238E27FC236}">
                <a16:creationId xmlns:a16="http://schemas.microsoft.com/office/drawing/2014/main" id="{77AA6CE0-63F2-F23B-6985-2EAEDE9A9F0E}"/>
              </a:ext>
            </a:extLst>
          </p:cNvPr>
          <p:cNvPicPr>
            <a:picLocks noRot="1" noChangeAspect="1"/>
          </p:cNvPicPr>
          <p:nvPr>
            <a:videoFile r:link="rId1"/>
          </p:nvPr>
        </p:nvPicPr>
        <p:blipFill>
          <a:blip r:embed="rId4"/>
          <a:stretch>
            <a:fillRect/>
          </a:stretch>
        </p:blipFill>
        <p:spPr>
          <a:xfrm>
            <a:off x="110747" y="59571"/>
            <a:ext cx="11970506" cy="6738857"/>
          </a:xfrm>
          <a:prstGeom prst="rect">
            <a:avLst/>
          </a:prstGeom>
        </p:spPr>
      </p:pic>
    </p:spTree>
    <p:extLst>
      <p:ext uri="{BB962C8B-B14F-4D97-AF65-F5344CB8AC3E}">
        <p14:creationId xmlns:p14="http://schemas.microsoft.com/office/powerpoint/2010/main" val="4023444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vol="80000">
                <p:cTn id="12" fill="hold" display="0">
                  <p:stCondLst>
                    <p:cond delay="indefinite"/>
                  </p:stCondLst>
                </p:cTn>
                <p:tgtEl>
                  <p:spTgt spid="9"/>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nline Media 7" title="Nike: What are girls made of?">
            <a:hlinkClick r:id="" action="ppaction://media"/>
            <a:extLst>
              <a:ext uri="{FF2B5EF4-FFF2-40B4-BE49-F238E27FC236}">
                <a16:creationId xmlns:a16="http://schemas.microsoft.com/office/drawing/2014/main" id="{0B7A3406-AC42-9E11-0F4E-D92B9D0D84FA}"/>
              </a:ext>
            </a:extLst>
          </p:cNvPr>
          <p:cNvPicPr>
            <a:picLocks noRot="1" noChangeAspect="1"/>
          </p:cNvPicPr>
          <p:nvPr>
            <a:videoFile r:link="rId1"/>
          </p:nvPr>
        </p:nvPicPr>
        <p:blipFill>
          <a:blip r:embed="rId4"/>
          <a:stretch>
            <a:fillRect/>
          </a:stretch>
        </p:blipFill>
        <p:spPr>
          <a:xfrm>
            <a:off x="215648" y="106601"/>
            <a:ext cx="11760704" cy="6644798"/>
          </a:xfrm>
          <a:prstGeom prst="rect">
            <a:avLst/>
          </a:prstGeom>
        </p:spPr>
      </p:pic>
    </p:spTree>
    <p:extLst>
      <p:ext uri="{BB962C8B-B14F-4D97-AF65-F5344CB8AC3E}">
        <p14:creationId xmlns:p14="http://schemas.microsoft.com/office/powerpoint/2010/main" val="103369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3" name="Rectangle 12">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extBox 1">
            <a:extLst>
              <a:ext uri="{FF2B5EF4-FFF2-40B4-BE49-F238E27FC236}">
                <a16:creationId xmlns:a16="http://schemas.microsoft.com/office/drawing/2014/main" id="{4105D166-2C26-718C-1DF4-D815054E84AA}"/>
              </a:ext>
            </a:extLst>
          </p:cNvPr>
          <p:cNvSpPr txBox="1"/>
          <p:nvPr/>
        </p:nvSpPr>
        <p:spPr>
          <a:xfrm>
            <a:off x="1991485" y="1600200"/>
            <a:ext cx="8201552" cy="22957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kern="1200">
                <a:solidFill>
                  <a:schemeClr val="tx1"/>
                </a:solidFill>
                <a:latin typeface="+mj-lt"/>
                <a:ea typeface="+mj-ea"/>
                <a:cs typeface="+mj-cs"/>
              </a:rPr>
              <a:t>The science behind it </a:t>
            </a:r>
          </a:p>
        </p:txBody>
      </p:sp>
    </p:spTree>
    <p:extLst>
      <p:ext uri="{BB962C8B-B14F-4D97-AF65-F5344CB8AC3E}">
        <p14:creationId xmlns:p14="http://schemas.microsoft.com/office/powerpoint/2010/main" val="3087089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imeline&#10;&#10;Description automatically generated">
            <a:extLst>
              <a:ext uri="{FF2B5EF4-FFF2-40B4-BE49-F238E27FC236}">
                <a16:creationId xmlns:a16="http://schemas.microsoft.com/office/drawing/2014/main" id="{AC595B7C-114B-8284-31F5-E5679EDD9A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17992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pic>
        <p:nvPicPr>
          <p:cNvPr id="5" name="Picture 4" descr="Timeline&#10;&#10;Description automatically generated">
            <a:extLst>
              <a:ext uri="{FF2B5EF4-FFF2-40B4-BE49-F238E27FC236}">
                <a16:creationId xmlns:a16="http://schemas.microsoft.com/office/drawing/2014/main" id="{8C1E224F-2568-A074-5BF6-D078427E7A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79146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D5B8B855-1E15-D618-758E-FA256FB55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752131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pic>
        <p:nvPicPr>
          <p:cNvPr id="5" name="Picture 4" descr="A picture containing chart&#10;&#10;Description automatically generated">
            <a:extLst>
              <a:ext uri="{FF2B5EF4-FFF2-40B4-BE49-F238E27FC236}">
                <a16:creationId xmlns:a16="http://schemas.microsoft.com/office/drawing/2014/main" id="{494652DC-C832-6AE6-7A2B-380D7AAB30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15264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pic>
        <p:nvPicPr>
          <p:cNvPr id="5" name="Picture 4" descr="Text, letter&#10;&#10;Description automatically generated">
            <a:extLst>
              <a:ext uri="{FF2B5EF4-FFF2-40B4-BE49-F238E27FC236}">
                <a16:creationId xmlns:a16="http://schemas.microsoft.com/office/drawing/2014/main" id="{F125F930-3C5D-8100-3C77-AD3CF9CA0A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75749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31F43E4E-B6DA-6E83-3BD3-98DE9E51A0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74624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2054">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3" name="Rectangle 2056">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4" name="Straight Connector 2058">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050" name="Picture 2" descr="It's Your Turn - Now It's Your Turn Png Transparent PNG - 1213x654 - Free  Download on NicePNG">
            <a:extLst>
              <a:ext uri="{FF2B5EF4-FFF2-40B4-BE49-F238E27FC236}">
                <a16:creationId xmlns:a16="http://schemas.microsoft.com/office/drawing/2014/main" id="{6D3BC759-A8A4-A0E4-A909-1323AF50562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97285" y="0"/>
            <a:ext cx="5294715" cy="311064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DCEF9B0-ADDA-3982-D89A-4FDD4C58FDF0}"/>
              </a:ext>
            </a:extLst>
          </p:cNvPr>
          <p:cNvPicPr>
            <a:picLocks noChangeAspect="1"/>
          </p:cNvPicPr>
          <p:nvPr/>
        </p:nvPicPr>
        <p:blipFill>
          <a:blip r:embed="rId4"/>
          <a:stretch>
            <a:fillRect/>
          </a:stretch>
        </p:blipFill>
        <p:spPr>
          <a:xfrm>
            <a:off x="9982200" y="0"/>
            <a:ext cx="2209800" cy="6858000"/>
          </a:xfrm>
          <a:prstGeom prst="rect">
            <a:avLst/>
          </a:prstGeom>
        </p:spPr>
      </p:pic>
      <p:pic>
        <p:nvPicPr>
          <p:cNvPr id="3" name="Picture 2" descr="It's Your Turn - Now It's Your Turn Png Transparent PNG - 1213x654 - Free  Download on NicePNG">
            <a:extLst>
              <a:ext uri="{FF2B5EF4-FFF2-40B4-BE49-F238E27FC236}">
                <a16:creationId xmlns:a16="http://schemas.microsoft.com/office/drawing/2014/main" id="{C8E732B4-BB9E-FC5A-10F4-2F1542CA41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11714988" cy="6882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25381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759A11-8988-C3F3-4284-37BD292FE36B}"/>
              </a:ext>
            </a:extLst>
          </p:cNvPr>
          <p:cNvSpPr>
            <a:spLocks noGrp="1"/>
          </p:cNvSpPr>
          <p:nvPr>
            <p:ph type="title"/>
          </p:nvPr>
        </p:nvSpPr>
        <p:spPr>
          <a:xfrm>
            <a:off x="1232669" y="145921"/>
            <a:ext cx="9872134" cy="1193968"/>
          </a:xfrm>
          <a:solidFill>
            <a:srgbClr val="FFFFFF"/>
          </a:solidFill>
          <a:ln w="38100">
            <a:solidFill>
              <a:srgbClr val="7F7F7F"/>
            </a:solidFill>
            <a:miter lim="800000"/>
          </a:ln>
        </p:spPr>
        <p:txBody>
          <a:bodyPr>
            <a:normAutofit/>
          </a:bodyPr>
          <a:lstStyle/>
          <a:p>
            <a:pPr algn="ctr"/>
            <a:r>
              <a:rPr kumimoji="0" lang="en-GB" sz="2800" b="0" i="0" u="none" strike="noStrike" kern="100" cap="none" spc="0" normalizeH="0" baseline="0" noProof="0" dirty="0">
                <a:ln>
                  <a:noFill/>
                </a:ln>
                <a:solidFill>
                  <a:srgbClr val="3F3F3F"/>
                </a:solidFill>
                <a:effectLst/>
                <a:uLnTx/>
                <a:uFillTx/>
                <a:latin typeface="Aptos" panose="020B0004020202020204" pitchFamily="34" charset="0"/>
                <a:ea typeface="Aptos" panose="020B0004020202020204" pitchFamily="34" charset="0"/>
                <a:cs typeface="Times New Roman" panose="02020603050405020304" pitchFamily="18" charset="0"/>
              </a:rPr>
              <a:t>Story Telling Activity</a:t>
            </a:r>
            <a:br>
              <a:rPr kumimoji="0" lang="en-GB" sz="2000" b="0" i="0" u="none" strike="noStrike" kern="100" cap="none" spc="0" normalizeH="0" baseline="0" noProof="0" dirty="0">
                <a:ln>
                  <a:noFill/>
                </a:ln>
                <a:solidFill>
                  <a:srgbClr val="3F3F3F"/>
                </a:solidFill>
                <a:effectLst/>
                <a:uLnTx/>
                <a:uFillTx/>
                <a:latin typeface="Aptos" panose="020B0004020202020204" pitchFamily="34" charset="0"/>
                <a:ea typeface="Aptos" panose="020B0004020202020204" pitchFamily="34" charset="0"/>
                <a:cs typeface="Times New Roman" panose="02020603050405020304" pitchFamily="18" charset="0"/>
              </a:rPr>
            </a:br>
            <a:r>
              <a:rPr kumimoji="0" lang="en-GB" sz="2000" b="0" i="0" u="none" strike="noStrike" kern="100" cap="none" spc="0" normalizeH="0" baseline="0" noProof="0" dirty="0">
                <a:ln>
                  <a:noFill/>
                </a:ln>
                <a:solidFill>
                  <a:srgbClr val="3F3F3F"/>
                </a:solidFill>
                <a:effectLst/>
                <a:uLnTx/>
                <a:uFillTx/>
                <a:latin typeface="Aptos" panose="020B0004020202020204" pitchFamily="34" charset="0"/>
                <a:ea typeface="Aptos" panose="020B0004020202020204" pitchFamily="34" charset="0"/>
                <a:cs typeface="Times New Roman" panose="02020603050405020304" pitchFamily="18" charset="0"/>
              </a:rPr>
              <a:t>Using one of the following topics create a short fictional story, using the techniques discussed by David Phillips. </a:t>
            </a:r>
            <a:endParaRPr lang="en-GB" sz="2000" dirty="0">
              <a:solidFill>
                <a:srgbClr val="3F3F3F"/>
              </a:solidFill>
            </a:endParaRPr>
          </a:p>
        </p:txBody>
      </p:sp>
      <p:sp>
        <p:nvSpPr>
          <p:cNvPr id="10" name="Content Placeholder 2">
            <a:extLst>
              <a:ext uri="{FF2B5EF4-FFF2-40B4-BE49-F238E27FC236}">
                <a16:creationId xmlns:a16="http://schemas.microsoft.com/office/drawing/2014/main" id="{02F49F59-E3D3-5CC3-15C2-5D3DBF67F717}"/>
              </a:ext>
            </a:extLst>
          </p:cNvPr>
          <p:cNvSpPr>
            <a:spLocks noGrp="1"/>
          </p:cNvSpPr>
          <p:nvPr>
            <p:ph sz="half" idx="1"/>
          </p:nvPr>
        </p:nvSpPr>
        <p:spPr>
          <a:xfrm>
            <a:off x="581892" y="1744259"/>
            <a:ext cx="5218292" cy="3275213"/>
          </a:xfrm>
        </p:spPr>
        <p:txBody>
          <a:bodyPr anchor="t">
            <a:normAutofit fontScale="92500" lnSpcReduction="20000"/>
          </a:bodyPr>
          <a:lstStyle/>
          <a:p>
            <a:pPr marL="0" indent="0">
              <a:buNone/>
            </a:pPr>
            <a:r>
              <a:rPr lang="en-GB" sz="2300" dirty="0"/>
              <a:t>Pick a topic:</a:t>
            </a:r>
          </a:p>
          <a:p>
            <a:r>
              <a:rPr kumimoji="0" lang="en-GB" sz="2300" b="0" i="0" u="none" strike="noStrike" kern="100" cap="none" spc="0" normalizeH="0" baseline="0" noProof="0" dirty="0">
                <a:ln>
                  <a:noFill/>
                </a:ln>
                <a:effectLst/>
                <a:uLnTx/>
                <a:uFillTx/>
                <a:latin typeface="Aptos" panose="020B0004020202020204" pitchFamily="34" charset="0"/>
                <a:ea typeface="Aptos" panose="020B0004020202020204" pitchFamily="34" charset="0"/>
                <a:cs typeface="Times New Roman" panose="02020603050405020304" pitchFamily="18" charset="0"/>
              </a:rPr>
              <a:t>Honey</a:t>
            </a:r>
          </a:p>
          <a:p>
            <a:r>
              <a:rPr kumimoji="0" lang="en-GB" sz="2300" b="0" i="0" u="none" strike="noStrike" kern="100" cap="none" spc="0" normalizeH="0" baseline="0" noProof="0" dirty="0">
                <a:ln>
                  <a:noFill/>
                </a:ln>
                <a:effectLst/>
                <a:uLnTx/>
                <a:uFillTx/>
                <a:latin typeface="Aptos" panose="020B0004020202020204" pitchFamily="34" charset="0"/>
                <a:ea typeface="Aptos" panose="020B0004020202020204" pitchFamily="34" charset="0"/>
                <a:cs typeface="Times New Roman" panose="02020603050405020304" pitchFamily="18" charset="0"/>
              </a:rPr>
              <a:t>Pet food</a:t>
            </a:r>
          </a:p>
          <a:p>
            <a:r>
              <a:rPr kumimoji="0" lang="en-GB" sz="2300" b="0" i="0" u="none" strike="noStrike" kern="100" cap="none" spc="0" normalizeH="0" baseline="0" noProof="0" dirty="0">
                <a:ln>
                  <a:noFill/>
                </a:ln>
                <a:effectLst/>
                <a:uLnTx/>
                <a:uFillTx/>
                <a:latin typeface="Aptos" panose="020B0004020202020204" pitchFamily="34" charset="0"/>
                <a:ea typeface="Aptos" panose="020B0004020202020204" pitchFamily="34" charset="0"/>
                <a:cs typeface="Times New Roman" panose="02020603050405020304" pitchFamily="18" charset="0"/>
              </a:rPr>
              <a:t>All-inclusive Holiday</a:t>
            </a:r>
            <a:endParaRPr lang="en-GB" sz="2300" dirty="0"/>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300" b="0" i="0" u="none" strike="noStrike" kern="1200" cap="none" spc="0" normalizeH="0" baseline="0" noProof="0" dirty="0">
                <a:ln>
                  <a:noFill/>
                </a:ln>
                <a:effectLst/>
                <a:uLnTx/>
                <a:uFillTx/>
                <a:latin typeface="Calibri" panose="020F0502020204030204"/>
                <a:ea typeface="+mn-ea"/>
                <a:cs typeface="+mn-cs"/>
              </a:rPr>
              <a:t>Choose one story type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effectLst/>
                <a:uLnTx/>
                <a:uFillTx/>
                <a:latin typeface="Calibri" panose="020F0502020204030204"/>
                <a:ea typeface="+mn-ea"/>
                <a:cs typeface="+mn-cs"/>
              </a:rPr>
              <a:t>  Personal anecdote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effectLst/>
                <a:uLnTx/>
                <a:uFillTx/>
                <a:latin typeface="Calibri" panose="020F0502020204030204"/>
                <a:ea typeface="+mn-ea"/>
                <a:cs typeface="+mn-cs"/>
              </a:rPr>
              <a:t>  Fiction</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effectLst/>
                <a:uLnTx/>
                <a:uFillTx/>
                <a:latin typeface="Calibri" panose="020F0502020204030204"/>
                <a:ea typeface="+mn-ea"/>
                <a:cs typeface="+mn-cs"/>
              </a:rPr>
              <a:t>  Case study/true story</a:t>
            </a:r>
          </a:p>
          <a:p>
            <a:endParaRPr lang="en-GB" sz="1400" dirty="0"/>
          </a:p>
        </p:txBody>
      </p:sp>
      <p:cxnSp>
        <p:nvCxnSpPr>
          <p:cNvPr id="12" name="Straight Connector 11">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3055E5D-6093-5F66-D0AD-0363C0DC3533}"/>
              </a:ext>
            </a:extLst>
          </p:cNvPr>
          <p:cNvSpPr>
            <a:spLocks noGrp="1"/>
          </p:cNvSpPr>
          <p:nvPr>
            <p:ph sz="half" idx="2"/>
          </p:nvPr>
        </p:nvSpPr>
        <p:spPr>
          <a:xfrm>
            <a:off x="6264519" y="1744260"/>
            <a:ext cx="5761223" cy="3479494"/>
          </a:xfrm>
        </p:spPr>
        <p:txBody>
          <a:bodyPr anchor="t">
            <a:normAutofit fontScale="92500" lnSpcReduction="20000"/>
          </a:bodyPr>
          <a:lstStyle/>
          <a:p>
            <a:pPr marL="0" indent="0">
              <a:buNone/>
            </a:pPr>
            <a:r>
              <a:rPr lang="en-GB" sz="2300" dirty="0"/>
              <a:t>Include these narrative elements:</a:t>
            </a:r>
          </a:p>
          <a:p>
            <a:r>
              <a:rPr lang="en-GB" sz="2300" dirty="0"/>
              <a:t>  Beginning (equilibrium)</a:t>
            </a:r>
          </a:p>
          <a:p>
            <a:r>
              <a:rPr lang="en-GB" sz="2300" dirty="0"/>
              <a:t>  Middle (disruption and recognition)</a:t>
            </a:r>
          </a:p>
          <a:p>
            <a:r>
              <a:rPr lang="en-GB" sz="2300" dirty="0"/>
              <a:t>  End (resolution and new normal)</a:t>
            </a:r>
          </a:p>
          <a:p>
            <a:pPr marL="0" indent="0" algn="ctr">
              <a:buNone/>
            </a:pPr>
            <a:r>
              <a:rPr lang="en-GB" sz="2300" dirty="0"/>
              <a:t>OR</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300" b="0" i="0" u="none" strike="noStrike" kern="1200" cap="none" spc="0" normalizeH="0" baseline="0" noProof="0" dirty="0">
                <a:ln>
                  <a:noFill/>
                </a:ln>
                <a:effectLst/>
                <a:uLnTx/>
                <a:uFillTx/>
                <a:latin typeface="Calibri" panose="020F0502020204030204"/>
                <a:ea typeface="+mn-ea"/>
                <a:cs typeface="+mn-cs"/>
              </a:rPr>
              <a:t>Structure your story with:</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effectLst/>
                <a:uLnTx/>
                <a:uFillTx/>
                <a:latin typeface="Calibri" panose="020F0502020204030204"/>
                <a:ea typeface="+mn-ea"/>
                <a:cs typeface="+mn-cs"/>
              </a:rPr>
              <a:t>  "What is" (current reality)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effectLst/>
                <a:uLnTx/>
                <a:uFillTx/>
                <a:latin typeface="Calibri" panose="020F0502020204030204"/>
                <a:ea typeface="+mn-ea"/>
                <a:cs typeface="+mn-cs"/>
              </a:rPr>
              <a:t>  "What could be" (possibility)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effectLst/>
                <a:uLnTx/>
                <a:uFillTx/>
                <a:latin typeface="Calibri" panose="020F0502020204030204"/>
                <a:ea typeface="+mn-ea"/>
                <a:cs typeface="+mn-cs"/>
              </a:rPr>
              <a:t>  The gap between reality and possibility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effectLst/>
                <a:uLnTx/>
                <a:uFillTx/>
                <a:latin typeface="Calibri" panose="020F0502020204030204"/>
                <a:ea typeface="+mn-ea"/>
                <a:cs typeface="+mn-cs"/>
              </a:rPr>
              <a:t>  A call to action</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endParaRPr kumimoji="0" lang="en-GB" sz="23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300" b="0" i="0" u="none" strike="noStrike" kern="1200" cap="none" spc="0" normalizeH="0" baseline="0" noProof="0" dirty="0">
              <a:ln>
                <a:noFill/>
              </a:ln>
              <a:effectLst/>
              <a:uLnTx/>
              <a:uFillTx/>
              <a:latin typeface="Calibri" panose="020F0502020204030204"/>
              <a:ea typeface="+mn-ea"/>
              <a:cs typeface="+mn-cs"/>
            </a:endParaRPr>
          </a:p>
          <a:p>
            <a:endParaRPr lang="en-GB" sz="1100" dirty="0"/>
          </a:p>
        </p:txBody>
      </p:sp>
      <p:sp>
        <p:nvSpPr>
          <p:cNvPr id="5" name="TextBox 4">
            <a:extLst>
              <a:ext uri="{FF2B5EF4-FFF2-40B4-BE49-F238E27FC236}">
                <a16:creationId xmlns:a16="http://schemas.microsoft.com/office/drawing/2014/main" id="{D8A0C7EE-DE2E-BAD3-7CFB-B0546487D4C6}"/>
              </a:ext>
            </a:extLst>
          </p:cNvPr>
          <p:cNvSpPr txBox="1"/>
          <p:nvPr/>
        </p:nvSpPr>
        <p:spPr>
          <a:xfrm>
            <a:off x="1099226" y="5787957"/>
            <a:ext cx="10005575" cy="674031"/>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100" b="0" i="0" u="none" strike="noStrike" kern="1200" cap="none" spc="0" normalizeH="0" baseline="0" noProof="0">
                <a:ln>
                  <a:noFill/>
                </a:ln>
                <a:solidFill>
                  <a:prstClr val="white"/>
                </a:solidFill>
                <a:effectLst/>
                <a:uLnTx/>
                <a:uFillTx/>
                <a:latin typeface="Calibri" panose="020F0502020204030204"/>
                <a:ea typeface="+mn-ea"/>
                <a:cs typeface="+mn-cs"/>
              </a:rPr>
              <a:t>Make it emotional - "Stories are the emotional glue that connects your audience to your message"</a:t>
            </a:r>
            <a:endParaRPr kumimoji="0" lang="en-GB" sz="2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4598463"/>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D9C-E43F-6CC2-4AF2-4E7A3C23874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FA8A344-D175-2C84-60E5-FC9CEDCCE7CB}"/>
              </a:ext>
            </a:extLst>
          </p:cNvPr>
          <p:cNvSpPr>
            <a:spLocks noGrp="1"/>
          </p:cNvSpPr>
          <p:nvPr>
            <p:ph type="subTitle" idx="1"/>
          </p:nvPr>
        </p:nvSpPr>
        <p:spPr/>
        <p:txBody>
          <a:bodyPr/>
          <a:lstStyle/>
          <a:p>
            <a:endParaRPr lang="en-GB"/>
          </a:p>
        </p:txBody>
      </p:sp>
      <p:pic>
        <p:nvPicPr>
          <p:cNvPr id="5" name="Picture 4" descr="A picture containing text&#10;&#10;Description automatically generated">
            <a:extLst>
              <a:ext uri="{FF2B5EF4-FFF2-40B4-BE49-F238E27FC236}">
                <a16:creationId xmlns:a16="http://schemas.microsoft.com/office/drawing/2014/main" id="{2DE0C3D0-5977-F94B-203D-FC3C886B8F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548742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3E7B025-BFA4-D016-8F30-6F5F3D2D83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4393C373-F14F-F0EB-624C-812E7A4070F4}"/>
              </a:ext>
            </a:extLst>
          </p:cNvPr>
          <p:cNvSpPr txBox="1"/>
          <p:nvPr/>
        </p:nvSpPr>
        <p:spPr>
          <a:xfrm>
            <a:off x="5242560" y="3696393"/>
            <a:ext cx="6278880" cy="923330"/>
          </a:xfrm>
          <a:prstGeom prst="rect">
            <a:avLst/>
          </a:prstGeom>
          <a:noFill/>
        </p:spPr>
        <p:txBody>
          <a:bodyPr wrap="square">
            <a:spAutoFit/>
          </a:bodyPr>
          <a:lstStyle/>
          <a:p>
            <a:r>
              <a:rPr lang="en-GB" sz="5400" b="1" dirty="0">
                <a:solidFill>
                  <a:schemeClr val="bg1"/>
                </a:solidFill>
              </a:rPr>
              <a:t>Recap:</a:t>
            </a:r>
            <a:endParaRPr lang="en-GB" sz="5400" dirty="0">
              <a:solidFill>
                <a:schemeClr val="bg1"/>
              </a:solidFill>
            </a:endParaRPr>
          </a:p>
        </p:txBody>
      </p:sp>
    </p:spTree>
    <p:extLst>
      <p:ext uri="{BB962C8B-B14F-4D97-AF65-F5344CB8AC3E}">
        <p14:creationId xmlns:p14="http://schemas.microsoft.com/office/powerpoint/2010/main" val="27974824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3" name="Oval 12">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B3C35C-B1F5-9DC4-5CD6-A511F802E49C}"/>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Any Questions?</a:t>
            </a:r>
          </a:p>
        </p:txBody>
      </p:sp>
      <p:sp>
        <p:nvSpPr>
          <p:cNvPr id="15"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19"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0" name="Freeform: Shape 19">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3" name="Oval 22">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7"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8" name="Freeform: Shape 27">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979385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176FA-1E42-F55E-1AA6-110414483057}"/>
              </a:ext>
            </a:extLst>
          </p:cNvPr>
          <p:cNvSpPr>
            <a:spLocks noGrp="1"/>
          </p:cNvSpPr>
          <p:nvPr>
            <p:ph type="title"/>
          </p:nvPr>
        </p:nvSpPr>
        <p:spPr>
          <a:xfrm>
            <a:off x="640080" y="325369"/>
            <a:ext cx="4368602" cy="1956841"/>
          </a:xfrm>
        </p:spPr>
        <p:txBody>
          <a:bodyPr anchor="b">
            <a:normAutofit/>
          </a:bodyPr>
          <a:lstStyle/>
          <a:p>
            <a:r>
              <a:rPr lang="en-GB" sz="5400" dirty="0"/>
              <a:t>Next week </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2EDF8A-6779-A9E0-7B93-D725E060151E}"/>
              </a:ext>
            </a:extLst>
          </p:cNvPr>
          <p:cNvSpPr>
            <a:spLocks noGrp="1"/>
          </p:cNvSpPr>
          <p:nvPr>
            <p:ph idx="1"/>
          </p:nvPr>
        </p:nvSpPr>
        <p:spPr>
          <a:xfrm>
            <a:off x="640080" y="2872899"/>
            <a:ext cx="4243589" cy="3320668"/>
          </a:xfrm>
        </p:spPr>
        <p:txBody>
          <a:bodyPr>
            <a:normAutofit/>
          </a:bodyPr>
          <a:lstStyle/>
          <a:p>
            <a:pPr marL="0" indent="0">
              <a:buNone/>
            </a:pPr>
            <a:r>
              <a:rPr lang="en-GB" sz="6600" dirty="0"/>
              <a:t>PowerPoint </a:t>
            </a:r>
          </a:p>
        </p:txBody>
      </p:sp>
      <p:pic>
        <p:nvPicPr>
          <p:cNvPr id="4" name="Picture 3">
            <a:extLst>
              <a:ext uri="{FF2B5EF4-FFF2-40B4-BE49-F238E27FC236}">
                <a16:creationId xmlns:a16="http://schemas.microsoft.com/office/drawing/2014/main" id="{6692820F-CFB1-F434-5E87-66530ED0F7CE}"/>
              </a:ext>
            </a:extLst>
          </p:cNvPr>
          <p:cNvPicPr>
            <a:picLocks noChangeAspect="1"/>
          </p:cNvPicPr>
          <p:nvPr/>
        </p:nvPicPr>
        <p:blipFill>
          <a:blip r:embed="rId3"/>
          <a:stretch>
            <a:fillRect/>
          </a:stretch>
        </p:blipFill>
        <p:spPr>
          <a:xfrm>
            <a:off x="4883669" y="1047750"/>
            <a:ext cx="6858000" cy="4762500"/>
          </a:xfrm>
          <a:prstGeom prst="rect">
            <a:avLst/>
          </a:prstGeom>
        </p:spPr>
      </p:pic>
    </p:spTree>
    <p:extLst>
      <p:ext uri="{BB962C8B-B14F-4D97-AF65-F5344CB8AC3E}">
        <p14:creationId xmlns:p14="http://schemas.microsoft.com/office/powerpoint/2010/main" val="4815062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21409C2E7DC74DBBBDD8000CE0B6EF" ma:contentTypeVersion="15" ma:contentTypeDescription="Create a new document." ma:contentTypeScope="" ma:versionID="be1c96c9ea18633da66181b55f7a8c91">
  <xsd:schema xmlns:xsd="http://www.w3.org/2001/XMLSchema" xmlns:xs="http://www.w3.org/2001/XMLSchema" xmlns:p="http://schemas.microsoft.com/office/2006/metadata/properties" xmlns:ns3="b1a19f8b-b677-40f2-999b-6b2f48ca3bc4" xmlns:ns4="f212b870-ac93-4d0f-8016-99eb9c71c937" targetNamespace="http://schemas.microsoft.com/office/2006/metadata/properties" ma:root="true" ma:fieldsID="d778ecca88b94a013577b3934310d6a8" ns3:_="" ns4:_="">
    <xsd:import namespace="b1a19f8b-b677-40f2-999b-6b2f48ca3bc4"/>
    <xsd:import namespace="f212b870-ac93-4d0f-8016-99eb9c71c937"/>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4:SharingHintHash"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a19f8b-b677-40f2-999b-6b2f48ca3b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12b870-ac93-4d0f-8016-99eb9c71c937"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1a19f8b-b677-40f2-999b-6b2f48ca3bc4" xsi:nil="true"/>
  </documentManagement>
</p:properties>
</file>

<file path=customXml/itemProps1.xml><?xml version="1.0" encoding="utf-8"?>
<ds:datastoreItem xmlns:ds="http://schemas.openxmlformats.org/officeDocument/2006/customXml" ds:itemID="{028CD89F-633E-4787-BB5F-F7874105C88A}">
  <ds:schemaRefs>
    <ds:schemaRef ds:uri="http://schemas.microsoft.com/sharepoint/v3/contenttype/forms"/>
  </ds:schemaRefs>
</ds:datastoreItem>
</file>

<file path=customXml/itemProps2.xml><?xml version="1.0" encoding="utf-8"?>
<ds:datastoreItem xmlns:ds="http://schemas.openxmlformats.org/officeDocument/2006/customXml" ds:itemID="{6E011D75-BCB2-4BF3-911F-2EACE5190C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a19f8b-b677-40f2-999b-6b2f48ca3bc4"/>
    <ds:schemaRef ds:uri="f212b870-ac93-4d0f-8016-99eb9c71c9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12A962B-8B68-43E2-B6E1-1AF12073A4AE}">
  <ds:schemaRefs>
    <ds:schemaRef ds:uri="http://www.w3.org/XML/1998/namespace"/>
    <ds:schemaRef ds:uri="http://schemas.microsoft.com/office/2006/metadata/properties"/>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purl.org/dc/elements/1.1/"/>
    <ds:schemaRef ds:uri="http://purl.org/dc/dcmitype/"/>
    <ds:schemaRef ds:uri="f212b870-ac93-4d0f-8016-99eb9c71c937"/>
    <ds:schemaRef ds:uri="b1a19f8b-b677-40f2-999b-6b2f48ca3bc4"/>
  </ds:schemaRefs>
</ds:datastoreItem>
</file>

<file path=docProps/app.xml><?xml version="1.0" encoding="utf-8"?>
<Properties xmlns="http://schemas.openxmlformats.org/officeDocument/2006/extended-properties" xmlns:vt="http://schemas.openxmlformats.org/officeDocument/2006/docPropsVTypes">
  <TotalTime>4438</TotalTime>
  <Words>1605</Words>
  <Application>Microsoft Office PowerPoint</Application>
  <PresentationFormat>Widescreen</PresentationFormat>
  <Paragraphs>167</Paragraphs>
  <Slides>33</Slides>
  <Notes>27</Notes>
  <HiddenSlides>0</HiddenSlides>
  <MMClips>6</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33</vt:i4>
      </vt:variant>
    </vt:vector>
  </HeadingPairs>
  <TitlesOfParts>
    <vt:vector size="42" baseType="lpstr">
      <vt:lpstr>Aharoni</vt:lpstr>
      <vt:lpstr>Aptos</vt:lpstr>
      <vt:lpstr>Arial</vt:lpstr>
      <vt:lpstr>Calibri</vt:lpstr>
      <vt:lpstr>Calibri Light</vt:lpstr>
      <vt:lpstr>Google Sans</vt:lpstr>
      <vt:lpstr>Segoe UI</vt:lpstr>
      <vt:lpstr>Office Theme</vt:lpstr>
      <vt:lpstr>Office Theme</vt:lpstr>
      <vt:lpstr>Recap: Week 8 Learning Outcomes…</vt:lpstr>
      <vt:lpstr>Coming up in today’s session…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Anecdotal </vt:lpstr>
      <vt:lpstr>Fictional</vt:lpstr>
      <vt:lpstr>Case study/True story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Story Telling Activity Using one of the following topics create a short fictional story, using the techniques discussed by David Phillips. </vt:lpstr>
      <vt:lpstr>PowerPoint Presentation</vt:lpstr>
      <vt:lpstr>PowerPoint Presentation</vt:lpstr>
      <vt:lpstr>Any Questions?</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10</cp:revision>
  <dcterms:created xsi:type="dcterms:W3CDTF">2023-04-18T11:24:27Z</dcterms:created>
  <dcterms:modified xsi:type="dcterms:W3CDTF">2026-03-01T11:54:33Z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0x010100FD21409C2E7DC74DBBBDD8000CE0B6EF</vt:lpwstr>
  </property>
</Properties>
</file>