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72" r:id="rId1"/>
  </p:sldMasterIdLst>
  <p:sldIdLst>
    <p:sldId id="256" r:id="rId2"/>
    <p:sldId id="259" r:id="rId3"/>
    <p:sldId id="257" r:id="rId4"/>
    <p:sldId id="267" r:id="rId5"/>
    <p:sldId id="264" r:id="rId6"/>
    <p:sldId id="263" r:id="rId7"/>
    <p:sldId id="262" r:id="rId8"/>
    <p:sldId id="261" r:id="rId9"/>
    <p:sldId id="265" r:id="rId10"/>
    <p:sldId id="260" r:id="rId11"/>
    <p:sldId id="266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032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75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48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786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894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726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32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148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81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058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3434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580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42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485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203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750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D86D335-FB14-414D-92F2-ED9F9A0331E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165EC-232E-4FAF-BEE8-2B061FA72E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000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rsehillsurrey.com/conference-budgeting" TargetMode="External"/><Relationship Id="rId3" Type="http://schemas.openxmlformats.org/officeDocument/2006/relationships/hyperlink" Target="https://www.weforum.org/stories/2024/07/open-innovation-promote-sustainable-economic-growth-development/" TargetMode="External"/><Relationship Id="rId7" Type="http://schemas.openxmlformats.org/officeDocument/2006/relationships/hyperlink" Target="https://www.businesstravelnewseurope.com/Meetings/London-retains-title-as-Europe-s-top-meetings-destination" TargetMode="External"/><Relationship Id="rId2" Type="http://schemas.openxmlformats.org/officeDocument/2006/relationships/hyperlink" Target="https://www.cardiffnewsroom.co.uk/releases/c25/21699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ll.accor.com/hotel/5982/index.en.shtml" TargetMode="External"/><Relationship Id="rId11" Type="http://schemas.openxmlformats.org/officeDocument/2006/relationships/hyperlink" Target="https://www.youtube.com/watch?v=tY_r4LHJi-A" TargetMode="External"/><Relationship Id="rId5" Type="http://schemas.openxmlformats.org/officeDocument/2006/relationships/hyperlink" Target="https://www.youtube.com/watch?v=hpLuCcQFgQc" TargetMode="External"/><Relationship Id="rId10" Type="http://schemas.openxmlformats.org/officeDocument/2006/relationships/hyperlink" Target="https://www.sciencedirect.com/science/article/pii/S0148296325001122" TargetMode="External"/><Relationship Id="rId4" Type="http://schemas.openxmlformats.org/officeDocument/2006/relationships/hyperlink" Target="https://www.gov.uk/government/speeches/innovation-zero-2024-sustainability-conference" TargetMode="External"/><Relationship Id="rId9" Type="http://schemas.openxmlformats.org/officeDocument/2006/relationships/hyperlink" Target="https://go.gale.com/ps/i.do?id=GALE%7CA461695951&amp;sid=googleScholar&amp;v=2.1&amp;it=r&amp;linkaccess=abs&amp;issn=21684421&amp;p=AONE&amp;sw=w&amp;userGroupName=anon%7E89bd8e4b&amp;aty=open-web-ent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F63AD52-0343-FD29-5DC6-C0AE60319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3429" y="215707"/>
            <a:ext cx="2004132" cy="8947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B6E8C8-E1B7-658E-4513-2594C0BBD2B6}"/>
              </a:ext>
            </a:extLst>
          </p:cNvPr>
          <p:cNvSpPr txBox="1"/>
          <p:nvPr/>
        </p:nvSpPr>
        <p:spPr>
          <a:xfrm>
            <a:off x="1434840" y="2071515"/>
            <a:ext cx="9322320" cy="28128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Module Code &amp; Name</a:t>
            </a:r>
            <a:r>
              <a:rPr lang="en-US" sz="2000" dirty="0">
                <a:latin typeface="Abadi" panose="020B0604020104020204" pitchFamily="34" charset="0"/>
              </a:rPr>
              <a:t>: BMIH6010-International Meetings Management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Assessment:  </a:t>
            </a:r>
            <a:r>
              <a:rPr lang="en-US" sz="2000" dirty="0">
                <a:latin typeface="Abadi" panose="020B0604020104020204" pitchFamily="34" charset="0"/>
              </a:rPr>
              <a:t>Presentation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Student ID</a:t>
            </a:r>
            <a:r>
              <a:rPr lang="en-US" sz="2000" dirty="0">
                <a:latin typeface="Abadi" panose="020B0604020104020204" pitchFamily="34" charset="0"/>
              </a:rPr>
              <a:t>: 2311256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Student Name: </a:t>
            </a:r>
            <a:r>
              <a:rPr lang="en-US" sz="2000" dirty="0">
                <a:latin typeface="Abadi" panose="020B0604020104020204" pitchFamily="34" charset="0"/>
              </a:rPr>
              <a:t>Sarder Rahman Maruf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Presentation date: </a:t>
            </a:r>
            <a:r>
              <a:rPr lang="en-US" sz="2000" dirty="0">
                <a:latin typeface="Abadi" panose="020B0604020104020204" pitchFamily="34" charset="0"/>
              </a:rPr>
              <a:t>2</a:t>
            </a:r>
            <a:r>
              <a:rPr lang="en-US" sz="2000" baseline="30000" dirty="0">
                <a:latin typeface="Abadi" panose="020B0604020104020204" pitchFamily="34" charset="0"/>
              </a:rPr>
              <a:t>nd</a:t>
            </a:r>
            <a:r>
              <a:rPr lang="en-US" sz="2000" dirty="0">
                <a:latin typeface="Abadi" panose="020B0604020104020204" pitchFamily="34" charset="0"/>
              </a:rPr>
              <a:t> Dec 2025 </a:t>
            </a:r>
          </a:p>
          <a:p>
            <a:pPr>
              <a:lnSpc>
                <a:spcPct val="150000"/>
              </a:lnSpc>
            </a:pPr>
            <a:r>
              <a:rPr lang="en-US" sz="2000" b="1" dirty="0">
                <a:latin typeface="Abadi" panose="020B0604020104020204" pitchFamily="34" charset="0"/>
              </a:rPr>
              <a:t>Submission date: </a:t>
            </a:r>
            <a:r>
              <a:rPr lang="en-US" sz="2000" dirty="0">
                <a:latin typeface="Abadi" panose="020B0604020104020204" pitchFamily="34" charset="0"/>
              </a:rPr>
              <a:t>28</a:t>
            </a:r>
            <a:r>
              <a:rPr lang="en-US" sz="2000" baseline="30000" dirty="0">
                <a:latin typeface="Abadi" panose="020B0604020104020204" pitchFamily="34" charset="0"/>
              </a:rPr>
              <a:t>th</a:t>
            </a:r>
            <a:r>
              <a:rPr lang="en-US" sz="2000" dirty="0">
                <a:latin typeface="Abadi" panose="020B0604020104020204" pitchFamily="34" charset="0"/>
              </a:rPr>
              <a:t>  Nov 2025 </a:t>
            </a:r>
            <a:endParaRPr lang="en-GB" sz="20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050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E3606-E029-5128-937D-6025806D0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4ADA62-7FC1-016F-286D-18CAC179E085}"/>
              </a:ext>
            </a:extLst>
          </p:cNvPr>
          <p:cNvSpPr txBox="1"/>
          <p:nvPr/>
        </p:nvSpPr>
        <p:spPr>
          <a:xfrm>
            <a:off x="3753787" y="464695"/>
            <a:ext cx="4684426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Table of Content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E4BD42-F678-4C5F-38EF-FE084E680CED}"/>
              </a:ext>
            </a:extLst>
          </p:cNvPr>
          <p:cNvSpPr txBox="1"/>
          <p:nvPr/>
        </p:nvSpPr>
        <p:spPr>
          <a:xfrm>
            <a:off x="1753850" y="1251678"/>
            <a:ext cx="8979108" cy="498598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About the Novotel Cardiff central as selected hotel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Overview of the event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Market and demand analysis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badi" panose="020B0604020104020204" pitchFamily="34" charset="0"/>
              </a:rPr>
              <a:t>Real world competitors' analysis against Novotel hotel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Analysis of the venue suitability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Financial Feasibility Analysis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Operational &amp; Risk Considerations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Steps to long term success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Conclusion and recommendation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References lists </a:t>
            </a:r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0553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022DD4-83DD-4CE3-C7EB-44224EE77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6BC2484-88DE-EFF3-5D5B-7F9D3F7B4FA0}"/>
              </a:ext>
            </a:extLst>
          </p:cNvPr>
          <p:cNvSpPr txBox="1"/>
          <p:nvPr/>
        </p:nvSpPr>
        <p:spPr>
          <a:xfrm>
            <a:off x="10603669" y="6250548"/>
            <a:ext cx="120858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latin typeface="Abadi" panose="020B0604020104020204" pitchFamily="34" charset="0"/>
              </a:rPr>
              <a:t>(Novotel,2025)</a:t>
            </a:r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2E656E-1F66-F25C-7CB2-825A1764A66D}"/>
              </a:ext>
            </a:extLst>
          </p:cNvPr>
          <p:cNvSpPr txBox="1"/>
          <p:nvPr/>
        </p:nvSpPr>
        <p:spPr>
          <a:xfrm>
            <a:off x="3177915" y="427220"/>
            <a:ext cx="547141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About the Novotel Hotel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399F4C-4753-0DB1-DE70-60B496744EAA}"/>
              </a:ext>
            </a:extLst>
          </p:cNvPr>
          <p:cNvSpPr txBox="1"/>
          <p:nvPr/>
        </p:nvSpPr>
        <p:spPr>
          <a:xfrm>
            <a:off x="1037132" y="1791757"/>
            <a:ext cx="10377878" cy="3274486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Novotel Cardiff Centre is a 4-star Accor Group Hotel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has 138 guestrooms with seven versatile meeting spaces. 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hotel has a restaurant and a bar and other leisure facilities 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Novotel has strong brand recognition in both busienss and leisure market. 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hotel is located between Cardiff Central Station and  the City’s business district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hotel can be an ideal place for corporate events that require excellent accessibility and high  standard of services </a:t>
            </a: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903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99E06-0583-6EDB-452F-AD6E4A5BA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715593-3B12-1AEE-7099-AA26110166C1}"/>
              </a:ext>
            </a:extLst>
          </p:cNvPr>
          <p:cNvSpPr txBox="1"/>
          <p:nvPr/>
        </p:nvSpPr>
        <p:spPr>
          <a:xfrm>
            <a:off x="3222885" y="254833"/>
            <a:ext cx="547141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Overview of the event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E773E8-51D6-DAE0-ED36-0F549A45051A}"/>
              </a:ext>
            </a:extLst>
          </p:cNvPr>
          <p:cNvSpPr txBox="1"/>
          <p:nvPr/>
        </p:nvSpPr>
        <p:spPr>
          <a:xfrm>
            <a:off x="951875" y="1130322"/>
            <a:ext cx="10403174" cy="4867999"/>
          </a:xfrm>
          <a:prstGeom prst="rect">
            <a:avLst/>
          </a:prstGeom>
          <a:noFill/>
          <a:ln>
            <a:solidFill>
              <a:schemeClr val="bg2">
                <a:lumMod val="9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event is International Smart Cities Leadership forum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is a two-day conference that would bring together urban planes, digital transformation executives, infrastructure leaders and innovation specialties from across the UK and Europe 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2000" b="1" kern="100" dirty="0">
                <a:effectLst/>
                <a:latin typeface="Abadi" panose="020B0604020104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There shall be 25 delegates, and all are mid to senior level professionals travelling from out of the town for two nights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This event will fill midweeks occupancy during the busienss season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It would make Novotel visibility very high as MICE venue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2000" b="1" dirty="0">
                <a:latin typeface="Abadi" panose="020B0604020104020204" pitchFamily="34" charset="0"/>
              </a:rPr>
              <a:t>It would help to create long term busienss opportunities </a:t>
            </a:r>
            <a:endParaRPr lang="en-GB" b="1" kern="100" dirty="0"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sz="2000" kern="100" dirty="0">
              <a:effectLst/>
              <a:latin typeface="Abadi" panose="020B0604020104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608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A510B-1548-F432-C926-DF370FEFE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48958A7-A843-FECE-221A-0306627A6FBF}"/>
              </a:ext>
            </a:extLst>
          </p:cNvPr>
          <p:cNvSpPr txBox="1"/>
          <p:nvPr/>
        </p:nvSpPr>
        <p:spPr>
          <a:xfrm>
            <a:off x="2434519" y="309020"/>
            <a:ext cx="6962932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Market and demand analysis </a:t>
            </a:r>
          </a:p>
        </p:txBody>
      </p:sp>
      <p:pic>
        <p:nvPicPr>
          <p:cNvPr id="18" name="Picture 17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29570BD0-2A4F-13BC-815A-E2534C13A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94" y="1176728"/>
            <a:ext cx="9573983" cy="5079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47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DF5838-10DB-12FA-7AC5-2C9D7E81F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CF8FEA-DC16-DBD7-BF83-AD752EA7573B}"/>
              </a:ext>
            </a:extLst>
          </p:cNvPr>
          <p:cNvSpPr txBox="1"/>
          <p:nvPr/>
        </p:nvSpPr>
        <p:spPr>
          <a:xfrm>
            <a:off x="1269167" y="307298"/>
            <a:ext cx="9653665" cy="52322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latin typeface="Abadi" panose="020B0604020104020204" pitchFamily="34" charset="0"/>
              </a:rPr>
              <a:t>Real world competitors' analysis against Novotel hotel 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D937394-C952-411F-9C6B-60CBB628A4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8206430"/>
              </p:ext>
            </p:extLst>
          </p:nvPr>
        </p:nvGraphicFramePr>
        <p:xfrm>
          <a:off x="380834" y="1474172"/>
          <a:ext cx="5746196" cy="47617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33415">
                  <a:extLst>
                    <a:ext uri="{9D8B030D-6E8A-4147-A177-3AD203B41FA5}">
                      <a16:colId xmlns:a16="http://schemas.microsoft.com/office/drawing/2014/main" val="2576773458"/>
                    </a:ext>
                  </a:extLst>
                </a:gridCol>
                <a:gridCol w="4012781">
                  <a:extLst>
                    <a:ext uri="{9D8B030D-6E8A-4147-A177-3AD203B41FA5}">
                      <a16:colId xmlns:a16="http://schemas.microsoft.com/office/drawing/2014/main" val="4123600218"/>
                    </a:ext>
                  </a:extLst>
                </a:gridCol>
              </a:tblGrid>
              <a:tr h="4132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Abadi" panose="020B0604020104020204" pitchFamily="34" charset="0"/>
                        </a:rPr>
                        <a:t>Competitors </a:t>
                      </a:r>
                      <a:endParaRPr lang="en-GB" sz="1600" b="1" kern="10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Facilities </a:t>
                      </a:r>
                      <a:endParaRPr lang="en-GB" sz="1600" b="1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6613421"/>
                  </a:ext>
                </a:extLst>
              </a:tr>
              <a:tr h="15113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Park Plaza Cardiff </a:t>
                      </a:r>
                      <a:endParaRPr lang="en-GB" sz="1600" b="1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Abadi" panose="020B0604020104020204" pitchFamily="34" charset="0"/>
                        </a:rPr>
                        <a:t>Strong corporate brad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Abadi" panose="020B0604020104020204" pitchFamily="34" charset="0"/>
                        </a:rPr>
                        <a:t>Central location and similar conference capacity </a:t>
                      </a:r>
                      <a:endParaRPr lang="en-GB" sz="1600" b="1" kern="10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61550595"/>
                  </a:ext>
                </a:extLst>
              </a:tr>
              <a:tr h="108346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Abadi" panose="020B0604020104020204" pitchFamily="34" charset="0"/>
                        </a:rPr>
                        <a:t>Clayton hotels Cardiff </a:t>
                      </a:r>
                      <a:endParaRPr lang="en-GB" sz="1600" b="1" kern="10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Mejor Chain in the city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Many good meeting facilities </a:t>
                      </a:r>
                      <a:endParaRPr lang="en-GB" sz="1600" b="1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4556038"/>
                  </a:ext>
                </a:extLst>
              </a:tr>
              <a:tr h="175371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>
                          <a:effectLst/>
                          <a:latin typeface="Abadi" panose="020B0604020104020204" pitchFamily="34" charset="0"/>
                        </a:rPr>
                        <a:t>Hilton Cardiff </a:t>
                      </a:r>
                      <a:endParaRPr lang="en-GB" sz="1600" b="1" kern="10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Larges chain with good brand reputation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Large conference hall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b="1" kern="100" dirty="0">
                          <a:effectLst/>
                          <a:latin typeface="Abadi" panose="020B0604020104020204" pitchFamily="34" charset="0"/>
                        </a:rPr>
                        <a:t>Highly resourceful </a:t>
                      </a:r>
                      <a:endParaRPr lang="en-GB" sz="1600" b="1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741839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D88ED01-9724-0665-DE84-BBB0F85185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605657"/>
              </p:ext>
            </p:extLst>
          </p:nvPr>
        </p:nvGraphicFramePr>
        <p:xfrm>
          <a:off x="6280878" y="1485137"/>
          <a:ext cx="5725160" cy="47507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25160">
                  <a:extLst>
                    <a:ext uri="{9D8B030D-6E8A-4147-A177-3AD203B41FA5}">
                      <a16:colId xmlns:a16="http://schemas.microsoft.com/office/drawing/2014/main" val="1317241437"/>
                    </a:ext>
                  </a:extLst>
                </a:gridCol>
              </a:tblGrid>
              <a:tr h="340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Competitive adventage that Novotel Cardiff has</a:t>
                      </a:r>
                      <a:endParaRPr lang="en-GB" sz="1800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79037676"/>
                  </a:ext>
                </a:extLst>
              </a:tr>
              <a:tr h="4410044"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07000"/>
                        </a:lnSpc>
                        <a:buFont typeface="Wingdings" panose="05000000000000000000" pitchFamily="2" charset="2"/>
                        <a:buNone/>
                      </a:pPr>
                      <a:endParaRPr lang="en-GB" sz="1800" kern="100" dirty="0">
                        <a:effectLst/>
                        <a:latin typeface="Abadi" panose="020B0604020104020204" pitchFamily="34" charset="0"/>
                      </a:endParaRPr>
                    </a:p>
                    <a:p>
                      <a:pPr marL="285750" lvl="0" indent="-285750">
                        <a:lnSpc>
                          <a:spcPct val="107000"/>
                        </a:lnSpc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It has contemporary design of the building which can be USP</a:t>
                      </a:r>
                    </a:p>
                    <a:p>
                      <a:pPr marL="285750" lvl="0" indent="-285750">
                        <a:lnSpc>
                          <a:spcPct val="107000"/>
                        </a:lnSpc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 Accor is a high-quality meeting space seller with good loyal customers </a:t>
                      </a:r>
                    </a:p>
                    <a:p>
                      <a:pPr marL="285750" lvl="0" indent="-285750">
                        <a:lnSpc>
                          <a:spcPct val="107000"/>
                        </a:lnSpc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 location is walking distance to Cardiff central station and other major attractions </a:t>
                      </a:r>
                    </a:p>
                    <a:p>
                      <a:pPr marL="285750" lvl="0" indent="-285750">
                        <a:lnSpc>
                          <a:spcPct val="107000"/>
                        </a:lnSpc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 hotel offers competitive pricing compared to other premium brands </a:t>
                      </a:r>
                    </a:p>
                    <a:p>
                      <a:pPr marL="285750" lvl="0" indent="-285750">
                        <a:lnSpc>
                          <a:spcPct val="107000"/>
                        </a:lnSpc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 Accor group has sustainability in action with program such as energy efficiency and waste reduction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 </a:t>
                      </a:r>
                      <a:endParaRPr lang="en-GB" sz="1800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31505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8995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96904-7D44-45B6-FF55-D894C8DC25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53D1D2-E1A1-712F-8561-AC99D582949A}"/>
              </a:ext>
            </a:extLst>
          </p:cNvPr>
          <p:cNvSpPr txBox="1"/>
          <p:nvPr/>
        </p:nvSpPr>
        <p:spPr>
          <a:xfrm>
            <a:off x="3325943" y="268786"/>
            <a:ext cx="60972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Analysis of Venue Suitability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5C0EAAB-9047-3FF7-39DE-F28248FC9C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5561335"/>
              </p:ext>
            </p:extLst>
          </p:nvPr>
        </p:nvGraphicFramePr>
        <p:xfrm>
          <a:off x="1052349" y="1133636"/>
          <a:ext cx="10340176" cy="41555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70088">
                  <a:extLst>
                    <a:ext uri="{9D8B030D-6E8A-4147-A177-3AD203B41FA5}">
                      <a16:colId xmlns:a16="http://schemas.microsoft.com/office/drawing/2014/main" val="1243969442"/>
                    </a:ext>
                  </a:extLst>
                </a:gridCol>
                <a:gridCol w="5170088">
                  <a:extLst>
                    <a:ext uri="{9D8B030D-6E8A-4147-A177-3AD203B41FA5}">
                      <a16:colId xmlns:a16="http://schemas.microsoft.com/office/drawing/2014/main" val="2643595254"/>
                    </a:ext>
                  </a:extLst>
                </a:gridCol>
              </a:tblGrid>
              <a:tr h="20929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>
                          <a:effectLst/>
                          <a:latin typeface="Abadi" panose="020B0604020104020204" pitchFamily="34" charset="0"/>
                        </a:rPr>
                        <a:t>Facilities available at the Hotel </a:t>
                      </a:r>
                      <a:endParaRPr lang="en-GB" sz="2800" kern="10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800" kern="100" dirty="0">
                          <a:effectLst/>
                          <a:latin typeface="Abadi" panose="020B0604020104020204" pitchFamily="34" charset="0"/>
                        </a:rPr>
                        <a:t>Limitations </a:t>
                      </a:r>
                      <a:endParaRPr lang="en-GB" sz="2800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4817053"/>
                  </a:ext>
                </a:extLst>
              </a:tr>
              <a:tr h="342393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There are seven different conferences rooms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 meeting rooms are equipped with Wi-fi, projectors, screens and conference technologies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Can accommodate delegates in 138 rooms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It has on-site catering facilities with restaurants and bar to offer bespoke services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There is breakout lobby, bar area and dedicated small meeting rooms for networking for the guests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 </a:t>
                      </a:r>
                      <a:endParaRPr lang="en-GB" sz="1800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There is no advance hybrid steaming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Limited exhibition space </a:t>
                      </a:r>
                    </a:p>
                    <a:p>
                      <a:pPr marL="285750" indent="-28575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q"/>
                      </a:pPr>
                      <a:r>
                        <a:rPr lang="en-GB" sz="1800" kern="100" dirty="0">
                          <a:effectLst/>
                          <a:latin typeface="Abadi" panose="020B0604020104020204" pitchFamily="34" charset="0"/>
                        </a:rPr>
                        <a:t>Hotel require early arrivals</a:t>
                      </a:r>
                      <a:endParaRPr lang="en-GB" sz="1800" kern="100" dirty="0">
                        <a:effectLst/>
                        <a:latin typeface="Abadi" panose="020B0604020104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2012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1575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F9C4F9-E310-FBCA-9614-DF24A3D2E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D35A50D-31E0-80E7-9241-753542E63431}"/>
              </a:ext>
            </a:extLst>
          </p:cNvPr>
          <p:cNvSpPr txBox="1"/>
          <p:nvPr/>
        </p:nvSpPr>
        <p:spPr>
          <a:xfrm>
            <a:off x="4324662" y="442210"/>
            <a:ext cx="4939259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Financial Feasibility Analysis </a:t>
            </a:r>
          </a:p>
        </p:txBody>
      </p:sp>
      <p:pic>
        <p:nvPicPr>
          <p:cNvPr id="7" name="Picture 6" descr="A screenshot of a list of items&#10;&#10;AI-generated content may be incorrect.">
            <a:extLst>
              <a:ext uri="{FF2B5EF4-FFF2-40B4-BE49-F238E27FC236}">
                <a16:creationId xmlns:a16="http://schemas.microsoft.com/office/drawing/2014/main" id="{F430401C-7E77-DBCC-9E32-736F71B6BD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159" y="1463420"/>
            <a:ext cx="8860325" cy="42821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3694E0-23C9-CB50-E024-3CBB60A0A3AD}"/>
              </a:ext>
            </a:extLst>
          </p:cNvPr>
          <p:cNvSpPr txBox="1"/>
          <p:nvPr/>
        </p:nvSpPr>
        <p:spPr>
          <a:xfrm>
            <a:off x="9127136" y="5815148"/>
            <a:ext cx="18756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latin typeface="Abadi" panose="020B0604020104020204" pitchFamily="34" charset="0"/>
              </a:rPr>
              <a:t>(Groess Hill,2025)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582333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0D0B3F-8846-19F7-FE0C-D04210874C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CF1505-AC31-4B04-ED14-A33B33F5C8E2}"/>
              </a:ext>
            </a:extLst>
          </p:cNvPr>
          <p:cNvSpPr txBox="1"/>
          <p:nvPr/>
        </p:nvSpPr>
        <p:spPr>
          <a:xfrm>
            <a:off x="3050498" y="532151"/>
            <a:ext cx="6318354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badi" panose="020B0604020104020204" pitchFamily="34" charset="0"/>
              </a:rPr>
              <a:t>Operational &amp; Risk Considerations</a:t>
            </a:r>
          </a:p>
        </p:txBody>
      </p:sp>
      <p:pic>
        <p:nvPicPr>
          <p:cNvPr id="5" name="Picture 4" descr="A table with text on it&#10;&#10;AI-generated content may be incorrect.">
            <a:extLst>
              <a:ext uri="{FF2B5EF4-FFF2-40B4-BE49-F238E27FC236}">
                <a16:creationId xmlns:a16="http://schemas.microsoft.com/office/drawing/2014/main" id="{FF5CF931-8FC1-8D6F-D9A4-95C345CD2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416" y="1251822"/>
            <a:ext cx="10019168" cy="50740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945C22-5330-5393-5722-A6C17B0375CD}"/>
              </a:ext>
            </a:extLst>
          </p:cNvPr>
          <p:cNvSpPr txBox="1"/>
          <p:nvPr/>
        </p:nvSpPr>
        <p:spPr>
          <a:xfrm>
            <a:off x="8377628" y="5755187"/>
            <a:ext cx="252022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badi" panose="020B0604020104020204" pitchFamily="34" charset="0"/>
              </a:rPr>
              <a:t>(Nadeem, Ashraf, &amp; Kumar,2025)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57879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B9F09-09E4-B73C-D4E3-9B2A20AA15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EF8AD6E-7189-7A57-D381-C637DBB799A7}"/>
              </a:ext>
            </a:extLst>
          </p:cNvPr>
          <p:cNvSpPr txBox="1"/>
          <p:nvPr/>
        </p:nvSpPr>
        <p:spPr>
          <a:xfrm>
            <a:off x="2870617" y="344773"/>
            <a:ext cx="5778708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Steps to long term success </a:t>
            </a:r>
          </a:p>
        </p:txBody>
      </p:sp>
      <p:pic>
        <p:nvPicPr>
          <p:cNvPr id="4" name="Picture 3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5C2C82B4-B76C-2D5F-BA14-4C6A5E572E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423" y="1037772"/>
            <a:ext cx="9286228" cy="49957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4C8625D-92A6-8E2E-8504-9E3A8D8418B6}"/>
              </a:ext>
            </a:extLst>
          </p:cNvPr>
          <p:cNvSpPr txBox="1"/>
          <p:nvPr/>
        </p:nvSpPr>
        <p:spPr>
          <a:xfrm>
            <a:off x="10702828" y="6203319"/>
            <a:ext cx="96521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latin typeface="Abadi" panose="020B0604020104020204" pitchFamily="34" charset="0"/>
              </a:rPr>
              <a:t>(Kristy,2016) </a:t>
            </a:r>
            <a:endParaRPr lang="en-GB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C3829D-468F-89E5-A334-E017F1D0FDD0}"/>
              </a:ext>
            </a:extLst>
          </p:cNvPr>
          <p:cNvSpPr txBox="1"/>
          <p:nvPr/>
        </p:nvSpPr>
        <p:spPr>
          <a:xfrm>
            <a:off x="9843408" y="2017831"/>
            <a:ext cx="96521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dirty="0">
                <a:latin typeface="Abadi" panose="020B0604020104020204" pitchFamily="34" charset="0"/>
              </a:rPr>
              <a:t>(Kristy,2016) </a:t>
            </a:r>
            <a:endParaRPr lang="en-GB" sz="11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538929-CC17-9FE5-1F9D-E28A1B683FAC}"/>
              </a:ext>
            </a:extLst>
          </p:cNvPr>
          <p:cNvSpPr txBox="1"/>
          <p:nvPr/>
        </p:nvSpPr>
        <p:spPr>
          <a:xfrm>
            <a:off x="9629307" y="4578560"/>
            <a:ext cx="123259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badi" panose="020B0604020104020204" pitchFamily="34" charset="0"/>
              </a:rPr>
              <a:t>(Lynch,2009)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19316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B0334E-DD38-2FCE-D14F-04559751E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1CE0D2-9F21-8B0C-12B8-CB6516EA6180}"/>
              </a:ext>
            </a:extLst>
          </p:cNvPr>
          <p:cNvSpPr txBox="1"/>
          <p:nvPr/>
        </p:nvSpPr>
        <p:spPr>
          <a:xfrm>
            <a:off x="2998032" y="472190"/>
            <a:ext cx="6633147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badi" panose="020B0604020104020204" pitchFamily="34" charset="0"/>
              </a:rPr>
              <a:t>Conclusion and recommendation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14FFD4-1CC8-46BE-AA28-A81BF473AB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027" y="1277671"/>
            <a:ext cx="9021580" cy="4715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258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B7B51E-F8EB-DA04-22A2-941C4150B2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770C42-65BE-523F-1E7A-3E0D17490D23}"/>
              </a:ext>
            </a:extLst>
          </p:cNvPr>
          <p:cNvSpPr txBox="1"/>
          <p:nvPr/>
        </p:nvSpPr>
        <p:spPr>
          <a:xfrm>
            <a:off x="3178039" y="64297"/>
            <a:ext cx="53065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badi" panose="020B0604020104020204" pitchFamily="34" charset="0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4B376A-AB72-43C6-D386-6AE6C164869B}"/>
              </a:ext>
            </a:extLst>
          </p:cNvPr>
          <p:cNvSpPr txBox="1"/>
          <p:nvPr/>
        </p:nvSpPr>
        <p:spPr>
          <a:xfrm>
            <a:off x="906904" y="772313"/>
            <a:ext cx="107617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badi" panose="020B0604020104020204" pitchFamily="34" charset="0"/>
              </a:rPr>
              <a:t>Cardiff Newsroom (2023). </a:t>
            </a:r>
            <a:r>
              <a:rPr lang="en-US" sz="1200" dirty="0">
                <a:latin typeface="Abadi" panose="020B0604020104020204" pitchFamily="34" charset="0"/>
              </a:rPr>
              <a:t>The future of events in Cardiff. Available at:</a:t>
            </a:r>
            <a:r>
              <a:rPr lang="en-GB" sz="1200" dirty="0">
                <a:latin typeface="Abadi" panose="020B0604020104020204" pitchFamily="34" charset="0"/>
              </a:rPr>
              <a:t> </a:t>
            </a:r>
            <a:r>
              <a:rPr lang="en-GB" sz="1200" dirty="0">
                <a:latin typeface="Abadi" panose="020B0604020104020204" pitchFamily="34" charset="0"/>
                <a:hlinkClick r:id="rId2"/>
              </a:rPr>
              <a:t>https://www.cardiffnewsroom.co.uk/releases/c25/21699.html</a:t>
            </a:r>
            <a:r>
              <a:rPr lang="en-GB" sz="1200" dirty="0">
                <a:latin typeface="Abadi" panose="020B0604020104020204" pitchFamily="34" charset="0"/>
              </a:rPr>
              <a:t> (Accessed: 20.11.2025)</a:t>
            </a:r>
          </a:p>
          <a:p>
            <a:endParaRPr lang="en-US" sz="1200" dirty="0">
              <a:latin typeface="Abadi" panose="020B0604020104020204" pitchFamily="34" charset="0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Dongsheng, L. (2024). How 'open innovation' can promote sustainable economic growth and development. World Economic Forum: 16</a:t>
            </a:r>
            <a:r>
              <a:rPr lang="en-US" sz="1200" baseline="30000" dirty="0">
                <a:latin typeface="Abadi" panose="020B0604020104020204" pitchFamily="34" charset="0"/>
              </a:rPr>
              <a:t>th</a:t>
            </a:r>
            <a:r>
              <a:rPr lang="en-US" sz="1200" dirty="0">
                <a:latin typeface="Abadi" panose="020B0604020104020204" pitchFamily="34" charset="0"/>
              </a:rPr>
              <a:t> Jul. Available at: </a:t>
            </a:r>
            <a:r>
              <a:rPr lang="en-GB" sz="1200" dirty="0">
                <a:latin typeface="Abadi" panose="020B0604020104020204" pitchFamily="34" charset="0"/>
                <a:hlinkClick r:id="rId3"/>
              </a:rPr>
              <a:t>https://www.weforum.org/stories/2024/07/open-innovation-promote-sustainable-economic-growth-development/</a:t>
            </a:r>
            <a:r>
              <a:rPr lang="en-GB" sz="1200" dirty="0">
                <a:latin typeface="Abadi" panose="020B0604020104020204" pitchFamily="34" charset="0"/>
              </a:rPr>
              <a:t> (Accessed: 21.11.2025)  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Department for Energy Security and Net Zero (2024). </a:t>
            </a:r>
            <a:r>
              <a:rPr lang="en-GB" sz="1200" dirty="0">
                <a:latin typeface="Abadi" panose="020B0604020104020204" pitchFamily="34" charset="0"/>
              </a:rPr>
              <a:t>Innovation Zero 2024 - sustainability conference. Govt.UK. Available at: </a:t>
            </a:r>
            <a:r>
              <a:rPr lang="en-GB" sz="1200" dirty="0">
                <a:latin typeface="Abadi" panose="020B0604020104020204" pitchFamily="34" charset="0"/>
                <a:hlinkClick r:id="rId4"/>
              </a:rPr>
              <a:t>https://www.gov.uk/government/speeches/innovation-zero-2024-sustainability-conference</a:t>
            </a:r>
            <a:r>
              <a:rPr lang="en-GB" sz="1200" dirty="0">
                <a:latin typeface="Abadi" panose="020B0604020104020204" pitchFamily="34" charset="0"/>
              </a:rPr>
              <a:t> (Accessed: 22.11.2025)  </a:t>
            </a:r>
          </a:p>
          <a:p>
            <a:r>
              <a:rPr lang="en-GB" sz="1200" dirty="0">
                <a:latin typeface="Abadi" panose="020B0604020104020204" pitchFamily="34" charset="0"/>
              </a:rPr>
              <a:t>Excel London (2025) Virtual Tour: ExCEL London Digital Transformation. Available at: </a:t>
            </a:r>
            <a:r>
              <a:rPr lang="en-GB" sz="1200" dirty="0">
                <a:latin typeface="Abadi" panose="020B0604020104020204" pitchFamily="34" charset="0"/>
                <a:hlinkClick r:id="rId5"/>
              </a:rPr>
              <a:t>https://www.youtube.com/watch?v=hpLuCcQFgQc</a:t>
            </a:r>
            <a:r>
              <a:rPr lang="en-GB" sz="1200" dirty="0">
                <a:latin typeface="Abadi" panose="020B0604020104020204" pitchFamily="34" charset="0"/>
              </a:rPr>
              <a:t> (Accessed: 22.11.2025) </a:t>
            </a:r>
          </a:p>
          <a:p>
            <a:endParaRPr lang="en-GB" sz="1200" dirty="0">
              <a:latin typeface="Abadi" panose="020B0604020104020204" pitchFamily="34" charset="0"/>
              <a:hlinkClick r:id="rId6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Gill, R. (2025). London retains title as Europe’s top meetings destination. Business Travelers News: 25</a:t>
            </a:r>
            <a:r>
              <a:rPr lang="en-US" sz="1200" baseline="30000" dirty="0">
                <a:latin typeface="Abadi" panose="020B0604020104020204" pitchFamily="34" charset="0"/>
              </a:rPr>
              <a:t>th</a:t>
            </a:r>
            <a:r>
              <a:rPr lang="en-US" sz="1200" dirty="0">
                <a:latin typeface="Abadi" panose="020B0604020104020204" pitchFamily="34" charset="0"/>
              </a:rPr>
              <a:t> may. Available at: </a:t>
            </a:r>
            <a:r>
              <a:rPr lang="en-GB" sz="1200" dirty="0">
                <a:latin typeface="Abadi" panose="020B0604020104020204" pitchFamily="34" charset="0"/>
                <a:hlinkClick r:id="rId7"/>
              </a:rPr>
              <a:t>https://www.businesstravelnewseurope.com/Meetings/London-retains-title-as-Europe-s-top-meetings-destination</a:t>
            </a:r>
            <a:r>
              <a:rPr lang="en-GB" sz="1200" dirty="0">
                <a:latin typeface="Abadi" panose="020B0604020104020204" pitchFamily="34" charset="0"/>
              </a:rPr>
              <a:t> (Accessed: 22.11.2025)</a:t>
            </a:r>
          </a:p>
          <a:p>
            <a:endParaRPr lang="en-GB" sz="1200" dirty="0">
              <a:latin typeface="Abadi" panose="020B0604020104020204" pitchFamily="34" charset="0"/>
              <a:hlinkClick r:id="rId8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Groess Hill (2025). Conference Budgeting - How to Identify the Average Corporate Event Cost. Gross Hill. Available at:  </a:t>
            </a:r>
            <a:r>
              <a:rPr lang="en-GB" sz="1200" dirty="0">
                <a:latin typeface="Abadi" panose="020B0604020104020204" pitchFamily="34" charset="0"/>
                <a:hlinkClick r:id="rId8"/>
              </a:rPr>
              <a:t>https://www.gorsehillsurrey.com/conference-budgeting</a:t>
            </a:r>
            <a:r>
              <a:rPr lang="en-GB" sz="1200" dirty="0">
                <a:latin typeface="Abadi" panose="020B0604020104020204" pitchFamily="34" charset="0"/>
              </a:rPr>
              <a:t> (Accessed: 22.11.2025)</a:t>
            </a:r>
          </a:p>
          <a:p>
            <a:r>
              <a:rPr lang="en-GB" sz="1200" dirty="0">
                <a:latin typeface="Abadi" panose="020B0604020104020204" pitchFamily="34" charset="0"/>
              </a:rPr>
              <a:t> </a:t>
            </a:r>
          </a:p>
          <a:p>
            <a:r>
              <a:rPr lang="en-US" sz="1200" dirty="0">
                <a:latin typeface="Abadi" panose="020B0604020104020204" pitchFamily="34" charset="0"/>
              </a:rPr>
              <a:t>Kristy, S, C. (2016). Ten tips for a successful professional conference. Wound Care Advisor. Vol 5 (3). Pp: 27-30. Available at: </a:t>
            </a:r>
            <a:r>
              <a:rPr lang="en-US" sz="1200" dirty="0">
                <a:latin typeface="Abadi" panose="020B0604020104020204" pitchFamily="34" charset="0"/>
                <a:hlinkClick r:id="rId9"/>
              </a:rPr>
              <a:t>https://go.gale.com/ps/i.do?id=GALE%7CA461695951&amp;sid=googleScholar&amp;v=2.1&amp;it=r&amp;linkaccess=abs&amp;issn=21684421&amp;p=AONE&amp;sw=w&amp;userGroupName=anon%7E89bd8e4b&amp;aty=open-web-entry</a:t>
            </a:r>
            <a:r>
              <a:rPr lang="en-US" sz="1200" dirty="0">
                <a:latin typeface="Abadi" panose="020B0604020104020204" pitchFamily="34" charset="0"/>
              </a:rPr>
              <a:t> </a:t>
            </a:r>
            <a:r>
              <a:rPr lang="en-GB" sz="1200" dirty="0">
                <a:latin typeface="Abadi" panose="020B0604020104020204" pitchFamily="34" charset="0"/>
              </a:rPr>
              <a:t>(Accessed: 20.11.2025)  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Lynch, R. (2009).  Strategic Management. 5</a:t>
            </a:r>
            <a:r>
              <a:rPr lang="en-US" sz="1200" baseline="30000" dirty="0">
                <a:latin typeface="Abadi" panose="020B0604020104020204" pitchFamily="34" charset="0"/>
              </a:rPr>
              <a:t>th</a:t>
            </a:r>
            <a:r>
              <a:rPr lang="en-US" sz="1200" dirty="0">
                <a:latin typeface="Abadi" panose="020B0604020104020204" pitchFamily="34" charset="0"/>
              </a:rPr>
              <a:t> Ed. Prentice Hall.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GB" sz="1200" dirty="0">
                <a:latin typeface="Abadi" panose="020B0604020104020204" pitchFamily="34" charset="0"/>
              </a:rPr>
              <a:t>Novotel (2025). Novotel Cardiff Centre: </a:t>
            </a:r>
            <a:r>
              <a:rPr lang="en-US" sz="1200" dirty="0">
                <a:latin typeface="Abadi" panose="020B0604020104020204" pitchFamily="34" charset="0"/>
              </a:rPr>
              <a:t>Hotel that makes every moment matter. </a:t>
            </a:r>
            <a:r>
              <a:rPr lang="en-GB" sz="1200" dirty="0">
                <a:latin typeface="Abadi" panose="020B0604020104020204" pitchFamily="34" charset="0"/>
              </a:rPr>
              <a:t>Available at: </a:t>
            </a:r>
            <a:r>
              <a:rPr lang="en-GB" sz="1200" dirty="0">
                <a:latin typeface="Abadi" panose="020B0604020104020204" pitchFamily="34" charset="0"/>
                <a:hlinkClick r:id="rId6"/>
              </a:rPr>
              <a:t>https://all.accor.com/hotel/5982/index.en.shtml</a:t>
            </a:r>
            <a:r>
              <a:rPr lang="en-GB" sz="1200" dirty="0">
                <a:latin typeface="Abadi" panose="020B0604020104020204" pitchFamily="34" charset="0"/>
              </a:rPr>
              <a:t> (Accessed: 25.11.2025)  </a:t>
            </a:r>
          </a:p>
          <a:p>
            <a:endParaRPr lang="en-GB" sz="1200" dirty="0">
              <a:latin typeface="Abadi" panose="020B0604020104020204" pitchFamily="34" charset="0"/>
            </a:endParaRPr>
          </a:p>
          <a:p>
            <a:r>
              <a:rPr lang="en-US" sz="1200" dirty="0">
                <a:latin typeface="Abadi" panose="020B0604020104020204" pitchFamily="34" charset="0"/>
              </a:rPr>
              <a:t>Nadeem, W, Ashraf, A, R, &amp; Kumar, V. (2025). Fostering consumer engagement with sustainability marketing using augmented reality (SMART): A climate change response. Journal of Business Research. Vol192 (1). Pp: </a:t>
            </a:r>
            <a:r>
              <a:rPr lang="en-GB" sz="1200" dirty="0">
                <a:latin typeface="Abadi" panose="020B0604020104020204" pitchFamily="34" charset="0"/>
              </a:rPr>
              <a:t>Available: </a:t>
            </a:r>
          </a:p>
          <a:p>
            <a:r>
              <a:rPr lang="en-GB" sz="1200" dirty="0">
                <a:latin typeface="Abadi" panose="020B0604020104020204" pitchFamily="34" charset="0"/>
                <a:hlinkClick r:id="rId10"/>
              </a:rPr>
              <a:t>https://www.sciencedirect.com/science/article/pii/S0148296325001122</a:t>
            </a:r>
            <a:r>
              <a:rPr lang="en-GB" sz="1200" dirty="0">
                <a:latin typeface="Abadi" panose="020B0604020104020204" pitchFamily="34" charset="0"/>
              </a:rPr>
              <a:t> (Accessed: 25.11.2025) </a:t>
            </a:r>
          </a:p>
          <a:p>
            <a:r>
              <a:rPr lang="en-GB" sz="1200" dirty="0">
                <a:latin typeface="Abadi" panose="020B0604020104020204" pitchFamily="34" charset="0"/>
              </a:rPr>
              <a:t> </a:t>
            </a:r>
          </a:p>
          <a:p>
            <a:r>
              <a:rPr lang="en-US" sz="1200" dirty="0">
                <a:latin typeface="Abadi" panose="020B0604020104020204" pitchFamily="34" charset="0"/>
              </a:rPr>
              <a:t>Stainton, H. (2022). What is MICE tourism? Investigating the business tourism industry. Available at: </a:t>
            </a:r>
            <a:r>
              <a:rPr lang="en-US" sz="1200" dirty="0">
                <a:latin typeface="Abadi" panose="020B0604020104020204" pitchFamily="34" charset="0"/>
                <a:hlinkClick r:id="rId11"/>
              </a:rPr>
              <a:t>https://www.youtube.com/watch?v=tY_r4LHJi-A</a:t>
            </a:r>
            <a:r>
              <a:rPr lang="en-US" sz="1200" dirty="0">
                <a:latin typeface="Abadi" panose="020B0604020104020204" pitchFamily="34" charset="0"/>
              </a:rPr>
              <a:t> </a:t>
            </a:r>
            <a:r>
              <a:rPr lang="en-GB" sz="1200" dirty="0">
                <a:latin typeface="Abadi" panose="020B0604020104020204" pitchFamily="34" charset="0"/>
              </a:rPr>
              <a:t>(Accessed: 20.11.2025)  </a:t>
            </a:r>
          </a:p>
        </p:txBody>
      </p:sp>
    </p:spTree>
    <p:extLst>
      <p:ext uri="{BB962C8B-B14F-4D97-AF65-F5344CB8AC3E}">
        <p14:creationId xmlns:p14="http://schemas.microsoft.com/office/powerpoint/2010/main" val="12006736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1006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Abadi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Marfu PC</dc:creator>
  <cp:lastModifiedBy>Sardar Mohammed Marufur Rahman (2311256)</cp:lastModifiedBy>
  <cp:revision>29</cp:revision>
  <dcterms:created xsi:type="dcterms:W3CDTF">2025-11-22T15:13:29Z</dcterms:created>
  <dcterms:modified xsi:type="dcterms:W3CDTF">2025-11-28T07:55:45Z</dcterms:modified>
</cp:coreProperties>
</file>