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38"/>
  </p:notesMasterIdLst>
  <p:handoutMasterIdLst>
    <p:handoutMasterId r:id="rId39"/>
  </p:handoutMasterIdLst>
  <p:sldIdLst>
    <p:sldId id="285" r:id="rId5"/>
    <p:sldId id="256" r:id="rId6"/>
    <p:sldId id="257" r:id="rId7"/>
    <p:sldId id="259" r:id="rId8"/>
    <p:sldId id="260" r:id="rId9"/>
    <p:sldId id="262" r:id="rId10"/>
    <p:sldId id="276" r:id="rId11"/>
    <p:sldId id="263" r:id="rId12"/>
    <p:sldId id="296" r:id="rId13"/>
    <p:sldId id="293" r:id="rId14"/>
    <p:sldId id="294" r:id="rId15"/>
    <p:sldId id="286" r:id="rId16"/>
    <p:sldId id="289" r:id="rId17"/>
    <p:sldId id="266" r:id="rId18"/>
    <p:sldId id="267" r:id="rId19"/>
    <p:sldId id="268" r:id="rId20"/>
    <p:sldId id="290" r:id="rId21"/>
    <p:sldId id="269" r:id="rId22"/>
    <p:sldId id="270" r:id="rId23"/>
    <p:sldId id="271" r:id="rId24"/>
    <p:sldId id="272" r:id="rId25"/>
    <p:sldId id="273" r:id="rId26"/>
    <p:sldId id="291" r:id="rId27"/>
    <p:sldId id="292" r:id="rId28"/>
    <p:sldId id="278" r:id="rId29"/>
    <p:sldId id="295" r:id="rId30"/>
    <p:sldId id="287" r:id="rId31"/>
    <p:sldId id="277" r:id="rId32"/>
    <p:sldId id="279" r:id="rId33"/>
    <p:sldId id="280" r:id="rId34"/>
    <p:sldId id="288" r:id="rId35"/>
    <p:sldId id="284" r:id="rId36"/>
    <p:sldId id="282" r:id="rId3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8F3C2-71F6-4F7E-9CCB-D79D507DB977}" v="139" dt="2019-02-09T20:38:40.2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398" y="6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A468F3C2-71F6-4F7E-9CCB-D79D507DB977}"/>
    <pc:docChg chg="undo custSel addSld delSld modSld">
      <pc:chgData name="Deborah Jenkins" userId="3cd02ba5-e528-4585-978d-4fde2b47730a" providerId="ADAL" clId="{A468F3C2-71F6-4F7E-9CCB-D79D507DB977}" dt="2019-02-09T20:49:32.808" v="408" actId="1076"/>
      <pc:docMkLst>
        <pc:docMk/>
      </pc:docMkLst>
      <pc:sldChg chg="modSp">
        <pc:chgData name="Deborah Jenkins" userId="3cd02ba5-e528-4585-978d-4fde2b47730a" providerId="ADAL" clId="{A468F3C2-71F6-4F7E-9CCB-D79D507DB977}" dt="2019-02-09T20:18:31.199" v="387" actId="403"/>
        <pc:sldMkLst>
          <pc:docMk/>
          <pc:sldMk cId="1947463288" sldId="257"/>
        </pc:sldMkLst>
        <pc:spChg chg="mod">
          <ac:chgData name="Deborah Jenkins" userId="3cd02ba5-e528-4585-978d-4fde2b47730a" providerId="ADAL" clId="{A468F3C2-71F6-4F7E-9CCB-D79D507DB977}" dt="2019-02-09T20:18:31.199" v="387" actId="403"/>
          <ac:spMkLst>
            <pc:docMk/>
            <pc:sldMk cId="1947463288" sldId="257"/>
            <ac:spMk id="3" creationId="{00000000-0000-0000-0000-000000000000}"/>
          </ac:spMkLst>
        </pc:spChg>
        <pc:picChg chg="mod">
          <ac:chgData name="Deborah Jenkins" userId="3cd02ba5-e528-4585-978d-4fde2b47730a" providerId="ADAL" clId="{A468F3C2-71F6-4F7E-9CCB-D79D507DB977}" dt="2019-02-09T16:08:17.345" v="383" actId="1076"/>
          <ac:picMkLst>
            <pc:docMk/>
            <pc:sldMk cId="1947463288" sldId="257"/>
            <ac:picMk id="7" creationId="{782E8A01-4F18-4E3D-B1AE-DC61ED869B3A}"/>
          </ac:picMkLst>
        </pc:picChg>
      </pc:sldChg>
      <pc:sldChg chg="delSp modSp">
        <pc:chgData name="Deborah Jenkins" userId="3cd02ba5-e528-4585-978d-4fde2b47730a" providerId="ADAL" clId="{A468F3C2-71F6-4F7E-9CCB-D79D507DB977}" dt="2019-02-09T20:36:21.713" v="393" actId="478"/>
        <pc:sldMkLst>
          <pc:docMk/>
          <pc:sldMk cId="8166462" sldId="268"/>
        </pc:sldMkLst>
        <pc:spChg chg="del">
          <ac:chgData name="Deborah Jenkins" userId="3cd02ba5-e528-4585-978d-4fde2b47730a" providerId="ADAL" clId="{A468F3C2-71F6-4F7E-9CCB-D79D507DB977}" dt="2019-02-09T20:36:14.758" v="392" actId="478"/>
          <ac:spMkLst>
            <pc:docMk/>
            <pc:sldMk cId="8166462" sldId="268"/>
            <ac:spMk id="3" creationId="{95D3B8BD-2858-4A74-AD6E-B310B015BC49}"/>
          </ac:spMkLst>
        </pc:spChg>
        <pc:spChg chg="del">
          <ac:chgData name="Deborah Jenkins" userId="3cd02ba5-e528-4585-978d-4fde2b47730a" providerId="ADAL" clId="{A468F3C2-71F6-4F7E-9CCB-D79D507DB977}" dt="2019-02-09T20:36:21.713" v="393" actId="478"/>
          <ac:spMkLst>
            <pc:docMk/>
            <pc:sldMk cId="8166462" sldId="268"/>
            <ac:spMk id="5" creationId="{B850A2B4-5E2E-4EF7-B178-E07F301FBE0F}"/>
          </ac:spMkLst>
        </pc:spChg>
        <pc:spChg chg="del mod">
          <ac:chgData name="Deborah Jenkins" userId="3cd02ba5-e528-4585-978d-4fde2b47730a" providerId="ADAL" clId="{A468F3C2-71F6-4F7E-9CCB-D79D507DB977}" dt="2019-02-09T20:36:07.066" v="391" actId="478"/>
          <ac:spMkLst>
            <pc:docMk/>
            <pc:sldMk cId="8166462" sldId="268"/>
            <ac:spMk id="6" creationId="{800659EE-44F1-4319-AF6F-160F20BEFFD1}"/>
          </ac:spMkLst>
        </pc:spChg>
      </pc:sldChg>
      <pc:sldChg chg="modSp">
        <pc:chgData name="Deborah Jenkins" userId="3cd02ba5-e528-4585-978d-4fde2b47730a" providerId="ADAL" clId="{A468F3C2-71F6-4F7E-9CCB-D79D507DB977}" dt="2019-02-09T09:49:18.826" v="14"/>
        <pc:sldMkLst>
          <pc:docMk/>
          <pc:sldMk cId="1094854956" sldId="269"/>
        </pc:sldMkLst>
        <pc:spChg chg="mod">
          <ac:chgData name="Deborah Jenkins" userId="3cd02ba5-e528-4585-978d-4fde2b47730a" providerId="ADAL" clId="{A468F3C2-71F6-4F7E-9CCB-D79D507DB977}" dt="2019-02-09T09:49:18.826" v="14"/>
          <ac:spMkLst>
            <pc:docMk/>
            <pc:sldMk cId="1094854956" sldId="269"/>
            <ac:spMk id="3" creationId="{00000000-0000-0000-0000-000000000000}"/>
          </ac:spMkLst>
        </pc:spChg>
      </pc:sldChg>
      <pc:sldChg chg="modSp">
        <pc:chgData name="Deborah Jenkins" userId="3cd02ba5-e528-4585-978d-4fde2b47730a" providerId="ADAL" clId="{A468F3C2-71F6-4F7E-9CCB-D79D507DB977}" dt="2019-02-09T10:03:23.535" v="129" actId="14100"/>
        <pc:sldMkLst>
          <pc:docMk/>
          <pc:sldMk cId="3461697651" sldId="272"/>
        </pc:sldMkLst>
        <pc:spChg chg="mod">
          <ac:chgData name="Deborah Jenkins" userId="3cd02ba5-e528-4585-978d-4fde2b47730a" providerId="ADAL" clId="{A468F3C2-71F6-4F7E-9CCB-D79D507DB977}" dt="2019-02-09T10:03:17.269" v="128" actId="255"/>
          <ac:spMkLst>
            <pc:docMk/>
            <pc:sldMk cId="3461697651" sldId="272"/>
            <ac:spMk id="3" creationId="{7A57AAF0-9543-4A63-8C38-731CCC4D9682}"/>
          </ac:spMkLst>
        </pc:spChg>
        <pc:picChg chg="mod">
          <ac:chgData name="Deborah Jenkins" userId="3cd02ba5-e528-4585-978d-4fde2b47730a" providerId="ADAL" clId="{A468F3C2-71F6-4F7E-9CCB-D79D507DB977}" dt="2019-02-09T10:03:23.535" v="129" actId="14100"/>
          <ac:picMkLst>
            <pc:docMk/>
            <pc:sldMk cId="3461697651" sldId="272"/>
            <ac:picMk id="4" creationId="{1CED3503-0639-4701-BCCF-752202AA60F0}"/>
          </ac:picMkLst>
        </pc:picChg>
      </pc:sldChg>
      <pc:sldChg chg="modSp">
        <pc:chgData name="Deborah Jenkins" userId="3cd02ba5-e528-4585-978d-4fde2b47730a" providerId="ADAL" clId="{A468F3C2-71F6-4F7E-9CCB-D79D507DB977}" dt="2019-02-09T10:16:13.844" v="282" actId="12"/>
        <pc:sldMkLst>
          <pc:docMk/>
          <pc:sldMk cId="2337485834" sldId="277"/>
        </pc:sldMkLst>
        <pc:spChg chg="mod">
          <ac:chgData name="Deborah Jenkins" userId="3cd02ba5-e528-4585-978d-4fde2b47730a" providerId="ADAL" clId="{A468F3C2-71F6-4F7E-9CCB-D79D507DB977}" dt="2019-02-09T10:16:13.844" v="282" actId="12"/>
          <ac:spMkLst>
            <pc:docMk/>
            <pc:sldMk cId="2337485834" sldId="277"/>
            <ac:spMk id="4" creationId="{845DDF99-D258-4B52-873C-A09BCBB38DF2}"/>
          </ac:spMkLst>
        </pc:spChg>
        <pc:spChg chg="mod">
          <ac:chgData name="Deborah Jenkins" userId="3cd02ba5-e528-4585-978d-4fde2b47730a" providerId="ADAL" clId="{A468F3C2-71F6-4F7E-9CCB-D79D507DB977}" dt="2019-02-09T10:16:04.891" v="280" actId="27636"/>
          <ac:spMkLst>
            <pc:docMk/>
            <pc:sldMk cId="2337485834" sldId="277"/>
            <ac:spMk id="8" creationId="{99195535-B923-4396-9C9B-C2560D7511FC}"/>
          </ac:spMkLst>
        </pc:spChg>
      </pc:sldChg>
      <pc:sldChg chg="modSp">
        <pc:chgData name="Deborah Jenkins" userId="3cd02ba5-e528-4585-978d-4fde2b47730a" providerId="ADAL" clId="{A468F3C2-71F6-4F7E-9CCB-D79D507DB977}" dt="2019-02-09T10:06:37.014" v="187" actId="14100"/>
        <pc:sldMkLst>
          <pc:docMk/>
          <pc:sldMk cId="1909723908" sldId="278"/>
        </pc:sldMkLst>
        <pc:spChg chg="mod">
          <ac:chgData name="Deborah Jenkins" userId="3cd02ba5-e528-4585-978d-4fde2b47730a" providerId="ADAL" clId="{A468F3C2-71F6-4F7E-9CCB-D79D507DB977}" dt="2019-02-09T10:06:37.014" v="187" actId="14100"/>
          <ac:spMkLst>
            <pc:docMk/>
            <pc:sldMk cId="1909723908" sldId="278"/>
            <ac:spMk id="2" creationId="{6E650A40-0665-4F8C-BC46-6FFC25622FC3}"/>
          </ac:spMkLst>
        </pc:spChg>
      </pc:sldChg>
      <pc:sldChg chg="modSp">
        <pc:chgData name="Deborah Jenkins" userId="3cd02ba5-e528-4585-978d-4fde2b47730a" providerId="ADAL" clId="{A468F3C2-71F6-4F7E-9CCB-D79D507DB977}" dt="2019-02-09T10:16:31.016" v="284" actId="12"/>
        <pc:sldMkLst>
          <pc:docMk/>
          <pc:sldMk cId="2804587224" sldId="279"/>
        </pc:sldMkLst>
        <pc:spChg chg="mod">
          <ac:chgData name="Deborah Jenkins" userId="3cd02ba5-e528-4585-978d-4fde2b47730a" providerId="ADAL" clId="{A468F3C2-71F6-4F7E-9CCB-D79D507DB977}" dt="2019-02-09T10:16:25.750" v="283" actId="12"/>
          <ac:spMkLst>
            <pc:docMk/>
            <pc:sldMk cId="2804587224" sldId="279"/>
            <ac:spMk id="4" creationId="{0C387171-E20B-4D89-BFE8-92522BE0B315}"/>
          </ac:spMkLst>
        </pc:spChg>
        <pc:spChg chg="mod">
          <ac:chgData name="Deborah Jenkins" userId="3cd02ba5-e528-4585-978d-4fde2b47730a" providerId="ADAL" clId="{A468F3C2-71F6-4F7E-9CCB-D79D507DB977}" dt="2019-02-09T10:16:31.016" v="284" actId="12"/>
          <ac:spMkLst>
            <pc:docMk/>
            <pc:sldMk cId="2804587224" sldId="279"/>
            <ac:spMk id="5" creationId="{FF83BB2E-F9E8-4C8F-B5E4-A48D439B55C2}"/>
          </ac:spMkLst>
        </pc:spChg>
      </pc:sldChg>
      <pc:sldChg chg="modSp">
        <pc:chgData name="Deborah Jenkins" userId="3cd02ba5-e528-4585-978d-4fde2b47730a" providerId="ADAL" clId="{A468F3C2-71F6-4F7E-9CCB-D79D507DB977}" dt="2019-02-09T10:16:57.530" v="286" actId="14100"/>
        <pc:sldMkLst>
          <pc:docMk/>
          <pc:sldMk cId="4276071751" sldId="280"/>
        </pc:sldMkLst>
        <pc:spChg chg="mod">
          <ac:chgData name="Deborah Jenkins" userId="3cd02ba5-e528-4585-978d-4fde2b47730a" providerId="ADAL" clId="{A468F3C2-71F6-4F7E-9CCB-D79D507DB977}" dt="2019-02-09T10:16:50.765" v="285" actId="207"/>
          <ac:spMkLst>
            <pc:docMk/>
            <pc:sldMk cId="4276071751" sldId="280"/>
            <ac:spMk id="2" creationId="{9724E82A-A209-440D-A557-DEF7FCB9D559}"/>
          </ac:spMkLst>
        </pc:spChg>
        <pc:spChg chg="mod">
          <ac:chgData name="Deborah Jenkins" userId="3cd02ba5-e528-4585-978d-4fde2b47730a" providerId="ADAL" clId="{A468F3C2-71F6-4F7E-9CCB-D79D507DB977}" dt="2019-02-09T10:16:57.530" v="286" actId="14100"/>
          <ac:spMkLst>
            <pc:docMk/>
            <pc:sldMk cId="4276071751" sldId="280"/>
            <ac:spMk id="4" creationId="{827AA5D9-3ACB-4F2F-9D4E-D3F6CF8DB05C}"/>
          </ac:spMkLst>
        </pc:spChg>
      </pc:sldChg>
      <pc:sldChg chg="modSp">
        <pc:chgData name="Deborah Jenkins" userId="3cd02ba5-e528-4585-978d-4fde2b47730a" providerId="ADAL" clId="{A468F3C2-71F6-4F7E-9CCB-D79D507DB977}" dt="2019-02-09T20:49:32.808" v="408" actId="1076"/>
        <pc:sldMkLst>
          <pc:docMk/>
          <pc:sldMk cId="2397069861" sldId="284"/>
        </pc:sldMkLst>
        <pc:spChg chg="mod">
          <ac:chgData name="Deborah Jenkins" userId="3cd02ba5-e528-4585-978d-4fde2b47730a" providerId="ADAL" clId="{A468F3C2-71F6-4F7E-9CCB-D79D507DB977}" dt="2019-02-09T20:38:21.715" v="394" actId="1076"/>
          <ac:spMkLst>
            <pc:docMk/>
            <pc:sldMk cId="2397069861" sldId="284"/>
            <ac:spMk id="2" creationId="{373C11F6-9B98-4758-B30E-240C870D33C2}"/>
          </ac:spMkLst>
        </pc:spChg>
        <pc:spChg chg="mod">
          <ac:chgData name="Deborah Jenkins" userId="3cd02ba5-e528-4585-978d-4fde2b47730a" providerId="ADAL" clId="{A468F3C2-71F6-4F7E-9CCB-D79D507DB977}" dt="2019-02-09T20:49:32.808" v="408" actId="1076"/>
          <ac:spMkLst>
            <pc:docMk/>
            <pc:sldMk cId="2397069861" sldId="284"/>
            <ac:spMk id="3" creationId="{0AC6E494-2905-46F0-8D1E-C6C1C5CB9D1A}"/>
          </ac:spMkLst>
        </pc:spChg>
      </pc:sldChg>
      <pc:sldChg chg="modSp">
        <pc:chgData name="Deborah Jenkins" userId="3cd02ba5-e528-4585-978d-4fde2b47730a" providerId="ADAL" clId="{A468F3C2-71F6-4F7E-9CCB-D79D507DB977}" dt="2019-02-09T09:55:58.237" v="73" actId="6549"/>
        <pc:sldMkLst>
          <pc:docMk/>
          <pc:sldMk cId="1101115977" sldId="286"/>
        </pc:sldMkLst>
        <pc:spChg chg="mod">
          <ac:chgData name="Deborah Jenkins" userId="3cd02ba5-e528-4585-978d-4fde2b47730a" providerId="ADAL" clId="{A468F3C2-71F6-4F7E-9CCB-D79D507DB977}" dt="2019-02-09T09:55:58.237" v="73" actId="6549"/>
          <ac:spMkLst>
            <pc:docMk/>
            <pc:sldMk cId="1101115977" sldId="286"/>
            <ac:spMk id="3" creationId="{00000000-0000-0000-0000-000000000000}"/>
          </ac:spMkLst>
        </pc:spChg>
      </pc:sldChg>
      <pc:sldChg chg="modSp">
        <pc:chgData name="Deborah Jenkins" userId="3cd02ba5-e528-4585-978d-4fde2b47730a" providerId="ADAL" clId="{A468F3C2-71F6-4F7E-9CCB-D79D507DB977}" dt="2019-02-09T10:13:01.955" v="273" actId="14100"/>
        <pc:sldMkLst>
          <pc:docMk/>
          <pc:sldMk cId="1031496897" sldId="287"/>
        </pc:sldMkLst>
        <pc:spChg chg="mod">
          <ac:chgData name="Deborah Jenkins" userId="3cd02ba5-e528-4585-978d-4fde2b47730a" providerId="ADAL" clId="{A468F3C2-71F6-4F7E-9CCB-D79D507DB977}" dt="2019-02-09T10:13:01.955" v="273" actId="14100"/>
          <ac:spMkLst>
            <pc:docMk/>
            <pc:sldMk cId="1031496897" sldId="287"/>
            <ac:spMk id="2" creationId="{00000000-0000-0000-0000-000000000000}"/>
          </ac:spMkLst>
        </pc:spChg>
        <pc:spChg chg="mod">
          <ac:chgData name="Deborah Jenkins" userId="3cd02ba5-e528-4585-978d-4fde2b47730a" providerId="ADAL" clId="{A468F3C2-71F6-4F7E-9CCB-D79D507DB977}" dt="2019-02-09T10:12:48.158" v="268" actId="14100"/>
          <ac:spMkLst>
            <pc:docMk/>
            <pc:sldMk cId="1031496897" sldId="287"/>
            <ac:spMk id="5" creationId="{0DDB1A08-E3A0-47DB-9261-F502AC785F53}"/>
          </ac:spMkLst>
        </pc:spChg>
        <pc:picChg chg="mod">
          <ac:chgData name="Deborah Jenkins" userId="3cd02ba5-e528-4585-978d-4fde2b47730a" providerId="ADAL" clId="{A468F3C2-71F6-4F7E-9CCB-D79D507DB977}" dt="2019-02-09T10:12:53.971" v="269" actId="1076"/>
          <ac:picMkLst>
            <pc:docMk/>
            <pc:sldMk cId="1031496897" sldId="287"/>
            <ac:picMk id="4" creationId="{00000000-0000-0000-0000-000000000000}"/>
          </ac:picMkLst>
        </pc:picChg>
      </pc:sldChg>
      <pc:sldChg chg="modSp setBg">
        <pc:chgData name="Deborah Jenkins" userId="3cd02ba5-e528-4585-978d-4fde2b47730a" providerId="ADAL" clId="{A468F3C2-71F6-4F7E-9CCB-D79D507DB977}" dt="2019-02-09T10:22:15.286" v="355" actId="688"/>
        <pc:sldMkLst>
          <pc:docMk/>
          <pc:sldMk cId="1947383421" sldId="288"/>
        </pc:sldMkLst>
        <pc:spChg chg="mod">
          <ac:chgData name="Deborah Jenkins" userId="3cd02ba5-e528-4585-978d-4fde2b47730a" providerId="ADAL" clId="{A468F3C2-71F6-4F7E-9CCB-D79D507DB977}" dt="2019-02-09T10:19:23.073" v="320" actId="115"/>
          <ac:spMkLst>
            <pc:docMk/>
            <pc:sldMk cId="1947383421" sldId="288"/>
            <ac:spMk id="2" creationId="{00000000-0000-0000-0000-000000000000}"/>
          </ac:spMkLst>
        </pc:spChg>
        <pc:graphicFrameChg chg="mod">
          <ac:chgData name="Deborah Jenkins" userId="3cd02ba5-e528-4585-978d-4fde2b47730a" providerId="ADAL" clId="{A468F3C2-71F6-4F7E-9CCB-D79D507DB977}" dt="2019-02-09T10:22:15.286" v="355" actId="688"/>
          <ac:graphicFrameMkLst>
            <pc:docMk/>
            <pc:sldMk cId="1947383421" sldId="288"/>
            <ac:graphicFrameMk id="4" creationId="{00000000-0000-0000-0000-000000000000}"/>
          </ac:graphicFrameMkLst>
        </pc:graphicFrameChg>
      </pc:sldChg>
      <pc:sldChg chg="modSp">
        <pc:chgData name="Deborah Jenkins" userId="3cd02ba5-e528-4585-978d-4fde2b47730a" providerId="ADAL" clId="{A468F3C2-71F6-4F7E-9CCB-D79D507DB977}" dt="2019-02-09T09:57:30.854" v="114" actId="113"/>
        <pc:sldMkLst>
          <pc:docMk/>
          <pc:sldMk cId="388593293" sldId="289"/>
        </pc:sldMkLst>
        <pc:spChg chg="mod">
          <ac:chgData name="Deborah Jenkins" userId="3cd02ba5-e528-4585-978d-4fde2b47730a" providerId="ADAL" clId="{A468F3C2-71F6-4F7E-9CCB-D79D507DB977}" dt="2019-02-09T09:57:30.854" v="114" actId="113"/>
          <ac:spMkLst>
            <pc:docMk/>
            <pc:sldMk cId="388593293" sldId="289"/>
            <ac:spMk id="3" creationId="{B3D0FCA1-82DD-4C60-A4F7-F3C1CB361634}"/>
          </ac:spMkLst>
        </pc:spChg>
      </pc:sldChg>
      <pc:sldChg chg="modSp">
        <pc:chgData name="Deborah Jenkins" userId="3cd02ba5-e528-4585-978d-4fde2b47730a" providerId="ADAL" clId="{A468F3C2-71F6-4F7E-9CCB-D79D507DB977}" dt="2019-02-09T10:02:41.896" v="127" actId="12"/>
        <pc:sldMkLst>
          <pc:docMk/>
          <pc:sldMk cId="3442844698" sldId="290"/>
        </pc:sldMkLst>
        <pc:spChg chg="mod">
          <ac:chgData name="Deborah Jenkins" userId="3cd02ba5-e528-4585-978d-4fde2b47730a" providerId="ADAL" clId="{A468F3C2-71F6-4F7E-9CCB-D79D507DB977}" dt="2019-02-09T10:02:41.896" v="127" actId="12"/>
          <ac:spMkLst>
            <pc:docMk/>
            <pc:sldMk cId="3442844698" sldId="290"/>
            <ac:spMk id="2" creationId="{2A9457AE-9774-4261-A6DE-D903275351F4}"/>
          </ac:spMkLst>
        </pc:spChg>
      </pc:sldChg>
      <pc:sldChg chg="modSp">
        <pc:chgData name="Deborah Jenkins" userId="3cd02ba5-e528-4585-978d-4fde2b47730a" providerId="ADAL" clId="{A468F3C2-71F6-4F7E-9CCB-D79D507DB977}" dt="2019-02-09T10:04:40.720" v="144" actId="14100"/>
        <pc:sldMkLst>
          <pc:docMk/>
          <pc:sldMk cId="76744801" sldId="291"/>
        </pc:sldMkLst>
        <pc:spChg chg="mod">
          <ac:chgData name="Deborah Jenkins" userId="3cd02ba5-e528-4585-978d-4fde2b47730a" providerId="ADAL" clId="{A468F3C2-71F6-4F7E-9CCB-D79D507DB977}" dt="2019-02-09T10:04:40.720" v="144" actId="14100"/>
          <ac:spMkLst>
            <pc:docMk/>
            <pc:sldMk cId="76744801" sldId="291"/>
            <ac:spMk id="3" creationId="{32B95148-9071-40AC-809E-7C53DC2F60BD}"/>
          </ac:spMkLst>
        </pc:spChg>
      </pc:sldChg>
      <pc:sldChg chg="modSp">
        <pc:chgData name="Deborah Jenkins" userId="3cd02ba5-e528-4585-978d-4fde2b47730a" providerId="ADAL" clId="{A468F3C2-71F6-4F7E-9CCB-D79D507DB977}" dt="2019-02-09T10:05:57.577" v="158" actId="1076"/>
        <pc:sldMkLst>
          <pc:docMk/>
          <pc:sldMk cId="4157385115" sldId="292"/>
        </pc:sldMkLst>
        <pc:spChg chg="mod">
          <ac:chgData name="Deborah Jenkins" userId="3cd02ba5-e528-4585-978d-4fde2b47730a" providerId="ADAL" clId="{A468F3C2-71F6-4F7E-9CCB-D79D507DB977}" dt="2019-02-09T10:05:35.328" v="154" actId="1076"/>
          <ac:spMkLst>
            <pc:docMk/>
            <pc:sldMk cId="4157385115" sldId="292"/>
            <ac:spMk id="4" creationId="{4CE5DB41-6F0F-45FA-9C3C-0CD6AE6B4E29}"/>
          </ac:spMkLst>
        </pc:spChg>
        <pc:spChg chg="mod">
          <ac:chgData name="Deborah Jenkins" userId="3cd02ba5-e528-4585-978d-4fde2b47730a" providerId="ADAL" clId="{A468F3C2-71F6-4F7E-9CCB-D79D507DB977}" dt="2019-02-09T10:05:38.734" v="155" actId="1076"/>
          <ac:spMkLst>
            <pc:docMk/>
            <pc:sldMk cId="4157385115" sldId="292"/>
            <ac:spMk id="5" creationId="{0B1E1718-F4C6-4BDF-95F4-4C24F017E0F4}"/>
          </ac:spMkLst>
        </pc:spChg>
        <pc:spChg chg="mod">
          <ac:chgData name="Deborah Jenkins" userId="3cd02ba5-e528-4585-978d-4fde2b47730a" providerId="ADAL" clId="{A468F3C2-71F6-4F7E-9CCB-D79D507DB977}" dt="2019-02-09T10:05:49.921" v="157" actId="6549"/>
          <ac:spMkLst>
            <pc:docMk/>
            <pc:sldMk cId="4157385115" sldId="292"/>
            <ac:spMk id="6" creationId="{B5666215-D789-4337-8C78-EC71C4E9C4D1}"/>
          </ac:spMkLst>
        </pc:spChg>
        <pc:picChg chg="mod">
          <ac:chgData name="Deborah Jenkins" userId="3cd02ba5-e528-4585-978d-4fde2b47730a" providerId="ADAL" clId="{A468F3C2-71F6-4F7E-9CCB-D79D507DB977}" dt="2019-02-09T10:05:57.577" v="158" actId="1076"/>
          <ac:picMkLst>
            <pc:docMk/>
            <pc:sldMk cId="4157385115" sldId="292"/>
            <ac:picMk id="14" creationId="{F293DC08-1829-45AC-A975-8DF25F2DB68C}"/>
          </ac:picMkLst>
        </pc:picChg>
      </pc:sldChg>
      <pc:sldChg chg="addSp delSp modSp add">
        <pc:chgData name="Deborah Jenkins" userId="3cd02ba5-e528-4585-978d-4fde2b47730a" providerId="ADAL" clId="{A468F3C2-71F6-4F7E-9CCB-D79D507DB977}" dt="2019-02-09T10:01:37.335" v="124" actId="478"/>
        <pc:sldMkLst>
          <pc:docMk/>
          <pc:sldMk cId="2054560326" sldId="293"/>
        </pc:sldMkLst>
        <pc:spChg chg="add mod">
          <ac:chgData name="Deborah Jenkins" userId="3cd02ba5-e528-4585-978d-4fde2b47730a" providerId="ADAL" clId="{A468F3C2-71F6-4F7E-9CCB-D79D507DB977}" dt="2019-02-09T09:57:57.729" v="116" actId="14100"/>
          <ac:spMkLst>
            <pc:docMk/>
            <pc:sldMk cId="2054560326" sldId="293"/>
            <ac:spMk id="2" creationId="{146C5817-EE33-45F5-AF15-385319124A9D}"/>
          </ac:spMkLst>
        </pc:spChg>
        <pc:spChg chg="add del mod">
          <ac:chgData name="Deborah Jenkins" userId="3cd02ba5-e528-4585-978d-4fde2b47730a" providerId="ADAL" clId="{A468F3C2-71F6-4F7E-9CCB-D79D507DB977}" dt="2019-02-09T10:01:37.335" v="124" actId="478"/>
          <ac:spMkLst>
            <pc:docMk/>
            <pc:sldMk cId="2054560326" sldId="293"/>
            <ac:spMk id="5" creationId="{B08FFCDC-8214-4C42-94E3-4D32F254C296}"/>
          </ac:spMkLst>
        </pc:spChg>
        <pc:picChg chg="add del mod">
          <ac:chgData name="Deborah Jenkins" userId="3cd02ba5-e528-4585-978d-4fde2b47730a" providerId="ADAL" clId="{A468F3C2-71F6-4F7E-9CCB-D79D507DB977}" dt="2019-02-09T10:01:18.445" v="121"/>
          <ac:picMkLst>
            <pc:docMk/>
            <pc:sldMk cId="2054560326" sldId="293"/>
            <ac:picMk id="4" creationId="{995BC8E3-97D9-43F0-8011-342EFA0E5665}"/>
          </ac:picMkLst>
        </pc:picChg>
      </pc:sldChg>
      <pc:sldChg chg="addSp modSp add del">
        <pc:chgData name="Deborah Jenkins" userId="3cd02ba5-e528-4585-978d-4fde2b47730a" providerId="ADAL" clId="{A468F3C2-71F6-4F7E-9CCB-D79D507DB977}" dt="2019-02-09T09:54:02.363" v="40" actId="2696"/>
        <pc:sldMkLst>
          <pc:docMk/>
          <pc:sldMk cId="334044028" sldId="294"/>
        </pc:sldMkLst>
        <pc:spChg chg="add mod">
          <ac:chgData name="Deborah Jenkins" userId="3cd02ba5-e528-4585-978d-4fde2b47730a" providerId="ADAL" clId="{A468F3C2-71F6-4F7E-9CCB-D79D507DB977}" dt="2019-02-09T09:53:31.582" v="31" actId="20577"/>
          <ac:spMkLst>
            <pc:docMk/>
            <pc:sldMk cId="334044028" sldId="294"/>
            <ac:spMk id="2" creationId="{03445DD8-653B-4602-AE7B-3306A1367ADB}"/>
          </ac:spMkLst>
        </pc:spChg>
      </pc:sldChg>
      <pc:sldChg chg="addSp modSp add mod setBg">
        <pc:chgData name="Deborah Jenkins" userId="3cd02ba5-e528-4585-978d-4fde2b47730a" providerId="ADAL" clId="{A468F3C2-71F6-4F7E-9CCB-D79D507DB977}" dt="2019-02-09T10:01:26.476" v="123" actId="26606"/>
        <pc:sldMkLst>
          <pc:docMk/>
          <pc:sldMk cId="3083222110" sldId="294"/>
        </pc:sldMkLst>
        <pc:spChg chg="add">
          <ac:chgData name="Deborah Jenkins" userId="3cd02ba5-e528-4585-978d-4fde2b47730a" providerId="ADAL" clId="{A468F3C2-71F6-4F7E-9CCB-D79D507DB977}" dt="2019-02-09T10:01:26.476" v="123" actId="26606"/>
          <ac:spMkLst>
            <pc:docMk/>
            <pc:sldMk cId="3083222110" sldId="294"/>
            <ac:spMk id="7" creationId="{01520B72-94C4-4ABB-AC64-A3382705BE06}"/>
          </ac:spMkLst>
        </pc:spChg>
        <pc:spChg chg="add">
          <ac:chgData name="Deborah Jenkins" userId="3cd02ba5-e528-4585-978d-4fde2b47730a" providerId="ADAL" clId="{A468F3C2-71F6-4F7E-9CCB-D79D507DB977}" dt="2019-02-09T10:01:26.476" v="123" actId="26606"/>
          <ac:spMkLst>
            <pc:docMk/>
            <pc:sldMk cId="3083222110" sldId="294"/>
            <ac:spMk id="9" creationId="{9A64CBFD-D6E8-4E6A-8F66-1948BED33157}"/>
          </ac:spMkLst>
        </pc:spChg>
        <pc:picChg chg="add mod">
          <ac:chgData name="Deborah Jenkins" userId="3cd02ba5-e528-4585-978d-4fde2b47730a" providerId="ADAL" clId="{A468F3C2-71F6-4F7E-9CCB-D79D507DB977}" dt="2019-02-09T10:01:26.476" v="123" actId="26606"/>
          <ac:picMkLst>
            <pc:docMk/>
            <pc:sldMk cId="3083222110" sldId="294"/>
            <ac:picMk id="2" creationId="{7FEE5947-6E4E-4B8F-BC60-3482342CA219}"/>
          </ac:picMkLst>
        </pc:picChg>
      </pc:sldChg>
      <pc:sldChg chg="addSp delSp modSp add">
        <pc:chgData name="Deborah Jenkins" userId="3cd02ba5-e528-4585-978d-4fde2b47730a" providerId="ADAL" clId="{A468F3C2-71F6-4F7E-9CCB-D79D507DB977}" dt="2019-02-09T10:12:13.159" v="255" actId="1076"/>
        <pc:sldMkLst>
          <pc:docMk/>
          <pc:sldMk cId="3490370369" sldId="295"/>
        </pc:sldMkLst>
        <pc:spChg chg="add mod">
          <ac:chgData name="Deborah Jenkins" userId="3cd02ba5-e528-4585-978d-4fde2b47730a" providerId="ADAL" clId="{A468F3C2-71F6-4F7E-9CCB-D79D507DB977}" dt="2019-02-09T10:11:43.801" v="251" actId="1076"/>
          <ac:spMkLst>
            <pc:docMk/>
            <pc:sldMk cId="3490370369" sldId="295"/>
            <ac:spMk id="2" creationId="{77A090C5-1E4A-4B1E-B571-C8C07FF9A6B5}"/>
          </ac:spMkLst>
        </pc:spChg>
        <pc:spChg chg="add del mod ord">
          <ac:chgData name="Deborah Jenkins" userId="3cd02ba5-e528-4585-978d-4fde2b47730a" providerId="ADAL" clId="{A468F3C2-71F6-4F7E-9CCB-D79D507DB977}" dt="2019-02-09T10:12:07.910" v="254" actId="478"/>
          <ac:spMkLst>
            <pc:docMk/>
            <pc:sldMk cId="3490370369" sldId="295"/>
            <ac:spMk id="5" creationId="{E9275F1B-1B4B-4BC2-9CEB-43452F894E95}"/>
          </ac:spMkLst>
        </pc:spChg>
        <pc:picChg chg="add del mod ord">
          <ac:chgData name="Deborah Jenkins" userId="3cd02ba5-e528-4585-978d-4fde2b47730a" providerId="ADAL" clId="{A468F3C2-71F6-4F7E-9CCB-D79D507DB977}" dt="2019-02-09T10:12:13.159" v="255" actId="1076"/>
          <ac:picMkLst>
            <pc:docMk/>
            <pc:sldMk cId="3490370369" sldId="295"/>
            <ac:picMk id="4" creationId="{0242BC2E-4E65-404B-8753-4F6611279778}"/>
          </ac:picMkLst>
        </pc:picChg>
      </pc:sldChg>
      <pc:sldChg chg="delSp modSp add">
        <pc:chgData name="Deborah Jenkins" userId="3cd02ba5-e528-4585-978d-4fde2b47730a" providerId="ADAL" clId="{A468F3C2-71F6-4F7E-9CCB-D79D507DB977}" dt="2019-02-09T10:32:10.281" v="373" actId="207"/>
        <pc:sldMkLst>
          <pc:docMk/>
          <pc:sldMk cId="1936934213" sldId="296"/>
        </pc:sldMkLst>
        <pc:spChg chg="del">
          <ac:chgData name="Deborah Jenkins" userId="3cd02ba5-e528-4585-978d-4fde2b47730a" providerId="ADAL" clId="{A468F3C2-71F6-4F7E-9CCB-D79D507DB977}" dt="2019-02-09T10:31:46.345" v="365" actId="478"/>
          <ac:spMkLst>
            <pc:docMk/>
            <pc:sldMk cId="1936934213" sldId="296"/>
            <ac:spMk id="2" creationId="{7AB87D5C-831E-40E8-8C66-F78E9860F188}"/>
          </ac:spMkLst>
        </pc:spChg>
        <pc:spChg chg="mod">
          <ac:chgData name="Deborah Jenkins" userId="3cd02ba5-e528-4585-978d-4fde2b47730a" providerId="ADAL" clId="{A468F3C2-71F6-4F7E-9CCB-D79D507DB977}" dt="2019-02-09T10:32:10.281" v="373" actId="207"/>
          <ac:spMkLst>
            <pc:docMk/>
            <pc:sldMk cId="1936934213" sldId="296"/>
            <ac:spMk id="3" creationId="{C1368F2C-02D1-4085-A21D-7EA167ABF847}"/>
          </ac:spMkLst>
        </pc:spChg>
      </pc:sldChg>
    </pc:docChg>
  </pc:docChgLst>
</pc:chgInfo>
</file>

<file path=ppt/diagrams/_rels/data4.xml.rels><?xml version="1.0" encoding="UTF-8" standalone="yes"?>
<Relationships xmlns="http://schemas.openxmlformats.org/package/2006/relationships"><Relationship Id="rId1" Type="http://schemas.openxmlformats.org/officeDocument/2006/relationships/image" Target="../media/image16.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6.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D7B6F0-1FB0-4324-A67D-66311CB84353}" type="doc">
      <dgm:prSet loTypeId="urn:microsoft.com/office/officeart/2005/8/layout/vProcess5" loCatId="process" qsTypeId="urn:microsoft.com/office/officeart/2005/8/quickstyle/simple2" qsCatId="simple" csTypeId="urn:microsoft.com/office/officeart/2005/8/colors/colorful5" csCatId="colorful" phldr="1"/>
      <dgm:spPr/>
      <dgm:t>
        <a:bodyPr/>
        <a:lstStyle/>
        <a:p>
          <a:endParaRPr lang="en-US"/>
        </a:p>
      </dgm:t>
    </dgm:pt>
    <dgm:pt modelId="{AF193244-F100-478C-904F-8BDC2BA6E93E}">
      <dgm:prSet custT="1"/>
      <dgm:spPr>
        <a:solidFill>
          <a:schemeClr val="accent5">
            <a:hueOff val="0"/>
            <a:satOff val="0"/>
            <a:lumOff val="0"/>
          </a:schemeClr>
        </a:solidFill>
      </dgm:spPr>
      <dgm:t>
        <a:bodyPr/>
        <a:lstStyle/>
        <a:p>
          <a:r>
            <a:rPr lang="en-GB" sz="2800" i="1">
              <a:latin typeface="Calibri" panose="020F0502020204030204" pitchFamily="34" charset="0"/>
              <a:cs typeface="Calibri" panose="020F0502020204030204" pitchFamily="34" charset="0"/>
            </a:rPr>
            <a:t>Self-awareness</a:t>
          </a:r>
          <a:r>
            <a:rPr lang="en-GB" sz="2800">
              <a:latin typeface="Calibri" panose="020F0502020204030204" pitchFamily="34" charset="0"/>
              <a:cs typeface="Calibri" panose="020F0502020204030204" pitchFamily="34" charset="0"/>
            </a:rPr>
            <a:t> is vitally important as the foundation for maximizing our </a:t>
          </a:r>
          <a:r>
            <a:rPr lang="en-GB" sz="2800" b="1">
              <a:latin typeface="Calibri" panose="020F0502020204030204" pitchFamily="34" charset="0"/>
              <a:cs typeface="Calibri" panose="020F0502020204030204" pitchFamily="34" charset="0"/>
            </a:rPr>
            <a:t>leadership</a:t>
          </a:r>
          <a:r>
            <a:rPr lang="en-GB" sz="2800">
              <a:latin typeface="Calibri" panose="020F0502020204030204" pitchFamily="34" charset="0"/>
              <a:cs typeface="Calibri" panose="020F0502020204030204" pitchFamily="34" charset="0"/>
            </a:rPr>
            <a:t> and </a:t>
          </a:r>
          <a:r>
            <a:rPr lang="en-GB" sz="2800" b="1">
              <a:latin typeface="Calibri" panose="020F0502020204030204" pitchFamily="34" charset="0"/>
              <a:cs typeface="Calibri" panose="020F0502020204030204" pitchFamily="34" charset="0"/>
            </a:rPr>
            <a:t>management</a:t>
          </a:r>
          <a:r>
            <a:rPr lang="en-GB" sz="2800">
              <a:latin typeface="Calibri" panose="020F0502020204030204" pitchFamily="34" charset="0"/>
              <a:cs typeface="Calibri" panose="020F0502020204030204" pitchFamily="34" charset="0"/>
            </a:rPr>
            <a:t> skills.  </a:t>
          </a:r>
          <a:endParaRPr lang="en-US" sz="2800">
            <a:latin typeface="Calibri" panose="020F0502020204030204" pitchFamily="34" charset="0"/>
            <a:cs typeface="Calibri" panose="020F0502020204030204" pitchFamily="34" charset="0"/>
          </a:endParaRPr>
        </a:p>
      </dgm:t>
    </dgm:pt>
    <dgm:pt modelId="{4A89F358-93CC-449B-B74D-FF012C2C5AB8}" type="parTrans" cxnId="{442D9A93-6AB8-48A4-9590-CEA670977548}">
      <dgm:prSet/>
      <dgm:spPr/>
      <dgm:t>
        <a:bodyPr/>
        <a:lstStyle/>
        <a:p>
          <a:endParaRPr lang="en-US"/>
        </a:p>
      </dgm:t>
    </dgm:pt>
    <dgm:pt modelId="{027DE25B-9E6F-4DDA-B74F-0CBCE107DE75}" type="sibTrans" cxnId="{442D9A93-6AB8-48A4-9590-CEA670977548}">
      <dgm:prSet/>
      <dgm:spPr/>
      <dgm:t>
        <a:bodyPr/>
        <a:lstStyle/>
        <a:p>
          <a:endParaRPr lang="en-US"/>
        </a:p>
      </dgm:t>
    </dgm:pt>
    <dgm:pt modelId="{3EFA5054-4358-4ACC-B282-ABED79669419}">
      <dgm:prSet custT="1"/>
      <dgm:spPr>
        <a:solidFill>
          <a:schemeClr val="accent5">
            <a:hueOff val="2404066"/>
            <a:satOff val="-4882"/>
            <a:lumOff val="3137"/>
          </a:schemeClr>
        </a:solidFill>
      </dgm:spPr>
      <dgm:t>
        <a:bodyPr/>
        <a:lstStyle/>
        <a:p>
          <a:r>
            <a:rPr lang="en-GB" sz="2400" i="1"/>
            <a:t>Self-awareness</a:t>
          </a:r>
          <a:r>
            <a:rPr lang="en-GB" sz="2400"/>
            <a:t> can improve </a:t>
          </a:r>
          <a:r>
            <a:rPr lang="en-GB" sz="2400">
              <a:latin typeface="Calibri" panose="020F0502020204030204" pitchFamily="34" charset="0"/>
              <a:cs typeface="Calibri" panose="020F0502020204030204" pitchFamily="34" charset="0"/>
            </a:rPr>
            <a:t>our</a:t>
          </a:r>
          <a:r>
            <a:rPr lang="en-GB" sz="2400"/>
            <a:t> </a:t>
          </a:r>
          <a:r>
            <a:rPr lang="en-GB" sz="2400" b="1"/>
            <a:t>judgement</a:t>
          </a:r>
          <a:r>
            <a:rPr lang="en-GB" sz="2400"/>
            <a:t> and help us identify </a:t>
          </a:r>
          <a:r>
            <a:rPr lang="en-GB" sz="2400" b="1"/>
            <a:t>opportunities</a:t>
          </a:r>
          <a:r>
            <a:rPr lang="en-GB" sz="2400"/>
            <a:t> for our </a:t>
          </a:r>
          <a:r>
            <a:rPr lang="en-GB" sz="2400" b="1"/>
            <a:t>professional</a:t>
          </a:r>
          <a:r>
            <a:rPr lang="en-GB" sz="2400"/>
            <a:t> development and </a:t>
          </a:r>
          <a:r>
            <a:rPr lang="en-GB" sz="2400" b="1"/>
            <a:t>personal</a:t>
          </a:r>
          <a:r>
            <a:rPr lang="en-GB" sz="2400"/>
            <a:t> growth, </a:t>
          </a:r>
          <a:r>
            <a:rPr lang="en-GB" sz="2400" i="1"/>
            <a:t>and</a:t>
          </a:r>
          <a:r>
            <a:rPr lang="en-GB" sz="2400"/>
            <a:t> the development and growth of </a:t>
          </a:r>
          <a:r>
            <a:rPr lang="en-GB" sz="2400" b="1"/>
            <a:t>others</a:t>
          </a:r>
          <a:r>
            <a:rPr lang="en-GB" sz="2400"/>
            <a:t>.</a:t>
          </a:r>
          <a:endParaRPr lang="en-US" sz="2400"/>
        </a:p>
      </dgm:t>
    </dgm:pt>
    <dgm:pt modelId="{0D13F604-7626-41C4-89D0-D1FA75773CDC}" type="parTrans" cxnId="{24A96298-BB12-40E2-A9F4-20020E92D606}">
      <dgm:prSet/>
      <dgm:spPr/>
      <dgm:t>
        <a:bodyPr/>
        <a:lstStyle/>
        <a:p>
          <a:endParaRPr lang="en-US"/>
        </a:p>
      </dgm:t>
    </dgm:pt>
    <dgm:pt modelId="{6FE39FF1-6D77-4060-AC2A-ECE72F35E670}" type="sibTrans" cxnId="{24A96298-BB12-40E2-A9F4-20020E92D606}">
      <dgm:prSet/>
      <dgm:spPr/>
      <dgm:t>
        <a:bodyPr/>
        <a:lstStyle/>
        <a:p>
          <a:endParaRPr lang="en-US"/>
        </a:p>
      </dgm:t>
    </dgm:pt>
    <dgm:pt modelId="{34A6AA51-992F-4737-B92C-F31FEF550FDC}">
      <dgm:prSet custT="1"/>
      <dgm:spPr/>
      <dgm:t>
        <a:bodyPr/>
        <a:lstStyle/>
        <a:p>
          <a:r>
            <a:rPr lang="en-GB" sz="2400" i="1">
              <a:latin typeface="Calibri" panose="020F0502020204030204" pitchFamily="34" charset="0"/>
              <a:cs typeface="Calibri" panose="020F0502020204030204" pitchFamily="34" charset="0"/>
            </a:rPr>
            <a:t>Self awareness </a:t>
          </a:r>
          <a:r>
            <a:rPr lang="en-GB" sz="2400">
              <a:latin typeface="Calibri" panose="020F0502020204030204" pitchFamily="34" charset="0"/>
              <a:cs typeface="Calibri" panose="020F0502020204030204" pitchFamily="34" charset="0"/>
            </a:rPr>
            <a:t>helps us to recognise and evaluate our own beliefs, values, motives, actions, reactions, biases and prejudices….and how we view others and their actions, etc.</a:t>
          </a:r>
          <a:endParaRPr lang="en-US" sz="2400">
            <a:latin typeface="Calibri" panose="020F0502020204030204" pitchFamily="34" charset="0"/>
            <a:cs typeface="Calibri" panose="020F0502020204030204" pitchFamily="34" charset="0"/>
          </a:endParaRPr>
        </a:p>
      </dgm:t>
    </dgm:pt>
    <dgm:pt modelId="{D2A67DBC-90FF-4AA2-95C9-8D03782CC213}" type="parTrans" cxnId="{E2F5ED89-9F30-4BB7-B3A8-22618D4B9004}">
      <dgm:prSet/>
      <dgm:spPr/>
      <dgm:t>
        <a:bodyPr/>
        <a:lstStyle/>
        <a:p>
          <a:endParaRPr lang="en-US"/>
        </a:p>
      </dgm:t>
    </dgm:pt>
    <dgm:pt modelId="{ADE00258-40ED-45FD-A2E7-AD0ED725DD39}" type="sibTrans" cxnId="{E2F5ED89-9F30-4BB7-B3A8-22618D4B9004}">
      <dgm:prSet/>
      <dgm:spPr/>
      <dgm:t>
        <a:bodyPr/>
        <a:lstStyle/>
        <a:p>
          <a:endParaRPr lang="en-US"/>
        </a:p>
      </dgm:t>
    </dgm:pt>
    <dgm:pt modelId="{F08C6D84-0DF4-45DA-8792-6EC1F3C9DF10}" type="pres">
      <dgm:prSet presAssocID="{F0D7B6F0-1FB0-4324-A67D-66311CB84353}" presName="outerComposite" presStyleCnt="0">
        <dgm:presLayoutVars>
          <dgm:chMax val="5"/>
          <dgm:dir/>
          <dgm:resizeHandles val="exact"/>
        </dgm:presLayoutVars>
      </dgm:prSet>
      <dgm:spPr/>
      <dgm:t>
        <a:bodyPr/>
        <a:lstStyle/>
        <a:p>
          <a:endParaRPr lang="en-US"/>
        </a:p>
      </dgm:t>
    </dgm:pt>
    <dgm:pt modelId="{652D83AB-1C35-437A-BDF3-A8BA92166A77}" type="pres">
      <dgm:prSet presAssocID="{F0D7B6F0-1FB0-4324-A67D-66311CB84353}" presName="dummyMaxCanvas" presStyleCnt="0">
        <dgm:presLayoutVars/>
      </dgm:prSet>
      <dgm:spPr/>
    </dgm:pt>
    <dgm:pt modelId="{C10703C3-AC95-4234-8B80-719045FB1CC8}" type="pres">
      <dgm:prSet presAssocID="{F0D7B6F0-1FB0-4324-A67D-66311CB84353}" presName="ThreeNodes_1" presStyleLbl="node1" presStyleIdx="0" presStyleCnt="3" custScaleY="111465">
        <dgm:presLayoutVars>
          <dgm:bulletEnabled val="1"/>
        </dgm:presLayoutVars>
      </dgm:prSet>
      <dgm:spPr/>
      <dgm:t>
        <a:bodyPr/>
        <a:lstStyle/>
        <a:p>
          <a:endParaRPr lang="en-US"/>
        </a:p>
      </dgm:t>
    </dgm:pt>
    <dgm:pt modelId="{E992F853-33D3-46E0-90F0-3D1E6526A8B9}" type="pres">
      <dgm:prSet presAssocID="{F0D7B6F0-1FB0-4324-A67D-66311CB84353}" presName="ThreeNodes_2" presStyleLbl="node1" presStyleIdx="1" presStyleCnt="3" custScaleX="111400" custScaleY="113131" custLinFactNeighborX="1050">
        <dgm:presLayoutVars>
          <dgm:bulletEnabled val="1"/>
        </dgm:presLayoutVars>
      </dgm:prSet>
      <dgm:spPr/>
      <dgm:t>
        <a:bodyPr/>
        <a:lstStyle/>
        <a:p>
          <a:endParaRPr lang="en-US"/>
        </a:p>
      </dgm:t>
    </dgm:pt>
    <dgm:pt modelId="{CC2E99C9-3581-4B23-A1F3-5E51B9F07FAC}" type="pres">
      <dgm:prSet presAssocID="{F0D7B6F0-1FB0-4324-A67D-66311CB84353}" presName="ThreeNodes_3" presStyleLbl="node1" presStyleIdx="2" presStyleCnt="3" custScaleX="106592" custScaleY="112460">
        <dgm:presLayoutVars>
          <dgm:bulletEnabled val="1"/>
        </dgm:presLayoutVars>
      </dgm:prSet>
      <dgm:spPr/>
      <dgm:t>
        <a:bodyPr/>
        <a:lstStyle/>
        <a:p>
          <a:endParaRPr lang="en-US"/>
        </a:p>
      </dgm:t>
    </dgm:pt>
    <dgm:pt modelId="{5D751579-BAB8-4CF8-8DB8-A11D23169B76}" type="pres">
      <dgm:prSet presAssocID="{F0D7B6F0-1FB0-4324-A67D-66311CB84353}" presName="ThreeConn_1-2" presStyleLbl="fgAccFollowNode1" presStyleIdx="0" presStyleCnt="2">
        <dgm:presLayoutVars>
          <dgm:bulletEnabled val="1"/>
        </dgm:presLayoutVars>
      </dgm:prSet>
      <dgm:spPr/>
      <dgm:t>
        <a:bodyPr/>
        <a:lstStyle/>
        <a:p>
          <a:endParaRPr lang="en-US"/>
        </a:p>
      </dgm:t>
    </dgm:pt>
    <dgm:pt modelId="{993AEDAF-1BA3-4FBF-BA27-67F2A8C13029}" type="pres">
      <dgm:prSet presAssocID="{F0D7B6F0-1FB0-4324-A67D-66311CB84353}" presName="ThreeConn_2-3" presStyleLbl="fgAccFollowNode1" presStyleIdx="1" presStyleCnt="2">
        <dgm:presLayoutVars>
          <dgm:bulletEnabled val="1"/>
        </dgm:presLayoutVars>
      </dgm:prSet>
      <dgm:spPr/>
      <dgm:t>
        <a:bodyPr/>
        <a:lstStyle/>
        <a:p>
          <a:endParaRPr lang="en-US"/>
        </a:p>
      </dgm:t>
    </dgm:pt>
    <dgm:pt modelId="{BF12885A-385A-4AA0-A934-FCA0BB50E7AA}" type="pres">
      <dgm:prSet presAssocID="{F0D7B6F0-1FB0-4324-A67D-66311CB84353}" presName="ThreeNodes_1_text" presStyleLbl="node1" presStyleIdx="2" presStyleCnt="3">
        <dgm:presLayoutVars>
          <dgm:bulletEnabled val="1"/>
        </dgm:presLayoutVars>
      </dgm:prSet>
      <dgm:spPr/>
      <dgm:t>
        <a:bodyPr/>
        <a:lstStyle/>
        <a:p>
          <a:endParaRPr lang="en-US"/>
        </a:p>
      </dgm:t>
    </dgm:pt>
    <dgm:pt modelId="{C2831577-AAFE-4C7B-AF74-03AC96E6495A}" type="pres">
      <dgm:prSet presAssocID="{F0D7B6F0-1FB0-4324-A67D-66311CB84353}" presName="ThreeNodes_2_text" presStyleLbl="node1" presStyleIdx="2" presStyleCnt="3">
        <dgm:presLayoutVars>
          <dgm:bulletEnabled val="1"/>
        </dgm:presLayoutVars>
      </dgm:prSet>
      <dgm:spPr/>
      <dgm:t>
        <a:bodyPr/>
        <a:lstStyle/>
        <a:p>
          <a:endParaRPr lang="en-US"/>
        </a:p>
      </dgm:t>
    </dgm:pt>
    <dgm:pt modelId="{69A88380-C322-43A9-BA85-0898147571D7}" type="pres">
      <dgm:prSet presAssocID="{F0D7B6F0-1FB0-4324-A67D-66311CB84353}" presName="ThreeNodes_3_text" presStyleLbl="node1" presStyleIdx="2" presStyleCnt="3">
        <dgm:presLayoutVars>
          <dgm:bulletEnabled val="1"/>
        </dgm:presLayoutVars>
      </dgm:prSet>
      <dgm:spPr/>
      <dgm:t>
        <a:bodyPr/>
        <a:lstStyle/>
        <a:p>
          <a:endParaRPr lang="en-US"/>
        </a:p>
      </dgm:t>
    </dgm:pt>
  </dgm:ptLst>
  <dgm:cxnLst>
    <dgm:cxn modelId="{C5387457-F085-42D8-97CD-2C6C47238F6D}" type="presOf" srcId="{34A6AA51-992F-4737-B92C-F31FEF550FDC}" destId="{CC2E99C9-3581-4B23-A1F3-5E51B9F07FAC}" srcOrd="0" destOrd="0" presId="urn:microsoft.com/office/officeart/2005/8/layout/vProcess5"/>
    <dgm:cxn modelId="{442D9A93-6AB8-48A4-9590-CEA670977548}" srcId="{F0D7B6F0-1FB0-4324-A67D-66311CB84353}" destId="{AF193244-F100-478C-904F-8BDC2BA6E93E}" srcOrd="0" destOrd="0" parTransId="{4A89F358-93CC-449B-B74D-FF012C2C5AB8}" sibTransId="{027DE25B-9E6F-4DDA-B74F-0CBCE107DE75}"/>
    <dgm:cxn modelId="{4FCB65B6-AA4C-4BA3-8D78-ACD4CCBD0C4B}" type="presOf" srcId="{AF193244-F100-478C-904F-8BDC2BA6E93E}" destId="{BF12885A-385A-4AA0-A934-FCA0BB50E7AA}" srcOrd="1" destOrd="0" presId="urn:microsoft.com/office/officeart/2005/8/layout/vProcess5"/>
    <dgm:cxn modelId="{7351F839-28D8-4DAA-B83C-C649FAE2F0FB}" type="presOf" srcId="{027DE25B-9E6F-4DDA-B74F-0CBCE107DE75}" destId="{5D751579-BAB8-4CF8-8DB8-A11D23169B76}" srcOrd="0" destOrd="0" presId="urn:microsoft.com/office/officeart/2005/8/layout/vProcess5"/>
    <dgm:cxn modelId="{9C551C4B-8A5C-4EA5-8B0C-4D52DA807E72}" type="presOf" srcId="{3EFA5054-4358-4ACC-B282-ABED79669419}" destId="{E992F853-33D3-46E0-90F0-3D1E6526A8B9}" srcOrd="0" destOrd="0" presId="urn:microsoft.com/office/officeart/2005/8/layout/vProcess5"/>
    <dgm:cxn modelId="{0DEA4535-0941-48FC-8822-3D2558ADF3EA}" type="presOf" srcId="{6FE39FF1-6D77-4060-AC2A-ECE72F35E670}" destId="{993AEDAF-1BA3-4FBF-BA27-67F2A8C13029}" srcOrd="0" destOrd="0" presId="urn:microsoft.com/office/officeart/2005/8/layout/vProcess5"/>
    <dgm:cxn modelId="{44FBC9EB-8657-4937-8A46-E25E62269918}" type="presOf" srcId="{AF193244-F100-478C-904F-8BDC2BA6E93E}" destId="{C10703C3-AC95-4234-8B80-719045FB1CC8}" srcOrd="0" destOrd="0" presId="urn:microsoft.com/office/officeart/2005/8/layout/vProcess5"/>
    <dgm:cxn modelId="{24A96298-BB12-40E2-A9F4-20020E92D606}" srcId="{F0D7B6F0-1FB0-4324-A67D-66311CB84353}" destId="{3EFA5054-4358-4ACC-B282-ABED79669419}" srcOrd="1" destOrd="0" parTransId="{0D13F604-7626-41C4-89D0-D1FA75773CDC}" sibTransId="{6FE39FF1-6D77-4060-AC2A-ECE72F35E670}"/>
    <dgm:cxn modelId="{35B575D9-78D7-4656-8EBA-1BF11A466C1D}" type="presOf" srcId="{34A6AA51-992F-4737-B92C-F31FEF550FDC}" destId="{69A88380-C322-43A9-BA85-0898147571D7}" srcOrd="1" destOrd="0" presId="urn:microsoft.com/office/officeart/2005/8/layout/vProcess5"/>
    <dgm:cxn modelId="{E2F5ED89-9F30-4BB7-B3A8-22618D4B9004}" srcId="{F0D7B6F0-1FB0-4324-A67D-66311CB84353}" destId="{34A6AA51-992F-4737-B92C-F31FEF550FDC}" srcOrd="2" destOrd="0" parTransId="{D2A67DBC-90FF-4AA2-95C9-8D03782CC213}" sibTransId="{ADE00258-40ED-45FD-A2E7-AD0ED725DD39}"/>
    <dgm:cxn modelId="{7E526364-4144-4554-A75B-039E82C671A5}" type="presOf" srcId="{3EFA5054-4358-4ACC-B282-ABED79669419}" destId="{C2831577-AAFE-4C7B-AF74-03AC96E6495A}" srcOrd="1" destOrd="0" presId="urn:microsoft.com/office/officeart/2005/8/layout/vProcess5"/>
    <dgm:cxn modelId="{F4DF859C-111D-434C-9B82-E23A39C7B1B0}" type="presOf" srcId="{F0D7B6F0-1FB0-4324-A67D-66311CB84353}" destId="{F08C6D84-0DF4-45DA-8792-6EC1F3C9DF10}" srcOrd="0" destOrd="0" presId="urn:microsoft.com/office/officeart/2005/8/layout/vProcess5"/>
    <dgm:cxn modelId="{17A248CE-E06C-440E-B77F-1361E25D29ED}" type="presParOf" srcId="{F08C6D84-0DF4-45DA-8792-6EC1F3C9DF10}" destId="{652D83AB-1C35-437A-BDF3-A8BA92166A77}" srcOrd="0" destOrd="0" presId="urn:microsoft.com/office/officeart/2005/8/layout/vProcess5"/>
    <dgm:cxn modelId="{D625C5EC-F66C-4C22-91DA-26EDB92A3381}" type="presParOf" srcId="{F08C6D84-0DF4-45DA-8792-6EC1F3C9DF10}" destId="{C10703C3-AC95-4234-8B80-719045FB1CC8}" srcOrd="1" destOrd="0" presId="urn:microsoft.com/office/officeart/2005/8/layout/vProcess5"/>
    <dgm:cxn modelId="{65B566F4-AC1E-4DA6-AEEA-E26E229C93A7}" type="presParOf" srcId="{F08C6D84-0DF4-45DA-8792-6EC1F3C9DF10}" destId="{E992F853-33D3-46E0-90F0-3D1E6526A8B9}" srcOrd="2" destOrd="0" presId="urn:microsoft.com/office/officeart/2005/8/layout/vProcess5"/>
    <dgm:cxn modelId="{DF8FA146-F346-4392-8CAF-FDCAF16C3AAB}" type="presParOf" srcId="{F08C6D84-0DF4-45DA-8792-6EC1F3C9DF10}" destId="{CC2E99C9-3581-4B23-A1F3-5E51B9F07FAC}" srcOrd="3" destOrd="0" presId="urn:microsoft.com/office/officeart/2005/8/layout/vProcess5"/>
    <dgm:cxn modelId="{B834612C-BDC9-4401-A5E5-45593171EBC6}" type="presParOf" srcId="{F08C6D84-0DF4-45DA-8792-6EC1F3C9DF10}" destId="{5D751579-BAB8-4CF8-8DB8-A11D23169B76}" srcOrd="4" destOrd="0" presId="urn:microsoft.com/office/officeart/2005/8/layout/vProcess5"/>
    <dgm:cxn modelId="{5D7155F9-39D4-411B-9C93-DC0CF894C778}" type="presParOf" srcId="{F08C6D84-0DF4-45DA-8792-6EC1F3C9DF10}" destId="{993AEDAF-1BA3-4FBF-BA27-67F2A8C13029}" srcOrd="5" destOrd="0" presId="urn:microsoft.com/office/officeart/2005/8/layout/vProcess5"/>
    <dgm:cxn modelId="{1D3F18D3-94D9-464C-AE1A-6B88D98DF7E9}" type="presParOf" srcId="{F08C6D84-0DF4-45DA-8792-6EC1F3C9DF10}" destId="{BF12885A-385A-4AA0-A934-FCA0BB50E7AA}" srcOrd="6" destOrd="0" presId="urn:microsoft.com/office/officeart/2005/8/layout/vProcess5"/>
    <dgm:cxn modelId="{2485A034-FBEC-4188-9215-49810ED197AF}" type="presParOf" srcId="{F08C6D84-0DF4-45DA-8792-6EC1F3C9DF10}" destId="{C2831577-AAFE-4C7B-AF74-03AC96E6495A}" srcOrd="7" destOrd="0" presId="urn:microsoft.com/office/officeart/2005/8/layout/vProcess5"/>
    <dgm:cxn modelId="{F7C26EDF-5E2F-43E3-8FB4-B00BEAFBD48F}" type="presParOf" srcId="{F08C6D84-0DF4-45DA-8792-6EC1F3C9DF10}" destId="{69A88380-C322-43A9-BA85-0898147571D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59EF35-DCF8-4ADF-A545-FED03FB3E89F}" type="doc">
      <dgm:prSet loTypeId="urn:microsoft.com/office/officeart/2005/8/layout/process1" loCatId="process" qsTypeId="urn:microsoft.com/office/officeart/2005/8/quickstyle/3d4" qsCatId="3D" csTypeId="urn:microsoft.com/office/officeart/2005/8/colors/colorful2" csCatId="colorful" phldr="1"/>
      <dgm:spPr/>
      <dgm:t>
        <a:bodyPr/>
        <a:lstStyle/>
        <a:p>
          <a:endParaRPr lang="en-US"/>
        </a:p>
      </dgm:t>
    </dgm:pt>
    <dgm:pt modelId="{90891223-A548-4A49-BCE3-8C79E5CC2DA4}">
      <dgm:prSet custT="1"/>
      <dgm:spPr/>
      <dgm:t>
        <a:bodyPr/>
        <a:lstStyle/>
        <a:p>
          <a:r>
            <a:rPr lang="en-GB" sz="2800">
              <a:latin typeface="Calibri" panose="020F0502020204030204" pitchFamily="34" charset="0"/>
              <a:cs typeface="Calibri" panose="020F0502020204030204" pitchFamily="34" charset="0"/>
            </a:rPr>
            <a:t>Psychometric and profiling questionnaires are powerful tools for driving reflection, and subsequent discussion of the results</a:t>
          </a:r>
          <a:endParaRPr lang="en-US" sz="2800">
            <a:latin typeface="Calibri" panose="020F0502020204030204" pitchFamily="34" charset="0"/>
            <a:cs typeface="Calibri" panose="020F0502020204030204" pitchFamily="34" charset="0"/>
          </a:endParaRPr>
        </a:p>
      </dgm:t>
    </dgm:pt>
    <dgm:pt modelId="{5583BA45-9335-4DAF-B868-3E6D63A47E99}" type="parTrans" cxnId="{639EE7D3-C432-4E29-9683-3072DEE36FA4}">
      <dgm:prSet/>
      <dgm:spPr/>
      <dgm:t>
        <a:bodyPr/>
        <a:lstStyle/>
        <a:p>
          <a:endParaRPr lang="en-US"/>
        </a:p>
      </dgm:t>
    </dgm:pt>
    <dgm:pt modelId="{D2DED4F4-09B9-439B-B667-7A2737656107}" type="sibTrans" cxnId="{639EE7D3-C432-4E29-9683-3072DEE36FA4}">
      <dgm:prSet/>
      <dgm:spPr/>
      <dgm:t>
        <a:bodyPr/>
        <a:lstStyle/>
        <a:p>
          <a:endParaRPr lang="en-US"/>
        </a:p>
      </dgm:t>
    </dgm:pt>
    <dgm:pt modelId="{ECCC0883-F6FD-40DA-A3FE-F6EFAB2CC395}">
      <dgm:prSet custT="1"/>
      <dgm:spPr/>
      <dgm:t>
        <a:bodyPr/>
        <a:lstStyle/>
        <a:p>
          <a:r>
            <a:rPr lang="en-GB" sz="2400">
              <a:latin typeface="Calibri" panose="020F0502020204030204" pitchFamily="34" charset="0"/>
              <a:cs typeface="Calibri" panose="020F0502020204030204" pitchFamily="34" charset="0"/>
            </a:rPr>
            <a:t>Among the best known of these tests are </a:t>
          </a:r>
          <a:r>
            <a:rPr lang="en-GB" sz="2400" b="1">
              <a:latin typeface="Calibri" panose="020F0502020204030204" pitchFamily="34" charset="0"/>
              <a:cs typeface="Calibri" panose="020F0502020204030204" pitchFamily="34" charset="0"/>
            </a:rPr>
            <a:t>Myers-Briggs</a:t>
          </a:r>
          <a:r>
            <a:rPr lang="en-GB" sz="2400">
              <a:latin typeface="Calibri" panose="020F0502020204030204" pitchFamily="34" charset="0"/>
              <a:cs typeface="Calibri" panose="020F0502020204030204" pitchFamily="34" charset="0"/>
            </a:rPr>
            <a:t>, Predictive Index and Insights Discovery, but all are aimed at serving as a data point towards greater self-awareness. </a:t>
          </a:r>
          <a:endParaRPr lang="en-US" sz="2400">
            <a:latin typeface="Calibri" panose="020F0502020204030204" pitchFamily="34" charset="0"/>
            <a:cs typeface="Calibri" panose="020F0502020204030204" pitchFamily="34" charset="0"/>
          </a:endParaRPr>
        </a:p>
      </dgm:t>
    </dgm:pt>
    <dgm:pt modelId="{C6C89C5B-2EAD-4EB3-B73A-1C537B5DFC07}" type="parTrans" cxnId="{B476D9A5-B2A2-42F8-ACAD-2962B402D10F}">
      <dgm:prSet/>
      <dgm:spPr/>
      <dgm:t>
        <a:bodyPr/>
        <a:lstStyle/>
        <a:p>
          <a:endParaRPr lang="en-US"/>
        </a:p>
      </dgm:t>
    </dgm:pt>
    <dgm:pt modelId="{7E3722C5-C227-42D6-B690-8E97648881AC}" type="sibTrans" cxnId="{B476D9A5-B2A2-42F8-ACAD-2962B402D10F}">
      <dgm:prSet/>
      <dgm:spPr/>
      <dgm:t>
        <a:bodyPr/>
        <a:lstStyle/>
        <a:p>
          <a:endParaRPr lang="en-US"/>
        </a:p>
      </dgm:t>
    </dgm:pt>
    <dgm:pt modelId="{4964FCF9-F13D-4853-B25F-9C11C580D3EB}">
      <dgm:prSet custT="1"/>
      <dgm:spPr/>
      <dgm:t>
        <a:bodyPr/>
        <a:lstStyle/>
        <a:p>
          <a:r>
            <a:rPr lang="en-GB" sz="2000">
              <a:latin typeface="Calibri" panose="020F0502020204030204" pitchFamily="34" charset="0"/>
              <a:cs typeface="Calibri" panose="020F0502020204030204" pitchFamily="34" charset="0"/>
            </a:rPr>
            <a:t>A common design point with all of them is that there are no particular right or wrong answers. Instead, they are designed to compel respondents to consider a set of </a:t>
          </a:r>
          <a:r>
            <a:rPr lang="en-GB" sz="2400">
              <a:latin typeface="Calibri" panose="020F0502020204030204" pitchFamily="34" charset="0"/>
              <a:cs typeface="Calibri" panose="020F0502020204030204" pitchFamily="34" charset="0"/>
            </a:rPr>
            <a:t>traits</a:t>
          </a:r>
          <a:r>
            <a:rPr lang="en-GB" sz="2000">
              <a:latin typeface="Calibri" panose="020F0502020204030204" pitchFamily="34" charset="0"/>
              <a:cs typeface="Calibri" panose="020F0502020204030204" pitchFamily="34" charset="0"/>
            </a:rPr>
            <a:t> or characteristics that most accurately describe them relative to other people. </a:t>
          </a:r>
          <a:endParaRPr lang="en-US" sz="2000">
            <a:latin typeface="Calibri" panose="020F0502020204030204" pitchFamily="34" charset="0"/>
            <a:cs typeface="Calibri" panose="020F0502020204030204" pitchFamily="34" charset="0"/>
          </a:endParaRPr>
        </a:p>
      </dgm:t>
    </dgm:pt>
    <dgm:pt modelId="{EBA99BAB-470D-4963-8EC0-6B71E430B50F}" type="parTrans" cxnId="{F94C2293-4164-4DD4-B206-C4DBB1D0FE92}">
      <dgm:prSet/>
      <dgm:spPr/>
      <dgm:t>
        <a:bodyPr/>
        <a:lstStyle/>
        <a:p>
          <a:endParaRPr lang="en-US"/>
        </a:p>
      </dgm:t>
    </dgm:pt>
    <dgm:pt modelId="{1E8522C5-7C80-4A96-A74B-6FFB60073F65}" type="sibTrans" cxnId="{F94C2293-4164-4DD4-B206-C4DBB1D0FE92}">
      <dgm:prSet/>
      <dgm:spPr/>
      <dgm:t>
        <a:bodyPr/>
        <a:lstStyle/>
        <a:p>
          <a:endParaRPr lang="en-US"/>
        </a:p>
      </dgm:t>
    </dgm:pt>
    <dgm:pt modelId="{1E412468-8C66-44D5-A1CD-1F4E5E3D7D3D}" type="pres">
      <dgm:prSet presAssocID="{2559EF35-DCF8-4ADF-A545-FED03FB3E89F}" presName="Name0" presStyleCnt="0">
        <dgm:presLayoutVars>
          <dgm:dir/>
          <dgm:resizeHandles val="exact"/>
        </dgm:presLayoutVars>
      </dgm:prSet>
      <dgm:spPr/>
      <dgm:t>
        <a:bodyPr/>
        <a:lstStyle/>
        <a:p>
          <a:endParaRPr lang="en-US"/>
        </a:p>
      </dgm:t>
    </dgm:pt>
    <dgm:pt modelId="{CFDEE0A0-0767-45A6-92F7-F4152F8F7E88}" type="pres">
      <dgm:prSet presAssocID="{90891223-A548-4A49-BCE3-8C79E5CC2DA4}" presName="node" presStyleLbl="node1" presStyleIdx="0" presStyleCnt="3" custScaleX="134368">
        <dgm:presLayoutVars>
          <dgm:bulletEnabled val="1"/>
        </dgm:presLayoutVars>
      </dgm:prSet>
      <dgm:spPr/>
      <dgm:t>
        <a:bodyPr/>
        <a:lstStyle/>
        <a:p>
          <a:endParaRPr lang="en-US"/>
        </a:p>
      </dgm:t>
    </dgm:pt>
    <dgm:pt modelId="{61B5366F-0A02-4EBF-B8F3-8496C4CF5723}" type="pres">
      <dgm:prSet presAssocID="{D2DED4F4-09B9-439B-B667-7A2737656107}" presName="sibTrans" presStyleLbl="sibTrans2D1" presStyleIdx="0" presStyleCnt="2"/>
      <dgm:spPr/>
      <dgm:t>
        <a:bodyPr/>
        <a:lstStyle/>
        <a:p>
          <a:endParaRPr lang="en-US"/>
        </a:p>
      </dgm:t>
    </dgm:pt>
    <dgm:pt modelId="{F9EF921A-7823-4694-9AF7-2B74333AD2E6}" type="pres">
      <dgm:prSet presAssocID="{D2DED4F4-09B9-439B-B667-7A2737656107}" presName="connectorText" presStyleLbl="sibTrans2D1" presStyleIdx="0" presStyleCnt="2"/>
      <dgm:spPr/>
      <dgm:t>
        <a:bodyPr/>
        <a:lstStyle/>
        <a:p>
          <a:endParaRPr lang="en-US"/>
        </a:p>
      </dgm:t>
    </dgm:pt>
    <dgm:pt modelId="{6432503C-8AC0-411B-AF9C-D3BD392EE739}" type="pres">
      <dgm:prSet presAssocID="{ECCC0883-F6FD-40DA-A3FE-F6EFAB2CC395}" presName="node" presStyleLbl="node1" presStyleIdx="1" presStyleCnt="3" custScaleX="113767" custLinFactNeighborX="11498" custLinFactNeighborY="3430">
        <dgm:presLayoutVars>
          <dgm:bulletEnabled val="1"/>
        </dgm:presLayoutVars>
      </dgm:prSet>
      <dgm:spPr/>
      <dgm:t>
        <a:bodyPr/>
        <a:lstStyle/>
        <a:p>
          <a:endParaRPr lang="en-US"/>
        </a:p>
      </dgm:t>
    </dgm:pt>
    <dgm:pt modelId="{837871D8-4C1D-4531-8590-D89213DDCD24}" type="pres">
      <dgm:prSet presAssocID="{7E3722C5-C227-42D6-B690-8E97648881AC}" presName="sibTrans" presStyleLbl="sibTrans2D1" presStyleIdx="1" presStyleCnt="2"/>
      <dgm:spPr/>
      <dgm:t>
        <a:bodyPr/>
        <a:lstStyle/>
        <a:p>
          <a:endParaRPr lang="en-US"/>
        </a:p>
      </dgm:t>
    </dgm:pt>
    <dgm:pt modelId="{70A806B6-C1FD-44E0-BB54-855FB9BBC379}" type="pres">
      <dgm:prSet presAssocID="{7E3722C5-C227-42D6-B690-8E97648881AC}" presName="connectorText" presStyleLbl="sibTrans2D1" presStyleIdx="1" presStyleCnt="2"/>
      <dgm:spPr/>
      <dgm:t>
        <a:bodyPr/>
        <a:lstStyle/>
        <a:p>
          <a:endParaRPr lang="en-US"/>
        </a:p>
      </dgm:t>
    </dgm:pt>
    <dgm:pt modelId="{7B85007F-0700-4BC7-A780-DAAB3B5CAF50}" type="pres">
      <dgm:prSet presAssocID="{4964FCF9-F13D-4853-B25F-9C11C580D3EB}" presName="node" presStyleLbl="node1" presStyleIdx="2" presStyleCnt="3" custScaleX="113556">
        <dgm:presLayoutVars>
          <dgm:bulletEnabled val="1"/>
        </dgm:presLayoutVars>
      </dgm:prSet>
      <dgm:spPr/>
      <dgm:t>
        <a:bodyPr/>
        <a:lstStyle/>
        <a:p>
          <a:endParaRPr lang="en-US"/>
        </a:p>
      </dgm:t>
    </dgm:pt>
  </dgm:ptLst>
  <dgm:cxnLst>
    <dgm:cxn modelId="{A4A6AF39-55C6-430B-99B7-DCB6D47CE44A}" type="presOf" srcId="{D2DED4F4-09B9-439B-B667-7A2737656107}" destId="{61B5366F-0A02-4EBF-B8F3-8496C4CF5723}" srcOrd="0" destOrd="0" presId="urn:microsoft.com/office/officeart/2005/8/layout/process1"/>
    <dgm:cxn modelId="{8509275F-3768-480C-A7EC-41C893883814}" type="presOf" srcId="{7E3722C5-C227-42D6-B690-8E97648881AC}" destId="{70A806B6-C1FD-44E0-BB54-855FB9BBC379}" srcOrd="1" destOrd="0" presId="urn:microsoft.com/office/officeart/2005/8/layout/process1"/>
    <dgm:cxn modelId="{B476D9A5-B2A2-42F8-ACAD-2962B402D10F}" srcId="{2559EF35-DCF8-4ADF-A545-FED03FB3E89F}" destId="{ECCC0883-F6FD-40DA-A3FE-F6EFAB2CC395}" srcOrd="1" destOrd="0" parTransId="{C6C89C5B-2EAD-4EB3-B73A-1C537B5DFC07}" sibTransId="{7E3722C5-C227-42D6-B690-8E97648881AC}"/>
    <dgm:cxn modelId="{8B30A301-E30E-4716-BE77-9DEAA8AB51A4}" type="presOf" srcId="{ECCC0883-F6FD-40DA-A3FE-F6EFAB2CC395}" destId="{6432503C-8AC0-411B-AF9C-D3BD392EE739}" srcOrd="0" destOrd="0" presId="urn:microsoft.com/office/officeart/2005/8/layout/process1"/>
    <dgm:cxn modelId="{F94C2293-4164-4DD4-B206-C4DBB1D0FE92}" srcId="{2559EF35-DCF8-4ADF-A545-FED03FB3E89F}" destId="{4964FCF9-F13D-4853-B25F-9C11C580D3EB}" srcOrd="2" destOrd="0" parTransId="{EBA99BAB-470D-4963-8EC0-6B71E430B50F}" sibTransId="{1E8522C5-7C80-4A96-A74B-6FFB60073F65}"/>
    <dgm:cxn modelId="{DE8806D5-B55A-43FE-8000-6EE2E8F10E8F}" type="presOf" srcId="{2559EF35-DCF8-4ADF-A545-FED03FB3E89F}" destId="{1E412468-8C66-44D5-A1CD-1F4E5E3D7D3D}" srcOrd="0" destOrd="0" presId="urn:microsoft.com/office/officeart/2005/8/layout/process1"/>
    <dgm:cxn modelId="{42C47F3C-291A-4E13-B183-1B3FB68F6A71}" type="presOf" srcId="{7E3722C5-C227-42D6-B690-8E97648881AC}" destId="{837871D8-4C1D-4531-8590-D89213DDCD24}" srcOrd="0" destOrd="0" presId="urn:microsoft.com/office/officeart/2005/8/layout/process1"/>
    <dgm:cxn modelId="{35D7CF68-9ACE-4B2F-8DE9-2392FFDB9076}" type="presOf" srcId="{4964FCF9-F13D-4853-B25F-9C11C580D3EB}" destId="{7B85007F-0700-4BC7-A780-DAAB3B5CAF50}" srcOrd="0" destOrd="0" presId="urn:microsoft.com/office/officeart/2005/8/layout/process1"/>
    <dgm:cxn modelId="{070FA6DE-B67F-4871-91CA-0B49C1C721E1}" type="presOf" srcId="{D2DED4F4-09B9-439B-B667-7A2737656107}" destId="{F9EF921A-7823-4694-9AF7-2B74333AD2E6}" srcOrd="1" destOrd="0" presId="urn:microsoft.com/office/officeart/2005/8/layout/process1"/>
    <dgm:cxn modelId="{639EE7D3-C432-4E29-9683-3072DEE36FA4}" srcId="{2559EF35-DCF8-4ADF-A545-FED03FB3E89F}" destId="{90891223-A548-4A49-BCE3-8C79E5CC2DA4}" srcOrd="0" destOrd="0" parTransId="{5583BA45-9335-4DAF-B868-3E6D63A47E99}" sibTransId="{D2DED4F4-09B9-439B-B667-7A2737656107}"/>
    <dgm:cxn modelId="{B211ADF2-560C-4A13-ADB1-AF4F0F299F9D}" type="presOf" srcId="{90891223-A548-4A49-BCE3-8C79E5CC2DA4}" destId="{CFDEE0A0-0767-45A6-92F7-F4152F8F7E88}" srcOrd="0" destOrd="0" presId="urn:microsoft.com/office/officeart/2005/8/layout/process1"/>
    <dgm:cxn modelId="{0007FC27-811E-470F-8132-22EFF0FB5582}" type="presParOf" srcId="{1E412468-8C66-44D5-A1CD-1F4E5E3D7D3D}" destId="{CFDEE0A0-0767-45A6-92F7-F4152F8F7E88}" srcOrd="0" destOrd="0" presId="urn:microsoft.com/office/officeart/2005/8/layout/process1"/>
    <dgm:cxn modelId="{1FFF8DB0-9669-4EEE-96FF-90B8DD25AB7D}" type="presParOf" srcId="{1E412468-8C66-44D5-A1CD-1F4E5E3D7D3D}" destId="{61B5366F-0A02-4EBF-B8F3-8496C4CF5723}" srcOrd="1" destOrd="0" presId="urn:microsoft.com/office/officeart/2005/8/layout/process1"/>
    <dgm:cxn modelId="{7D3A5852-7F7F-4B09-9DE1-B4A756CCA7AD}" type="presParOf" srcId="{61B5366F-0A02-4EBF-B8F3-8496C4CF5723}" destId="{F9EF921A-7823-4694-9AF7-2B74333AD2E6}" srcOrd="0" destOrd="0" presId="urn:microsoft.com/office/officeart/2005/8/layout/process1"/>
    <dgm:cxn modelId="{788236B3-D644-46DC-9259-3C76F0854EC4}" type="presParOf" srcId="{1E412468-8C66-44D5-A1CD-1F4E5E3D7D3D}" destId="{6432503C-8AC0-411B-AF9C-D3BD392EE739}" srcOrd="2" destOrd="0" presId="urn:microsoft.com/office/officeart/2005/8/layout/process1"/>
    <dgm:cxn modelId="{031B6D60-A198-48C5-9374-1E1DB12B9149}" type="presParOf" srcId="{1E412468-8C66-44D5-A1CD-1F4E5E3D7D3D}" destId="{837871D8-4C1D-4531-8590-D89213DDCD24}" srcOrd="3" destOrd="0" presId="urn:microsoft.com/office/officeart/2005/8/layout/process1"/>
    <dgm:cxn modelId="{94B3B878-B6E9-45C9-AEAD-445334C9ED2E}" type="presParOf" srcId="{837871D8-4C1D-4531-8590-D89213DDCD24}" destId="{70A806B6-C1FD-44E0-BB54-855FB9BBC379}" srcOrd="0" destOrd="0" presId="urn:microsoft.com/office/officeart/2005/8/layout/process1"/>
    <dgm:cxn modelId="{43C9743E-E3FB-4F74-B7B0-6C398D04D35A}" type="presParOf" srcId="{1E412468-8C66-44D5-A1CD-1F4E5E3D7D3D}" destId="{7B85007F-0700-4BC7-A780-DAAB3B5CAF50}"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F1BDDF-31ED-4401-91BA-2BEE6B21984D}" type="doc">
      <dgm:prSet loTypeId="urn:microsoft.com/office/officeart/2005/8/layout/cycle5" loCatId="cycle" qsTypeId="urn:microsoft.com/office/officeart/2005/8/quickstyle/simple3" qsCatId="simple" csTypeId="urn:microsoft.com/office/officeart/2005/8/colors/accent2_5" csCatId="accent2" phldr="1"/>
      <dgm:spPr/>
      <dgm:t>
        <a:bodyPr/>
        <a:lstStyle/>
        <a:p>
          <a:endParaRPr lang="en-US"/>
        </a:p>
      </dgm:t>
    </dgm:pt>
    <dgm:pt modelId="{6D1A3C55-45DB-477E-9460-FE04B6AEECDF}">
      <dgm:prSet phldrT="[Text]" custT="1"/>
      <dgm:spPr/>
      <dgm:t>
        <a:bodyPr/>
        <a:lstStyle/>
        <a:p>
          <a:r>
            <a:rPr lang="en-US" sz="2000" b="1"/>
            <a:t>Activist/ </a:t>
          </a:r>
          <a:r>
            <a:rPr lang="en-US" sz="2000" b="1">
              <a:latin typeface="Calibri" panose="020F0502020204030204" pitchFamily="34" charset="0"/>
              <a:cs typeface="Calibri" panose="020F0502020204030204" pitchFamily="34" charset="0"/>
            </a:rPr>
            <a:t>Experience</a:t>
          </a:r>
        </a:p>
      </dgm:t>
    </dgm:pt>
    <dgm:pt modelId="{31565069-1280-4DA2-832F-C8662B71EFFC}" type="parTrans" cxnId="{07DE4DE5-3C0D-42ED-BBB1-30F697C016FA}">
      <dgm:prSet/>
      <dgm:spPr/>
      <dgm:t>
        <a:bodyPr/>
        <a:lstStyle/>
        <a:p>
          <a:endParaRPr lang="en-US" b="1"/>
        </a:p>
      </dgm:t>
    </dgm:pt>
    <dgm:pt modelId="{2827C088-CDD9-4045-A200-12E2CAF35A62}" type="sibTrans" cxnId="{07DE4DE5-3C0D-42ED-BBB1-30F697C016FA}">
      <dgm:prSet/>
      <dgm:spPr/>
      <dgm:t>
        <a:bodyPr/>
        <a:lstStyle/>
        <a:p>
          <a:endParaRPr lang="en-US" b="1"/>
        </a:p>
      </dgm:t>
    </dgm:pt>
    <dgm:pt modelId="{155C0AE7-28B7-4840-B03B-10B0B8FF5E0F}">
      <dgm:prSet phldrT="[Text]" custT="1"/>
      <dgm:spPr/>
      <dgm:t>
        <a:bodyPr/>
        <a:lstStyle/>
        <a:p>
          <a:r>
            <a:rPr lang="en-US" sz="2000" b="1">
              <a:latin typeface="Calibri" panose="020F0502020204030204" pitchFamily="34" charset="0"/>
              <a:cs typeface="Calibri" panose="020F0502020204030204" pitchFamily="34" charset="0"/>
            </a:rPr>
            <a:t>Reflector/ Reflection and review of experience</a:t>
          </a:r>
        </a:p>
      </dgm:t>
    </dgm:pt>
    <dgm:pt modelId="{CB26BEF5-39D2-4F20-8CC4-99C5047B1DBB}" type="parTrans" cxnId="{718683D9-3AA5-49B0-8450-2E64C106AE5C}">
      <dgm:prSet/>
      <dgm:spPr/>
      <dgm:t>
        <a:bodyPr/>
        <a:lstStyle/>
        <a:p>
          <a:endParaRPr lang="en-US" b="1"/>
        </a:p>
      </dgm:t>
    </dgm:pt>
    <dgm:pt modelId="{9EC7DE74-AC0A-4AC5-A28E-F73E6DBBF206}" type="sibTrans" cxnId="{718683D9-3AA5-49B0-8450-2E64C106AE5C}">
      <dgm:prSet/>
      <dgm:spPr/>
      <dgm:t>
        <a:bodyPr/>
        <a:lstStyle/>
        <a:p>
          <a:endParaRPr lang="en-US" b="1"/>
        </a:p>
      </dgm:t>
    </dgm:pt>
    <dgm:pt modelId="{68694133-C85E-4870-B95B-BE438A39ED85}">
      <dgm:prSet phldrT="[Text]" custT="1"/>
      <dgm:spPr/>
      <dgm:t>
        <a:bodyPr/>
        <a:lstStyle/>
        <a:p>
          <a:r>
            <a:rPr lang="en-US" sz="2000" b="1"/>
            <a:t>Theorist/ conclusions</a:t>
          </a:r>
        </a:p>
      </dgm:t>
    </dgm:pt>
    <dgm:pt modelId="{971FE207-432C-446A-9D31-F6F1A120F4FF}" type="parTrans" cxnId="{8104D9AA-6E2A-4974-A6DB-5BB3502F4803}">
      <dgm:prSet/>
      <dgm:spPr/>
      <dgm:t>
        <a:bodyPr/>
        <a:lstStyle/>
        <a:p>
          <a:endParaRPr lang="en-US" b="1"/>
        </a:p>
      </dgm:t>
    </dgm:pt>
    <dgm:pt modelId="{2BD30337-07F9-4540-A835-5BE6BA21393E}" type="sibTrans" cxnId="{8104D9AA-6E2A-4974-A6DB-5BB3502F4803}">
      <dgm:prSet/>
      <dgm:spPr/>
      <dgm:t>
        <a:bodyPr/>
        <a:lstStyle/>
        <a:p>
          <a:endParaRPr lang="en-US" b="1"/>
        </a:p>
      </dgm:t>
    </dgm:pt>
    <dgm:pt modelId="{E4663352-D921-4C40-8DE1-DD77D60A0DAD}">
      <dgm:prSet phldrT="[Text]" custT="1"/>
      <dgm:spPr/>
      <dgm:t>
        <a:bodyPr/>
        <a:lstStyle/>
        <a:p>
          <a:r>
            <a:rPr lang="en-US" sz="1900" b="1"/>
            <a:t>Pragmatist/ </a:t>
          </a:r>
          <a:r>
            <a:rPr lang="en-US" sz="2400" b="1">
              <a:latin typeface="Calibri" panose="020F0502020204030204" pitchFamily="34" charset="0"/>
              <a:cs typeface="Calibri" panose="020F0502020204030204" pitchFamily="34" charset="0"/>
            </a:rPr>
            <a:t>planning</a:t>
          </a:r>
          <a:endParaRPr lang="en-US" sz="1900" b="1">
            <a:latin typeface="Calibri" panose="020F0502020204030204" pitchFamily="34" charset="0"/>
            <a:cs typeface="Calibri" panose="020F0502020204030204" pitchFamily="34" charset="0"/>
          </a:endParaRPr>
        </a:p>
      </dgm:t>
    </dgm:pt>
    <dgm:pt modelId="{9417FB98-BD19-4CD8-8988-AABFACBD5914}" type="parTrans" cxnId="{3856A9B1-8D12-40EE-91BB-418BC81012FB}">
      <dgm:prSet/>
      <dgm:spPr/>
      <dgm:t>
        <a:bodyPr/>
        <a:lstStyle/>
        <a:p>
          <a:endParaRPr lang="en-US" b="1"/>
        </a:p>
      </dgm:t>
    </dgm:pt>
    <dgm:pt modelId="{0A063C62-9B1B-4D3C-B3F1-975B74F1484F}" type="sibTrans" cxnId="{3856A9B1-8D12-40EE-91BB-418BC81012FB}">
      <dgm:prSet/>
      <dgm:spPr/>
      <dgm:t>
        <a:bodyPr/>
        <a:lstStyle/>
        <a:p>
          <a:endParaRPr lang="en-US" b="1"/>
        </a:p>
      </dgm:t>
    </dgm:pt>
    <dgm:pt modelId="{E7BF9AAB-2F95-41E8-B486-4791177991EC}" type="pres">
      <dgm:prSet presAssocID="{E4F1BDDF-31ED-4401-91BA-2BEE6B21984D}" presName="cycle" presStyleCnt="0">
        <dgm:presLayoutVars>
          <dgm:dir/>
          <dgm:resizeHandles val="exact"/>
        </dgm:presLayoutVars>
      </dgm:prSet>
      <dgm:spPr/>
      <dgm:t>
        <a:bodyPr/>
        <a:lstStyle/>
        <a:p>
          <a:endParaRPr lang="en-US"/>
        </a:p>
      </dgm:t>
    </dgm:pt>
    <dgm:pt modelId="{DEAA8C01-D967-4814-9DEE-51A2D5093AC0}" type="pres">
      <dgm:prSet presAssocID="{6D1A3C55-45DB-477E-9460-FE04B6AEECDF}" presName="node" presStyleLbl="node1" presStyleIdx="0" presStyleCnt="4">
        <dgm:presLayoutVars>
          <dgm:bulletEnabled val="1"/>
        </dgm:presLayoutVars>
      </dgm:prSet>
      <dgm:spPr/>
      <dgm:t>
        <a:bodyPr/>
        <a:lstStyle/>
        <a:p>
          <a:endParaRPr lang="en-US"/>
        </a:p>
      </dgm:t>
    </dgm:pt>
    <dgm:pt modelId="{23F05768-C594-49C1-A7F8-9C4AFC57ABE0}" type="pres">
      <dgm:prSet presAssocID="{6D1A3C55-45DB-477E-9460-FE04B6AEECDF}" presName="spNode" presStyleCnt="0"/>
      <dgm:spPr/>
    </dgm:pt>
    <dgm:pt modelId="{F0CC3C1D-93AF-45D6-A9CA-326A3D146177}" type="pres">
      <dgm:prSet presAssocID="{2827C088-CDD9-4045-A200-12E2CAF35A62}" presName="sibTrans" presStyleLbl="sibTrans1D1" presStyleIdx="0" presStyleCnt="4"/>
      <dgm:spPr/>
      <dgm:t>
        <a:bodyPr/>
        <a:lstStyle/>
        <a:p>
          <a:endParaRPr lang="en-US"/>
        </a:p>
      </dgm:t>
    </dgm:pt>
    <dgm:pt modelId="{7AA505DE-1D49-45EB-8F48-60924F1C3EF5}" type="pres">
      <dgm:prSet presAssocID="{155C0AE7-28B7-4840-B03B-10B0B8FF5E0F}" presName="node" presStyleLbl="node1" presStyleIdx="1" presStyleCnt="4" custScaleX="128784" custScaleY="152532">
        <dgm:presLayoutVars>
          <dgm:bulletEnabled val="1"/>
        </dgm:presLayoutVars>
      </dgm:prSet>
      <dgm:spPr/>
      <dgm:t>
        <a:bodyPr/>
        <a:lstStyle/>
        <a:p>
          <a:endParaRPr lang="en-US"/>
        </a:p>
      </dgm:t>
    </dgm:pt>
    <dgm:pt modelId="{5FF7B182-3662-4558-83DB-140C96884DF1}" type="pres">
      <dgm:prSet presAssocID="{155C0AE7-28B7-4840-B03B-10B0B8FF5E0F}" presName="spNode" presStyleCnt="0"/>
      <dgm:spPr/>
    </dgm:pt>
    <dgm:pt modelId="{93AA154C-ABAA-487F-A328-370AC9661962}" type="pres">
      <dgm:prSet presAssocID="{9EC7DE74-AC0A-4AC5-A28E-F73E6DBBF206}" presName="sibTrans" presStyleLbl="sibTrans1D1" presStyleIdx="1" presStyleCnt="4"/>
      <dgm:spPr/>
      <dgm:t>
        <a:bodyPr/>
        <a:lstStyle/>
        <a:p>
          <a:endParaRPr lang="en-US"/>
        </a:p>
      </dgm:t>
    </dgm:pt>
    <dgm:pt modelId="{9ADCCB40-C278-4CFB-A50C-706E67693CB3}" type="pres">
      <dgm:prSet presAssocID="{68694133-C85E-4870-B95B-BE438A39ED85}" presName="node" presStyleLbl="node1" presStyleIdx="2" presStyleCnt="4" custScaleX="128036" custScaleY="124161" custRadScaleRad="91692" custRadScaleInc="-2011">
        <dgm:presLayoutVars>
          <dgm:bulletEnabled val="1"/>
        </dgm:presLayoutVars>
      </dgm:prSet>
      <dgm:spPr/>
      <dgm:t>
        <a:bodyPr/>
        <a:lstStyle/>
        <a:p>
          <a:endParaRPr lang="en-US"/>
        </a:p>
      </dgm:t>
    </dgm:pt>
    <dgm:pt modelId="{5AC90D5F-A9CD-41EE-838A-55905B7A3C25}" type="pres">
      <dgm:prSet presAssocID="{68694133-C85E-4870-B95B-BE438A39ED85}" presName="spNode" presStyleCnt="0"/>
      <dgm:spPr/>
    </dgm:pt>
    <dgm:pt modelId="{43C64844-FCF5-4BE4-8A16-4ADD5C117C73}" type="pres">
      <dgm:prSet presAssocID="{2BD30337-07F9-4540-A835-5BE6BA21393E}" presName="sibTrans" presStyleLbl="sibTrans1D1" presStyleIdx="2" presStyleCnt="4"/>
      <dgm:spPr/>
      <dgm:t>
        <a:bodyPr/>
        <a:lstStyle/>
        <a:p>
          <a:endParaRPr lang="en-US"/>
        </a:p>
      </dgm:t>
    </dgm:pt>
    <dgm:pt modelId="{A2054719-0092-49FE-A36A-C9F0D4D57BAD}" type="pres">
      <dgm:prSet presAssocID="{E4663352-D921-4C40-8DE1-DD77D60A0DAD}" presName="node" presStyleLbl="node1" presStyleIdx="3" presStyleCnt="4" custScaleX="130575" custScaleY="97349">
        <dgm:presLayoutVars>
          <dgm:bulletEnabled val="1"/>
        </dgm:presLayoutVars>
      </dgm:prSet>
      <dgm:spPr/>
      <dgm:t>
        <a:bodyPr/>
        <a:lstStyle/>
        <a:p>
          <a:endParaRPr lang="en-US"/>
        </a:p>
      </dgm:t>
    </dgm:pt>
    <dgm:pt modelId="{0F21F93D-7F8A-43D2-88EC-2271438EF018}" type="pres">
      <dgm:prSet presAssocID="{E4663352-D921-4C40-8DE1-DD77D60A0DAD}" presName="spNode" presStyleCnt="0"/>
      <dgm:spPr/>
    </dgm:pt>
    <dgm:pt modelId="{A2DB3A88-871F-461C-ABB5-8F01F98FDAFF}" type="pres">
      <dgm:prSet presAssocID="{0A063C62-9B1B-4D3C-B3F1-975B74F1484F}" presName="sibTrans" presStyleLbl="sibTrans1D1" presStyleIdx="3" presStyleCnt="4"/>
      <dgm:spPr/>
      <dgm:t>
        <a:bodyPr/>
        <a:lstStyle/>
        <a:p>
          <a:endParaRPr lang="en-US"/>
        </a:p>
      </dgm:t>
    </dgm:pt>
  </dgm:ptLst>
  <dgm:cxnLst>
    <dgm:cxn modelId="{C5D6CC14-FFDB-4B8A-8353-0A144D9F3FA3}" type="presOf" srcId="{E4F1BDDF-31ED-4401-91BA-2BEE6B21984D}" destId="{E7BF9AAB-2F95-41E8-B486-4791177991EC}" srcOrd="0" destOrd="0" presId="urn:microsoft.com/office/officeart/2005/8/layout/cycle5"/>
    <dgm:cxn modelId="{8104D9AA-6E2A-4974-A6DB-5BB3502F4803}" srcId="{E4F1BDDF-31ED-4401-91BA-2BEE6B21984D}" destId="{68694133-C85E-4870-B95B-BE438A39ED85}" srcOrd="2" destOrd="0" parTransId="{971FE207-432C-446A-9D31-F6F1A120F4FF}" sibTransId="{2BD30337-07F9-4540-A835-5BE6BA21393E}"/>
    <dgm:cxn modelId="{C5A40674-44CB-4CF7-8CB3-8F6B83B7C80A}" type="presOf" srcId="{0A063C62-9B1B-4D3C-B3F1-975B74F1484F}" destId="{A2DB3A88-871F-461C-ABB5-8F01F98FDAFF}" srcOrd="0" destOrd="0" presId="urn:microsoft.com/office/officeart/2005/8/layout/cycle5"/>
    <dgm:cxn modelId="{E7AC2FF4-0932-4961-9089-E7418A3B11F0}" type="presOf" srcId="{9EC7DE74-AC0A-4AC5-A28E-F73E6DBBF206}" destId="{93AA154C-ABAA-487F-A328-370AC9661962}" srcOrd="0" destOrd="0" presId="urn:microsoft.com/office/officeart/2005/8/layout/cycle5"/>
    <dgm:cxn modelId="{07DE4DE5-3C0D-42ED-BBB1-30F697C016FA}" srcId="{E4F1BDDF-31ED-4401-91BA-2BEE6B21984D}" destId="{6D1A3C55-45DB-477E-9460-FE04B6AEECDF}" srcOrd="0" destOrd="0" parTransId="{31565069-1280-4DA2-832F-C8662B71EFFC}" sibTransId="{2827C088-CDD9-4045-A200-12E2CAF35A62}"/>
    <dgm:cxn modelId="{A46B96D5-9F42-4877-89FD-781AFE4072E3}" type="presOf" srcId="{68694133-C85E-4870-B95B-BE438A39ED85}" destId="{9ADCCB40-C278-4CFB-A50C-706E67693CB3}" srcOrd="0" destOrd="0" presId="urn:microsoft.com/office/officeart/2005/8/layout/cycle5"/>
    <dgm:cxn modelId="{718683D9-3AA5-49B0-8450-2E64C106AE5C}" srcId="{E4F1BDDF-31ED-4401-91BA-2BEE6B21984D}" destId="{155C0AE7-28B7-4840-B03B-10B0B8FF5E0F}" srcOrd="1" destOrd="0" parTransId="{CB26BEF5-39D2-4F20-8CC4-99C5047B1DBB}" sibTransId="{9EC7DE74-AC0A-4AC5-A28E-F73E6DBBF206}"/>
    <dgm:cxn modelId="{379F46FE-FF34-46A1-B47F-000A587934B8}" type="presOf" srcId="{2BD30337-07F9-4540-A835-5BE6BA21393E}" destId="{43C64844-FCF5-4BE4-8A16-4ADD5C117C73}" srcOrd="0" destOrd="0" presId="urn:microsoft.com/office/officeart/2005/8/layout/cycle5"/>
    <dgm:cxn modelId="{C3D478A0-DC5F-4094-ACE7-B2C505B0250B}" type="presOf" srcId="{E4663352-D921-4C40-8DE1-DD77D60A0DAD}" destId="{A2054719-0092-49FE-A36A-C9F0D4D57BAD}" srcOrd="0" destOrd="0" presId="urn:microsoft.com/office/officeart/2005/8/layout/cycle5"/>
    <dgm:cxn modelId="{35F60AB8-A861-41E8-BD34-A3669F8729FA}" type="presOf" srcId="{6D1A3C55-45DB-477E-9460-FE04B6AEECDF}" destId="{DEAA8C01-D967-4814-9DEE-51A2D5093AC0}" srcOrd="0" destOrd="0" presId="urn:microsoft.com/office/officeart/2005/8/layout/cycle5"/>
    <dgm:cxn modelId="{9E0C2956-0FC7-441F-A768-9DE72A176937}" type="presOf" srcId="{2827C088-CDD9-4045-A200-12E2CAF35A62}" destId="{F0CC3C1D-93AF-45D6-A9CA-326A3D146177}" srcOrd="0" destOrd="0" presId="urn:microsoft.com/office/officeart/2005/8/layout/cycle5"/>
    <dgm:cxn modelId="{3856A9B1-8D12-40EE-91BB-418BC81012FB}" srcId="{E4F1BDDF-31ED-4401-91BA-2BEE6B21984D}" destId="{E4663352-D921-4C40-8DE1-DD77D60A0DAD}" srcOrd="3" destOrd="0" parTransId="{9417FB98-BD19-4CD8-8988-AABFACBD5914}" sibTransId="{0A063C62-9B1B-4D3C-B3F1-975B74F1484F}"/>
    <dgm:cxn modelId="{A4C02FA9-2E92-4F04-AD13-139FE6DF4908}" type="presOf" srcId="{155C0AE7-28B7-4840-B03B-10B0B8FF5E0F}" destId="{7AA505DE-1D49-45EB-8F48-60924F1C3EF5}" srcOrd="0" destOrd="0" presId="urn:microsoft.com/office/officeart/2005/8/layout/cycle5"/>
    <dgm:cxn modelId="{D0027A95-0F4F-4E3C-B8AE-74382C5F5FD7}" type="presParOf" srcId="{E7BF9AAB-2F95-41E8-B486-4791177991EC}" destId="{DEAA8C01-D967-4814-9DEE-51A2D5093AC0}" srcOrd="0" destOrd="0" presId="urn:microsoft.com/office/officeart/2005/8/layout/cycle5"/>
    <dgm:cxn modelId="{6EFC76AF-AD50-4492-89D1-BF8BC7B2AB05}" type="presParOf" srcId="{E7BF9AAB-2F95-41E8-B486-4791177991EC}" destId="{23F05768-C594-49C1-A7F8-9C4AFC57ABE0}" srcOrd="1" destOrd="0" presId="urn:microsoft.com/office/officeart/2005/8/layout/cycle5"/>
    <dgm:cxn modelId="{92D7599F-4707-47F4-B8AD-E5C21AD451E5}" type="presParOf" srcId="{E7BF9AAB-2F95-41E8-B486-4791177991EC}" destId="{F0CC3C1D-93AF-45D6-A9CA-326A3D146177}" srcOrd="2" destOrd="0" presId="urn:microsoft.com/office/officeart/2005/8/layout/cycle5"/>
    <dgm:cxn modelId="{5763FA05-FB6A-4F0B-8D1F-6A46B408E3AD}" type="presParOf" srcId="{E7BF9AAB-2F95-41E8-B486-4791177991EC}" destId="{7AA505DE-1D49-45EB-8F48-60924F1C3EF5}" srcOrd="3" destOrd="0" presId="urn:microsoft.com/office/officeart/2005/8/layout/cycle5"/>
    <dgm:cxn modelId="{44D19FEA-EE1B-4C40-AC00-C6EAF2440B4D}" type="presParOf" srcId="{E7BF9AAB-2F95-41E8-B486-4791177991EC}" destId="{5FF7B182-3662-4558-83DB-140C96884DF1}" srcOrd="4" destOrd="0" presId="urn:microsoft.com/office/officeart/2005/8/layout/cycle5"/>
    <dgm:cxn modelId="{D0A0E00C-4256-4972-891F-86655639A170}" type="presParOf" srcId="{E7BF9AAB-2F95-41E8-B486-4791177991EC}" destId="{93AA154C-ABAA-487F-A328-370AC9661962}" srcOrd="5" destOrd="0" presId="urn:microsoft.com/office/officeart/2005/8/layout/cycle5"/>
    <dgm:cxn modelId="{7A15BD66-637C-4FA6-AD69-D69730EBD390}" type="presParOf" srcId="{E7BF9AAB-2F95-41E8-B486-4791177991EC}" destId="{9ADCCB40-C278-4CFB-A50C-706E67693CB3}" srcOrd="6" destOrd="0" presId="urn:microsoft.com/office/officeart/2005/8/layout/cycle5"/>
    <dgm:cxn modelId="{1E46558A-B26D-4287-A47E-E613E298D72A}" type="presParOf" srcId="{E7BF9AAB-2F95-41E8-B486-4791177991EC}" destId="{5AC90D5F-A9CD-41EE-838A-55905B7A3C25}" srcOrd="7" destOrd="0" presId="urn:microsoft.com/office/officeart/2005/8/layout/cycle5"/>
    <dgm:cxn modelId="{1454B805-22DA-42F2-924F-E8763F07697F}" type="presParOf" srcId="{E7BF9AAB-2F95-41E8-B486-4791177991EC}" destId="{43C64844-FCF5-4BE4-8A16-4ADD5C117C73}" srcOrd="8" destOrd="0" presId="urn:microsoft.com/office/officeart/2005/8/layout/cycle5"/>
    <dgm:cxn modelId="{77FF835A-DC01-4F02-A86A-6CDCA8BCAAA2}" type="presParOf" srcId="{E7BF9AAB-2F95-41E8-B486-4791177991EC}" destId="{A2054719-0092-49FE-A36A-C9F0D4D57BAD}" srcOrd="9" destOrd="0" presId="urn:microsoft.com/office/officeart/2005/8/layout/cycle5"/>
    <dgm:cxn modelId="{4DAC1BF5-2576-492F-B4B4-6AAFD510E581}" type="presParOf" srcId="{E7BF9AAB-2F95-41E8-B486-4791177991EC}" destId="{0F21F93D-7F8A-43D2-88EC-2271438EF018}" srcOrd="10" destOrd="0" presId="urn:microsoft.com/office/officeart/2005/8/layout/cycle5"/>
    <dgm:cxn modelId="{C74B4EF5-4457-4C72-B3D7-2868DB7E978A}" type="presParOf" srcId="{E7BF9AAB-2F95-41E8-B486-4791177991EC}" destId="{A2DB3A88-871F-461C-ABB5-8F01F98FDAF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48D3728B-A262-4BC2-AA8E-D62D30F2FD3A}" type="doc">
      <dgm:prSet loTypeId="urn:diagrams.loki3.com/TabbedArc+Icon" loCatId="officeonline" qsTypeId="urn:microsoft.com/office/officeart/2005/8/quickstyle/simple5" qsCatId="simple" csTypeId="urn:microsoft.com/office/officeart/2005/8/colors/colorful2" csCatId="colorful" phldr="1"/>
      <dgm:spPr/>
    </dgm:pt>
    <dgm:pt modelId="{5034EA2E-7D8D-4E35-A9D8-25C072CA7937}">
      <dgm:prSet phldrT="[Text]" custT="1"/>
      <dgm:spPr>
        <a:blipFill rotWithShape="0">
          <a:blip xmlns:r="http://schemas.openxmlformats.org/officeDocument/2006/relationships" r:embed="rId1"/>
          <a:tile tx="0" ty="0" sx="100000" sy="100000" flip="none" algn="tl"/>
        </a:blipFill>
      </dgm:spPr>
      <dgm:t>
        <a:bodyPr/>
        <a:lstStyle/>
        <a:p>
          <a:r>
            <a:rPr lang="en-US" sz="2400" b="1">
              <a:solidFill>
                <a:schemeClr val="tx1"/>
              </a:solidFill>
              <a:latin typeface="Calibri" panose="020F0502020204030204" pitchFamily="34" charset="0"/>
              <a:cs typeface="Calibri" panose="020F0502020204030204" pitchFamily="34" charset="0"/>
            </a:rPr>
            <a:t>Activist  (Active learning, workshops, exercises, Presentations, Group Works, Exams, Practice Assignments, Case Studies)</a:t>
          </a:r>
        </a:p>
      </dgm:t>
    </dgm:pt>
    <dgm:pt modelId="{8EC655BF-4E84-4F0C-A099-E4733885312A}" type="parTrans" cxnId="{857F14A5-ED5D-4CC4-8F64-21752D705429}">
      <dgm:prSet/>
      <dgm:spPr/>
      <dgm:t>
        <a:bodyPr/>
        <a:lstStyle/>
        <a:p>
          <a:endParaRPr lang="en-US" b="1"/>
        </a:p>
      </dgm:t>
    </dgm:pt>
    <dgm:pt modelId="{494470BA-C0F0-4174-90D1-95C898378D8B}" type="sibTrans" cxnId="{857F14A5-ED5D-4CC4-8F64-21752D705429}">
      <dgm:prSet/>
      <dgm:spPr/>
      <dgm:t>
        <a:bodyPr/>
        <a:lstStyle/>
        <a:p>
          <a:endParaRPr lang="en-US" b="1"/>
        </a:p>
      </dgm:t>
    </dgm:pt>
    <dgm:pt modelId="{B571DABB-78BA-4A8E-AEF7-3370ACFEFF84}">
      <dgm:prSet phldrT="[Text]" custT="1"/>
      <dgm:spPr/>
      <dgm:t>
        <a:bodyPr/>
        <a:lstStyle/>
        <a:p>
          <a:r>
            <a:rPr lang="en-US" sz="2400" b="1">
              <a:solidFill>
                <a:schemeClr val="tx1"/>
              </a:solidFill>
              <a:latin typeface="Calibri" panose="020F0502020204030204" pitchFamily="34" charset="0"/>
              <a:cs typeface="Calibri" panose="020F0502020204030204" pitchFamily="34" charset="0"/>
            </a:rPr>
            <a:t>Reflector</a:t>
          </a:r>
          <a:r>
            <a:rPr lang="en-US" sz="2400" b="1">
              <a:solidFill>
                <a:schemeClr val="tx1"/>
              </a:solidFill>
            </a:rPr>
            <a:t> (Feedback lecturer/ Peers/ Work) </a:t>
          </a:r>
        </a:p>
      </dgm:t>
    </dgm:pt>
    <dgm:pt modelId="{F43F85DD-E97C-4F66-BFCE-EBDCC270B56F}" type="parTrans" cxnId="{E29AF4F3-46C5-4A61-9450-5A126666C6ED}">
      <dgm:prSet/>
      <dgm:spPr/>
      <dgm:t>
        <a:bodyPr/>
        <a:lstStyle/>
        <a:p>
          <a:endParaRPr lang="en-US" b="1"/>
        </a:p>
      </dgm:t>
    </dgm:pt>
    <dgm:pt modelId="{E553E92F-82C2-4037-A140-632AA985464F}" type="sibTrans" cxnId="{E29AF4F3-46C5-4A61-9450-5A126666C6ED}">
      <dgm:prSet/>
      <dgm:spPr/>
      <dgm:t>
        <a:bodyPr/>
        <a:lstStyle/>
        <a:p>
          <a:endParaRPr lang="en-US" b="1"/>
        </a:p>
      </dgm:t>
    </dgm:pt>
    <dgm:pt modelId="{279C4BD7-64B0-4F2E-BEF6-542A8198A67D}">
      <dgm:prSet phldrT="[Text]" custT="1"/>
      <dgm:spPr/>
      <dgm:t>
        <a:bodyPr/>
        <a:lstStyle/>
        <a:p>
          <a:r>
            <a:rPr lang="en-US" sz="2400" b="1">
              <a:solidFill>
                <a:schemeClr val="tx1"/>
              </a:solidFill>
            </a:rPr>
            <a:t>Theorist- ( Lectures, books, Tutorial, </a:t>
          </a:r>
          <a:r>
            <a:rPr lang="en-US" sz="2400" b="1">
              <a:solidFill>
                <a:schemeClr val="tx1"/>
              </a:solidFill>
              <a:latin typeface="Calibri" panose="020F0502020204030204" pitchFamily="34" charset="0"/>
              <a:cs typeface="Calibri" panose="020F0502020204030204" pitchFamily="34" charset="0"/>
            </a:rPr>
            <a:t>Discussions</a:t>
          </a:r>
          <a:r>
            <a:rPr lang="en-US" sz="2400" b="1">
              <a:solidFill>
                <a:schemeClr val="tx1"/>
              </a:solidFill>
            </a:rPr>
            <a:t>, Assignments, Journals, Mind-maps, research)</a:t>
          </a:r>
        </a:p>
      </dgm:t>
    </dgm:pt>
    <dgm:pt modelId="{A018EC66-E839-4D4C-B516-282EA6D4EC99}" type="parTrans" cxnId="{0C8D3777-40A0-4302-864B-CAFAC69AD99B}">
      <dgm:prSet/>
      <dgm:spPr/>
      <dgm:t>
        <a:bodyPr/>
        <a:lstStyle/>
        <a:p>
          <a:endParaRPr lang="en-US" b="1"/>
        </a:p>
      </dgm:t>
    </dgm:pt>
    <dgm:pt modelId="{FADA20CE-8C9F-4286-8AC6-2878DB787BB4}" type="sibTrans" cxnId="{0C8D3777-40A0-4302-864B-CAFAC69AD99B}">
      <dgm:prSet/>
      <dgm:spPr/>
      <dgm:t>
        <a:bodyPr/>
        <a:lstStyle/>
        <a:p>
          <a:endParaRPr lang="en-US" b="1"/>
        </a:p>
      </dgm:t>
    </dgm:pt>
    <dgm:pt modelId="{C7E01653-2BD1-4F8D-B0EB-AE56B18CC9AA}">
      <dgm:prSet phldrT="[Text]" custT="1"/>
      <dgm:spPr>
        <a:blipFill rotWithShape="0">
          <a:blip xmlns:r="http://schemas.openxmlformats.org/officeDocument/2006/relationships" r:embed="rId1"/>
          <a:tile tx="0" ty="0" sx="100000" sy="100000" flip="none" algn="tl"/>
        </a:blipFill>
      </dgm:spPr>
      <dgm:t>
        <a:bodyPr/>
        <a:lstStyle/>
        <a:p>
          <a:r>
            <a:rPr lang="en-US" sz="2400" b="1">
              <a:solidFill>
                <a:schemeClr val="tx1"/>
              </a:solidFill>
            </a:rPr>
            <a:t>Pragmatist (Action Planning, Group </a:t>
          </a:r>
          <a:r>
            <a:rPr lang="en-US" sz="2400" b="1">
              <a:solidFill>
                <a:schemeClr val="tx1"/>
              </a:solidFill>
              <a:latin typeface="Calibri" panose="020F0502020204030204" pitchFamily="34" charset="0"/>
              <a:cs typeface="Calibri" panose="020F0502020204030204" pitchFamily="34" charset="0"/>
            </a:rPr>
            <a:t>Discussions</a:t>
          </a:r>
          <a:r>
            <a:rPr lang="en-US" sz="2400" b="1">
              <a:solidFill>
                <a:schemeClr val="tx1"/>
              </a:solidFill>
            </a:rPr>
            <a:t>, Project Assignments)</a:t>
          </a:r>
        </a:p>
      </dgm:t>
    </dgm:pt>
    <dgm:pt modelId="{F0BB18E5-2721-4839-95EA-10D071E4B8B9}" type="parTrans" cxnId="{8F833489-4C29-413F-A4F5-3190BF828D3E}">
      <dgm:prSet/>
      <dgm:spPr/>
      <dgm:t>
        <a:bodyPr/>
        <a:lstStyle/>
        <a:p>
          <a:endParaRPr lang="en-US" b="1"/>
        </a:p>
      </dgm:t>
    </dgm:pt>
    <dgm:pt modelId="{B5F0C570-278B-4BBF-A398-7326D41AD85C}" type="sibTrans" cxnId="{8F833489-4C29-413F-A4F5-3190BF828D3E}">
      <dgm:prSet/>
      <dgm:spPr/>
      <dgm:t>
        <a:bodyPr/>
        <a:lstStyle/>
        <a:p>
          <a:endParaRPr lang="en-US" b="1"/>
        </a:p>
      </dgm:t>
    </dgm:pt>
    <dgm:pt modelId="{9B47091E-1624-4442-9ECA-95213EC30DCB}" type="pres">
      <dgm:prSet presAssocID="{48D3728B-A262-4BC2-AA8E-D62D30F2FD3A}" presName="Name0" presStyleCnt="0">
        <dgm:presLayoutVars>
          <dgm:dir/>
          <dgm:resizeHandles val="exact"/>
        </dgm:presLayoutVars>
      </dgm:prSet>
      <dgm:spPr/>
    </dgm:pt>
    <dgm:pt modelId="{E60470B3-AD56-4F85-AF8A-D96E8178FDA0}" type="pres">
      <dgm:prSet presAssocID="{5034EA2E-7D8D-4E35-A9D8-25C072CA7937}" presName="twoplus" presStyleLbl="node1" presStyleIdx="0" presStyleCnt="4" custAng="1588397" custScaleX="132859" custScaleY="236231">
        <dgm:presLayoutVars>
          <dgm:bulletEnabled val="1"/>
        </dgm:presLayoutVars>
      </dgm:prSet>
      <dgm:spPr/>
      <dgm:t>
        <a:bodyPr/>
        <a:lstStyle/>
        <a:p>
          <a:endParaRPr lang="en-US"/>
        </a:p>
      </dgm:t>
    </dgm:pt>
    <dgm:pt modelId="{3063691D-0670-41F5-A8BB-267618A3EA3C}" type="pres">
      <dgm:prSet presAssocID="{B571DABB-78BA-4A8E-AEF7-3370ACFEFF84}" presName="twoplus" presStyleLbl="node1" presStyleIdx="1" presStyleCnt="4" custScaleY="159748" custRadScaleRad="108352" custRadScaleInc="2930">
        <dgm:presLayoutVars>
          <dgm:bulletEnabled val="1"/>
        </dgm:presLayoutVars>
      </dgm:prSet>
      <dgm:spPr/>
      <dgm:t>
        <a:bodyPr/>
        <a:lstStyle/>
        <a:p>
          <a:endParaRPr lang="en-US"/>
        </a:p>
      </dgm:t>
    </dgm:pt>
    <dgm:pt modelId="{B130971D-E082-4492-9B81-0B17A798114F}" type="pres">
      <dgm:prSet presAssocID="{279C4BD7-64B0-4F2E-BEF6-542A8198A67D}" presName="twoplus" presStyleLbl="node1" presStyleIdx="2" presStyleCnt="4" custAng="21326911" custScaleX="102461" custScaleY="216010" custRadScaleRad="97996" custRadScaleInc="3548">
        <dgm:presLayoutVars>
          <dgm:bulletEnabled val="1"/>
        </dgm:presLayoutVars>
      </dgm:prSet>
      <dgm:spPr/>
      <dgm:t>
        <a:bodyPr/>
        <a:lstStyle/>
        <a:p>
          <a:endParaRPr lang="en-US"/>
        </a:p>
      </dgm:t>
    </dgm:pt>
    <dgm:pt modelId="{29EC27AA-1946-4E80-BE8E-9573CF1E19A2}" type="pres">
      <dgm:prSet presAssocID="{C7E01653-2BD1-4F8D-B0EB-AE56B18CC9AA}" presName="twoplus" presStyleLbl="node1" presStyleIdx="3" presStyleCnt="4" custAng="19620232" custScaleX="106422" custScaleY="192641">
        <dgm:presLayoutVars>
          <dgm:bulletEnabled val="1"/>
        </dgm:presLayoutVars>
      </dgm:prSet>
      <dgm:spPr/>
      <dgm:t>
        <a:bodyPr/>
        <a:lstStyle/>
        <a:p>
          <a:endParaRPr lang="en-US"/>
        </a:p>
      </dgm:t>
    </dgm:pt>
  </dgm:ptLst>
  <dgm:cxnLst>
    <dgm:cxn modelId="{83ECE27B-DAB4-492A-A350-A89F92312415}" type="presOf" srcId="{48D3728B-A262-4BC2-AA8E-D62D30F2FD3A}" destId="{9B47091E-1624-4442-9ECA-95213EC30DCB}" srcOrd="0" destOrd="0" presId="urn:diagrams.loki3.com/TabbedArc+Icon"/>
    <dgm:cxn modelId="{8F833489-4C29-413F-A4F5-3190BF828D3E}" srcId="{48D3728B-A262-4BC2-AA8E-D62D30F2FD3A}" destId="{C7E01653-2BD1-4F8D-B0EB-AE56B18CC9AA}" srcOrd="3" destOrd="0" parTransId="{F0BB18E5-2721-4839-95EA-10D071E4B8B9}" sibTransId="{B5F0C570-278B-4BBF-A398-7326D41AD85C}"/>
    <dgm:cxn modelId="{8940C3F3-3016-4740-B578-7E4DF0F16914}" type="presOf" srcId="{B571DABB-78BA-4A8E-AEF7-3370ACFEFF84}" destId="{3063691D-0670-41F5-A8BB-267618A3EA3C}" srcOrd="0" destOrd="0" presId="urn:diagrams.loki3.com/TabbedArc+Icon"/>
    <dgm:cxn modelId="{857F14A5-ED5D-4CC4-8F64-21752D705429}" srcId="{48D3728B-A262-4BC2-AA8E-D62D30F2FD3A}" destId="{5034EA2E-7D8D-4E35-A9D8-25C072CA7937}" srcOrd="0" destOrd="0" parTransId="{8EC655BF-4E84-4F0C-A099-E4733885312A}" sibTransId="{494470BA-C0F0-4174-90D1-95C898378D8B}"/>
    <dgm:cxn modelId="{0C8D3777-40A0-4302-864B-CAFAC69AD99B}" srcId="{48D3728B-A262-4BC2-AA8E-D62D30F2FD3A}" destId="{279C4BD7-64B0-4F2E-BEF6-542A8198A67D}" srcOrd="2" destOrd="0" parTransId="{A018EC66-E839-4D4C-B516-282EA6D4EC99}" sibTransId="{FADA20CE-8C9F-4286-8AC6-2878DB787BB4}"/>
    <dgm:cxn modelId="{E326DBD2-ECC6-47E5-99CB-826413160956}" type="presOf" srcId="{279C4BD7-64B0-4F2E-BEF6-542A8198A67D}" destId="{B130971D-E082-4492-9B81-0B17A798114F}" srcOrd="0" destOrd="0" presId="urn:diagrams.loki3.com/TabbedArc+Icon"/>
    <dgm:cxn modelId="{9B6B6268-5B93-4A9B-8636-02746628F2C1}" type="presOf" srcId="{5034EA2E-7D8D-4E35-A9D8-25C072CA7937}" destId="{E60470B3-AD56-4F85-AF8A-D96E8178FDA0}" srcOrd="0" destOrd="0" presId="urn:diagrams.loki3.com/TabbedArc+Icon"/>
    <dgm:cxn modelId="{E29AF4F3-46C5-4A61-9450-5A126666C6ED}" srcId="{48D3728B-A262-4BC2-AA8E-D62D30F2FD3A}" destId="{B571DABB-78BA-4A8E-AEF7-3370ACFEFF84}" srcOrd="1" destOrd="0" parTransId="{F43F85DD-E97C-4F66-BFCE-EBDCC270B56F}" sibTransId="{E553E92F-82C2-4037-A140-632AA985464F}"/>
    <dgm:cxn modelId="{0D0A7907-98AD-4946-A158-746EF27BC222}" type="presOf" srcId="{C7E01653-2BD1-4F8D-B0EB-AE56B18CC9AA}" destId="{29EC27AA-1946-4E80-BE8E-9573CF1E19A2}" srcOrd="0" destOrd="0" presId="urn:diagrams.loki3.com/TabbedArc+Icon"/>
    <dgm:cxn modelId="{477DECE4-4B78-4E56-9B56-C5D6001D5F32}" type="presParOf" srcId="{9B47091E-1624-4442-9ECA-95213EC30DCB}" destId="{E60470B3-AD56-4F85-AF8A-D96E8178FDA0}" srcOrd="0" destOrd="0" presId="urn:diagrams.loki3.com/TabbedArc+Icon"/>
    <dgm:cxn modelId="{58D6637A-C912-47F1-B974-D125993728CE}" type="presParOf" srcId="{9B47091E-1624-4442-9ECA-95213EC30DCB}" destId="{3063691D-0670-41F5-A8BB-267618A3EA3C}" srcOrd="1" destOrd="0" presId="urn:diagrams.loki3.com/TabbedArc+Icon"/>
    <dgm:cxn modelId="{137A48CA-6422-4A3E-8047-E23D13DD1F2B}" type="presParOf" srcId="{9B47091E-1624-4442-9ECA-95213EC30DCB}" destId="{B130971D-E082-4492-9B81-0B17A798114F}" srcOrd="2" destOrd="0" presId="urn:diagrams.loki3.com/TabbedArc+Icon"/>
    <dgm:cxn modelId="{C0AB3315-8AE6-40DB-BC55-9E8A3990448D}" type="presParOf" srcId="{9B47091E-1624-4442-9ECA-95213EC30DCB}" destId="{29EC27AA-1946-4E80-BE8E-9573CF1E19A2}" srcOrd="3"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703C3-AC95-4234-8B80-719045FB1CC8}">
      <dsp:nvSpPr>
        <dsp:cNvPr id="0" name=""/>
        <dsp:cNvSpPr/>
      </dsp:nvSpPr>
      <dsp:spPr>
        <a:xfrm>
          <a:off x="-113981" y="-106752"/>
          <a:ext cx="6916368" cy="1989409"/>
        </a:xfrm>
        <a:prstGeom prst="roundRect">
          <a:avLst>
            <a:gd name="adj" fmla="val 10000"/>
          </a:avLst>
        </a:prstGeom>
        <a:solidFill>
          <a:schemeClr val="accent5">
            <a:hueOff val="0"/>
            <a:satOff val="0"/>
            <a:lum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i="1" kern="1200">
              <a:latin typeface="Calibri" panose="020F0502020204030204" pitchFamily="34" charset="0"/>
              <a:cs typeface="Calibri" panose="020F0502020204030204" pitchFamily="34" charset="0"/>
            </a:rPr>
            <a:t>Self-awareness</a:t>
          </a:r>
          <a:r>
            <a:rPr lang="en-GB" sz="2800" kern="1200">
              <a:latin typeface="Calibri" panose="020F0502020204030204" pitchFamily="34" charset="0"/>
              <a:cs typeface="Calibri" panose="020F0502020204030204" pitchFamily="34" charset="0"/>
            </a:rPr>
            <a:t> is vitally important as the foundation for maximizing our </a:t>
          </a:r>
          <a:r>
            <a:rPr lang="en-GB" sz="2800" b="1" kern="1200">
              <a:latin typeface="Calibri" panose="020F0502020204030204" pitchFamily="34" charset="0"/>
              <a:cs typeface="Calibri" panose="020F0502020204030204" pitchFamily="34" charset="0"/>
            </a:rPr>
            <a:t>leadership</a:t>
          </a:r>
          <a:r>
            <a:rPr lang="en-GB" sz="2800" kern="1200">
              <a:latin typeface="Calibri" panose="020F0502020204030204" pitchFamily="34" charset="0"/>
              <a:cs typeface="Calibri" panose="020F0502020204030204" pitchFamily="34" charset="0"/>
            </a:rPr>
            <a:t> and </a:t>
          </a:r>
          <a:r>
            <a:rPr lang="en-GB" sz="2800" b="1" kern="1200">
              <a:latin typeface="Calibri" panose="020F0502020204030204" pitchFamily="34" charset="0"/>
              <a:cs typeface="Calibri" panose="020F0502020204030204" pitchFamily="34" charset="0"/>
            </a:rPr>
            <a:t>management</a:t>
          </a:r>
          <a:r>
            <a:rPr lang="en-GB" sz="2800" kern="1200">
              <a:latin typeface="Calibri" panose="020F0502020204030204" pitchFamily="34" charset="0"/>
              <a:cs typeface="Calibri" panose="020F0502020204030204" pitchFamily="34" charset="0"/>
            </a:rPr>
            <a:t> skills.  </a:t>
          </a:r>
          <a:endParaRPr lang="en-US" sz="2800" kern="1200">
            <a:latin typeface="Calibri" panose="020F0502020204030204" pitchFamily="34" charset="0"/>
            <a:cs typeface="Calibri" panose="020F0502020204030204" pitchFamily="34" charset="0"/>
          </a:endParaRPr>
        </a:p>
      </dsp:txBody>
      <dsp:txXfrm>
        <a:off x="-55713" y="-48484"/>
        <a:ext cx="4978460" cy="1872873"/>
      </dsp:txXfrm>
    </dsp:sp>
    <dsp:sp modelId="{E992F853-33D3-46E0-90F0-3D1E6526A8B9}">
      <dsp:nvSpPr>
        <dsp:cNvPr id="0" name=""/>
        <dsp:cNvSpPr/>
      </dsp:nvSpPr>
      <dsp:spPr>
        <a:xfrm>
          <a:off x="174674" y="1960628"/>
          <a:ext cx="7704834" cy="2019143"/>
        </a:xfrm>
        <a:prstGeom prst="roundRect">
          <a:avLst>
            <a:gd name="adj" fmla="val 10000"/>
          </a:avLst>
        </a:prstGeom>
        <a:solidFill>
          <a:schemeClr val="accent5">
            <a:hueOff val="2404066"/>
            <a:satOff val="-4882"/>
            <a:lumOff val="3137"/>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i="1" kern="1200"/>
            <a:t>Self-awareness</a:t>
          </a:r>
          <a:r>
            <a:rPr lang="en-GB" sz="2400" kern="1200"/>
            <a:t> can improve </a:t>
          </a:r>
          <a:r>
            <a:rPr lang="en-GB" sz="2400" kern="1200">
              <a:latin typeface="Calibri" panose="020F0502020204030204" pitchFamily="34" charset="0"/>
              <a:cs typeface="Calibri" panose="020F0502020204030204" pitchFamily="34" charset="0"/>
            </a:rPr>
            <a:t>our</a:t>
          </a:r>
          <a:r>
            <a:rPr lang="en-GB" sz="2400" kern="1200"/>
            <a:t> </a:t>
          </a:r>
          <a:r>
            <a:rPr lang="en-GB" sz="2400" b="1" kern="1200"/>
            <a:t>judgement</a:t>
          </a:r>
          <a:r>
            <a:rPr lang="en-GB" sz="2400" kern="1200"/>
            <a:t> and help us identify </a:t>
          </a:r>
          <a:r>
            <a:rPr lang="en-GB" sz="2400" b="1" kern="1200"/>
            <a:t>opportunities</a:t>
          </a:r>
          <a:r>
            <a:rPr lang="en-GB" sz="2400" kern="1200"/>
            <a:t> for our </a:t>
          </a:r>
          <a:r>
            <a:rPr lang="en-GB" sz="2400" b="1" kern="1200"/>
            <a:t>professional</a:t>
          </a:r>
          <a:r>
            <a:rPr lang="en-GB" sz="2400" kern="1200"/>
            <a:t> development and </a:t>
          </a:r>
          <a:r>
            <a:rPr lang="en-GB" sz="2400" b="1" kern="1200"/>
            <a:t>personal</a:t>
          </a:r>
          <a:r>
            <a:rPr lang="en-GB" sz="2400" kern="1200"/>
            <a:t> growth, </a:t>
          </a:r>
          <a:r>
            <a:rPr lang="en-GB" sz="2400" i="1" kern="1200"/>
            <a:t>and</a:t>
          </a:r>
          <a:r>
            <a:rPr lang="en-GB" sz="2400" kern="1200"/>
            <a:t> the development and growth of </a:t>
          </a:r>
          <a:r>
            <a:rPr lang="en-GB" sz="2400" b="1" kern="1200"/>
            <a:t>others</a:t>
          </a:r>
          <a:r>
            <a:rPr lang="en-GB" sz="2400" kern="1200"/>
            <a:t>.</a:t>
          </a:r>
          <a:endParaRPr lang="en-US" sz="2400" kern="1200"/>
        </a:p>
      </dsp:txBody>
      <dsp:txXfrm>
        <a:off x="233813" y="2019767"/>
        <a:ext cx="5614356" cy="1900865"/>
      </dsp:txXfrm>
    </dsp:sp>
    <dsp:sp modelId="{CC2E99C9-3581-4B23-A1F3-5E51B9F07FAC}">
      <dsp:nvSpPr>
        <dsp:cNvPr id="0" name=""/>
        <dsp:cNvSpPr/>
      </dsp:nvSpPr>
      <dsp:spPr>
        <a:xfrm>
          <a:off x="878590" y="4048863"/>
          <a:ext cx="7372295" cy="2007167"/>
        </a:xfrm>
        <a:prstGeom prst="roundRect">
          <a:avLst>
            <a:gd name="adj" fmla="val 10000"/>
          </a:avLst>
        </a:prstGeom>
        <a:solidFill>
          <a:schemeClr val="accent5">
            <a:hueOff val="4808133"/>
            <a:satOff val="-9764"/>
            <a:lumOff val="6275"/>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i="1" kern="1200">
              <a:latin typeface="Calibri" panose="020F0502020204030204" pitchFamily="34" charset="0"/>
              <a:cs typeface="Calibri" panose="020F0502020204030204" pitchFamily="34" charset="0"/>
            </a:rPr>
            <a:t>Self awareness </a:t>
          </a:r>
          <a:r>
            <a:rPr lang="en-GB" sz="2400" kern="1200">
              <a:latin typeface="Calibri" panose="020F0502020204030204" pitchFamily="34" charset="0"/>
              <a:cs typeface="Calibri" panose="020F0502020204030204" pitchFamily="34" charset="0"/>
            </a:rPr>
            <a:t>helps us to recognise and evaluate our own beliefs, values, motives, actions, reactions, biases and prejudices….and how we view others and their actions, etc.</a:t>
          </a:r>
          <a:endParaRPr lang="en-US" sz="2400" kern="1200">
            <a:latin typeface="Calibri" panose="020F0502020204030204" pitchFamily="34" charset="0"/>
            <a:cs typeface="Calibri" panose="020F0502020204030204" pitchFamily="34" charset="0"/>
          </a:endParaRPr>
        </a:p>
      </dsp:txBody>
      <dsp:txXfrm>
        <a:off x="937378" y="4107651"/>
        <a:ext cx="5367638" cy="1889591"/>
      </dsp:txXfrm>
    </dsp:sp>
    <dsp:sp modelId="{5D751579-BAB8-4CF8-8DB8-A11D23169B76}">
      <dsp:nvSpPr>
        <dsp:cNvPr id="0" name=""/>
        <dsp:cNvSpPr/>
      </dsp:nvSpPr>
      <dsp:spPr>
        <a:xfrm>
          <a:off x="5642277" y="1349021"/>
          <a:ext cx="1160109" cy="1160109"/>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903302" y="1349021"/>
        <a:ext cx="638059" cy="872982"/>
      </dsp:txXfrm>
    </dsp:sp>
    <dsp:sp modelId="{993AEDAF-1BA3-4FBF-BA27-67F2A8C13029}">
      <dsp:nvSpPr>
        <dsp:cNvPr id="0" name=""/>
        <dsp:cNvSpPr/>
      </dsp:nvSpPr>
      <dsp:spPr>
        <a:xfrm>
          <a:off x="6252545" y="3419370"/>
          <a:ext cx="1160109" cy="1160109"/>
        </a:xfrm>
        <a:prstGeom prst="downArrow">
          <a:avLst>
            <a:gd name="adj1" fmla="val 55000"/>
            <a:gd name="adj2" fmla="val 45000"/>
          </a:avLst>
        </a:prstGeom>
        <a:solidFill>
          <a:schemeClr val="accent5">
            <a:tint val="40000"/>
            <a:alpha val="90000"/>
            <a:hueOff val="4298175"/>
            <a:satOff val="-3465"/>
            <a:lumOff val="926"/>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6513570" y="3419370"/>
        <a:ext cx="638059" cy="872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EE0A0-0767-45A6-92F7-F4152F8F7E88}">
      <dsp:nvSpPr>
        <dsp:cNvPr id="0" name=""/>
        <dsp:cNvSpPr/>
      </dsp:nvSpPr>
      <dsp:spPr>
        <a:xfrm>
          <a:off x="5777" y="425430"/>
          <a:ext cx="2603268" cy="5095252"/>
        </a:xfrm>
        <a:prstGeom prst="roundRect">
          <a:avLst>
            <a:gd name="adj" fmla="val 10000"/>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a:latin typeface="Calibri" panose="020F0502020204030204" pitchFamily="34" charset="0"/>
              <a:cs typeface="Calibri" panose="020F0502020204030204" pitchFamily="34" charset="0"/>
            </a:rPr>
            <a:t>Psychometric and profiling questionnaires are powerful tools for driving reflection, and subsequent discussion of the results</a:t>
          </a:r>
          <a:endParaRPr lang="en-US" sz="2800" kern="1200">
            <a:latin typeface="Calibri" panose="020F0502020204030204" pitchFamily="34" charset="0"/>
            <a:cs typeface="Calibri" panose="020F0502020204030204" pitchFamily="34" charset="0"/>
          </a:endParaRPr>
        </a:p>
      </dsp:txBody>
      <dsp:txXfrm>
        <a:off x="82024" y="501677"/>
        <a:ext cx="2450774" cy="4942758"/>
      </dsp:txXfrm>
    </dsp:sp>
    <dsp:sp modelId="{61B5366F-0A02-4EBF-B8F3-8496C4CF5723}">
      <dsp:nvSpPr>
        <dsp:cNvPr id="0" name=""/>
        <dsp:cNvSpPr/>
      </dsp:nvSpPr>
      <dsp:spPr>
        <a:xfrm rot="183682">
          <a:off x="2824736" y="2826230"/>
          <a:ext cx="458612" cy="480479"/>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kern="1200"/>
        </a:p>
      </dsp:txBody>
      <dsp:txXfrm>
        <a:off x="2824834" y="2918652"/>
        <a:ext cx="321028" cy="288287"/>
      </dsp:txXfrm>
    </dsp:sp>
    <dsp:sp modelId="{6432503C-8AC0-411B-AF9C-D3BD392EE739}">
      <dsp:nvSpPr>
        <dsp:cNvPr id="0" name=""/>
        <dsp:cNvSpPr/>
      </dsp:nvSpPr>
      <dsp:spPr>
        <a:xfrm>
          <a:off x="3473118" y="600197"/>
          <a:ext cx="2204141" cy="5095252"/>
        </a:xfrm>
        <a:prstGeom prst="roundRect">
          <a:avLst>
            <a:gd name="adj" fmla="val 10000"/>
          </a:avLst>
        </a:prstGeom>
        <a:solidFill>
          <a:schemeClr val="accent2">
            <a:hueOff val="226582"/>
            <a:satOff val="-23996"/>
            <a:lumOff val="-58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a:latin typeface="Calibri" panose="020F0502020204030204" pitchFamily="34" charset="0"/>
              <a:cs typeface="Calibri" panose="020F0502020204030204" pitchFamily="34" charset="0"/>
            </a:rPr>
            <a:t>Among the best known of these tests are </a:t>
          </a:r>
          <a:r>
            <a:rPr lang="en-GB" sz="2400" b="1" kern="1200">
              <a:latin typeface="Calibri" panose="020F0502020204030204" pitchFamily="34" charset="0"/>
              <a:cs typeface="Calibri" panose="020F0502020204030204" pitchFamily="34" charset="0"/>
            </a:rPr>
            <a:t>Myers-Briggs</a:t>
          </a:r>
          <a:r>
            <a:rPr lang="en-GB" sz="2400" kern="1200">
              <a:latin typeface="Calibri" panose="020F0502020204030204" pitchFamily="34" charset="0"/>
              <a:cs typeface="Calibri" panose="020F0502020204030204" pitchFamily="34" charset="0"/>
            </a:rPr>
            <a:t>, Predictive Index and Insights Discovery, but all are aimed at serving as a data point towards greater self-awareness. </a:t>
          </a:r>
          <a:endParaRPr lang="en-US" sz="2400" kern="1200">
            <a:latin typeface="Calibri" panose="020F0502020204030204" pitchFamily="34" charset="0"/>
            <a:cs typeface="Calibri" panose="020F0502020204030204" pitchFamily="34" charset="0"/>
          </a:endParaRPr>
        </a:p>
      </dsp:txBody>
      <dsp:txXfrm>
        <a:off x="3537675" y="664754"/>
        <a:ext cx="2075027" cy="4966138"/>
      </dsp:txXfrm>
    </dsp:sp>
    <dsp:sp modelId="{837871D8-4C1D-4531-8590-D89213DDCD24}">
      <dsp:nvSpPr>
        <dsp:cNvPr id="0" name=""/>
        <dsp:cNvSpPr/>
      </dsp:nvSpPr>
      <dsp:spPr>
        <a:xfrm rot="21392215">
          <a:off x="5848392" y="2819515"/>
          <a:ext cx="364171" cy="480479"/>
        </a:xfrm>
        <a:prstGeom prst="rightArrow">
          <a:avLst>
            <a:gd name="adj1" fmla="val 60000"/>
            <a:gd name="adj2" fmla="val 50000"/>
          </a:avLst>
        </a:prstGeom>
        <a:solidFill>
          <a:schemeClr val="accent2">
            <a:hueOff val="453165"/>
            <a:satOff val="-47993"/>
            <a:lumOff val="-1176"/>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kern="1200"/>
        </a:p>
      </dsp:txBody>
      <dsp:txXfrm>
        <a:off x="5848492" y="2918911"/>
        <a:ext cx="254920" cy="288287"/>
      </dsp:txXfrm>
    </dsp:sp>
    <dsp:sp modelId="{7B85007F-0700-4BC7-A780-DAAB3B5CAF50}">
      <dsp:nvSpPr>
        <dsp:cNvPr id="0" name=""/>
        <dsp:cNvSpPr/>
      </dsp:nvSpPr>
      <dsp:spPr>
        <a:xfrm>
          <a:off x="6363120" y="425430"/>
          <a:ext cx="2200053" cy="5095252"/>
        </a:xfrm>
        <a:prstGeom prst="roundRect">
          <a:avLst>
            <a:gd name="adj" fmla="val 10000"/>
          </a:avLst>
        </a:prstGeom>
        <a:solidFill>
          <a:schemeClr val="accent2">
            <a:hueOff val="453165"/>
            <a:satOff val="-47993"/>
            <a:lumOff val="-117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latin typeface="Calibri" panose="020F0502020204030204" pitchFamily="34" charset="0"/>
              <a:cs typeface="Calibri" panose="020F0502020204030204" pitchFamily="34" charset="0"/>
            </a:rPr>
            <a:t>A common design point with all of them is that there are no particular right or wrong answers. Instead, they are designed to compel respondents to consider a set of </a:t>
          </a:r>
          <a:r>
            <a:rPr lang="en-GB" sz="2400" kern="1200">
              <a:latin typeface="Calibri" panose="020F0502020204030204" pitchFamily="34" charset="0"/>
              <a:cs typeface="Calibri" panose="020F0502020204030204" pitchFamily="34" charset="0"/>
            </a:rPr>
            <a:t>traits</a:t>
          </a:r>
          <a:r>
            <a:rPr lang="en-GB" sz="2000" kern="1200">
              <a:latin typeface="Calibri" panose="020F0502020204030204" pitchFamily="34" charset="0"/>
              <a:cs typeface="Calibri" panose="020F0502020204030204" pitchFamily="34" charset="0"/>
            </a:rPr>
            <a:t> or characteristics that most accurately describe them relative to other people. </a:t>
          </a:r>
          <a:endParaRPr lang="en-US" sz="2000" kern="1200">
            <a:latin typeface="Calibri" panose="020F0502020204030204" pitchFamily="34" charset="0"/>
            <a:cs typeface="Calibri" panose="020F0502020204030204" pitchFamily="34" charset="0"/>
          </a:endParaRPr>
        </a:p>
      </dsp:txBody>
      <dsp:txXfrm>
        <a:off x="6427557" y="489867"/>
        <a:ext cx="2071179" cy="4966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A8C01-D967-4814-9DEE-51A2D5093AC0}">
      <dsp:nvSpPr>
        <dsp:cNvPr id="0" name=""/>
        <dsp:cNvSpPr/>
      </dsp:nvSpPr>
      <dsp:spPr>
        <a:xfrm>
          <a:off x="2011187" y="-71605"/>
          <a:ext cx="1862448" cy="1210591"/>
        </a:xfrm>
        <a:prstGeom prst="roundRect">
          <a:avLst/>
        </a:prstGeom>
        <a:solidFill>
          <a:schemeClr val="accent2">
            <a:alpha val="90000"/>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a:t>Activist/ </a:t>
          </a:r>
          <a:r>
            <a:rPr lang="en-US" sz="2000" b="1" kern="1200">
              <a:latin typeface="Calibri" panose="020F0502020204030204" pitchFamily="34" charset="0"/>
              <a:cs typeface="Calibri" panose="020F0502020204030204" pitchFamily="34" charset="0"/>
            </a:rPr>
            <a:t>Experience</a:t>
          </a:r>
        </a:p>
      </dsp:txBody>
      <dsp:txXfrm>
        <a:off x="2070283" y="-12509"/>
        <a:ext cx="1744256" cy="1092399"/>
      </dsp:txXfrm>
    </dsp:sp>
    <dsp:sp modelId="{F0CC3C1D-93AF-45D6-A9CA-326A3D146177}">
      <dsp:nvSpPr>
        <dsp:cNvPr id="0" name=""/>
        <dsp:cNvSpPr/>
      </dsp:nvSpPr>
      <dsp:spPr>
        <a:xfrm>
          <a:off x="942636" y="533690"/>
          <a:ext cx="3999549" cy="3999549"/>
        </a:xfrm>
        <a:custGeom>
          <a:avLst/>
          <a:gdLst/>
          <a:ahLst/>
          <a:cxnLst/>
          <a:rect l="0" t="0" r="0" b="0"/>
          <a:pathLst>
            <a:path>
              <a:moveTo>
                <a:pt x="3135258" y="353634"/>
              </a:moveTo>
              <a:arcTo wR="1999774" hR="1999774" stAng="18275841" swAng="1263752"/>
            </a:path>
          </a:pathLst>
        </a:custGeom>
        <a:noFill/>
        <a:ln w="9525" cap="rnd" cmpd="sng" algn="ctr">
          <a:solidFill>
            <a:schemeClr val="accent2">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AA505DE-1D49-45EB-8F48-60924F1C3EF5}">
      <dsp:nvSpPr>
        <dsp:cNvPr id="0" name=""/>
        <dsp:cNvSpPr/>
      </dsp:nvSpPr>
      <dsp:spPr>
        <a:xfrm>
          <a:off x="3742918" y="1610195"/>
          <a:ext cx="2398535" cy="1846539"/>
        </a:xfrm>
        <a:prstGeom prst="roundRect">
          <a:avLst/>
        </a:prstGeom>
        <a:solidFill>
          <a:schemeClr val="accent2">
            <a:alpha val="90000"/>
            <a:hueOff val="0"/>
            <a:satOff val="0"/>
            <a:lumOff val="0"/>
            <a:alphaOff val="-13333"/>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a:latin typeface="Calibri" panose="020F0502020204030204" pitchFamily="34" charset="0"/>
              <a:cs typeface="Calibri" panose="020F0502020204030204" pitchFamily="34" charset="0"/>
            </a:rPr>
            <a:t>Reflector/ Reflection and review of experience</a:t>
          </a:r>
        </a:p>
      </dsp:txBody>
      <dsp:txXfrm>
        <a:off x="3833059" y="1700336"/>
        <a:ext cx="2218253" cy="1666257"/>
      </dsp:txXfrm>
    </dsp:sp>
    <dsp:sp modelId="{93AA154C-ABAA-487F-A328-370AC9661962}">
      <dsp:nvSpPr>
        <dsp:cNvPr id="0" name=""/>
        <dsp:cNvSpPr/>
      </dsp:nvSpPr>
      <dsp:spPr>
        <a:xfrm>
          <a:off x="1201332" y="151855"/>
          <a:ext cx="3999549" cy="3999549"/>
        </a:xfrm>
        <a:custGeom>
          <a:avLst/>
          <a:gdLst/>
          <a:ahLst/>
          <a:cxnLst/>
          <a:rect l="0" t="0" r="0" b="0"/>
          <a:pathLst>
            <a:path>
              <a:moveTo>
                <a:pt x="3416848" y="3410803"/>
              </a:moveTo>
              <a:arcTo wR="1999774" hR="1999774" stAng="2692652" swAng="751625"/>
            </a:path>
          </a:pathLst>
        </a:custGeom>
        <a:noFill/>
        <a:ln w="9525" cap="rnd" cmpd="sng" algn="ctr">
          <a:solidFill>
            <a:schemeClr val="accent2">
              <a:shade val="90000"/>
              <a:hueOff val="-246403"/>
              <a:satOff val="-6365"/>
              <a:lumOff val="12634"/>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ADCCB40-C278-4CFB-A50C-706E67693CB3}">
      <dsp:nvSpPr>
        <dsp:cNvPr id="0" name=""/>
        <dsp:cNvSpPr/>
      </dsp:nvSpPr>
      <dsp:spPr>
        <a:xfrm>
          <a:off x="1769416" y="3615456"/>
          <a:ext cx="2384603" cy="1503082"/>
        </a:xfrm>
        <a:prstGeom prst="roundRect">
          <a:avLst/>
        </a:prstGeom>
        <a:solidFill>
          <a:schemeClr val="accent2">
            <a:alpha val="90000"/>
            <a:hueOff val="0"/>
            <a:satOff val="0"/>
            <a:lumOff val="0"/>
            <a:alphaOff val="-26667"/>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a:t>Theorist/ conclusions</a:t>
          </a:r>
        </a:p>
      </dsp:txBody>
      <dsp:txXfrm>
        <a:off x="1842790" y="3688830"/>
        <a:ext cx="2237855" cy="1356334"/>
      </dsp:txXfrm>
    </dsp:sp>
    <dsp:sp modelId="{43C64844-FCF5-4BE4-8A16-4ADD5C117C73}">
      <dsp:nvSpPr>
        <dsp:cNvPr id="0" name=""/>
        <dsp:cNvSpPr/>
      </dsp:nvSpPr>
      <dsp:spPr>
        <a:xfrm>
          <a:off x="829482" y="247220"/>
          <a:ext cx="3999549" cy="3999549"/>
        </a:xfrm>
        <a:custGeom>
          <a:avLst/>
          <a:gdLst/>
          <a:ahLst/>
          <a:cxnLst/>
          <a:rect l="0" t="0" r="0" b="0"/>
          <a:pathLst>
            <a:path>
              <a:moveTo>
                <a:pt x="759640" y="3568585"/>
              </a:moveTo>
              <a:arcTo wR="1999774" hR="1999774" stAng="7699568" swAng="1162880"/>
            </a:path>
          </a:pathLst>
        </a:custGeom>
        <a:noFill/>
        <a:ln w="9525" cap="rnd" cmpd="sng" algn="ctr">
          <a:solidFill>
            <a:schemeClr val="accent2">
              <a:shade val="90000"/>
              <a:hueOff val="-492806"/>
              <a:satOff val="-12729"/>
              <a:lumOff val="25269"/>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2054719-0092-49FE-A36A-C9F0D4D57BAD}">
      <dsp:nvSpPr>
        <dsp:cNvPr id="0" name=""/>
        <dsp:cNvSpPr/>
      </dsp:nvSpPr>
      <dsp:spPr>
        <a:xfrm>
          <a:off x="-273309" y="1944216"/>
          <a:ext cx="2431891" cy="1178498"/>
        </a:xfrm>
        <a:prstGeom prst="roundRect">
          <a:avLst/>
        </a:prstGeom>
        <a:solidFill>
          <a:schemeClr val="accent2">
            <a:alpha val="90000"/>
            <a:hueOff val="0"/>
            <a:satOff val="0"/>
            <a:lumOff val="0"/>
            <a:alpha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b="1" kern="1200"/>
            <a:t>Pragmatist/ </a:t>
          </a:r>
          <a:r>
            <a:rPr lang="en-US" sz="2400" b="1" kern="1200">
              <a:latin typeface="Calibri" panose="020F0502020204030204" pitchFamily="34" charset="0"/>
              <a:cs typeface="Calibri" panose="020F0502020204030204" pitchFamily="34" charset="0"/>
            </a:rPr>
            <a:t>planning</a:t>
          </a:r>
          <a:endParaRPr lang="en-US" sz="1900" b="1" kern="1200">
            <a:latin typeface="Calibri" panose="020F0502020204030204" pitchFamily="34" charset="0"/>
            <a:cs typeface="Calibri" panose="020F0502020204030204" pitchFamily="34" charset="0"/>
          </a:endParaRPr>
        </a:p>
      </dsp:txBody>
      <dsp:txXfrm>
        <a:off x="-215779" y="2001746"/>
        <a:ext cx="2316831" cy="1063438"/>
      </dsp:txXfrm>
    </dsp:sp>
    <dsp:sp modelId="{A2DB3A88-871F-461C-ABB5-8F01F98FDAFF}">
      <dsp:nvSpPr>
        <dsp:cNvPr id="0" name=""/>
        <dsp:cNvSpPr/>
      </dsp:nvSpPr>
      <dsp:spPr>
        <a:xfrm>
          <a:off x="942636" y="533690"/>
          <a:ext cx="3999549" cy="3999549"/>
        </a:xfrm>
        <a:custGeom>
          <a:avLst/>
          <a:gdLst/>
          <a:ahLst/>
          <a:cxnLst/>
          <a:rect l="0" t="0" r="0" b="0"/>
          <a:pathLst>
            <a:path>
              <a:moveTo>
                <a:pt x="201285" y="1125398"/>
              </a:moveTo>
              <a:arcTo wR="1999774" hR="1999774" stAng="12355665" swAng="1651697"/>
            </a:path>
          </a:pathLst>
        </a:custGeom>
        <a:noFill/>
        <a:ln w="9525" cap="rnd" cmpd="sng" algn="ctr">
          <a:solidFill>
            <a:schemeClr val="accent2">
              <a:shade val="90000"/>
              <a:hueOff val="-739209"/>
              <a:satOff val="-19094"/>
              <a:lumOff val="37903"/>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470B3-AD56-4F85-AF8A-D96E8178FDA0}">
      <dsp:nvSpPr>
        <dsp:cNvPr id="0" name=""/>
        <dsp:cNvSpPr/>
      </dsp:nvSpPr>
      <dsp:spPr>
        <a:xfrm rot="19588397">
          <a:off x="-227399" y="1880577"/>
          <a:ext cx="3091315" cy="3572749"/>
        </a:xfrm>
        <a:prstGeom prst="round2SameRect">
          <a:avLst/>
        </a:prstGeom>
        <a:blipFill rotWithShape="0">
          <a:blip xmlns:r="http://schemas.openxmlformats.org/officeDocument/2006/relationships" r:embed="rId1"/>
          <a:tile tx="0" ty="0" sx="100000" sy="100000" flip="none" algn="tl"/>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30480" rIns="91440" bIns="30480" numCol="1" spcCol="1270" anchor="ctr" anchorCtr="0">
          <a:noAutofit/>
        </a:bodyPr>
        <a:lstStyle/>
        <a:p>
          <a:pPr lvl="0" algn="ctr" defTabSz="1066800">
            <a:lnSpc>
              <a:spcPct val="90000"/>
            </a:lnSpc>
            <a:spcBef>
              <a:spcPct val="0"/>
            </a:spcBef>
            <a:spcAft>
              <a:spcPct val="35000"/>
            </a:spcAft>
          </a:pPr>
          <a:r>
            <a:rPr lang="en-US" sz="2400" b="1" kern="1200">
              <a:solidFill>
                <a:schemeClr val="tx1"/>
              </a:solidFill>
              <a:latin typeface="Calibri" panose="020F0502020204030204" pitchFamily="34" charset="0"/>
              <a:cs typeface="Calibri" panose="020F0502020204030204" pitchFamily="34" charset="0"/>
            </a:rPr>
            <a:t>Activist  (Active learning, workshops, exercises, Presentations, Group Works, Exams, Practice Assignments, Case Studies)</a:t>
          </a:r>
        </a:p>
      </dsp:txBody>
      <dsp:txXfrm>
        <a:off x="-34818" y="2018930"/>
        <a:ext cx="2789503" cy="3421843"/>
      </dsp:txXfrm>
    </dsp:sp>
    <dsp:sp modelId="{3063691D-0670-41F5-A8BB-267618A3EA3C}">
      <dsp:nvSpPr>
        <dsp:cNvPr id="0" name=""/>
        <dsp:cNvSpPr/>
      </dsp:nvSpPr>
      <dsp:spPr>
        <a:xfrm rot="20400000">
          <a:off x="2285353" y="361947"/>
          <a:ext cx="2326764" cy="2416023"/>
        </a:xfrm>
        <a:prstGeom prst="round2SameRect">
          <a:avLst/>
        </a:prstGeom>
        <a:gradFill rotWithShape="0">
          <a:gsLst>
            <a:gs pos="0">
              <a:schemeClr val="accent2">
                <a:hueOff val="151055"/>
                <a:satOff val="-15998"/>
                <a:lumOff val="-392"/>
                <a:alphaOff val="0"/>
                <a:tint val="96000"/>
                <a:lumMod val="104000"/>
              </a:schemeClr>
            </a:gs>
            <a:gs pos="100000">
              <a:schemeClr val="accent2">
                <a:hueOff val="151055"/>
                <a:satOff val="-15998"/>
                <a:lumOff val="-392"/>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30480" rIns="91440" bIns="30480" numCol="1" spcCol="1270" anchor="ctr" anchorCtr="0">
          <a:noAutofit/>
        </a:bodyPr>
        <a:lstStyle/>
        <a:p>
          <a:pPr lvl="0" algn="ctr" defTabSz="1066800">
            <a:lnSpc>
              <a:spcPct val="90000"/>
            </a:lnSpc>
            <a:spcBef>
              <a:spcPct val="0"/>
            </a:spcBef>
            <a:spcAft>
              <a:spcPct val="35000"/>
            </a:spcAft>
          </a:pPr>
          <a:r>
            <a:rPr lang="en-US" sz="2400" b="1" kern="1200">
              <a:solidFill>
                <a:schemeClr val="tx1"/>
              </a:solidFill>
              <a:latin typeface="Calibri" panose="020F0502020204030204" pitchFamily="34" charset="0"/>
              <a:cs typeface="Calibri" panose="020F0502020204030204" pitchFamily="34" charset="0"/>
            </a:rPr>
            <a:t>Reflector</a:t>
          </a:r>
          <a:r>
            <a:rPr lang="en-US" sz="2400" b="1" kern="1200">
              <a:solidFill>
                <a:schemeClr val="tx1"/>
              </a:solidFill>
            </a:rPr>
            <a:t> (Feedback lecturer/ Peers/ Work) </a:t>
          </a:r>
        </a:p>
      </dsp:txBody>
      <dsp:txXfrm>
        <a:off x="2418360" y="472105"/>
        <a:ext cx="2099598" cy="2302440"/>
      </dsp:txXfrm>
    </dsp:sp>
    <dsp:sp modelId="{B130971D-E082-4492-9B81-0B17A798114F}">
      <dsp:nvSpPr>
        <dsp:cNvPr id="0" name=""/>
        <dsp:cNvSpPr/>
      </dsp:nvSpPr>
      <dsp:spPr>
        <a:xfrm rot="926911">
          <a:off x="5041300" y="460150"/>
          <a:ext cx="2384025" cy="3266927"/>
        </a:xfrm>
        <a:prstGeom prst="round2SameRect">
          <a:avLst/>
        </a:prstGeom>
        <a:gradFill rotWithShape="0">
          <a:gsLst>
            <a:gs pos="0">
              <a:schemeClr val="accent2">
                <a:hueOff val="302110"/>
                <a:satOff val="-31995"/>
                <a:lumOff val="-784"/>
                <a:alphaOff val="0"/>
                <a:tint val="96000"/>
                <a:lumMod val="104000"/>
              </a:schemeClr>
            </a:gs>
            <a:gs pos="100000">
              <a:schemeClr val="accent2">
                <a:hueOff val="302110"/>
                <a:satOff val="-31995"/>
                <a:lumOff val="-784"/>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30480" rIns="91440" bIns="30480" numCol="1" spcCol="1270" anchor="ctr" anchorCtr="0">
          <a:noAutofit/>
        </a:bodyPr>
        <a:lstStyle/>
        <a:p>
          <a:pPr lvl="0" algn="ctr" defTabSz="1066800">
            <a:lnSpc>
              <a:spcPct val="90000"/>
            </a:lnSpc>
            <a:spcBef>
              <a:spcPct val="0"/>
            </a:spcBef>
            <a:spcAft>
              <a:spcPct val="35000"/>
            </a:spcAft>
          </a:pPr>
          <a:r>
            <a:rPr lang="en-US" sz="2400" b="1" kern="1200">
              <a:solidFill>
                <a:schemeClr val="tx1"/>
              </a:solidFill>
            </a:rPr>
            <a:t>Theorist- ( Lectures, books, Tutorial, </a:t>
          </a:r>
          <a:r>
            <a:rPr lang="en-US" sz="2400" b="1" kern="1200">
              <a:solidFill>
                <a:schemeClr val="tx1"/>
              </a:solidFill>
              <a:latin typeface="Calibri" panose="020F0502020204030204" pitchFamily="34" charset="0"/>
              <a:cs typeface="Calibri" panose="020F0502020204030204" pitchFamily="34" charset="0"/>
            </a:rPr>
            <a:t>Discussions</a:t>
          </a:r>
          <a:r>
            <a:rPr lang="en-US" sz="2400" b="1" kern="1200">
              <a:solidFill>
                <a:schemeClr val="tx1"/>
              </a:solidFill>
            </a:rPr>
            <a:t>, Assignments, Journals, Mind-maps, research)</a:t>
          </a:r>
        </a:p>
      </dsp:txBody>
      <dsp:txXfrm>
        <a:off x="5142179" y="574427"/>
        <a:ext cx="2151267" cy="3150548"/>
      </dsp:txXfrm>
    </dsp:sp>
    <dsp:sp modelId="{29EC27AA-1946-4E80-BE8E-9573CF1E19A2}">
      <dsp:nvSpPr>
        <dsp:cNvPr id="0" name=""/>
        <dsp:cNvSpPr/>
      </dsp:nvSpPr>
      <dsp:spPr>
        <a:xfrm rot="1620232">
          <a:off x="6879970" y="2210204"/>
          <a:ext cx="2476188" cy="2913495"/>
        </a:xfrm>
        <a:prstGeom prst="round2SameRect">
          <a:avLst/>
        </a:prstGeom>
        <a:blipFill rotWithShape="0">
          <a:blip xmlns:r="http://schemas.openxmlformats.org/officeDocument/2006/relationships" r:embed="rId1"/>
          <a:tile tx="0" ty="0" sx="100000" sy="100000" flip="none" algn="tl"/>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30480" rIns="91440" bIns="30480" numCol="1" spcCol="1270" anchor="ctr" anchorCtr="0">
          <a:noAutofit/>
        </a:bodyPr>
        <a:lstStyle/>
        <a:p>
          <a:pPr lvl="0" algn="ctr" defTabSz="1066800">
            <a:lnSpc>
              <a:spcPct val="90000"/>
            </a:lnSpc>
            <a:spcBef>
              <a:spcPct val="0"/>
            </a:spcBef>
            <a:spcAft>
              <a:spcPct val="35000"/>
            </a:spcAft>
          </a:pPr>
          <a:r>
            <a:rPr lang="en-US" sz="2400" b="1" kern="1200">
              <a:solidFill>
                <a:schemeClr val="tx1"/>
              </a:solidFill>
            </a:rPr>
            <a:t>Pragmatist (Action Planning, Group </a:t>
          </a:r>
          <a:r>
            <a:rPr lang="en-US" sz="2400" b="1" kern="1200">
              <a:solidFill>
                <a:schemeClr val="tx1"/>
              </a:solidFill>
              <a:latin typeface="Calibri" panose="020F0502020204030204" pitchFamily="34" charset="0"/>
              <a:cs typeface="Calibri" panose="020F0502020204030204" pitchFamily="34" charset="0"/>
            </a:rPr>
            <a:t>Discussions</a:t>
          </a:r>
          <a:r>
            <a:rPr lang="en-US" sz="2400" b="1" kern="1200">
              <a:solidFill>
                <a:schemeClr val="tx1"/>
              </a:solidFill>
            </a:rPr>
            <a:t>, Project Assignments)</a:t>
          </a:r>
        </a:p>
      </dsp:txBody>
      <dsp:txXfrm>
        <a:off x="6973406" y="2324493"/>
        <a:ext cx="2234432" cy="279261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11/02/2019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867BB56-5CC2-473D-BCF8-21DA2A382AF0}" type="datetimeFigureOut">
              <a:rPr lang="en-GB" smtClean="0"/>
              <a:t>11/02/2019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a:t>
            </a:fld>
            <a:endParaRPr lang="en-GB"/>
          </a:p>
        </p:txBody>
      </p:sp>
    </p:spTree>
    <p:extLst>
      <p:ext uri="{BB962C8B-B14F-4D97-AF65-F5344CB8AC3E}">
        <p14:creationId xmlns:p14="http://schemas.microsoft.com/office/powerpoint/2010/main" val="3182207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a:t>
            </a:fld>
            <a:endParaRPr lang="en-GB"/>
          </a:p>
        </p:txBody>
      </p:sp>
    </p:spTree>
    <p:extLst>
      <p:ext uri="{BB962C8B-B14F-4D97-AF65-F5344CB8AC3E}">
        <p14:creationId xmlns:p14="http://schemas.microsoft.com/office/powerpoint/2010/main" val="180380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awareness helps us to recognise and evaluate our own beliefs, values, motives, actions, reactions, biases and prejudices….and how we view others and their actions, etc.</a:t>
            </a:r>
          </a:p>
        </p:txBody>
      </p:sp>
      <p:sp>
        <p:nvSpPr>
          <p:cNvPr id="4" name="Slide Number Placeholder 3"/>
          <p:cNvSpPr>
            <a:spLocks noGrp="1"/>
          </p:cNvSpPr>
          <p:nvPr>
            <p:ph type="sldNum" sz="quarter" idx="10"/>
          </p:nvPr>
        </p:nvSpPr>
        <p:spPr/>
        <p:txBody>
          <a:bodyPr/>
          <a:lstStyle/>
          <a:p>
            <a:fld id="{3EEE6043-C90E-43C2-941E-EC3EB113F6DE}" type="slidenum">
              <a:rPr lang="en-GB" smtClean="0"/>
              <a:t>3</a:t>
            </a:fld>
            <a:endParaRPr lang="en-GB"/>
          </a:p>
        </p:txBody>
      </p:sp>
    </p:spTree>
    <p:extLst>
      <p:ext uri="{BB962C8B-B14F-4D97-AF65-F5344CB8AC3E}">
        <p14:creationId xmlns:p14="http://schemas.microsoft.com/office/powerpoint/2010/main" val="3900187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1763370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5</a:t>
            </a:fld>
            <a:endParaRPr lang="en-GB"/>
          </a:p>
        </p:txBody>
      </p:sp>
    </p:spTree>
    <p:extLst>
      <p:ext uri="{BB962C8B-B14F-4D97-AF65-F5344CB8AC3E}">
        <p14:creationId xmlns:p14="http://schemas.microsoft.com/office/powerpoint/2010/main" val="2703114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6</a:t>
            </a:fld>
            <a:endParaRPr lang="en-GB"/>
          </a:p>
        </p:txBody>
      </p:sp>
    </p:spTree>
    <p:extLst>
      <p:ext uri="{BB962C8B-B14F-4D97-AF65-F5344CB8AC3E}">
        <p14:creationId xmlns:p14="http://schemas.microsoft.com/office/powerpoint/2010/main" val="862189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7</a:t>
            </a:fld>
            <a:endParaRPr lang="en-GB"/>
          </a:p>
        </p:txBody>
      </p:sp>
    </p:spTree>
    <p:extLst>
      <p:ext uri="{BB962C8B-B14F-4D97-AF65-F5344CB8AC3E}">
        <p14:creationId xmlns:p14="http://schemas.microsoft.com/office/powerpoint/2010/main" val="2495411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p>
          <a:p>
            <a:r>
              <a:rPr lang="en-GB"/>
              <a:t>The MBTI Myers–Briggs Type Indicator is an introspective self-report questionnaire with the purpose of indicating differing psychological preferences in how people perceive the world around them and make decisions was constructed by Katharine Cook Briggs and her daughter Isabel Briggs Myers. It is based on the conceptual theory proposed by Carl Jung.</a:t>
            </a:r>
          </a:p>
          <a:p>
            <a:r>
              <a:rPr lang="en-GB"/>
              <a:t>According to Carl G. Jung's theory of psychological types [Jung, 1971], people can be characterized by their preference of general attitude: </a:t>
            </a:r>
          </a:p>
          <a:p>
            <a:r>
              <a:rPr lang="en-GB"/>
              <a:t>•Extraverted (E) vs. Introverted (I),</a:t>
            </a:r>
          </a:p>
          <a:p>
            <a:endParaRPr lang="en-GB"/>
          </a:p>
          <a:p>
            <a:r>
              <a:rPr lang="en-GB"/>
              <a:t>their preference of one of the two functions of perception:</a:t>
            </a:r>
          </a:p>
          <a:p>
            <a:r>
              <a:rPr lang="en-GB"/>
              <a:t>•Sensing (S) vs. Intuition (N),</a:t>
            </a:r>
          </a:p>
          <a:p>
            <a:endParaRPr lang="en-GB"/>
          </a:p>
          <a:p>
            <a:r>
              <a:rPr lang="en-GB"/>
              <a:t>and their preference of one of the two functions of judging:</a:t>
            </a:r>
          </a:p>
          <a:p>
            <a:r>
              <a:rPr lang="en-GB"/>
              <a:t>•Thinking (T) vs. Feeling (F)</a:t>
            </a:r>
          </a:p>
          <a:p>
            <a:r>
              <a:rPr lang="en-GB"/>
              <a:t>The three areas of preferences introduced by Jung are dichotomies (i.e. bipolar dimensions where each pole represents a different preference). Jung also proposed that in a person one of the four functions above is dominant – either a function of perception or a function of judging. Isabel Briggs Myers, a researcher and practitioner of Jung’s theory, proposed to see the judging-perceiving relationship as a fourth dichotomy influencing personality type [Briggs Myers, 1980]:</a:t>
            </a:r>
          </a:p>
        </p:txBody>
      </p:sp>
      <p:sp>
        <p:nvSpPr>
          <p:cNvPr id="4" name="Slide Number Placeholder 3"/>
          <p:cNvSpPr>
            <a:spLocks noGrp="1"/>
          </p:cNvSpPr>
          <p:nvPr>
            <p:ph type="sldNum" sz="quarter" idx="10"/>
          </p:nvPr>
        </p:nvSpPr>
        <p:spPr/>
        <p:txBody>
          <a:bodyPr/>
          <a:lstStyle/>
          <a:p>
            <a:fld id="{3EEE6043-C90E-43C2-941E-EC3EB113F6DE}" type="slidenum">
              <a:rPr lang="en-GB" smtClean="0"/>
              <a:t>8</a:t>
            </a:fld>
            <a:endParaRPr lang="en-GB"/>
          </a:p>
        </p:txBody>
      </p:sp>
    </p:spTree>
    <p:extLst>
      <p:ext uri="{BB962C8B-B14F-4D97-AF65-F5344CB8AC3E}">
        <p14:creationId xmlns:p14="http://schemas.microsoft.com/office/powerpoint/2010/main" val="3731353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12</a:t>
            </a:fld>
            <a:endParaRPr lang="en-GB"/>
          </a:p>
        </p:txBody>
      </p:sp>
    </p:spTree>
    <p:extLst>
      <p:ext uri="{BB962C8B-B14F-4D97-AF65-F5344CB8AC3E}">
        <p14:creationId xmlns:p14="http://schemas.microsoft.com/office/powerpoint/2010/main" val="1625957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14</a:t>
            </a:fld>
            <a:endParaRPr lang="en-GB"/>
          </a:p>
        </p:txBody>
      </p:sp>
    </p:spTree>
    <p:extLst>
      <p:ext uri="{BB962C8B-B14F-4D97-AF65-F5344CB8AC3E}">
        <p14:creationId xmlns:p14="http://schemas.microsoft.com/office/powerpoint/2010/main" val="3497071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15</a:t>
            </a:fld>
            <a:endParaRPr lang="en-GB"/>
          </a:p>
        </p:txBody>
      </p:sp>
    </p:spTree>
    <p:extLst>
      <p:ext uri="{BB962C8B-B14F-4D97-AF65-F5344CB8AC3E}">
        <p14:creationId xmlns:p14="http://schemas.microsoft.com/office/powerpoint/2010/main" val="652919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Model of learning</a:t>
            </a:r>
            <a:r>
              <a:rPr lang="en-GB" baseline="0"/>
              <a:t> style developed by Fleming and Mills (1992) and its basic idea is that the way we take information differs for each individual as some learn through (hearing / Auditory), others are Visual/ verbal, others through reading/ writing, and others through actively touching and experiencing or using information (kinaesthetic)</a:t>
            </a:r>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16</a:t>
            </a:fld>
            <a:endParaRPr lang="en-GB"/>
          </a:p>
        </p:txBody>
      </p:sp>
    </p:spTree>
    <p:extLst>
      <p:ext uri="{BB962C8B-B14F-4D97-AF65-F5344CB8AC3E}">
        <p14:creationId xmlns:p14="http://schemas.microsoft.com/office/powerpoint/2010/main" val="303801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18</a:t>
            </a:fld>
            <a:endParaRPr lang="en-GB"/>
          </a:p>
        </p:txBody>
      </p:sp>
    </p:spTree>
    <p:extLst>
      <p:ext uri="{BB962C8B-B14F-4D97-AF65-F5344CB8AC3E}">
        <p14:creationId xmlns:p14="http://schemas.microsoft.com/office/powerpoint/2010/main" val="624707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19</a:t>
            </a:fld>
            <a:endParaRPr lang="en-GB"/>
          </a:p>
        </p:txBody>
      </p:sp>
    </p:spTree>
    <p:extLst>
      <p:ext uri="{BB962C8B-B14F-4D97-AF65-F5344CB8AC3E}">
        <p14:creationId xmlns:p14="http://schemas.microsoft.com/office/powerpoint/2010/main" val="724768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20</a:t>
            </a:fld>
            <a:endParaRPr lang="en-GB"/>
          </a:p>
        </p:txBody>
      </p:sp>
    </p:spTree>
    <p:extLst>
      <p:ext uri="{BB962C8B-B14F-4D97-AF65-F5344CB8AC3E}">
        <p14:creationId xmlns:p14="http://schemas.microsoft.com/office/powerpoint/2010/main" val="383222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21</a:t>
            </a:fld>
            <a:endParaRPr lang="en-GB"/>
          </a:p>
        </p:txBody>
      </p:sp>
    </p:spTree>
    <p:extLst>
      <p:ext uri="{BB962C8B-B14F-4D97-AF65-F5344CB8AC3E}">
        <p14:creationId xmlns:p14="http://schemas.microsoft.com/office/powerpoint/2010/main" val="95774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22</a:t>
            </a:fld>
            <a:endParaRPr lang="en-GB"/>
          </a:p>
        </p:txBody>
      </p:sp>
    </p:spTree>
    <p:extLst>
      <p:ext uri="{BB962C8B-B14F-4D97-AF65-F5344CB8AC3E}">
        <p14:creationId xmlns:p14="http://schemas.microsoft.com/office/powerpoint/2010/main" val="2653877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Honey and Mumpherd (1992) identified that</a:t>
            </a:r>
            <a:r>
              <a:rPr lang="en-GB" baseline="0"/>
              <a:t> people have different innate learning preferences closely related to Kolb's thinking/ reflective cycle.</a:t>
            </a:r>
          </a:p>
          <a:p>
            <a:r>
              <a:rPr lang="en-GB" baseline="0"/>
              <a:t>Research conducted by Honey and Mumpherd Suggest that some people are better at learning experience (activist) other learn better by reflection (Reflectors), others by developing own ideas  preferring theoretical input (theorist) and others like take information and plan for the future and asks ‘what ifs’ (Pragmatists).</a:t>
            </a:r>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25</a:t>
            </a:fld>
            <a:endParaRPr lang="en-GB"/>
          </a:p>
        </p:txBody>
      </p:sp>
    </p:spTree>
    <p:extLst>
      <p:ext uri="{BB962C8B-B14F-4D97-AF65-F5344CB8AC3E}">
        <p14:creationId xmlns:p14="http://schemas.microsoft.com/office/powerpoint/2010/main" val="3380565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27</a:t>
            </a:fld>
            <a:endParaRPr lang="en-GB"/>
          </a:p>
        </p:txBody>
      </p:sp>
    </p:spTree>
    <p:extLst>
      <p:ext uri="{BB962C8B-B14F-4D97-AF65-F5344CB8AC3E}">
        <p14:creationId xmlns:p14="http://schemas.microsoft.com/office/powerpoint/2010/main" val="25838796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28</a:t>
            </a:fld>
            <a:endParaRPr lang="en-GB"/>
          </a:p>
        </p:txBody>
      </p:sp>
    </p:spTree>
    <p:extLst>
      <p:ext uri="{BB962C8B-B14F-4D97-AF65-F5344CB8AC3E}">
        <p14:creationId xmlns:p14="http://schemas.microsoft.com/office/powerpoint/2010/main" val="1201577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29</a:t>
            </a:fld>
            <a:endParaRPr lang="en-GB"/>
          </a:p>
        </p:txBody>
      </p:sp>
    </p:spTree>
    <p:extLst>
      <p:ext uri="{BB962C8B-B14F-4D97-AF65-F5344CB8AC3E}">
        <p14:creationId xmlns:p14="http://schemas.microsoft.com/office/powerpoint/2010/main" val="11750903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30</a:t>
            </a:fld>
            <a:endParaRPr lang="en-GB"/>
          </a:p>
        </p:txBody>
      </p:sp>
    </p:spTree>
    <p:extLst>
      <p:ext uri="{BB962C8B-B14F-4D97-AF65-F5344CB8AC3E}">
        <p14:creationId xmlns:p14="http://schemas.microsoft.com/office/powerpoint/2010/main" val="30202478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31</a:t>
            </a:fld>
            <a:endParaRPr lang="en-GB"/>
          </a:p>
        </p:txBody>
      </p:sp>
    </p:spTree>
    <p:extLst>
      <p:ext uri="{BB962C8B-B14F-4D97-AF65-F5344CB8AC3E}">
        <p14:creationId xmlns:p14="http://schemas.microsoft.com/office/powerpoint/2010/main" val="9695595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syndicates or Buzz groups to address this.  Different training approaches could include facilitated classroom/seminar experience, demonstrations, shadowing, project work, text books/procedure manuals/instruction books, coaching, mentoring, role-play, case-studies, joint problem solving, video/audio training resources. Games, etc.    Draw out the different dynamics in the work environment – pressure on time versus training people properly…….Minimising cost versus addressing learning needs &amp; styles appropriately……The Manager’s attitude towards training of their team? Etc.</a:t>
            </a:r>
          </a:p>
        </p:txBody>
      </p:sp>
      <p:sp>
        <p:nvSpPr>
          <p:cNvPr id="4" name="Slide Number Placeholder 3"/>
          <p:cNvSpPr>
            <a:spLocks noGrp="1"/>
          </p:cNvSpPr>
          <p:nvPr>
            <p:ph type="sldNum" sz="quarter" idx="10"/>
          </p:nvPr>
        </p:nvSpPr>
        <p:spPr/>
        <p:txBody>
          <a:bodyPr/>
          <a:lstStyle/>
          <a:p>
            <a:fld id="{3EEE6043-C90E-43C2-941E-EC3EB113F6DE}" type="slidenum">
              <a:rPr lang="en-GB" smtClean="0"/>
              <a:t>32</a:t>
            </a:fld>
            <a:endParaRPr lang="en-GB"/>
          </a:p>
        </p:txBody>
      </p:sp>
    </p:spTree>
    <p:extLst>
      <p:ext uri="{BB962C8B-B14F-4D97-AF65-F5344CB8AC3E}">
        <p14:creationId xmlns:p14="http://schemas.microsoft.com/office/powerpoint/2010/main" val="11971963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33</a:t>
            </a:fld>
            <a:endParaRPr lang="en-GB"/>
          </a:p>
        </p:txBody>
      </p:sp>
    </p:spTree>
    <p:extLst>
      <p:ext uri="{BB962C8B-B14F-4D97-AF65-F5344CB8AC3E}">
        <p14:creationId xmlns:p14="http://schemas.microsoft.com/office/powerpoint/2010/main" val="2136584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C64F3F4-CE19-49F8-9EF4-FF4EE52031C2}"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2179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3709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6474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2426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11/02/2019</a:t>
            </a:fld>
            <a:endParaRPr lang="en-GB"/>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300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11/02/2019</a:t>
            </a:fld>
            <a:endParaRPr lang="en-GB"/>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8945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11/02/2019</a:t>
            </a:fld>
            <a:endParaRPr lang="en-GB"/>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643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9943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7391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11/02/2019</a:t>
            </a:fld>
            <a:endParaRPr lang="en-GB"/>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3317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11/02/2019</a:t>
            </a:fld>
            <a:endParaRPr lang="en-GB"/>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58597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11/02/2019</a:t>
            </a:fld>
            <a:endParaRPr lang="en-GB"/>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99505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11/02/2019</a:t>
            </a:fld>
            <a:endParaRPr lang="en-GB"/>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251855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11/02/2019</a:t>
            </a:fld>
            <a:endParaRPr lang="en-GB"/>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4625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6478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530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11/02/2019</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58391297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ing.com/videos/search?q=youtube+personality+quiz&amp;view=detail&amp;mid=204F82D02CA480087CEA204F82D02CA480087CEA&amp;FORM=VIR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16personalities.com/personality-types"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humanmetrics.com/personality/typ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S1Zfxwf3YAhWEUhQKHYziB-EQjRwIBw&amp;url=http://insidemc.montgomerycollege.edu/details.php?id%3D81509&amp;psig=AOvVaw3QUAziQo1AMrTv7bAoXlkD&amp;ust=1517327048713577"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humanmetrics.com/personality/enfj-careers?EI=38&amp;SN=-3&amp;TF=-47&amp;JP=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President_Barack_Obama.jpg" TargetMode="External"/><Relationship Id="rId7" Type="http://schemas.openxmlformats.org/officeDocument/2006/relationships/hyperlink" Target="http://geekalabama.com/tag/peyton-manning/" TargetMode="Externa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hyperlink" Target="http://distantnik.ru/archives/946" TargetMode="External"/><Relationship Id="rId4" Type="http://schemas.openxmlformats.org/officeDocument/2006/relationships/image" Target="../media/image11.jpeg"/></Relationships>
</file>

<file path=ppt/slides/_rels/slide25.xml.rels><?xml version="1.0" encoding="UTF-8" standalone="yes"?>
<Relationships xmlns="http://schemas.openxmlformats.org/package/2006/relationships"><Relationship Id="rId8" Type="http://schemas.openxmlformats.org/officeDocument/2006/relationships/hyperlink" Target="http://www.peterhoney.org/articles/who-are-honeymumford"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bccampus.ca/2013/10/22/blended-learning-promising-innovative-practice-requires-strategic-approach/"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a:effectLst>
                  <a:outerShdw blurRad="38100" dist="38100" dir="2700000" algn="tl">
                    <a:srgbClr val="000000">
                      <a:alpha val="43137"/>
                    </a:srgbClr>
                  </a:outerShdw>
                </a:effectLst>
              </a:rPr>
              <a:t>CertHE Skills for the Workplace</a:t>
            </a:r>
            <a:r>
              <a:rPr lang="en-GB" altLang="en-US"/>
              <a:t/>
            </a:r>
            <a:br>
              <a:rPr lang="en-GB" altLang="en-US"/>
            </a:br>
            <a:r>
              <a:rPr lang="en-GB" altLang="en-US"/>
              <a:t>Module: BMSK4005</a:t>
            </a:r>
            <a:endParaRPr lang="en-GB"/>
          </a:p>
        </p:txBody>
      </p:sp>
      <p:sp>
        <p:nvSpPr>
          <p:cNvPr id="3" name="Subtitle 2"/>
          <p:cNvSpPr>
            <a:spLocks noGrp="1"/>
          </p:cNvSpPr>
          <p:nvPr>
            <p:ph type="subTitle" idx="1"/>
          </p:nvPr>
        </p:nvSpPr>
        <p:spPr/>
        <p:txBody>
          <a:bodyPr>
            <a:normAutofit lnSpcReduction="10000"/>
          </a:bodyPr>
          <a:lstStyle/>
          <a:p>
            <a:r>
              <a:rPr lang="en-GB"/>
              <a:t>Professional Career Development</a:t>
            </a:r>
          </a:p>
          <a:p>
            <a:endParaRPr lang="en-GB"/>
          </a:p>
          <a:p>
            <a:r>
              <a:rPr lang="en-GB" altLang="en-US" sz="2000" b="1">
                <a:solidFill>
                  <a:srgbClr val="FF0000"/>
                </a:solidFill>
              </a:rPr>
              <a:t>Session 4</a:t>
            </a:r>
            <a:endParaRPr lang="en-GB" sz="2000" b="1">
              <a:solidFill>
                <a:srgbClr val="FF0000"/>
              </a:solidFill>
            </a:endParaRPr>
          </a:p>
          <a:p>
            <a:endParaRPr lang="en-GB"/>
          </a:p>
        </p:txBody>
      </p:sp>
    </p:spTree>
    <p:extLst>
      <p:ext uri="{BB962C8B-B14F-4D97-AF65-F5344CB8AC3E}">
        <p14:creationId xmlns:p14="http://schemas.microsoft.com/office/powerpoint/2010/main" val="1884460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5FB25EBE-9507-4473-AA8D-07B1226B3D43}"/>
              </a:ext>
            </a:extLst>
          </p:cNvPr>
          <p:cNvSpPr>
            <a:spLocks noGrp="1"/>
          </p:cNvSpPr>
          <p:nvPr>
            <p:ph type="ctrTitle"/>
          </p:nvPr>
        </p:nvSpPr>
        <p:spPr>
          <a:xfrm>
            <a:off x="1979712" y="1371664"/>
            <a:ext cx="6696744" cy="4937655"/>
          </a:xfrm>
        </p:spPr>
        <p:txBody>
          <a:bodyPr>
            <a:noAutofit/>
          </a:bodyPr>
          <a:lstStyle/>
          <a:p>
            <a:pPr marL="457200" indent="-457200">
              <a:buFont typeface="Arial" panose="020B0604020202020204" pitchFamily="34" charset="0"/>
              <a:buChar char="•"/>
            </a:pPr>
            <a:r>
              <a:rPr lang="en-GB" sz="3200"/>
              <a:t>Increasing self awareness</a:t>
            </a:r>
            <a:br>
              <a:rPr lang="en-GB" sz="3200"/>
            </a:br>
            <a:r>
              <a:rPr lang="en-GB" sz="3200"/>
              <a:t/>
            </a:r>
            <a:br>
              <a:rPr lang="en-GB" sz="3200"/>
            </a:br>
            <a:r>
              <a:rPr lang="en-GB" sz="3200"/>
              <a:t>Learning Styles:</a:t>
            </a:r>
            <a:br>
              <a:rPr lang="en-GB" sz="3200"/>
            </a:br>
            <a:r>
              <a:rPr lang="en-GB" sz="3200"/>
              <a:t>Myer Briggs Personality Profiling</a:t>
            </a:r>
          </a:p>
          <a:p>
            <a:r>
              <a:rPr lang="en-GB" sz="3200"/>
              <a:t>	VARK</a:t>
            </a:r>
          </a:p>
          <a:p>
            <a:r>
              <a:rPr lang="en-GB" sz="3200"/>
              <a:t>	Honey &amp; Mumford</a:t>
            </a:r>
          </a:p>
          <a:p>
            <a:pPr marL="457200" indent="-457200">
              <a:buFont typeface="Arial" panose="020B0604020202020204" pitchFamily="34" charset="0"/>
              <a:buChar char="•"/>
            </a:pPr>
            <a:r>
              <a:rPr lang="en-GB" sz="3200"/>
              <a:t>Implications for </a:t>
            </a:r>
            <a:r>
              <a:rPr lang="en-GB" sz="3200" i="1"/>
              <a:t>learning &amp;</a:t>
            </a:r>
            <a:r>
              <a:rPr lang="en-GB" sz="3200"/>
              <a:t> for </a:t>
            </a:r>
            <a:r>
              <a:rPr lang="en-GB" sz="3200" i="1"/>
              <a:t>training</a:t>
            </a:r>
          </a:p>
        </p:txBody>
      </p:sp>
      <p:sp>
        <p:nvSpPr>
          <p:cNvPr id="8" name="Title 1">
            <a:extLst>
              <a:ext uri="{FF2B5EF4-FFF2-40B4-BE49-F238E27FC236}">
                <a16:creationId xmlns:a16="http://schemas.microsoft.com/office/drawing/2014/main" id="{C6D85B17-C354-45C3-9AAA-9D11CD6A3576}"/>
              </a:ext>
            </a:extLst>
          </p:cNvPr>
          <p:cNvSpPr txBox="1">
            <a:spLocks/>
          </p:cNvSpPr>
          <p:nvPr/>
        </p:nvSpPr>
        <p:spPr bwMode="gray">
          <a:xfrm>
            <a:off x="1187624" y="260649"/>
            <a:ext cx="6343672" cy="864096"/>
          </a:xfrm>
          <a:prstGeom prst="rect">
            <a:avLst/>
          </a:prstGeom>
        </p:spPr>
        <p:txBody>
          <a:bodyPr vert="horz" lIns="91440" tIns="45720" rIns="91440" bIns="45720" rtlCol="0" anchor="b">
            <a:noAutofit/>
          </a:bodyPr>
          <a:lstStyle>
            <a:lvl1pPr algn="l" defTabSz="457200" rtl="0" eaLnBrk="1" latinLnBrk="0" hangingPunct="1">
              <a:spcBef>
                <a:spcPct val="0"/>
              </a:spcBef>
              <a:buNone/>
              <a:defRPr sz="48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a:solidFill>
                  <a:schemeClr val="tx1"/>
                </a:solidFill>
              </a:rPr>
              <a:t>Overview</a:t>
            </a:r>
            <a:endParaRPr lang="en-GB">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3656" y="0"/>
            <a:ext cx="6683766" cy="1280890"/>
          </a:xfrm>
        </p:spPr>
        <p:txBody>
          <a:bodyPr>
            <a:normAutofit/>
          </a:bodyPr>
          <a:lstStyle/>
          <a:p>
            <a:r>
              <a:rPr lang="en-GB" b="1"/>
              <a:t>Self Awareness</a:t>
            </a:r>
          </a:p>
        </p:txBody>
      </p:sp>
      <p:sp>
        <p:nvSpPr>
          <p:cNvPr id="3" name="Content Placeholder 2"/>
          <p:cNvSpPr>
            <a:spLocks noGrp="1"/>
          </p:cNvSpPr>
          <p:nvPr>
            <p:ph idx="1"/>
          </p:nvPr>
        </p:nvSpPr>
        <p:spPr>
          <a:xfrm>
            <a:off x="323528" y="980728"/>
            <a:ext cx="7631752" cy="5877272"/>
          </a:xfrm>
        </p:spPr>
        <p:txBody>
          <a:bodyPr>
            <a:normAutofit/>
          </a:bodyPr>
          <a:lstStyle/>
          <a:p>
            <a:pPr>
              <a:buFont typeface="Wingdings" panose="05000000000000000000" pitchFamily="2" charset="2"/>
              <a:buChar char="ü"/>
            </a:pPr>
            <a:r>
              <a:rPr lang="en-GB" sz="3200" dirty="0"/>
              <a:t>“</a:t>
            </a:r>
            <a:r>
              <a:rPr lang="en-GB" sz="3200" dirty="0">
                <a:latin typeface="Calibri" panose="020F0502020204030204" pitchFamily="34" charset="0"/>
                <a:cs typeface="Calibri" panose="020F0502020204030204" pitchFamily="34" charset="0"/>
              </a:rPr>
              <a:t>Self awareness enables us to </a:t>
            </a:r>
            <a:r>
              <a:rPr lang="en-GB" sz="3200" b="1" dirty="0">
                <a:latin typeface="Calibri" panose="020F0502020204030204" pitchFamily="34" charset="0"/>
                <a:cs typeface="Calibri" panose="020F0502020204030204" pitchFamily="34" charset="0"/>
              </a:rPr>
              <a:t>stand apart </a:t>
            </a:r>
            <a:r>
              <a:rPr lang="en-GB" sz="3200" dirty="0">
                <a:latin typeface="Calibri" panose="020F0502020204030204" pitchFamily="34" charset="0"/>
                <a:cs typeface="Calibri" panose="020F0502020204030204" pitchFamily="34" charset="0"/>
              </a:rPr>
              <a:t>and examine even the way we “</a:t>
            </a:r>
            <a:r>
              <a:rPr lang="en-GB" sz="3200" b="1" dirty="0">
                <a:latin typeface="Calibri" panose="020F0502020204030204" pitchFamily="34" charset="0"/>
                <a:cs typeface="Calibri" panose="020F0502020204030204" pitchFamily="34" charset="0"/>
              </a:rPr>
              <a:t>see</a:t>
            </a:r>
            <a:r>
              <a:rPr lang="en-GB" sz="3200" dirty="0">
                <a:latin typeface="Calibri" panose="020F0502020204030204" pitchFamily="34" charset="0"/>
                <a:cs typeface="Calibri" panose="020F0502020204030204" pitchFamily="34" charset="0"/>
              </a:rPr>
              <a:t>” ourselves – our self-paradigm, the most fundamental paradigm of </a:t>
            </a:r>
            <a:r>
              <a:rPr lang="en-GB" sz="3200" b="1" dirty="0">
                <a:latin typeface="Calibri" panose="020F0502020204030204" pitchFamily="34" charset="0"/>
                <a:cs typeface="Calibri" panose="020F0502020204030204" pitchFamily="34" charset="0"/>
              </a:rPr>
              <a:t>effectiveness</a:t>
            </a:r>
            <a:r>
              <a:rPr lang="en-GB" sz="3200" dirty="0">
                <a:latin typeface="Calibri" panose="020F0502020204030204" pitchFamily="34" charset="0"/>
                <a:cs typeface="Calibri" panose="020F0502020204030204" pitchFamily="34" charset="0"/>
              </a:rPr>
              <a:t>. </a:t>
            </a:r>
          </a:p>
          <a:p>
            <a:pPr>
              <a:buFont typeface="Wingdings" panose="05000000000000000000" pitchFamily="2" charset="2"/>
              <a:buChar char="ü"/>
            </a:pPr>
            <a:r>
              <a:rPr lang="en-GB" sz="3200" dirty="0">
                <a:latin typeface="Calibri" panose="020F0502020204030204" pitchFamily="34" charset="0"/>
                <a:cs typeface="Calibri" panose="020F0502020204030204" pitchFamily="34" charset="0"/>
              </a:rPr>
              <a:t> It affects not only our own </a:t>
            </a:r>
            <a:r>
              <a:rPr lang="en-GB" sz="3200" b="1" dirty="0">
                <a:latin typeface="Calibri" panose="020F0502020204030204" pitchFamily="34" charset="0"/>
                <a:cs typeface="Calibri" panose="020F0502020204030204" pitchFamily="34" charset="0"/>
              </a:rPr>
              <a:t>attitudes and behaviours</a:t>
            </a:r>
            <a:r>
              <a:rPr lang="en-GB" sz="3200" dirty="0">
                <a:latin typeface="Calibri" panose="020F0502020204030204" pitchFamily="34" charset="0"/>
                <a:cs typeface="Calibri" panose="020F0502020204030204" pitchFamily="34" charset="0"/>
              </a:rPr>
              <a:t>, but also how </a:t>
            </a:r>
            <a:r>
              <a:rPr lang="en-GB" sz="3200" b="1" dirty="0">
                <a:latin typeface="Calibri" panose="020F0502020204030204" pitchFamily="34" charset="0"/>
                <a:cs typeface="Calibri" panose="020F0502020204030204" pitchFamily="34" charset="0"/>
              </a:rPr>
              <a:t>we see other people</a:t>
            </a:r>
            <a:r>
              <a:rPr lang="en-GB" sz="3200" dirty="0">
                <a:latin typeface="Calibri" panose="020F0502020204030204" pitchFamily="34" charset="0"/>
                <a:cs typeface="Calibri" panose="020F0502020204030204" pitchFamily="34" charset="0"/>
              </a:rPr>
              <a:t>. </a:t>
            </a:r>
          </a:p>
          <a:p>
            <a:pPr>
              <a:buFont typeface="Wingdings" panose="05000000000000000000" pitchFamily="2" charset="2"/>
              <a:buChar char="ü"/>
            </a:pPr>
            <a:r>
              <a:rPr lang="en-GB" sz="3200" dirty="0">
                <a:latin typeface="Calibri" panose="020F0502020204030204" pitchFamily="34" charset="0"/>
                <a:cs typeface="Calibri" panose="020F0502020204030204" pitchFamily="34" charset="0"/>
              </a:rPr>
              <a:t> “It becomes our map of the basic nature of mankind.”  Stephen Covey, 1999, P.66 -67</a:t>
            </a:r>
          </a:p>
        </p:txBody>
      </p:sp>
      <p:pic>
        <p:nvPicPr>
          <p:cNvPr id="7" name="Graphic 6" descr="Head with Gears">
            <a:extLst>
              <a:ext uri="{FF2B5EF4-FFF2-40B4-BE49-F238E27FC236}">
                <a16:creationId xmlns:a16="http://schemas.microsoft.com/office/drawing/2014/main" id="{782E8A01-4F18-4E3D-B1AE-DC61ED869B3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141531" y="0"/>
            <a:ext cx="2154869" cy="2154869"/>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175CD74B-9CE8-4F20-A3E4-A22A7F0360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a:xfrm>
            <a:off x="1193973" y="73930"/>
            <a:ext cx="7284749" cy="1280890"/>
          </a:xfrm>
        </p:spPr>
        <p:txBody>
          <a:bodyPr>
            <a:normAutofit/>
          </a:bodyPr>
          <a:lstStyle/>
          <a:p>
            <a:r>
              <a:rPr lang="en-GB"/>
              <a:t>Self </a:t>
            </a:r>
            <a:r>
              <a:rPr lang="en-GB">
                <a:latin typeface="Calibri" panose="020F0502020204030204" pitchFamily="34" charset="0"/>
                <a:cs typeface="Calibri" panose="020F0502020204030204" pitchFamily="34" charset="0"/>
              </a:rPr>
              <a:t>Awareness</a:t>
            </a:r>
            <a:r>
              <a:rPr lang="en-GB"/>
              <a:t>	 </a:t>
            </a:r>
            <a:endParaRPr lang="en-GB" i="1"/>
          </a:p>
        </p:txBody>
      </p:sp>
      <p:sp>
        <p:nvSpPr>
          <p:cNvPr id="17" name="Rectangle 11">
            <a:extLst>
              <a:ext uri="{FF2B5EF4-FFF2-40B4-BE49-F238E27FC236}">
                <a16:creationId xmlns:a16="http://schemas.microsoft.com/office/drawing/2014/main" id="{99C44665-BECF-4482-A00C-E4BE2A87DC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19" name="Content Placeholder 2">
            <a:extLst>
              <a:ext uri="{FF2B5EF4-FFF2-40B4-BE49-F238E27FC236}">
                <a16:creationId xmlns:a16="http://schemas.microsoft.com/office/drawing/2014/main" id="{FBDEE265-B463-49C4-AD0A-A57199277019}"/>
              </a:ext>
            </a:extLst>
          </p:cNvPr>
          <p:cNvGraphicFramePr>
            <a:graphicFrameLocks noGrp="1"/>
          </p:cNvGraphicFramePr>
          <p:nvPr>
            <p:ph idx="1"/>
            <p:extLst>
              <p:ext uri="{D42A27DB-BD31-4B8C-83A1-F6EECF244321}">
                <p14:modId xmlns:p14="http://schemas.microsoft.com/office/powerpoint/2010/main" val="2839911512"/>
              </p:ext>
            </p:extLst>
          </p:nvPr>
        </p:nvGraphicFramePr>
        <p:xfrm>
          <a:off x="899592" y="908720"/>
          <a:ext cx="8136904" cy="5949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4137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2FF7-BA85-49F9-AFB5-3005EE0B32AF}"/>
              </a:ext>
            </a:extLst>
          </p:cNvPr>
          <p:cNvSpPr>
            <a:spLocks noGrp="1"/>
          </p:cNvSpPr>
          <p:nvPr>
            <p:ph type="title"/>
          </p:nvPr>
        </p:nvSpPr>
        <p:spPr>
          <a:xfrm>
            <a:off x="323528" y="197014"/>
            <a:ext cx="6589199" cy="716658"/>
          </a:xfrm>
        </p:spPr>
        <p:txBody>
          <a:bodyPr>
            <a:normAutofit/>
          </a:bodyPr>
          <a:lstStyle/>
          <a:p>
            <a:r>
              <a:rPr lang="en-GB" sz="4000">
                <a:latin typeface="Calibri" panose="020F0502020204030204" pitchFamily="34" charset="0"/>
                <a:cs typeface="Calibri" panose="020F0502020204030204" pitchFamily="34" charset="0"/>
              </a:rPr>
              <a:t>Increasing Self Awareness</a:t>
            </a:r>
          </a:p>
        </p:txBody>
      </p:sp>
      <p:sp>
        <p:nvSpPr>
          <p:cNvPr id="3" name="Content Placeholder 2">
            <a:extLst>
              <a:ext uri="{FF2B5EF4-FFF2-40B4-BE49-F238E27FC236}">
                <a16:creationId xmlns:a16="http://schemas.microsoft.com/office/drawing/2014/main" id="{D4268FA6-080D-403E-B03F-505BB773B814}"/>
              </a:ext>
            </a:extLst>
          </p:cNvPr>
          <p:cNvSpPr>
            <a:spLocks noGrp="1"/>
          </p:cNvSpPr>
          <p:nvPr>
            <p:ph idx="1"/>
          </p:nvPr>
        </p:nvSpPr>
        <p:spPr>
          <a:xfrm>
            <a:off x="323529" y="1124744"/>
            <a:ext cx="8210872" cy="4786478"/>
          </a:xfrm>
        </p:spPr>
        <p:txBody>
          <a:bodyPr>
            <a:normAutofit/>
          </a:bodyPr>
          <a:lstStyle/>
          <a:p>
            <a:pPr marL="0" indent="0">
              <a:buNone/>
            </a:pPr>
            <a:r>
              <a:rPr lang="en-GB" sz="2800">
                <a:latin typeface="Calibri" panose="020F0502020204030204" pitchFamily="34" charset="0"/>
                <a:cs typeface="Calibri" panose="020F0502020204030204" pitchFamily="34" charset="0"/>
              </a:rPr>
              <a:t>According to a Harvard Business Review article in 2015, there </a:t>
            </a:r>
            <a:r>
              <a:rPr lang="en-GB" sz="2800" u="sng">
                <a:latin typeface="Calibri" panose="020F0502020204030204" pitchFamily="34" charset="0"/>
                <a:cs typeface="Calibri" panose="020F0502020204030204" pitchFamily="34" charset="0"/>
              </a:rPr>
              <a:t>are 5 ways to increase self awareness</a:t>
            </a:r>
            <a:r>
              <a:rPr lang="en-GB" sz="2800">
                <a:latin typeface="Calibri" panose="020F0502020204030204" pitchFamily="34" charset="0"/>
                <a:cs typeface="Calibri" panose="020F0502020204030204" pitchFamily="34" charset="0"/>
              </a:rPr>
              <a:t>:-</a:t>
            </a:r>
          </a:p>
          <a:p>
            <a:pPr marL="514350" indent="-514350">
              <a:buFont typeface="+mj-lt"/>
              <a:buAutoNum type="arabicPeriod"/>
            </a:pPr>
            <a:r>
              <a:rPr lang="en-GB" sz="2800">
                <a:latin typeface="Calibri" panose="020F0502020204030204" pitchFamily="34" charset="0"/>
                <a:cs typeface="Calibri" panose="020F0502020204030204" pitchFamily="34" charset="0"/>
              </a:rPr>
              <a:t>Meditate</a:t>
            </a:r>
          </a:p>
          <a:p>
            <a:pPr marL="514350" indent="-514350">
              <a:buFont typeface="+mj-lt"/>
              <a:buAutoNum type="arabicPeriod"/>
            </a:pPr>
            <a:r>
              <a:rPr lang="en-GB" sz="2800">
                <a:latin typeface="Calibri" panose="020F0502020204030204" pitchFamily="34" charset="0"/>
                <a:cs typeface="Calibri" panose="020F0502020204030204" pitchFamily="34" charset="0"/>
              </a:rPr>
              <a:t>Write down your key plans and priorities</a:t>
            </a:r>
          </a:p>
          <a:p>
            <a:pPr marL="514350" indent="-514350">
              <a:buFont typeface="+mj-lt"/>
              <a:buAutoNum type="arabicPeriod"/>
            </a:pPr>
            <a:r>
              <a:rPr lang="en-GB" sz="2800">
                <a:latin typeface="Calibri" panose="020F0502020204030204" pitchFamily="34" charset="0"/>
                <a:cs typeface="Calibri" panose="020F0502020204030204" pitchFamily="34" charset="0"/>
              </a:rPr>
              <a:t>Undertake psychometric tests and profiling</a:t>
            </a:r>
          </a:p>
          <a:p>
            <a:pPr marL="514350" indent="-514350">
              <a:buFont typeface="+mj-lt"/>
              <a:buAutoNum type="arabicPeriod"/>
            </a:pPr>
            <a:r>
              <a:rPr lang="en-GB" sz="2800">
                <a:latin typeface="Calibri" panose="020F0502020204030204" pitchFamily="34" charset="0"/>
                <a:cs typeface="Calibri" panose="020F0502020204030204" pitchFamily="34" charset="0"/>
              </a:rPr>
              <a:t>Ask trusted friends</a:t>
            </a:r>
          </a:p>
          <a:p>
            <a:pPr marL="514350" indent="-514350">
              <a:buFont typeface="+mj-lt"/>
              <a:buAutoNum type="arabicPeriod"/>
            </a:pPr>
            <a:r>
              <a:rPr lang="en-GB" sz="2800">
                <a:latin typeface="Calibri" panose="020F0502020204030204" pitchFamily="34" charset="0"/>
                <a:cs typeface="Calibri" panose="020F0502020204030204" pitchFamily="34" charset="0"/>
              </a:rPr>
              <a:t>Get regular feedback at work</a:t>
            </a:r>
          </a:p>
        </p:txBody>
      </p:sp>
      <p:sp>
        <p:nvSpPr>
          <p:cNvPr id="5" name="Rectangle 4"/>
          <p:cNvSpPr/>
          <p:nvPr/>
        </p:nvSpPr>
        <p:spPr>
          <a:xfrm>
            <a:off x="323528" y="6104662"/>
            <a:ext cx="9077189" cy="646331"/>
          </a:xfrm>
          <a:prstGeom prst="rect">
            <a:avLst/>
          </a:prstGeom>
        </p:spPr>
        <p:txBody>
          <a:bodyPr wrap="square">
            <a:spAutoFit/>
          </a:bodyPr>
          <a:lstStyle/>
          <a:p>
            <a:r>
              <a:rPr lang="en-GB">
                <a:latin typeface="Calibri" panose="020F0502020204030204" pitchFamily="34" charset="0"/>
                <a:cs typeface="Calibri" panose="020F0502020204030204" pitchFamily="34" charset="0"/>
              </a:rPr>
              <a:t>Tjan, A.K., February 2015, 5 Ways to Become More Self-Aware. [online] Available at: &lt;https://hbr.org/2015/02/5-ways-to-become-more-self-aware&gt; [Accessed 15 July 2017]</a:t>
            </a:r>
          </a:p>
        </p:txBody>
      </p:sp>
    </p:spTree>
    <p:extLst>
      <p:ext uri="{BB962C8B-B14F-4D97-AF65-F5344CB8AC3E}">
        <p14:creationId xmlns:p14="http://schemas.microsoft.com/office/powerpoint/2010/main" val="248976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3207C-842D-44DA-BB53-6144E79E9F76}"/>
              </a:ext>
            </a:extLst>
          </p:cNvPr>
          <p:cNvSpPr>
            <a:spLocks noGrp="1"/>
          </p:cNvSpPr>
          <p:nvPr>
            <p:ph type="title"/>
          </p:nvPr>
        </p:nvSpPr>
        <p:spPr>
          <a:xfrm>
            <a:off x="271245" y="584204"/>
            <a:ext cx="2442412" cy="4969113"/>
          </a:xfrm>
        </p:spPr>
        <p:txBody>
          <a:bodyPr anchor="ctr">
            <a:normAutofit/>
          </a:bodyPr>
          <a:lstStyle/>
          <a:p>
            <a:r>
              <a:rPr lang="en-GB">
                <a:solidFill>
                  <a:schemeClr val="tx2">
                    <a:lumMod val="75000"/>
                  </a:schemeClr>
                </a:solidFill>
                <a:latin typeface="Calibri" panose="020F0502020204030204" pitchFamily="34" charset="0"/>
                <a:cs typeface="Calibri" panose="020F0502020204030204" pitchFamily="34" charset="0"/>
              </a:rPr>
              <a:t>Writing down key plans and priorities</a:t>
            </a:r>
          </a:p>
        </p:txBody>
      </p:sp>
      <p:sp>
        <p:nvSpPr>
          <p:cNvPr id="27"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28"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9"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507495" y="0"/>
            <a:ext cx="4632727"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0" name="Content Placeholder 2">
            <a:extLst>
              <a:ext uri="{FF2B5EF4-FFF2-40B4-BE49-F238E27FC236}">
                <a16:creationId xmlns:a16="http://schemas.microsoft.com/office/drawing/2014/main" id="{8C361087-E2B2-4705-B784-7A3DA768EF94}"/>
              </a:ext>
            </a:extLst>
          </p:cNvPr>
          <p:cNvSpPr>
            <a:spLocks noGrp="1"/>
          </p:cNvSpPr>
          <p:nvPr>
            <p:ph idx="1"/>
          </p:nvPr>
        </p:nvSpPr>
        <p:spPr>
          <a:xfrm>
            <a:off x="3551281" y="379933"/>
            <a:ext cx="5389098" cy="6120315"/>
          </a:xfrm>
        </p:spPr>
        <p:txBody>
          <a:bodyPr anchor="ctr">
            <a:normAutofit/>
          </a:bodyPr>
          <a:lstStyle/>
          <a:p>
            <a:pPr>
              <a:spcAft>
                <a:spcPts val="1200"/>
              </a:spcAft>
            </a:pPr>
            <a:r>
              <a:rPr lang="en-GB" sz="2800">
                <a:solidFill>
                  <a:schemeClr val="tx2">
                    <a:lumMod val="75000"/>
                  </a:schemeClr>
                </a:solidFill>
                <a:latin typeface="Calibri" panose="020F0502020204030204" pitchFamily="34" charset="0"/>
                <a:cs typeface="Calibri" panose="020F0502020204030204" pitchFamily="34" charset="0"/>
              </a:rPr>
              <a:t>One of the best ways to increase self-awareness is to write down what you want to do and track your progress. </a:t>
            </a:r>
          </a:p>
          <a:p>
            <a:r>
              <a:rPr lang="en-GB" sz="2800">
                <a:solidFill>
                  <a:schemeClr val="tx2">
                    <a:lumMod val="75000"/>
                  </a:schemeClr>
                </a:solidFill>
                <a:latin typeface="Calibri" panose="020F0502020204030204" pitchFamily="34" charset="0"/>
                <a:cs typeface="Calibri" panose="020F0502020204030204" pitchFamily="34" charset="0"/>
              </a:rPr>
              <a:t>Warren Buffet, the famous  investor and one of the world’s richest men, carefully records his reasons for making an investment </a:t>
            </a:r>
            <a:r>
              <a:rPr lang="en-GB" sz="2800" i="1">
                <a:solidFill>
                  <a:schemeClr val="tx2">
                    <a:lumMod val="75000"/>
                  </a:schemeClr>
                </a:solidFill>
                <a:latin typeface="Calibri" panose="020F0502020204030204" pitchFamily="34" charset="0"/>
                <a:cs typeface="Calibri" panose="020F0502020204030204" pitchFamily="34" charset="0"/>
              </a:rPr>
              <a:t>at the time he makes it</a:t>
            </a:r>
            <a:r>
              <a:rPr lang="en-GB" sz="2800">
                <a:solidFill>
                  <a:schemeClr val="tx2">
                    <a:lumMod val="75000"/>
                  </a:schemeClr>
                </a:solidFill>
                <a:latin typeface="Calibri" panose="020F0502020204030204" pitchFamily="34" charset="0"/>
                <a:cs typeface="Calibri" panose="020F0502020204030204" pitchFamily="34" charset="0"/>
              </a:rPr>
              <a:t>. These records help him assess whether or not future outcomes are down to his good judgment or just plain luck!</a:t>
            </a:r>
          </a:p>
          <a:p>
            <a:endParaRPr lang="en-GB">
              <a:solidFill>
                <a:schemeClr val="tx2">
                  <a:lumMod val="75000"/>
                </a:schemeClr>
              </a:solidFill>
            </a:endParaRPr>
          </a:p>
        </p:txBody>
      </p:sp>
    </p:spTree>
    <p:extLst>
      <p:ext uri="{BB962C8B-B14F-4D97-AF65-F5344CB8AC3E}">
        <p14:creationId xmlns:p14="http://schemas.microsoft.com/office/powerpoint/2010/main" val="1310530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7A2F5-92DB-413B-AFA4-6F1666FF37B4}"/>
              </a:ext>
            </a:extLst>
          </p:cNvPr>
          <p:cNvSpPr>
            <a:spLocks noGrp="1"/>
          </p:cNvSpPr>
          <p:nvPr>
            <p:ph type="title"/>
          </p:nvPr>
        </p:nvSpPr>
        <p:spPr>
          <a:xfrm>
            <a:off x="341241" y="584204"/>
            <a:ext cx="2442412" cy="4969113"/>
          </a:xfrm>
        </p:spPr>
        <p:txBody>
          <a:bodyPr anchor="ctr">
            <a:normAutofit/>
          </a:bodyPr>
          <a:lstStyle/>
          <a:p>
            <a:r>
              <a:rPr lang="en-GB" sz="4000">
                <a:solidFill>
                  <a:schemeClr val="tx2">
                    <a:lumMod val="75000"/>
                  </a:schemeClr>
                </a:solidFill>
                <a:latin typeface="Calibri" panose="020F0502020204030204" pitchFamily="34" charset="0"/>
                <a:cs typeface="Calibri" panose="020F0502020204030204" pitchFamily="34" charset="0"/>
              </a:rPr>
              <a:t>Write down your key plans and priorities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507495" y="0"/>
            <a:ext cx="4632727"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1393681C-2879-4B14-A212-626807DD7975}"/>
              </a:ext>
            </a:extLst>
          </p:cNvPr>
          <p:cNvSpPr>
            <a:spLocks noGrp="1"/>
          </p:cNvSpPr>
          <p:nvPr>
            <p:ph idx="1"/>
          </p:nvPr>
        </p:nvSpPr>
        <p:spPr>
          <a:xfrm>
            <a:off x="3551280" y="263043"/>
            <a:ext cx="5376233" cy="6373731"/>
          </a:xfrm>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p:spPr>
        <p:txBody>
          <a:bodyPr anchor="ctr">
            <a:normAutofit/>
          </a:bodyPr>
          <a:lstStyle/>
          <a:p>
            <a:r>
              <a:rPr lang="en-GB" sz="3000">
                <a:solidFill>
                  <a:schemeClr val="tx2">
                    <a:lumMod val="75000"/>
                  </a:schemeClr>
                </a:solidFill>
                <a:latin typeface="Calibri" panose="020F0502020204030204" pitchFamily="34" charset="0"/>
                <a:cs typeface="Calibri" panose="020F0502020204030204" pitchFamily="34" charset="0"/>
              </a:rPr>
              <a:t>Benjamin Franklin kept a “</a:t>
            </a:r>
            <a:r>
              <a:rPr lang="en-GB" sz="3000" b="1">
                <a:solidFill>
                  <a:schemeClr val="tx2">
                    <a:lumMod val="75000"/>
                  </a:schemeClr>
                </a:solidFill>
                <a:latin typeface="Calibri" panose="020F0502020204030204" pitchFamily="34" charset="0"/>
                <a:cs typeface="Calibri" panose="020F0502020204030204" pitchFamily="34" charset="0"/>
              </a:rPr>
              <a:t>balance sheet</a:t>
            </a:r>
            <a:r>
              <a:rPr lang="en-GB" sz="3000">
                <a:solidFill>
                  <a:schemeClr val="tx2">
                    <a:lumMod val="75000"/>
                  </a:schemeClr>
                </a:solidFill>
                <a:latin typeface="Calibri" panose="020F0502020204030204" pitchFamily="34" charset="0"/>
                <a:cs typeface="Calibri" panose="020F0502020204030204" pitchFamily="34" charset="0"/>
              </a:rPr>
              <a:t>” of both the assets and liabilities of his personal traits. </a:t>
            </a:r>
          </a:p>
          <a:p>
            <a:r>
              <a:rPr lang="en-GB" sz="3000">
                <a:solidFill>
                  <a:schemeClr val="tx2">
                    <a:lumMod val="75000"/>
                  </a:schemeClr>
                </a:solidFill>
                <a:latin typeface="Calibri" panose="020F0502020204030204" pitchFamily="34" charset="0"/>
                <a:cs typeface="Calibri" panose="020F0502020204030204" pitchFamily="34" charset="0"/>
              </a:rPr>
              <a:t>By diarizing any new strength he believed he could learn from someone else, and marking down any self-perceived weaknesses, he could better assess whether the “</a:t>
            </a:r>
            <a:r>
              <a:rPr lang="en-GB" sz="3000" b="1">
                <a:solidFill>
                  <a:schemeClr val="tx2">
                    <a:lumMod val="75000"/>
                  </a:schemeClr>
                </a:solidFill>
                <a:latin typeface="Calibri" panose="020F0502020204030204" pitchFamily="34" charset="0"/>
                <a:cs typeface="Calibri" panose="020F0502020204030204" pitchFamily="34" charset="0"/>
              </a:rPr>
              <a:t>net worth</a:t>
            </a:r>
            <a:r>
              <a:rPr lang="en-GB" sz="3000">
                <a:solidFill>
                  <a:schemeClr val="tx2">
                    <a:lumMod val="75000"/>
                  </a:schemeClr>
                </a:solidFill>
                <a:latin typeface="Calibri" panose="020F0502020204030204" pitchFamily="34" charset="0"/>
                <a:cs typeface="Calibri" panose="020F0502020204030204" pitchFamily="34" charset="0"/>
              </a:rPr>
              <a:t>” of his character was growing over time.</a:t>
            </a:r>
          </a:p>
          <a:p>
            <a:endParaRPr lang="en-GB">
              <a:solidFill>
                <a:schemeClr val="tx2">
                  <a:lumMod val="75000"/>
                </a:schemeClr>
              </a:solidFill>
            </a:endParaRPr>
          </a:p>
        </p:txBody>
      </p:sp>
    </p:spTree>
    <p:extLst>
      <p:ext uri="{BB962C8B-B14F-4D97-AF65-F5344CB8AC3E}">
        <p14:creationId xmlns:p14="http://schemas.microsoft.com/office/powerpoint/2010/main" val="889484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CD74B-9CE8-4F20-A3E4-A22A7F0360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a:xfrm>
            <a:off x="1016149" y="151144"/>
            <a:ext cx="7284749" cy="597562"/>
          </a:xfrm>
        </p:spPr>
        <p:txBody>
          <a:bodyPr>
            <a:normAutofit fontScale="90000"/>
          </a:bodyPr>
          <a:lstStyle/>
          <a:p>
            <a:pPr algn="ctr"/>
            <a:r>
              <a:rPr lang="en-GB">
                <a:latin typeface="Calibri" panose="020F0502020204030204" pitchFamily="34" charset="0"/>
                <a:cs typeface="Calibri" panose="020F0502020204030204" pitchFamily="34" charset="0"/>
              </a:rPr>
              <a:t>Take Psychometric tests</a:t>
            </a:r>
          </a:p>
        </p:txBody>
      </p:sp>
      <p:sp>
        <p:nvSpPr>
          <p:cNvPr id="12" name="Rectangle 11">
            <a:extLst>
              <a:ext uri="{FF2B5EF4-FFF2-40B4-BE49-F238E27FC236}">
                <a16:creationId xmlns:a16="http://schemas.microsoft.com/office/drawing/2014/main" id="{99C44665-BECF-4482-A00C-E4BE2A87DC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0E95E3C2-DEEC-47C5-AE25-D527633D5320}"/>
              </a:ext>
            </a:extLst>
          </p:cNvPr>
          <p:cNvGraphicFramePr>
            <a:graphicFrameLocks noGrp="1"/>
          </p:cNvGraphicFramePr>
          <p:nvPr>
            <p:ph idx="1"/>
            <p:extLst>
              <p:ext uri="{D42A27DB-BD31-4B8C-83A1-F6EECF244321}">
                <p14:modId xmlns:p14="http://schemas.microsoft.com/office/powerpoint/2010/main" val="277488666"/>
              </p:ext>
            </p:extLst>
          </p:nvPr>
        </p:nvGraphicFramePr>
        <p:xfrm>
          <a:off x="323528" y="807112"/>
          <a:ext cx="8568951" cy="5946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72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 name="Content Placeholder 2">
            <a:extLst>
              <a:ext uri="{FF2B5EF4-FFF2-40B4-BE49-F238E27FC236}">
                <a16:creationId xmlns:a16="http://schemas.microsoft.com/office/drawing/2014/main" id="{C1368F2C-02D1-4085-A21D-7EA167ABF847}"/>
              </a:ext>
            </a:extLst>
          </p:cNvPr>
          <p:cNvSpPr>
            <a:spLocks noGrp="1"/>
          </p:cNvSpPr>
          <p:nvPr>
            <p:ph idx="1"/>
          </p:nvPr>
        </p:nvSpPr>
        <p:spPr>
          <a:xfrm>
            <a:off x="1403649" y="548680"/>
            <a:ext cx="7130752" cy="5362542"/>
          </a:xfrm>
        </p:spPr>
        <p:txBody>
          <a:bodyPr/>
          <a:lstStyle/>
          <a:p>
            <a:r>
              <a:rPr lang="en-GB" sz="3200">
                <a:latin typeface="Calibri" panose="020F0502020204030204" pitchFamily="34" charset="0"/>
                <a:cs typeface="Calibri" panose="020F0502020204030204" pitchFamily="34" charset="0"/>
                <a:hlinkClick r:id="rId2"/>
              </a:rPr>
              <a:t>https://www.bing.com/videos/search?q=youtube+personality+quiz&amp;view=detail&amp;mid=204F82D02CA480087CEA204F82D02CA480087CEA&amp;FORM=VIRE</a:t>
            </a:r>
            <a:endParaRPr lang="en-GB" sz="3200">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936934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6C5817-EE33-45F5-AF15-385319124A9D}"/>
              </a:ext>
            </a:extLst>
          </p:cNvPr>
          <p:cNvSpPr/>
          <p:nvPr/>
        </p:nvSpPr>
        <p:spPr>
          <a:xfrm>
            <a:off x="179512" y="363915"/>
            <a:ext cx="8352928" cy="5078313"/>
          </a:xfrm>
          <a:prstGeom prst="rect">
            <a:avLst/>
          </a:prstGeom>
        </p:spPr>
        <p:txBody>
          <a:bodyPr wrap="square">
            <a:spAutoFit/>
          </a:bodyPr>
          <a:lstStyle/>
          <a:p>
            <a:r>
              <a:rPr lang="en-GB" sz="2800">
                <a:solidFill>
                  <a:srgbClr val="444444"/>
                </a:solidFill>
                <a:latin typeface="Roboto"/>
              </a:rPr>
              <a:t>The </a:t>
            </a:r>
            <a:r>
              <a:rPr lang="en-GB" sz="2800" b="1">
                <a:solidFill>
                  <a:srgbClr val="444444"/>
                </a:solidFill>
                <a:latin typeface="&amp;quot"/>
              </a:rPr>
              <a:t>Myers</a:t>
            </a:r>
            <a:r>
              <a:rPr lang="en-GB" sz="2800">
                <a:solidFill>
                  <a:srgbClr val="444444"/>
                </a:solidFill>
                <a:latin typeface="Roboto"/>
              </a:rPr>
              <a:t>-</a:t>
            </a:r>
            <a:r>
              <a:rPr lang="en-GB" sz="2800" b="1">
                <a:solidFill>
                  <a:srgbClr val="444444"/>
                </a:solidFill>
                <a:latin typeface="&amp;quot"/>
              </a:rPr>
              <a:t>Briggs</a:t>
            </a:r>
            <a:r>
              <a:rPr lang="en-GB" sz="2800">
                <a:solidFill>
                  <a:srgbClr val="444444"/>
                </a:solidFill>
                <a:latin typeface="Roboto"/>
              </a:rPr>
              <a:t> Type Indicator (MBTI) is an assessment that is believed to measure psychological preferences in how people perceive the world and make decisions. </a:t>
            </a:r>
          </a:p>
          <a:p>
            <a:endParaRPr lang="en-GB" sz="2800">
              <a:solidFill>
                <a:srgbClr val="444444"/>
              </a:solidFill>
              <a:latin typeface="Roboto"/>
            </a:endParaRPr>
          </a:p>
          <a:p>
            <a:r>
              <a:rPr lang="en-GB" sz="2800">
                <a:solidFill>
                  <a:srgbClr val="444444"/>
                </a:solidFill>
                <a:latin typeface="Roboto"/>
              </a:rPr>
              <a:t>According to the </a:t>
            </a:r>
            <a:r>
              <a:rPr lang="en-GB" sz="2800" b="1">
                <a:solidFill>
                  <a:srgbClr val="444444"/>
                </a:solidFill>
                <a:latin typeface="&amp;quot"/>
              </a:rPr>
              <a:t>Myers</a:t>
            </a:r>
            <a:r>
              <a:rPr lang="en-GB" sz="2800">
                <a:solidFill>
                  <a:srgbClr val="444444"/>
                </a:solidFill>
                <a:latin typeface="Roboto"/>
              </a:rPr>
              <a:t>-</a:t>
            </a:r>
            <a:r>
              <a:rPr lang="en-GB" sz="2800" b="1">
                <a:solidFill>
                  <a:srgbClr val="444444"/>
                </a:solidFill>
                <a:latin typeface="&amp;quot"/>
              </a:rPr>
              <a:t>Briggs</a:t>
            </a:r>
            <a:r>
              <a:rPr lang="en-GB" sz="2800">
                <a:solidFill>
                  <a:srgbClr val="444444"/>
                </a:solidFill>
                <a:latin typeface="Roboto"/>
              </a:rPr>
              <a:t> </a:t>
            </a:r>
            <a:r>
              <a:rPr lang="en-GB" sz="2800" b="1">
                <a:solidFill>
                  <a:srgbClr val="444444"/>
                </a:solidFill>
                <a:latin typeface="&amp;quot"/>
              </a:rPr>
              <a:t>test</a:t>
            </a:r>
            <a:r>
              <a:rPr lang="en-GB" sz="2800">
                <a:solidFill>
                  <a:srgbClr val="444444"/>
                </a:solidFill>
                <a:latin typeface="Roboto"/>
              </a:rPr>
              <a:t>, there are 16 different types of personalities.</a:t>
            </a:r>
          </a:p>
          <a:p>
            <a:endParaRPr lang="en-GB" sz="3200">
              <a:solidFill>
                <a:srgbClr val="444444"/>
              </a:solidFill>
              <a:latin typeface="Roboto"/>
            </a:endParaRPr>
          </a:p>
          <a:p>
            <a:r>
              <a:rPr lang="en-GB" sz="3200">
                <a:hlinkClick r:id="rId2"/>
              </a:rPr>
              <a:t>https://www.16personalities.com/personality-types</a:t>
            </a:r>
            <a:endParaRPr lang="en-GB" sz="3200"/>
          </a:p>
          <a:p>
            <a:endParaRPr lang="en-GB" sz="3200"/>
          </a:p>
        </p:txBody>
      </p:sp>
    </p:spTree>
    <p:extLst>
      <p:ext uri="{BB962C8B-B14F-4D97-AF65-F5344CB8AC3E}">
        <p14:creationId xmlns:p14="http://schemas.microsoft.com/office/powerpoint/2010/main" val="2054560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520B72-94C4-4ABB-AC64-A3382705BE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A3B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A64CBFD-D6E8-4E6A-8F66-1948BED331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FEE5947-6E4E-4B8F-BC60-3482342CA219}"/>
              </a:ext>
            </a:extLst>
          </p:cNvPr>
          <p:cNvPicPr>
            <a:picLocks noChangeAspect="1"/>
          </p:cNvPicPr>
          <p:nvPr/>
        </p:nvPicPr>
        <p:blipFill>
          <a:blip r:embed="rId2"/>
          <a:stretch>
            <a:fillRect/>
          </a:stretch>
        </p:blipFill>
        <p:spPr>
          <a:xfrm>
            <a:off x="743089" y="643467"/>
            <a:ext cx="7657820" cy="5571066"/>
          </a:xfrm>
          <a:prstGeom prst="rect">
            <a:avLst/>
          </a:prstGeom>
        </p:spPr>
      </p:pic>
    </p:spTree>
    <p:extLst>
      <p:ext uri="{BB962C8B-B14F-4D97-AF65-F5344CB8AC3E}">
        <p14:creationId xmlns:p14="http://schemas.microsoft.com/office/powerpoint/2010/main" val="3083222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94932"/>
            <a:ext cx="8343766" cy="644650"/>
          </a:xfrm>
        </p:spPr>
        <p:txBody>
          <a:bodyPr>
            <a:normAutofit/>
          </a:bodyPr>
          <a:lstStyle/>
          <a:p>
            <a:pPr algn="ctr"/>
            <a:r>
              <a:rPr lang="en-GB" sz="3200">
                <a:latin typeface="Calibri" panose="020F0502020204030204" pitchFamily="34" charset="0"/>
                <a:cs typeface="Calibri" panose="020F0502020204030204" pitchFamily="34" charset="0"/>
              </a:rPr>
              <a:t>Myer Briggs Psychometric Test</a:t>
            </a:r>
          </a:p>
        </p:txBody>
      </p:sp>
      <p:sp>
        <p:nvSpPr>
          <p:cNvPr id="3" name="Content Placeholder 2"/>
          <p:cNvSpPr>
            <a:spLocks noGrp="1"/>
          </p:cNvSpPr>
          <p:nvPr>
            <p:ph idx="1"/>
          </p:nvPr>
        </p:nvSpPr>
        <p:spPr>
          <a:xfrm>
            <a:off x="0" y="760110"/>
            <a:ext cx="8343766" cy="5477202"/>
          </a:xfrm>
        </p:spPr>
        <p:txBody>
          <a:bodyPr>
            <a:normAutofit fontScale="92500" lnSpcReduction="10000"/>
          </a:bodyPr>
          <a:lstStyle/>
          <a:p>
            <a:r>
              <a:rPr lang="en-GB" sz="2800">
                <a:latin typeface="Calibri" panose="020F0502020204030204" pitchFamily="34" charset="0"/>
                <a:cs typeface="Calibri" panose="020F0502020204030204" pitchFamily="34" charset="0"/>
              </a:rPr>
              <a:t>The first criterion </a:t>
            </a:r>
          </a:p>
          <a:p>
            <a:pPr lvl="1"/>
            <a:r>
              <a:rPr lang="en-GB" sz="2600" b="1">
                <a:latin typeface="Calibri" panose="020F0502020204030204" pitchFamily="34" charset="0"/>
                <a:cs typeface="Calibri" panose="020F0502020204030204" pitchFamily="34" charset="0"/>
              </a:rPr>
              <a:t>Extraversion – Introversion - </a:t>
            </a:r>
            <a:r>
              <a:rPr lang="en-GB" sz="2600">
                <a:latin typeface="Calibri" panose="020F0502020204030204" pitchFamily="34" charset="0"/>
                <a:cs typeface="Calibri" panose="020F0502020204030204" pitchFamily="34" charset="0"/>
              </a:rPr>
              <a:t>signifies the source and direction of a person’s energy expression.</a:t>
            </a:r>
          </a:p>
          <a:p>
            <a:pPr lvl="2"/>
            <a:r>
              <a:rPr lang="en-GB" sz="2400">
                <a:latin typeface="Calibri" panose="020F0502020204030204" pitchFamily="34" charset="0"/>
                <a:cs typeface="Calibri" panose="020F0502020204030204" pitchFamily="34" charset="0"/>
              </a:rPr>
              <a:t> An </a:t>
            </a:r>
            <a:r>
              <a:rPr lang="en-GB" sz="2400">
                <a:solidFill>
                  <a:schemeClr val="accent1">
                    <a:lumMod val="60000"/>
                    <a:lumOff val="40000"/>
                  </a:schemeClr>
                </a:solidFill>
                <a:latin typeface="Calibri" panose="020F0502020204030204" pitchFamily="34" charset="0"/>
                <a:cs typeface="Calibri" panose="020F0502020204030204" pitchFamily="34" charset="0"/>
              </a:rPr>
              <a:t>extravert’s source and direction of energy expression is mainly in the external world</a:t>
            </a:r>
            <a:r>
              <a:rPr lang="en-GB" sz="2400">
                <a:latin typeface="Calibri" panose="020F0502020204030204" pitchFamily="34" charset="0"/>
                <a:cs typeface="Calibri" panose="020F0502020204030204" pitchFamily="34" charset="0"/>
              </a:rPr>
              <a:t>, while </a:t>
            </a:r>
          </a:p>
          <a:p>
            <a:pPr lvl="3"/>
            <a:r>
              <a:rPr lang="en-GB" sz="2200">
                <a:solidFill>
                  <a:srgbClr val="FF0000"/>
                </a:solidFill>
                <a:latin typeface="Calibri" panose="020F0502020204030204" pitchFamily="34" charset="0"/>
                <a:cs typeface="Calibri" panose="020F0502020204030204" pitchFamily="34" charset="0"/>
              </a:rPr>
              <a:t>an introvert </a:t>
            </a:r>
            <a:r>
              <a:rPr lang="en-GB" sz="2200">
                <a:solidFill>
                  <a:schemeClr val="accent5">
                    <a:lumMod val="75000"/>
                  </a:schemeClr>
                </a:solidFill>
                <a:latin typeface="Calibri" panose="020F0502020204030204" pitchFamily="34" charset="0"/>
                <a:cs typeface="Calibri" panose="020F0502020204030204" pitchFamily="34" charset="0"/>
              </a:rPr>
              <a:t>has a source of energy mainly in their own internal world.</a:t>
            </a:r>
          </a:p>
          <a:p>
            <a:r>
              <a:rPr lang="en-GB" sz="2800">
                <a:latin typeface="Calibri" panose="020F0502020204030204" pitchFamily="34" charset="0"/>
                <a:cs typeface="Calibri" panose="020F0502020204030204" pitchFamily="34" charset="0"/>
              </a:rPr>
              <a:t>The second criterion</a:t>
            </a:r>
          </a:p>
          <a:p>
            <a:pPr lvl="1"/>
            <a:r>
              <a:rPr lang="en-GB" sz="2600">
                <a:latin typeface="Calibri" panose="020F0502020204030204" pitchFamily="34" charset="0"/>
                <a:cs typeface="Calibri" panose="020F0502020204030204" pitchFamily="34" charset="0"/>
              </a:rPr>
              <a:t> </a:t>
            </a:r>
            <a:r>
              <a:rPr lang="en-GB" sz="2600" b="1">
                <a:latin typeface="Calibri" panose="020F0502020204030204" pitchFamily="34" charset="0"/>
                <a:cs typeface="Calibri" panose="020F0502020204030204" pitchFamily="34" charset="0"/>
              </a:rPr>
              <a:t>Sensing – Intuition -</a:t>
            </a:r>
            <a:r>
              <a:rPr lang="en-GB" sz="2600">
                <a:latin typeface="Calibri" panose="020F0502020204030204" pitchFamily="34" charset="0"/>
                <a:cs typeface="Calibri" panose="020F0502020204030204" pitchFamily="34" charset="0"/>
              </a:rPr>
              <a:t> represents the method by which someone perceives information. </a:t>
            </a:r>
          </a:p>
          <a:p>
            <a:pPr lvl="2"/>
            <a:r>
              <a:rPr lang="en-GB" sz="2400">
                <a:solidFill>
                  <a:srgbClr val="FF0000"/>
                </a:solidFill>
                <a:latin typeface="Calibri" panose="020F0502020204030204" pitchFamily="34" charset="0"/>
                <a:cs typeface="Calibri" panose="020F0502020204030204" pitchFamily="34" charset="0"/>
              </a:rPr>
              <a:t>Sensing</a:t>
            </a:r>
            <a:r>
              <a:rPr lang="en-GB" sz="2400">
                <a:solidFill>
                  <a:schemeClr val="accent4">
                    <a:lumMod val="75000"/>
                  </a:schemeClr>
                </a:solidFill>
                <a:latin typeface="Calibri" panose="020F0502020204030204" pitchFamily="34" charset="0"/>
                <a:cs typeface="Calibri" panose="020F0502020204030204" pitchFamily="34" charset="0"/>
              </a:rPr>
              <a:t> means that a person mainly believes information he or she receives directly from the external world</a:t>
            </a:r>
            <a:r>
              <a:rPr lang="en-GB" sz="2400">
                <a:latin typeface="Calibri" panose="020F0502020204030204" pitchFamily="34" charset="0"/>
                <a:cs typeface="Calibri" panose="020F0502020204030204" pitchFamily="34" charset="0"/>
              </a:rPr>
              <a:t>. </a:t>
            </a:r>
          </a:p>
          <a:p>
            <a:pPr lvl="3"/>
            <a:r>
              <a:rPr lang="en-GB" sz="2200">
                <a:solidFill>
                  <a:srgbClr val="FF0000"/>
                </a:solidFill>
                <a:latin typeface="Calibri" panose="020F0502020204030204" pitchFamily="34" charset="0"/>
                <a:cs typeface="Calibri" panose="020F0502020204030204" pitchFamily="34" charset="0"/>
              </a:rPr>
              <a:t>Intuition</a:t>
            </a:r>
            <a:r>
              <a:rPr lang="en-GB" sz="2200">
                <a:solidFill>
                  <a:schemeClr val="accent6">
                    <a:lumMod val="50000"/>
                  </a:schemeClr>
                </a:solidFill>
                <a:latin typeface="Calibri" panose="020F0502020204030204" pitchFamily="34" charset="0"/>
                <a:cs typeface="Calibri" panose="020F0502020204030204" pitchFamily="34" charset="0"/>
              </a:rPr>
              <a:t> means that a person believes mainly information he or she receives from the internal or imaginative world.</a:t>
            </a:r>
          </a:p>
          <a:p>
            <a:endParaRPr lang="en-GB" sz="2800">
              <a:latin typeface="Calibri" panose="020F0502020204030204" pitchFamily="34" charset="0"/>
              <a:cs typeface="Calibri" panose="020F0502020204030204" pitchFamily="34" charset="0"/>
            </a:endParaRPr>
          </a:p>
          <a:p>
            <a:endParaRPr lang="en-GB"/>
          </a:p>
        </p:txBody>
      </p:sp>
      <p:sp>
        <p:nvSpPr>
          <p:cNvPr id="4" name="Rectangle 3"/>
          <p:cNvSpPr/>
          <p:nvPr/>
        </p:nvSpPr>
        <p:spPr>
          <a:xfrm>
            <a:off x="566902" y="6424514"/>
            <a:ext cx="7776864" cy="677108"/>
          </a:xfrm>
          <a:prstGeom prst="rect">
            <a:avLst/>
          </a:prstGeom>
        </p:spPr>
        <p:txBody>
          <a:bodyPr wrap="square">
            <a:spAutoFit/>
          </a:bodyPr>
          <a:lstStyle/>
          <a:p>
            <a:pPr algn="ctr"/>
            <a:r>
              <a:rPr lang="en-GB" sz="2000">
                <a:hlinkClick r:id="rId3"/>
              </a:rPr>
              <a:t>http://www.humanmetrics.com/personality/type</a:t>
            </a:r>
            <a:endParaRPr lang="en-GB" sz="2000"/>
          </a:p>
          <a:p>
            <a:pPr algn="ctr"/>
            <a:endParaRPr lang="en-GB"/>
          </a:p>
        </p:txBody>
      </p:sp>
    </p:spTree>
    <p:extLst>
      <p:ext uri="{BB962C8B-B14F-4D97-AF65-F5344CB8AC3E}">
        <p14:creationId xmlns:p14="http://schemas.microsoft.com/office/powerpoint/2010/main" val="1101115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4B5C-157A-496B-8893-B98E5826ABD4}"/>
              </a:ext>
            </a:extLst>
          </p:cNvPr>
          <p:cNvSpPr>
            <a:spLocks noGrp="1"/>
          </p:cNvSpPr>
          <p:nvPr>
            <p:ph type="title"/>
          </p:nvPr>
        </p:nvSpPr>
        <p:spPr>
          <a:xfrm>
            <a:off x="1" y="11088"/>
            <a:ext cx="8531614" cy="788666"/>
          </a:xfrm>
        </p:spPr>
        <p:txBody>
          <a:bodyPr>
            <a:normAutofit/>
          </a:bodyPr>
          <a:lstStyle/>
          <a:p>
            <a:pPr algn="ctr"/>
            <a:r>
              <a:rPr lang="en-GB">
                <a:latin typeface="Calibri" panose="020F0502020204030204" pitchFamily="34" charset="0"/>
                <a:cs typeface="Calibri" panose="020F0502020204030204" pitchFamily="34" charset="0"/>
              </a:rPr>
              <a:t>Myer Briggs Psychometric Test</a:t>
            </a:r>
          </a:p>
        </p:txBody>
      </p:sp>
      <p:sp>
        <p:nvSpPr>
          <p:cNvPr id="3" name="Content Placeholder 2">
            <a:extLst>
              <a:ext uri="{FF2B5EF4-FFF2-40B4-BE49-F238E27FC236}">
                <a16:creationId xmlns:a16="http://schemas.microsoft.com/office/drawing/2014/main" id="{B3D0FCA1-82DD-4C60-A4F7-F3C1CB361634}"/>
              </a:ext>
            </a:extLst>
          </p:cNvPr>
          <p:cNvSpPr>
            <a:spLocks noGrp="1"/>
          </p:cNvSpPr>
          <p:nvPr>
            <p:ph idx="1"/>
          </p:nvPr>
        </p:nvSpPr>
        <p:spPr>
          <a:xfrm>
            <a:off x="0" y="799754"/>
            <a:ext cx="8534401" cy="5869606"/>
          </a:xfrm>
        </p:spPr>
        <p:txBody>
          <a:bodyPr>
            <a:normAutofit fontScale="92500"/>
          </a:bodyPr>
          <a:lstStyle/>
          <a:p>
            <a:r>
              <a:rPr lang="en-GB" sz="2800">
                <a:latin typeface="Calibri" panose="020F0502020204030204" pitchFamily="34" charset="0"/>
                <a:cs typeface="Calibri" panose="020F0502020204030204" pitchFamily="34" charset="0"/>
              </a:rPr>
              <a:t>The third criterion</a:t>
            </a:r>
          </a:p>
          <a:p>
            <a:pPr lvl="1"/>
            <a:r>
              <a:rPr lang="en-GB" sz="2600">
                <a:latin typeface="Calibri" panose="020F0502020204030204" pitchFamily="34" charset="0"/>
                <a:cs typeface="Calibri" panose="020F0502020204030204" pitchFamily="34" charset="0"/>
              </a:rPr>
              <a:t> </a:t>
            </a:r>
            <a:r>
              <a:rPr lang="en-GB" sz="2600" b="1">
                <a:latin typeface="Calibri" panose="020F0502020204030204" pitchFamily="34" charset="0"/>
                <a:cs typeface="Calibri" panose="020F0502020204030204" pitchFamily="34" charset="0"/>
              </a:rPr>
              <a:t>Thinking </a:t>
            </a:r>
            <a:r>
              <a:rPr lang="en-GB" sz="2600">
                <a:latin typeface="Calibri" panose="020F0502020204030204" pitchFamily="34" charset="0"/>
                <a:cs typeface="Calibri" panose="020F0502020204030204" pitchFamily="34" charset="0"/>
              </a:rPr>
              <a:t>– Feeling - represents how a person processes information. </a:t>
            </a:r>
          </a:p>
          <a:p>
            <a:pPr lvl="2"/>
            <a:r>
              <a:rPr lang="en-GB" sz="2400">
                <a:solidFill>
                  <a:srgbClr val="FF0000"/>
                </a:solidFill>
                <a:latin typeface="Calibri" panose="020F0502020204030204" pitchFamily="34" charset="0"/>
                <a:cs typeface="Calibri" panose="020F0502020204030204" pitchFamily="34" charset="0"/>
              </a:rPr>
              <a:t>Feeling</a:t>
            </a:r>
            <a:r>
              <a:rPr lang="en-GB" sz="2400">
                <a:latin typeface="Calibri" panose="020F0502020204030204" pitchFamily="34" charset="0"/>
                <a:cs typeface="Calibri" panose="020F0502020204030204" pitchFamily="34" charset="0"/>
              </a:rPr>
              <a:t> means that, as a rule, he or she makes a decision based </a:t>
            </a:r>
            <a:r>
              <a:rPr lang="en-GB" sz="2400">
                <a:solidFill>
                  <a:srgbClr val="FF0000"/>
                </a:solidFill>
                <a:latin typeface="Calibri" panose="020F0502020204030204" pitchFamily="34" charset="0"/>
                <a:cs typeface="Calibri" panose="020F0502020204030204" pitchFamily="34" charset="0"/>
              </a:rPr>
              <a:t>on emotion</a:t>
            </a:r>
            <a:r>
              <a:rPr lang="en-GB" sz="2400">
                <a:latin typeface="Calibri" panose="020F0502020204030204" pitchFamily="34" charset="0"/>
                <a:cs typeface="Calibri" panose="020F0502020204030204" pitchFamily="34" charset="0"/>
              </a:rPr>
              <a:t>, i.e. based on what they feel they should do. </a:t>
            </a:r>
          </a:p>
          <a:p>
            <a:pPr lvl="3"/>
            <a:r>
              <a:rPr lang="en-GB" sz="2200">
                <a:solidFill>
                  <a:srgbClr val="FF0000"/>
                </a:solidFill>
                <a:latin typeface="Calibri" panose="020F0502020204030204" pitchFamily="34" charset="0"/>
                <a:cs typeface="Calibri" panose="020F0502020204030204" pitchFamily="34" charset="0"/>
              </a:rPr>
              <a:t>Thinking</a:t>
            </a:r>
            <a:r>
              <a:rPr lang="en-GB" sz="2200">
                <a:latin typeface="Calibri" panose="020F0502020204030204" pitchFamily="34" charset="0"/>
                <a:cs typeface="Calibri" panose="020F0502020204030204" pitchFamily="34" charset="0"/>
              </a:rPr>
              <a:t> means that a person makes a decision mainly </a:t>
            </a:r>
            <a:r>
              <a:rPr lang="en-GB" sz="2200">
                <a:solidFill>
                  <a:srgbClr val="FF0000"/>
                </a:solidFill>
                <a:latin typeface="Calibri" panose="020F0502020204030204" pitchFamily="34" charset="0"/>
                <a:cs typeface="Calibri" panose="020F0502020204030204" pitchFamily="34" charset="0"/>
              </a:rPr>
              <a:t>through logic</a:t>
            </a:r>
            <a:r>
              <a:rPr lang="en-GB" sz="2200">
                <a:latin typeface="Calibri" panose="020F0502020204030204" pitchFamily="34" charset="0"/>
                <a:cs typeface="Calibri" panose="020F0502020204030204" pitchFamily="34" charset="0"/>
              </a:rPr>
              <a:t>. </a:t>
            </a:r>
          </a:p>
          <a:p>
            <a:r>
              <a:rPr lang="en-GB" sz="2800">
                <a:latin typeface="Calibri" panose="020F0502020204030204" pitchFamily="34" charset="0"/>
                <a:cs typeface="Calibri" panose="020F0502020204030204" pitchFamily="34" charset="0"/>
              </a:rPr>
              <a:t>The fourth criterion</a:t>
            </a:r>
          </a:p>
          <a:p>
            <a:pPr lvl="1"/>
            <a:r>
              <a:rPr lang="en-GB" sz="2600" b="1">
                <a:latin typeface="Calibri" panose="020F0502020204030204" pitchFamily="34" charset="0"/>
                <a:cs typeface="Calibri" panose="020F0502020204030204" pitchFamily="34" charset="0"/>
              </a:rPr>
              <a:t> Judging – </a:t>
            </a:r>
            <a:r>
              <a:rPr lang="en-GB" sz="2600">
                <a:latin typeface="Calibri" panose="020F0502020204030204" pitchFamily="34" charset="0"/>
                <a:cs typeface="Calibri" panose="020F0502020204030204" pitchFamily="34" charset="0"/>
              </a:rPr>
              <a:t>Perceiving - reflects how a person implements the information he or she has processed.</a:t>
            </a:r>
          </a:p>
          <a:p>
            <a:pPr lvl="2"/>
            <a:r>
              <a:rPr lang="en-GB" sz="2400">
                <a:latin typeface="Calibri" panose="020F0502020204030204" pitchFamily="34" charset="0"/>
                <a:cs typeface="Calibri" panose="020F0502020204030204" pitchFamily="34" charset="0"/>
              </a:rPr>
              <a:t> </a:t>
            </a:r>
            <a:r>
              <a:rPr lang="en-GB" sz="2400">
                <a:solidFill>
                  <a:srgbClr val="FF0000"/>
                </a:solidFill>
                <a:latin typeface="Calibri" panose="020F0502020204030204" pitchFamily="34" charset="0"/>
                <a:cs typeface="Calibri" panose="020F0502020204030204" pitchFamily="34" charset="0"/>
              </a:rPr>
              <a:t>Judging</a:t>
            </a:r>
            <a:r>
              <a:rPr lang="en-GB" sz="2400">
                <a:latin typeface="Calibri" panose="020F0502020204030204" pitchFamily="34" charset="0"/>
                <a:cs typeface="Calibri" panose="020F0502020204030204" pitchFamily="34" charset="0"/>
              </a:rPr>
              <a:t> means that a person organises all of his life events and, as a rule, </a:t>
            </a:r>
            <a:r>
              <a:rPr lang="en-GB" sz="2400">
                <a:solidFill>
                  <a:srgbClr val="FF0000"/>
                </a:solidFill>
                <a:latin typeface="Calibri" panose="020F0502020204030204" pitchFamily="34" charset="0"/>
                <a:cs typeface="Calibri" panose="020F0502020204030204" pitchFamily="34" charset="0"/>
              </a:rPr>
              <a:t>sticks to his plans</a:t>
            </a:r>
            <a:r>
              <a:rPr lang="en-GB" sz="2400">
                <a:latin typeface="Calibri" panose="020F0502020204030204" pitchFamily="34" charset="0"/>
                <a:cs typeface="Calibri" panose="020F0502020204030204" pitchFamily="34" charset="0"/>
              </a:rPr>
              <a:t>. </a:t>
            </a:r>
          </a:p>
          <a:p>
            <a:pPr lvl="3"/>
            <a:r>
              <a:rPr lang="en-GB" sz="2200">
                <a:solidFill>
                  <a:srgbClr val="FF0000"/>
                </a:solidFill>
                <a:latin typeface="Calibri" panose="020F0502020204030204" pitchFamily="34" charset="0"/>
                <a:cs typeface="Calibri" panose="020F0502020204030204" pitchFamily="34" charset="0"/>
              </a:rPr>
              <a:t>Perceiving</a:t>
            </a:r>
            <a:r>
              <a:rPr lang="en-GB" sz="2200">
                <a:latin typeface="Calibri" panose="020F0502020204030204" pitchFamily="34" charset="0"/>
                <a:cs typeface="Calibri" panose="020F0502020204030204" pitchFamily="34" charset="0"/>
              </a:rPr>
              <a:t> means that he or she is inclined to </a:t>
            </a:r>
            <a:r>
              <a:rPr lang="en-GB" sz="2200">
                <a:solidFill>
                  <a:srgbClr val="FF0000"/>
                </a:solidFill>
                <a:latin typeface="Calibri" panose="020F0502020204030204" pitchFamily="34" charset="0"/>
                <a:cs typeface="Calibri" panose="020F0502020204030204" pitchFamily="34" charset="0"/>
              </a:rPr>
              <a:t>improvise and explore alternative </a:t>
            </a:r>
            <a:r>
              <a:rPr lang="en-GB" sz="2200">
                <a:latin typeface="Calibri" panose="020F0502020204030204" pitchFamily="34" charset="0"/>
                <a:cs typeface="Calibri" panose="020F0502020204030204" pitchFamily="34" charset="0"/>
              </a:rPr>
              <a:t>options.</a:t>
            </a:r>
          </a:p>
          <a:p>
            <a:endParaRPr lang="en-GB" sz="2800">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38859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576-457D-4AE6-B6B2-F8AC9B609984}"/>
              </a:ext>
            </a:extLst>
          </p:cNvPr>
          <p:cNvSpPr>
            <a:spLocks noGrp="1"/>
          </p:cNvSpPr>
          <p:nvPr>
            <p:ph type="title"/>
          </p:nvPr>
        </p:nvSpPr>
        <p:spPr/>
        <p:txBody>
          <a:bodyPr/>
          <a:lstStyle/>
          <a:p>
            <a:r>
              <a:rPr lang="en-GB"/>
              <a:t>Get regular feedback at work</a:t>
            </a:r>
          </a:p>
        </p:txBody>
      </p:sp>
      <p:sp>
        <p:nvSpPr>
          <p:cNvPr id="3" name="Content Placeholder 2">
            <a:extLst>
              <a:ext uri="{FF2B5EF4-FFF2-40B4-BE49-F238E27FC236}">
                <a16:creationId xmlns:a16="http://schemas.microsoft.com/office/drawing/2014/main" id="{0DE356D2-BF63-4D6F-BFBD-04F256A5235A}"/>
              </a:ext>
            </a:extLst>
          </p:cNvPr>
          <p:cNvSpPr>
            <a:spLocks noGrp="1"/>
          </p:cNvSpPr>
          <p:nvPr>
            <p:ph idx="1"/>
          </p:nvPr>
        </p:nvSpPr>
        <p:spPr>
          <a:xfrm>
            <a:off x="395536" y="1905000"/>
            <a:ext cx="8154104" cy="4751816"/>
          </a:xfrm>
        </p:spPr>
        <p:txBody>
          <a:bodyPr>
            <a:normAutofit/>
          </a:bodyPr>
          <a:lstStyle/>
          <a:p>
            <a:r>
              <a:rPr lang="en-GB" sz="2800">
                <a:latin typeface="Calibri" panose="020F0502020204030204" pitchFamily="34" charset="0"/>
                <a:cs typeface="Calibri" panose="020F0502020204030204" pitchFamily="34" charset="0"/>
              </a:rPr>
              <a:t>In addition to asking friends and family, use the formal processes and mechanisms at your workplace. </a:t>
            </a:r>
          </a:p>
          <a:p>
            <a:r>
              <a:rPr lang="en-GB" sz="2800">
                <a:latin typeface="Calibri" panose="020F0502020204030204" pitchFamily="34" charset="0"/>
                <a:cs typeface="Calibri" panose="020F0502020204030204" pitchFamily="34" charset="0"/>
              </a:rPr>
              <a:t>If these don’t exist, see if you can establish some formal feedback loops. </a:t>
            </a:r>
          </a:p>
          <a:p>
            <a:r>
              <a:rPr lang="en-GB" sz="2800">
                <a:latin typeface="Calibri" panose="020F0502020204030204" pitchFamily="34" charset="0"/>
                <a:cs typeface="Calibri" panose="020F0502020204030204" pitchFamily="34" charset="0"/>
              </a:rPr>
              <a:t>Provided it is done well, </a:t>
            </a:r>
            <a:r>
              <a:rPr lang="en-GB" sz="2800">
                <a:solidFill>
                  <a:srgbClr val="C00000"/>
                </a:solidFill>
                <a:latin typeface="Calibri" panose="020F0502020204030204" pitchFamily="34" charset="0"/>
                <a:cs typeface="Calibri" panose="020F0502020204030204" pitchFamily="34" charset="0"/>
              </a:rPr>
              <a:t>constructive</a:t>
            </a:r>
            <a:r>
              <a:rPr lang="en-GB" sz="2800">
                <a:latin typeface="Calibri" panose="020F0502020204030204" pitchFamily="34" charset="0"/>
                <a:cs typeface="Calibri" panose="020F0502020204030204" pitchFamily="34" charset="0"/>
              </a:rPr>
              <a:t>, formalised feedback allows us to better see our own strengths and weaknesses. </a:t>
            </a:r>
          </a:p>
          <a:p>
            <a:r>
              <a:rPr lang="en-GB" sz="2800" i="1">
                <a:latin typeface="Calibri" panose="020F0502020204030204" pitchFamily="34" charset="0"/>
                <a:cs typeface="Calibri" panose="020F0502020204030204" pitchFamily="34" charset="0"/>
              </a:rPr>
              <a:t>The imperative here is to not wait around for things to happen, but to proactively seek out the feedback</a:t>
            </a:r>
          </a:p>
        </p:txBody>
      </p:sp>
      <p:sp>
        <p:nvSpPr>
          <p:cNvPr id="4" name="AutoShape 2" descr="Image result for feed back">
            <a:hlinkClick r:id="rId3"/>
          </p:cNvPr>
          <p:cNvSpPr>
            <a:spLocks noChangeAspect="1" noChangeArrowheads="1"/>
          </p:cNvSpPr>
          <p:nvPr/>
        </p:nvSpPr>
        <p:spPr bwMode="auto">
          <a:xfrm>
            <a:off x="593616" y="201184"/>
            <a:ext cx="6991350" cy="14996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69599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1907-59B9-4491-9B02-5CD142C9DBE4}"/>
              </a:ext>
            </a:extLst>
          </p:cNvPr>
          <p:cNvSpPr>
            <a:spLocks noGrp="1"/>
          </p:cNvSpPr>
          <p:nvPr>
            <p:ph type="title"/>
          </p:nvPr>
        </p:nvSpPr>
        <p:spPr>
          <a:xfrm>
            <a:off x="395536" y="118343"/>
            <a:ext cx="8496944" cy="716658"/>
          </a:xfrm>
        </p:spPr>
        <p:txBody>
          <a:bodyPr/>
          <a:lstStyle/>
          <a:p>
            <a:r>
              <a:rPr lang="en-GB">
                <a:latin typeface="Calibri" panose="020F0502020204030204" pitchFamily="34" charset="0"/>
                <a:cs typeface="Calibri" panose="020F0502020204030204" pitchFamily="34" charset="0"/>
              </a:rPr>
              <a:t>Get regular feedback at work</a:t>
            </a:r>
          </a:p>
        </p:txBody>
      </p:sp>
      <p:sp>
        <p:nvSpPr>
          <p:cNvPr id="3" name="Content Placeholder 2">
            <a:extLst>
              <a:ext uri="{FF2B5EF4-FFF2-40B4-BE49-F238E27FC236}">
                <a16:creationId xmlns:a16="http://schemas.microsoft.com/office/drawing/2014/main" id="{79DDC419-8655-4B55-989D-84174841F146}"/>
              </a:ext>
            </a:extLst>
          </p:cNvPr>
          <p:cNvSpPr>
            <a:spLocks noGrp="1"/>
          </p:cNvSpPr>
          <p:nvPr>
            <p:ph idx="1"/>
          </p:nvPr>
        </p:nvSpPr>
        <p:spPr>
          <a:xfrm>
            <a:off x="251521" y="1340768"/>
            <a:ext cx="8282880" cy="5040560"/>
          </a:xfrm>
        </p:spPr>
        <p:txBody>
          <a:bodyPr>
            <a:normAutofit/>
          </a:bodyPr>
          <a:lstStyle/>
          <a:p>
            <a:r>
              <a:rPr lang="en-GB" sz="2800">
                <a:latin typeface="Calibri" panose="020F0502020204030204" pitchFamily="34" charset="0"/>
                <a:cs typeface="Calibri" panose="020F0502020204030204" pitchFamily="34" charset="0"/>
              </a:rPr>
              <a:t>The key to effective formal feedback is to have a </a:t>
            </a:r>
            <a:r>
              <a:rPr lang="en-GB" sz="2800">
                <a:solidFill>
                  <a:srgbClr val="FF0000"/>
                </a:solidFill>
                <a:latin typeface="Calibri" panose="020F0502020204030204" pitchFamily="34" charset="0"/>
                <a:cs typeface="Calibri" panose="020F0502020204030204" pitchFamily="34" charset="0"/>
              </a:rPr>
              <a:t>process and manage </a:t>
            </a:r>
            <a:r>
              <a:rPr lang="en-GB" sz="2800">
                <a:latin typeface="Calibri" panose="020F0502020204030204" pitchFamily="34" charset="0"/>
                <a:cs typeface="Calibri" panose="020F0502020204030204" pitchFamily="34" charset="0"/>
              </a:rPr>
              <a:t>it. </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Once the feedback process is completed, it is important all involved to </a:t>
            </a:r>
            <a:r>
              <a:rPr lang="en-GB" sz="2800">
                <a:solidFill>
                  <a:srgbClr val="C00000"/>
                </a:solidFill>
                <a:latin typeface="Calibri" panose="020F0502020204030204" pitchFamily="34" charset="0"/>
                <a:cs typeface="Calibri" panose="020F0502020204030204" pitchFamily="34" charset="0"/>
              </a:rPr>
              <a:t>reflect</a:t>
            </a:r>
            <a:r>
              <a:rPr lang="en-GB" sz="2800">
                <a:latin typeface="Calibri" panose="020F0502020204030204" pitchFamily="34" charset="0"/>
                <a:cs typeface="Calibri" panose="020F0502020204030204" pitchFamily="34" charset="0"/>
              </a:rPr>
              <a:t> on it by writing down their top takeaways.</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 Note both any surprising </a:t>
            </a:r>
            <a:r>
              <a:rPr lang="en-GB" sz="2800">
                <a:solidFill>
                  <a:srgbClr val="C00000"/>
                </a:solidFill>
                <a:latin typeface="Calibri" panose="020F0502020204030204" pitchFamily="34" charset="0"/>
                <a:cs typeface="Calibri" panose="020F0502020204030204" pitchFamily="34" charset="0"/>
              </a:rPr>
              <a:t>strengths</a:t>
            </a:r>
            <a:r>
              <a:rPr lang="en-GB" sz="2800">
                <a:latin typeface="Calibri" panose="020F0502020204030204" pitchFamily="34" charset="0"/>
                <a:cs typeface="Calibri" panose="020F0502020204030204" pitchFamily="34" charset="0"/>
              </a:rPr>
              <a:t> and any </a:t>
            </a:r>
            <a:r>
              <a:rPr lang="en-GB" sz="2800">
                <a:solidFill>
                  <a:srgbClr val="C00000"/>
                </a:solidFill>
                <a:latin typeface="Calibri" panose="020F0502020204030204" pitchFamily="34" charset="0"/>
                <a:cs typeface="Calibri" panose="020F0502020204030204" pitchFamily="34" charset="0"/>
              </a:rPr>
              <a:t>weaknesses</a:t>
            </a:r>
            <a:r>
              <a:rPr lang="en-GB" sz="2800">
                <a:latin typeface="Calibri" panose="020F0502020204030204" pitchFamily="34" charset="0"/>
                <a:cs typeface="Calibri" panose="020F0502020204030204" pitchFamily="34" charset="0"/>
              </a:rPr>
              <a:t> or </a:t>
            </a:r>
            <a:r>
              <a:rPr lang="en-GB" sz="2800">
                <a:solidFill>
                  <a:srgbClr val="C00000"/>
                </a:solidFill>
                <a:latin typeface="Calibri" panose="020F0502020204030204" pitchFamily="34" charset="0"/>
                <a:cs typeface="Calibri" panose="020F0502020204030204" pitchFamily="34" charset="0"/>
              </a:rPr>
              <a:t>blind spots</a:t>
            </a:r>
            <a:r>
              <a:rPr lang="en-GB" sz="2800">
                <a:latin typeface="Calibri" panose="020F0502020204030204" pitchFamily="34" charset="0"/>
                <a:cs typeface="Calibri" panose="020F0502020204030204" pitchFamily="34" charset="0"/>
              </a:rPr>
              <a:t>……and act upon them, where appropriate.</a:t>
            </a:r>
          </a:p>
          <a:p>
            <a:pPr marL="0" indent="0">
              <a:buNone/>
            </a:pPr>
            <a:endParaRPr lang="en-GB" sz="2800"/>
          </a:p>
        </p:txBody>
      </p:sp>
    </p:spTree>
    <p:extLst>
      <p:ext uri="{BB962C8B-B14F-4D97-AF65-F5344CB8AC3E}">
        <p14:creationId xmlns:p14="http://schemas.microsoft.com/office/powerpoint/2010/main" val="2354105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a:xfrm>
            <a:off x="1835696" y="191653"/>
            <a:ext cx="6589199" cy="1280890"/>
          </a:xfrm>
        </p:spPr>
        <p:txBody>
          <a:bodyPr/>
          <a:lstStyle/>
          <a:p>
            <a:r>
              <a:rPr lang="en-GB"/>
              <a:t>Learning Styles - VARK</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8665" y="1441318"/>
            <a:ext cx="7157392" cy="4868001"/>
          </a:xfrm>
          <a:prstGeom prst="rect">
            <a:avLst/>
          </a:prstGeom>
        </p:spPr>
      </p:pic>
    </p:spTree>
    <p:extLst>
      <p:ext uri="{BB962C8B-B14F-4D97-AF65-F5344CB8AC3E}">
        <p14:creationId xmlns:p14="http://schemas.microsoft.com/office/powerpoint/2010/main" val="8166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9457AE-9774-4261-A6DE-D903275351F4}"/>
              </a:ext>
            </a:extLst>
          </p:cNvPr>
          <p:cNvSpPr/>
          <p:nvPr/>
        </p:nvSpPr>
        <p:spPr>
          <a:xfrm>
            <a:off x="395536" y="620688"/>
            <a:ext cx="8136904" cy="5196166"/>
          </a:xfrm>
          <a:prstGeom prst="rect">
            <a:avLst/>
          </a:prstGeom>
        </p:spPr>
        <p:txBody>
          <a:bodyPr wrap="square">
            <a:spAutoFit/>
          </a:bodyPr>
          <a:lstStyle/>
          <a:p>
            <a:pPr>
              <a:lnSpc>
                <a:spcPct val="150000"/>
              </a:lnSpc>
            </a:pPr>
            <a:r>
              <a:rPr lang="en-GB" sz="2800">
                <a:latin typeface="Calibri" panose="020F0502020204030204" pitchFamily="34" charset="0"/>
                <a:cs typeface="Calibri" panose="020F0502020204030204" pitchFamily="34" charset="0"/>
              </a:rPr>
              <a:t>Model of learning style developed by</a:t>
            </a:r>
          </a:p>
          <a:p>
            <a:pPr>
              <a:lnSpc>
                <a:spcPct val="150000"/>
              </a:lnSpc>
            </a:pPr>
            <a:r>
              <a:rPr lang="en-GB" sz="2800">
                <a:latin typeface="Calibri" panose="020F0502020204030204" pitchFamily="34" charset="0"/>
                <a:cs typeface="Calibri" panose="020F0502020204030204" pitchFamily="34" charset="0"/>
              </a:rPr>
              <a:t> </a:t>
            </a:r>
            <a:r>
              <a:rPr lang="en-GB" sz="2800" b="1">
                <a:latin typeface="Calibri" panose="020F0502020204030204" pitchFamily="34" charset="0"/>
                <a:cs typeface="Calibri" panose="020F0502020204030204" pitchFamily="34" charset="0"/>
              </a:rPr>
              <a:t>Fleming and Mills (1992)</a:t>
            </a:r>
          </a:p>
          <a:p>
            <a:pPr marL="457200" indent="-457200">
              <a:lnSpc>
                <a:spcPct val="150000"/>
              </a:lnSpc>
              <a:buFont typeface="Arial" panose="020B0604020202020204" pitchFamily="34" charset="0"/>
              <a:buChar char="•"/>
            </a:pPr>
            <a:r>
              <a:rPr lang="en-GB" sz="2800">
                <a:latin typeface="Calibri" panose="020F0502020204030204" pitchFamily="34" charset="0"/>
                <a:cs typeface="Calibri" panose="020F0502020204030204" pitchFamily="34" charset="0"/>
              </a:rPr>
              <a:t>Its basic idea is that the way we take information differs for each individual as some learn through (</a:t>
            </a:r>
            <a:r>
              <a:rPr lang="en-GB" sz="2800">
                <a:solidFill>
                  <a:srgbClr val="FF0000"/>
                </a:solidFill>
                <a:latin typeface="Calibri" panose="020F0502020204030204" pitchFamily="34" charset="0"/>
                <a:cs typeface="Calibri" panose="020F0502020204030204" pitchFamily="34" charset="0"/>
              </a:rPr>
              <a:t>hearing / Auditory</a:t>
            </a:r>
            <a:r>
              <a:rPr lang="en-GB" sz="2800">
                <a:latin typeface="Calibri" panose="020F0502020204030204" pitchFamily="34" charset="0"/>
                <a:cs typeface="Calibri" panose="020F0502020204030204" pitchFamily="34" charset="0"/>
              </a:rPr>
              <a:t>), others are </a:t>
            </a:r>
            <a:r>
              <a:rPr lang="en-GB" sz="2800">
                <a:solidFill>
                  <a:srgbClr val="FF0000"/>
                </a:solidFill>
                <a:latin typeface="Calibri" panose="020F0502020204030204" pitchFamily="34" charset="0"/>
                <a:cs typeface="Calibri" panose="020F0502020204030204" pitchFamily="34" charset="0"/>
              </a:rPr>
              <a:t>Visual/ verbal</a:t>
            </a:r>
            <a:r>
              <a:rPr lang="en-GB" sz="2800">
                <a:latin typeface="Calibri" panose="020F0502020204030204" pitchFamily="34" charset="0"/>
                <a:cs typeface="Calibri" panose="020F0502020204030204" pitchFamily="34" charset="0"/>
              </a:rPr>
              <a:t>, others through </a:t>
            </a:r>
            <a:r>
              <a:rPr lang="en-GB" sz="2800">
                <a:solidFill>
                  <a:srgbClr val="FF0000"/>
                </a:solidFill>
                <a:latin typeface="Calibri" panose="020F0502020204030204" pitchFamily="34" charset="0"/>
                <a:cs typeface="Calibri" panose="020F0502020204030204" pitchFamily="34" charset="0"/>
              </a:rPr>
              <a:t>reading/ writing</a:t>
            </a:r>
            <a:r>
              <a:rPr lang="en-GB" sz="2800">
                <a:latin typeface="Calibri" panose="020F0502020204030204" pitchFamily="34" charset="0"/>
                <a:cs typeface="Calibri" panose="020F0502020204030204" pitchFamily="34" charset="0"/>
              </a:rPr>
              <a:t>, and others through actively </a:t>
            </a:r>
            <a:r>
              <a:rPr lang="en-GB" sz="2800">
                <a:solidFill>
                  <a:srgbClr val="FF0000"/>
                </a:solidFill>
                <a:latin typeface="Calibri" panose="020F0502020204030204" pitchFamily="34" charset="0"/>
                <a:cs typeface="Calibri" panose="020F0502020204030204" pitchFamily="34" charset="0"/>
              </a:rPr>
              <a:t>touching and experiencing </a:t>
            </a:r>
            <a:r>
              <a:rPr lang="en-GB" sz="2800">
                <a:latin typeface="Calibri" panose="020F0502020204030204" pitchFamily="34" charset="0"/>
                <a:cs typeface="Calibri" panose="020F0502020204030204" pitchFamily="34" charset="0"/>
              </a:rPr>
              <a:t>or using </a:t>
            </a:r>
            <a:r>
              <a:rPr lang="en-GB" sz="2800">
                <a:solidFill>
                  <a:srgbClr val="FF0000"/>
                </a:solidFill>
                <a:latin typeface="Calibri" panose="020F0502020204030204" pitchFamily="34" charset="0"/>
                <a:cs typeface="Calibri" panose="020F0502020204030204" pitchFamily="34" charset="0"/>
              </a:rPr>
              <a:t>information (kinaesthetic)</a:t>
            </a:r>
          </a:p>
        </p:txBody>
      </p:sp>
    </p:spTree>
    <p:extLst>
      <p:ext uri="{BB962C8B-B14F-4D97-AF65-F5344CB8AC3E}">
        <p14:creationId xmlns:p14="http://schemas.microsoft.com/office/powerpoint/2010/main" val="3442844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a:xfrm>
            <a:off x="845880" y="260648"/>
            <a:ext cx="6343672" cy="709865"/>
          </a:xfrm>
        </p:spPr>
        <p:txBody>
          <a:bodyPr>
            <a:normAutofit/>
          </a:bodyPr>
          <a:lstStyle/>
          <a:p>
            <a:r>
              <a:rPr lang="en-GB">
                <a:latin typeface="Arial" panose="020B0604020202020204" pitchFamily="34" charset="0"/>
                <a:cs typeface="Arial" panose="020B0604020202020204" pitchFamily="34" charset="0"/>
              </a:rPr>
              <a:t>VARK- Questionnaire</a:t>
            </a:r>
            <a:endParaRPr lang="en-GB"/>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1295370"/>
            <a:ext cx="6929823" cy="28168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30500" y="4306540"/>
            <a:ext cx="7632848" cy="2308324"/>
          </a:xfrm>
          <a:prstGeom prst="rect">
            <a:avLst/>
          </a:prstGeom>
        </p:spPr>
        <p:txBody>
          <a:bodyPr wrap="square">
            <a:spAutoFit/>
          </a:bodyPr>
          <a:lstStyle/>
          <a:p>
            <a:r>
              <a:rPr lang="en-GB" sz="2400">
                <a:latin typeface="Calibri" panose="020F0502020204030204" pitchFamily="34" charset="0"/>
                <a:cs typeface="Calibri" panose="020F0502020204030204" pitchFamily="34" charset="0"/>
              </a:rPr>
              <a:t>Your scores will give an indication of your preference for some of the different ways of learning</a:t>
            </a:r>
          </a:p>
          <a:p>
            <a:r>
              <a:rPr lang="en-GB" sz="2400">
                <a:latin typeface="Calibri" panose="020F0502020204030204" pitchFamily="34" charset="0"/>
                <a:cs typeface="Calibri" panose="020F0502020204030204" pitchFamily="34" charset="0"/>
              </a:rPr>
              <a:t>V	- by </a:t>
            </a:r>
            <a:r>
              <a:rPr lang="en-GB" sz="2400" b="1">
                <a:solidFill>
                  <a:srgbClr val="C00000"/>
                </a:solidFill>
                <a:latin typeface="Calibri" panose="020F0502020204030204" pitchFamily="34" charset="0"/>
                <a:cs typeface="Calibri" panose="020F0502020204030204" pitchFamily="34" charset="0"/>
              </a:rPr>
              <a:t>Visual</a:t>
            </a:r>
            <a:r>
              <a:rPr lang="en-GB" sz="2400">
                <a:latin typeface="Calibri" panose="020F0502020204030204" pitchFamily="34" charset="0"/>
                <a:cs typeface="Calibri" panose="020F0502020204030204" pitchFamily="34" charset="0"/>
              </a:rPr>
              <a:t> Study Strategies</a:t>
            </a:r>
          </a:p>
          <a:p>
            <a:r>
              <a:rPr lang="en-GB" sz="2400">
                <a:latin typeface="Calibri" panose="020F0502020204030204" pitchFamily="34" charset="0"/>
                <a:cs typeface="Calibri" panose="020F0502020204030204" pitchFamily="34" charset="0"/>
              </a:rPr>
              <a:t>A	- by </a:t>
            </a:r>
            <a:r>
              <a:rPr lang="en-GB" sz="2400" b="1">
                <a:solidFill>
                  <a:srgbClr val="0070C0"/>
                </a:solidFill>
                <a:latin typeface="Calibri" panose="020F0502020204030204" pitchFamily="34" charset="0"/>
                <a:cs typeface="Calibri" panose="020F0502020204030204" pitchFamily="34" charset="0"/>
              </a:rPr>
              <a:t>Aural</a:t>
            </a:r>
            <a:r>
              <a:rPr lang="en-GB" sz="2400" b="1">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Study</a:t>
            </a:r>
            <a:r>
              <a:rPr lang="en-GB" sz="2400" b="1">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Strategies</a:t>
            </a:r>
          </a:p>
          <a:p>
            <a:r>
              <a:rPr lang="en-GB" sz="2400">
                <a:latin typeface="Calibri" panose="020F0502020204030204" pitchFamily="34" charset="0"/>
                <a:cs typeface="Calibri" panose="020F0502020204030204" pitchFamily="34" charset="0"/>
              </a:rPr>
              <a:t>R 	- by </a:t>
            </a:r>
            <a:r>
              <a:rPr lang="en-GB" sz="2400" b="1">
                <a:solidFill>
                  <a:srgbClr val="00B050"/>
                </a:solidFill>
                <a:latin typeface="Calibri" panose="020F0502020204030204" pitchFamily="34" charset="0"/>
                <a:cs typeface="Calibri" panose="020F0502020204030204" pitchFamily="34" charset="0"/>
              </a:rPr>
              <a:t>Read/Write</a:t>
            </a:r>
            <a:r>
              <a:rPr lang="en-GB" sz="2400">
                <a:latin typeface="Calibri" panose="020F0502020204030204" pitchFamily="34" charset="0"/>
                <a:cs typeface="Calibri" panose="020F0502020204030204" pitchFamily="34" charset="0"/>
              </a:rPr>
              <a:t> Study Strategies</a:t>
            </a:r>
          </a:p>
          <a:p>
            <a:r>
              <a:rPr lang="en-GB" sz="2400">
                <a:latin typeface="Calibri" panose="020F0502020204030204" pitchFamily="34" charset="0"/>
                <a:cs typeface="Calibri" panose="020F0502020204030204" pitchFamily="34" charset="0"/>
              </a:rPr>
              <a:t>K	- by </a:t>
            </a:r>
            <a:r>
              <a:rPr lang="en-GB" sz="2400" b="1">
                <a:solidFill>
                  <a:srgbClr val="7030A0"/>
                </a:solidFill>
                <a:latin typeface="Calibri" panose="020F0502020204030204" pitchFamily="34" charset="0"/>
                <a:cs typeface="Calibri" panose="020F0502020204030204" pitchFamily="34" charset="0"/>
              </a:rPr>
              <a:t>Kinaesthetic</a:t>
            </a:r>
            <a:r>
              <a:rPr lang="en-GB" sz="2400">
                <a:latin typeface="Calibri" panose="020F0502020204030204" pitchFamily="34" charset="0"/>
                <a:cs typeface="Calibri" panose="020F0502020204030204" pitchFamily="34" charset="0"/>
              </a:rPr>
              <a:t> Study Strategies</a:t>
            </a:r>
          </a:p>
        </p:txBody>
      </p:sp>
    </p:spTree>
    <p:extLst>
      <p:ext uri="{BB962C8B-B14F-4D97-AF65-F5344CB8AC3E}">
        <p14:creationId xmlns:p14="http://schemas.microsoft.com/office/powerpoint/2010/main" val="1094854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a:xfrm>
            <a:off x="304800" y="256888"/>
            <a:ext cx="6589199" cy="932682"/>
          </a:xfrm>
        </p:spPr>
        <p:txBody>
          <a:bodyPr>
            <a:normAutofit/>
          </a:bodyPr>
          <a:lstStyle/>
          <a:p>
            <a:r>
              <a:rPr lang="en-GB" sz="4000">
                <a:latin typeface="Calibri" panose="020F0502020204030204" pitchFamily="34" charset="0"/>
                <a:cs typeface="Calibri" panose="020F0502020204030204" pitchFamily="34" charset="0"/>
              </a:rPr>
              <a:t>Visual</a:t>
            </a:r>
          </a:p>
        </p:txBody>
      </p:sp>
      <p:sp>
        <p:nvSpPr>
          <p:cNvPr id="3" name="Content Placeholder 2">
            <a:extLst>
              <a:ext uri="{FF2B5EF4-FFF2-40B4-BE49-F238E27FC236}">
                <a16:creationId xmlns:a16="http://schemas.microsoft.com/office/drawing/2014/main" id="{0FE860D5-EE80-4595-92F9-E15DB4B44005}"/>
              </a:ext>
            </a:extLst>
          </p:cNvPr>
          <p:cNvSpPr>
            <a:spLocks noGrp="1"/>
          </p:cNvSpPr>
          <p:nvPr>
            <p:ph idx="1"/>
          </p:nvPr>
        </p:nvSpPr>
        <p:spPr>
          <a:xfrm>
            <a:off x="200109" y="1556792"/>
            <a:ext cx="7452319" cy="5040560"/>
          </a:xfrm>
        </p:spPr>
        <p:txBody>
          <a:bodyPr>
            <a:normAutofit fontScale="70000" lnSpcReduction="20000"/>
          </a:bodyPr>
          <a:lstStyle/>
          <a:p>
            <a:pPr>
              <a:lnSpc>
                <a:spcPct val="120000"/>
              </a:lnSpc>
            </a:pPr>
            <a:r>
              <a:rPr lang="en-GB" sz="4500">
                <a:latin typeface="Calibri" panose="020F0502020204030204" pitchFamily="34" charset="0"/>
                <a:cs typeface="Calibri" panose="020F0502020204030204" pitchFamily="34" charset="0"/>
              </a:rPr>
              <a:t> Notice details</a:t>
            </a:r>
          </a:p>
          <a:p>
            <a:pPr>
              <a:lnSpc>
                <a:spcPct val="120000"/>
              </a:lnSpc>
            </a:pPr>
            <a:endParaRPr lang="en-GB" sz="4500">
              <a:latin typeface="Calibri" panose="020F0502020204030204" pitchFamily="34" charset="0"/>
              <a:cs typeface="Calibri" panose="020F0502020204030204" pitchFamily="34" charset="0"/>
            </a:endParaRPr>
          </a:p>
          <a:p>
            <a:pPr>
              <a:lnSpc>
                <a:spcPct val="120000"/>
              </a:lnSpc>
            </a:pPr>
            <a:r>
              <a:rPr lang="en-GB" sz="4500">
                <a:latin typeface="Calibri" panose="020F0502020204030204" pitchFamily="34" charset="0"/>
                <a:cs typeface="Calibri" panose="020F0502020204030204" pitchFamily="34" charset="0"/>
              </a:rPr>
              <a:t> Observe rather than act or talk</a:t>
            </a:r>
          </a:p>
          <a:p>
            <a:pPr>
              <a:lnSpc>
                <a:spcPct val="120000"/>
              </a:lnSpc>
            </a:pPr>
            <a:endParaRPr lang="en-GB" sz="4500">
              <a:latin typeface="Calibri" panose="020F0502020204030204" pitchFamily="34" charset="0"/>
              <a:cs typeface="Calibri" panose="020F0502020204030204" pitchFamily="34" charset="0"/>
            </a:endParaRPr>
          </a:p>
          <a:p>
            <a:pPr>
              <a:lnSpc>
                <a:spcPct val="120000"/>
              </a:lnSpc>
            </a:pPr>
            <a:r>
              <a:rPr lang="en-GB" sz="4500">
                <a:latin typeface="Calibri" panose="020F0502020204030204" pitchFamily="34" charset="0"/>
                <a:cs typeface="Calibri" panose="020F0502020204030204" pitchFamily="34" charset="0"/>
              </a:rPr>
              <a:t> Find verbal instructions difficult</a:t>
            </a:r>
          </a:p>
          <a:p>
            <a:pPr>
              <a:lnSpc>
                <a:spcPct val="120000"/>
              </a:lnSpc>
            </a:pPr>
            <a:endParaRPr lang="en-GB" sz="4500">
              <a:latin typeface="Calibri" panose="020F0502020204030204" pitchFamily="34" charset="0"/>
              <a:cs typeface="Calibri" panose="020F0502020204030204" pitchFamily="34" charset="0"/>
            </a:endParaRPr>
          </a:p>
          <a:p>
            <a:pPr>
              <a:lnSpc>
                <a:spcPct val="120000"/>
              </a:lnSpc>
            </a:pPr>
            <a:r>
              <a:rPr lang="en-GB" sz="4500">
                <a:latin typeface="Calibri" panose="020F0502020204030204" pitchFamily="34" charset="0"/>
                <a:cs typeface="Calibri" panose="020F0502020204030204" pitchFamily="34" charset="0"/>
              </a:rPr>
              <a:t> Memorise by looking at  pictures/videos </a:t>
            </a:r>
          </a:p>
          <a:p>
            <a:endParaRPr lang="en-GB"/>
          </a:p>
        </p:txBody>
      </p:sp>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40363" y="270560"/>
            <a:ext cx="3198837" cy="2078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01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a:xfrm>
            <a:off x="324063" y="188640"/>
            <a:ext cx="6589199" cy="936104"/>
          </a:xfrm>
        </p:spPr>
        <p:txBody>
          <a:bodyPr/>
          <a:lstStyle/>
          <a:p>
            <a:r>
              <a:rPr lang="en-GB">
                <a:latin typeface="Calibri" panose="020F0502020204030204" pitchFamily="34" charset="0"/>
                <a:cs typeface="Calibri" panose="020F0502020204030204" pitchFamily="34" charset="0"/>
              </a:rPr>
              <a:t>Auditory</a:t>
            </a:r>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a:xfrm>
            <a:off x="251026" y="884040"/>
            <a:ext cx="8336633" cy="5976664"/>
          </a:xfrm>
        </p:spPr>
        <p:txBody>
          <a:bodyPr>
            <a:normAutofit/>
          </a:bodyPr>
          <a:lstStyle/>
          <a:p>
            <a:pPr>
              <a:lnSpc>
                <a:spcPct val="150000"/>
              </a:lnSpc>
            </a:pPr>
            <a:r>
              <a:rPr lang="en-GB">
                <a:latin typeface="Calibri" panose="020F0502020204030204" pitchFamily="34" charset="0"/>
                <a:cs typeface="Calibri" panose="020F0502020204030204" pitchFamily="34" charset="0"/>
              </a:rPr>
              <a:t> </a:t>
            </a:r>
            <a:r>
              <a:rPr lang="en-GB" sz="3200">
                <a:latin typeface="Calibri" panose="020F0502020204030204" pitchFamily="34" charset="0"/>
                <a:cs typeface="Calibri" panose="020F0502020204030204" pitchFamily="34" charset="0"/>
              </a:rPr>
              <a:t>Enjoy talking and listening to others</a:t>
            </a:r>
          </a:p>
          <a:p>
            <a:pPr>
              <a:lnSpc>
                <a:spcPct val="150000"/>
              </a:lnSpc>
            </a:pPr>
            <a:r>
              <a:rPr lang="en-GB" sz="3200">
                <a:latin typeface="Calibri" panose="020F0502020204030204" pitchFamily="34" charset="0"/>
                <a:cs typeface="Calibri" panose="020F0502020204030204" pitchFamily="34" charset="0"/>
              </a:rPr>
              <a:t> Like to try new things</a:t>
            </a:r>
          </a:p>
          <a:p>
            <a:pPr>
              <a:lnSpc>
                <a:spcPct val="150000"/>
              </a:lnSpc>
            </a:pPr>
            <a:r>
              <a:rPr lang="en-GB" sz="3200">
                <a:latin typeface="Calibri" panose="020F0502020204030204" pitchFamily="34" charset="0"/>
                <a:cs typeface="Calibri" panose="020F0502020204030204" pitchFamily="34" charset="0"/>
              </a:rPr>
              <a:t> Hum, sing and whisper or talk out loud</a:t>
            </a:r>
          </a:p>
          <a:p>
            <a:pPr>
              <a:lnSpc>
                <a:spcPct val="150000"/>
              </a:lnSpc>
            </a:pPr>
            <a:r>
              <a:rPr lang="en-GB" sz="3200">
                <a:latin typeface="Calibri" panose="020F0502020204030204" pitchFamily="34" charset="0"/>
                <a:cs typeface="Calibri" panose="020F0502020204030204" pitchFamily="34" charset="0"/>
              </a:rPr>
              <a:t> Easily distracted</a:t>
            </a:r>
          </a:p>
          <a:p>
            <a:pPr>
              <a:lnSpc>
                <a:spcPct val="150000"/>
              </a:lnSpc>
            </a:pPr>
            <a:r>
              <a:rPr lang="en-GB" sz="3200">
                <a:latin typeface="Calibri" panose="020F0502020204030204" pitchFamily="34" charset="0"/>
                <a:cs typeface="Calibri" panose="020F0502020204030204" pitchFamily="34" charset="0"/>
              </a:rPr>
              <a:t> Have difficulty with written instructions</a:t>
            </a:r>
          </a:p>
          <a:p>
            <a:pPr>
              <a:lnSpc>
                <a:spcPct val="150000"/>
              </a:lnSpc>
            </a:pPr>
            <a:r>
              <a:rPr lang="en-GB" sz="3200">
                <a:latin typeface="Calibri" panose="020F0502020204030204" pitchFamily="34" charset="0"/>
                <a:cs typeface="Calibri" panose="020F050202020403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3262" y="5411199"/>
            <a:ext cx="1979712" cy="1457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a:xfrm>
            <a:off x="251520" y="147822"/>
            <a:ext cx="6589199" cy="823258"/>
          </a:xfrm>
        </p:spPr>
        <p:txBody>
          <a:bodyPr/>
          <a:lstStyle/>
          <a:p>
            <a:r>
              <a:rPr lang="en-GB">
                <a:latin typeface="Calibri" panose="020F0502020204030204" pitchFamily="34" charset="0"/>
                <a:cs typeface="Calibri" panose="020F0502020204030204" pitchFamily="34" charset="0"/>
              </a:rPr>
              <a:t>Read/Write </a:t>
            </a:r>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a:xfrm>
            <a:off x="267936" y="1124744"/>
            <a:ext cx="6591985" cy="3777622"/>
          </a:xfrm>
        </p:spPr>
        <p:txBody>
          <a:bodyPr>
            <a:normAutofit/>
          </a:bodyPr>
          <a:lstStyle/>
          <a:p>
            <a:pPr>
              <a:lnSpc>
                <a:spcPct val="150000"/>
              </a:lnSpc>
            </a:pPr>
            <a:r>
              <a:rPr lang="en-GB" sz="2800">
                <a:cs typeface="Arial" panose="020B0604020202020204" pitchFamily="34" charset="0"/>
              </a:rPr>
              <a:t> </a:t>
            </a:r>
            <a:r>
              <a:rPr lang="en-GB" sz="2800">
                <a:latin typeface="Calibri" panose="020F0502020204030204" pitchFamily="34" charset="0"/>
                <a:cs typeface="Calibri" panose="020F0502020204030204" pitchFamily="34" charset="0"/>
              </a:rPr>
              <a:t>Like solitary activities</a:t>
            </a:r>
          </a:p>
          <a:p>
            <a:pPr>
              <a:lnSpc>
                <a:spcPct val="150000"/>
              </a:lnSpc>
            </a:pPr>
            <a:r>
              <a:rPr lang="en-GB" sz="3200">
                <a:latin typeface="Calibri" panose="020F0502020204030204" pitchFamily="34" charset="0"/>
                <a:cs typeface="Calibri" panose="020F0502020204030204" pitchFamily="34" charset="0"/>
              </a:rPr>
              <a:t> Learn best from reading &amp; writing </a:t>
            </a:r>
          </a:p>
          <a:p>
            <a:pPr>
              <a:lnSpc>
                <a:spcPct val="150000"/>
              </a:lnSpc>
            </a:pPr>
            <a:r>
              <a:rPr lang="en-GB" sz="2800">
                <a:latin typeface="Calibri" panose="020F0502020204030204" pitchFamily="34" charset="0"/>
                <a:cs typeface="Calibri" panose="020F0502020204030204" pitchFamily="34" charset="0"/>
              </a:rPr>
              <a:t> Like reading and often good at spelling </a:t>
            </a:r>
          </a:p>
          <a:p>
            <a:endParaRPr lang="en-GB" sz="280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9" y="3556052"/>
            <a:ext cx="4139952" cy="315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7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a:xfrm>
            <a:off x="251520" y="137584"/>
            <a:ext cx="6589199" cy="788666"/>
          </a:xfrm>
        </p:spPr>
        <p:txBody>
          <a:bodyPr/>
          <a:lstStyle/>
          <a:p>
            <a:r>
              <a:rPr lang="en-GB">
                <a:latin typeface="Calibri" panose="020F0502020204030204" pitchFamily="34" charset="0"/>
                <a:cs typeface="Calibri" panose="020F0502020204030204" pitchFamily="34" charset="0"/>
              </a:rPr>
              <a:t>Kinaesthetic</a:t>
            </a:r>
          </a:p>
        </p:txBody>
      </p:sp>
      <p:sp>
        <p:nvSpPr>
          <p:cNvPr id="3" name="Content Placeholder 2">
            <a:extLst>
              <a:ext uri="{FF2B5EF4-FFF2-40B4-BE49-F238E27FC236}">
                <a16:creationId xmlns:a16="http://schemas.microsoft.com/office/drawing/2014/main" id="{7A4CA90C-D020-4E3F-931C-F63594DD15E6}"/>
              </a:ext>
            </a:extLst>
          </p:cNvPr>
          <p:cNvSpPr>
            <a:spLocks noGrp="1"/>
          </p:cNvSpPr>
          <p:nvPr>
            <p:ph idx="1"/>
          </p:nvPr>
        </p:nvSpPr>
        <p:spPr>
          <a:xfrm>
            <a:off x="254968" y="1202386"/>
            <a:ext cx="6591985" cy="5518030"/>
          </a:xfrm>
        </p:spPr>
        <p:txBody>
          <a:bodyPr>
            <a:noAutofit/>
          </a:bodyPr>
          <a:lstStyle/>
          <a:p>
            <a:r>
              <a:rPr lang="en-GB" sz="2800">
                <a:latin typeface="Calibri" panose="020F0502020204030204" pitchFamily="34" charset="0"/>
                <a:cs typeface="Calibri" panose="020F0502020204030204" pitchFamily="34" charset="0"/>
              </a:rPr>
              <a:t>Like physical activities</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Fidget with pens whilst studying</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Like to try new things</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Do not like reading and often poor at</a:t>
            </a:r>
            <a:r>
              <a:rPr lang="en-GB" sz="2800" strike="sngStrike">
                <a:latin typeface="Calibri" panose="020F0502020204030204" pitchFamily="34" charset="0"/>
                <a:cs typeface="Calibri" panose="020F0502020204030204" pitchFamily="34" charset="0"/>
              </a:rPr>
              <a:t> </a:t>
            </a:r>
            <a:r>
              <a:rPr lang="en-GB" sz="2800">
                <a:latin typeface="Calibri" panose="020F0502020204030204" pitchFamily="34" charset="0"/>
                <a:cs typeface="Calibri" panose="020F0502020204030204" pitchFamily="34" charset="0"/>
              </a:rPr>
              <a:t>spelling </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Use their hands whilst talking</a:t>
            </a:r>
          </a:p>
          <a:p>
            <a:endParaRPr lang="en-GB" sz="2800">
              <a:latin typeface="Calibri" panose="020F0502020204030204" pitchFamily="34" charset="0"/>
              <a:cs typeface="Calibri" panose="020F0502020204030204" pitchFamily="34" charset="0"/>
            </a:endParaRPr>
          </a:p>
        </p:txBody>
      </p:sp>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303201"/>
            <a:ext cx="2915344" cy="2633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218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AF96-4130-453E-B8BA-95CBA34C7FF0}"/>
              </a:ext>
            </a:extLst>
          </p:cNvPr>
          <p:cNvSpPr>
            <a:spLocks noGrp="1"/>
          </p:cNvSpPr>
          <p:nvPr>
            <p:ph type="title"/>
          </p:nvPr>
        </p:nvSpPr>
        <p:spPr>
          <a:xfrm>
            <a:off x="323528" y="124602"/>
            <a:ext cx="8210872" cy="1644352"/>
          </a:xfrm>
        </p:spPr>
        <p:txBody>
          <a:bodyPr>
            <a:normAutofit fontScale="90000"/>
          </a:bodyPr>
          <a:lstStyle/>
          <a:p>
            <a:r>
              <a:rPr lang="en-GB" b="1">
                <a:solidFill>
                  <a:srgbClr val="FF0000"/>
                </a:solidFill>
                <a:latin typeface="Calibri" panose="020F0502020204030204" pitchFamily="34" charset="0"/>
                <a:cs typeface="Calibri" panose="020F0502020204030204" pitchFamily="34" charset="0"/>
              </a:rPr>
              <a:t>ENFJ </a:t>
            </a:r>
            <a:r>
              <a:rPr lang="en-GB">
                <a:latin typeface="Calibri" panose="020F0502020204030204" pitchFamily="34" charset="0"/>
                <a:cs typeface="Calibri" panose="020F0502020204030204" pitchFamily="34" charset="0"/>
              </a:rPr>
              <a:t>Career Choices</a:t>
            </a:r>
            <a:br>
              <a:rPr lang="en-GB">
                <a:latin typeface="Calibri" panose="020F0502020204030204" pitchFamily="34" charset="0"/>
                <a:cs typeface="Calibri" panose="020F0502020204030204" pitchFamily="34" charset="0"/>
              </a:rPr>
            </a:br>
            <a:r>
              <a:rPr lang="en-GB">
                <a:latin typeface="Calibri" panose="020F0502020204030204" pitchFamily="34" charset="0"/>
                <a:cs typeface="Calibri" panose="020F0502020204030204" pitchFamily="34" charset="0"/>
              </a:rPr>
              <a:t>Extravert(38%) </a:t>
            </a:r>
            <a:r>
              <a:rPr lang="en-GB" err="1">
                <a:latin typeface="Calibri" panose="020F0502020204030204" pitchFamily="34" charset="0"/>
                <a:cs typeface="Calibri" panose="020F0502020204030204" pitchFamily="34" charset="0"/>
              </a:rPr>
              <a:t>iNtuitive</a:t>
            </a:r>
            <a:r>
              <a:rPr lang="en-GB">
                <a:latin typeface="Calibri" panose="020F0502020204030204" pitchFamily="34" charset="0"/>
                <a:cs typeface="Calibri" panose="020F0502020204030204" pitchFamily="34" charset="0"/>
              </a:rPr>
              <a:t>(3%) Feeling(47%) Judging(1%)</a:t>
            </a:r>
          </a:p>
        </p:txBody>
      </p:sp>
      <p:sp>
        <p:nvSpPr>
          <p:cNvPr id="3" name="Content Placeholder 2">
            <a:extLst>
              <a:ext uri="{FF2B5EF4-FFF2-40B4-BE49-F238E27FC236}">
                <a16:creationId xmlns:a16="http://schemas.microsoft.com/office/drawing/2014/main" id="{32B95148-9071-40AC-809E-7C53DC2F60BD}"/>
              </a:ext>
            </a:extLst>
          </p:cNvPr>
          <p:cNvSpPr>
            <a:spLocks noGrp="1"/>
          </p:cNvSpPr>
          <p:nvPr>
            <p:ph idx="1"/>
          </p:nvPr>
        </p:nvSpPr>
        <p:spPr>
          <a:xfrm>
            <a:off x="179512" y="1768954"/>
            <a:ext cx="8964488" cy="4964444"/>
          </a:xfrm>
        </p:spPr>
        <p:txBody>
          <a:bodyPr>
            <a:normAutofit fontScale="92500"/>
          </a:bodyPr>
          <a:lstStyle/>
          <a:p>
            <a:r>
              <a:rPr lang="en-GB" sz="2800">
                <a:latin typeface="Calibri" panose="020F0502020204030204" pitchFamily="34" charset="0"/>
                <a:cs typeface="Calibri" panose="020F0502020204030204" pitchFamily="34" charset="0"/>
              </a:rPr>
              <a:t>tremendous power to manipulate others with their phenomenal interpersonal skills and unique salesmanship. Believe in dreams, and see themselves as helpers &amp; enablers, which they usually are. </a:t>
            </a:r>
          </a:p>
          <a:p>
            <a:r>
              <a:rPr lang="en-GB" sz="2800">
                <a:latin typeface="Calibri" panose="020F0502020204030204" pitchFamily="34" charset="0"/>
                <a:cs typeface="Calibri" panose="020F0502020204030204" pitchFamily="34" charset="0"/>
              </a:rPr>
              <a:t>global learners. They see the big picture. focus is expansive. can juggle an amazing number of responsibilities or projects simultaneously. Have tremendous entrepreneurial ability. </a:t>
            </a:r>
          </a:p>
          <a:p>
            <a:r>
              <a:rPr lang="en-GB" sz="2800">
                <a:latin typeface="Calibri" panose="020F0502020204030204" pitchFamily="34" charset="0"/>
                <a:cs typeface="Calibri" panose="020F0502020204030204" pitchFamily="34" charset="0"/>
              </a:rPr>
              <a:t>know and appreciate people. Apt to neglect themselves and their own needs for the needs of others</a:t>
            </a:r>
          </a:p>
          <a:p>
            <a:r>
              <a:rPr lang="en-GB" sz="2400">
                <a:latin typeface="Calibri" panose="020F0502020204030204" pitchFamily="34" charset="0"/>
                <a:cs typeface="Calibri" panose="020F0502020204030204" pitchFamily="34" charset="0"/>
                <a:hlinkClick r:id="rId2"/>
              </a:rPr>
              <a:t>http://www.humanmetrics.com/personality/enfj-careers?EI=38&amp;SN=-3&amp;TF=-47&amp;JP=1</a:t>
            </a:r>
            <a:endParaRPr lang="en-GB" sz="24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6744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D5FD36-89B9-4F2B-BD09-5882448DD7BC}"/>
              </a:ext>
            </a:extLst>
          </p:cNvPr>
          <p:cNvSpPr/>
          <p:nvPr/>
        </p:nvSpPr>
        <p:spPr>
          <a:xfrm>
            <a:off x="251521" y="134044"/>
            <a:ext cx="7051024" cy="1077218"/>
          </a:xfrm>
          <a:prstGeom prst="rect">
            <a:avLst/>
          </a:prstGeom>
        </p:spPr>
        <p:txBody>
          <a:bodyPr wrap="square">
            <a:spAutoFit/>
          </a:bodyPr>
          <a:lstStyle/>
          <a:p>
            <a:pPr algn="ctr"/>
            <a:r>
              <a:rPr lang="en-GB" sz="3200" b="1">
                <a:solidFill>
                  <a:srgbClr val="C61F1E"/>
                </a:solidFill>
                <a:latin typeface="Calibri" panose="020F0502020204030204" pitchFamily="34" charset="0"/>
                <a:cs typeface="Calibri" panose="020F0502020204030204" pitchFamily="34" charset="0"/>
              </a:rPr>
              <a:t>Famous ENFJs</a:t>
            </a:r>
          </a:p>
          <a:p>
            <a:pPr algn="ctr"/>
            <a:r>
              <a:rPr lang="en-GB" sz="3200" b="1">
                <a:solidFill>
                  <a:srgbClr val="4E8AC6"/>
                </a:solidFill>
                <a:latin typeface="Calibri" panose="020F0502020204030204" pitchFamily="34" charset="0"/>
                <a:cs typeface="Calibri" panose="020F0502020204030204" pitchFamily="34" charset="0"/>
              </a:rPr>
              <a:t>Extraverted </a:t>
            </a:r>
            <a:r>
              <a:rPr lang="en-GB" sz="3200" b="1" err="1">
                <a:solidFill>
                  <a:srgbClr val="4E8AC6"/>
                </a:solidFill>
                <a:latin typeface="Calibri" panose="020F0502020204030204" pitchFamily="34" charset="0"/>
                <a:cs typeface="Calibri" panose="020F0502020204030204" pitchFamily="34" charset="0"/>
              </a:rPr>
              <a:t>iNtuitive</a:t>
            </a:r>
            <a:r>
              <a:rPr lang="en-GB" sz="3200" b="1">
                <a:solidFill>
                  <a:srgbClr val="4E8AC6"/>
                </a:solidFill>
                <a:latin typeface="Calibri" panose="020F0502020204030204" pitchFamily="34" charset="0"/>
                <a:cs typeface="Calibri" panose="020F0502020204030204" pitchFamily="34" charset="0"/>
              </a:rPr>
              <a:t> Feeling Judging</a:t>
            </a:r>
          </a:p>
        </p:txBody>
      </p:sp>
      <p:sp>
        <p:nvSpPr>
          <p:cNvPr id="4" name="Rectangle 3">
            <a:extLst>
              <a:ext uri="{FF2B5EF4-FFF2-40B4-BE49-F238E27FC236}">
                <a16:creationId xmlns:a16="http://schemas.microsoft.com/office/drawing/2014/main" id="{4CE5DB41-6F0F-45FA-9C3C-0CD6AE6B4E29}"/>
              </a:ext>
            </a:extLst>
          </p:cNvPr>
          <p:cNvSpPr/>
          <p:nvPr/>
        </p:nvSpPr>
        <p:spPr>
          <a:xfrm>
            <a:off x="2270760" y="1381044"/>
            <a:ext cx="4872528" cy="584775"/>
          </a:xfrm>
          <a:prstGeom prst="rect">
            <a:avLst/>
          </a:prstGeom>
        </p:spPr>
        <p:txBody>
          <a:bodyPr wrap="square">
            <a:spAutoFit/>
          </a:bodyPr>
          <a:lstStyle/>
          <a:p>
            <a:r>
              <a:rPr lang="en-GB" sz="3200">
                <a:latin typeface="Calibri" panose="020F0502020204030204" pitchFamily="34" charset="0"/>
                <a:cs typeface="Calibri" panose="020F0502020204030204" pitchFamily="34" charset="0"/>
              </a:rPr>
              <a:t>Barack Obama</a:t>
            </a:r>
          </a:p>
        </p:txBody>
      </p:sp>
      <p:sp>
        <p:nvSpPr>
          <p:cNvPr id="5" name="Rectangle 4">
            <a:extLst>
              <a:ext uri="{FF2B5EF4-FFF2-40B4-BE49-F238E27FC236}">
                <a16:creationId xmlns:a16="http://schemas.microsoft.com/office/drawing/2014/main" id="{0B1E1718-F4C6-4BDF-95F4-4C24F017E0F4}"/>
              </a:ext>
            </a:extLst>
          </p:cNvPr>
          <p:cNvSpPr/>
          <p:nvPr/>
        </p:nvSpPr>
        <p:spPr>
          <a:xfrm>
            <a:off x="2270760" y="1874995"/>
            <a:ext cx="6462464" cy="1446550"/>
          </a:xfrm>
          <a:prstGeom prst="rect">
            <a:avLst/>
          </a:prstGeom>
        </p:spPr>
        <p:txBody>
          <a:bodyPr wrap="square">
            <a:spAutoFit/>
          </a:bodyPr>
          <a:lstStyle/>
          <a:p>
            <a:r>
              <a:rPr lang="en-GB" sz="2800">
                <a:latin typeface="Calibri" panose="020F0502020204030204" pitchFamily="34" charset="0"/>
                <a:cs typeface="Calibri" panose="020F0502020204030204" pitchFamily="34" charset="0"/>
              </a:rPr>
              <a:t>Michael Jordan, NBA basketball player </a:t>
            </a:r>
          </a:p>
          <a:p>
            <a:r>
              <a:rPr lang="en-GB" sz="3200">
                <a:latin typeface="Calibri" panose="020F0502020204030204" pitchFamily="34" charset="0"/>
                <a:cs typeface="Calibri" panose="020F0502020204030204" pitchFamily="34" charset="0"/>
              </a:rPr>
              <a:t>Johnny</a:t>
            </a:r>
            <a:r>
              <a:rPr lang="en-GB" sz="2800">
                <a:latin typeface="Calibri" panose="020F0502020204030204" pitchFamily="34" charset="0"/>
                <a:cs typeface="Calibri" panose="020F0502020204030204" pitchFamily="34" charset="0"/>
              </a:rPr>
              <a:t> Depp (Pirates of the Caribbean) </a:t>
            </a:r>
          </a:p>
          <a:p>
            <a:r>
              <a:rPr lang="en-GB" sz="2800">
                <a:latin typeface="Calibri" panose="020F0502020204030204" pitchFamily="34" charset="0"/>
                <a:cs typeface="Calibri" panose="020F0502020204030204" pitchFamily="34" charset="0"/>
              </a:rPr>
              <a:t>Oprah Winfrey </a:t>
            </a:r>
          </a:p>
        </p:txBody>
      </p:sp>
      <p:sp>
        <p:nvSpPr>
          <p:cNvPr id="6" name="Rectangle 5">
            <a:extLst>
              <a:ext uri="{FF2B5EF4-FFF2-40B4-BE49-F238E27FC236}">
                <a16:creationId xmlns:a16="http://schemas.microsoft.com/office/drawing/2014/main" id="{B5666215-D789-4337-8C78-EC71C4E9C4D1}"/>
              </a:ext>
            </a:extLst>
          </p:cNvPr>
          <p:cNvSpPr/>
          <p:nvPr/>
        </p:nvSpPr>
        <p:spPr>
          <a:xfrm>
            <a:off x="2270760" y="3307081"/>
            <a:ext cx="6696744" cy="4031873"/>
          </a:xfrm>
          <a:prstGeom prst="rect">
            <a:avLst/>
          </a:prstGeom>
        </p:spPr>
        <p:txBody>
          <a:bodyPr wrap="square">
            <a:spAutoFit/>
          </a:bodyPr>
          <a:lstStyle/>
          <a:p>
            <a:r>
              <a:rPr lang="en-GB" sz="2800">
                <a:solidFill>
                  <a:srgbClr val="333333"/>
                </a:solidFill>
                <a:latin typeface="Calibri" panose="020F0502020204030204" pitchFamily="34" charset="0"/>
                <a:cs typeface="Calibri" panose="020F0502020204030204" pitchFamily="34" charset="0"/>
              </a:rPr>
              <a:t>Ben Stiller (</a:t>
            </a:r>
            <a:r>
              <a:rPr lang="en-GB" sz="2800" i="1">
                <a:solidFill>
                  <a:srgbClr val="333333"/>
                </a:solidFill>
                <a:latin typeface="Calibri" panose="020F0502020204030204" pitchFamily="34" charset="0"/>
                <a:cs typeface="Calibri" panose="020F0502020204030204" pitchFamily="34" charset="0"/>
              </a:rPr>
              <a:t>The Royal Tenenbaums</a:t>
            </a:r>
            <a:r>
              <a:rPr lang="en-GB" sz="2800">
                <a:solidFill>
                  <a:srgbClr val="333333"/>
                </a:solidFill>
                <a:latin typeface="Calibri" panose="020F0502020204030204" pitchFamily="34" charset="0"/>
                <a:cs typeface="Calibri" panose="020F0502020204030204" pitchFamily="34" charset="0"/>
              </a:rPr>
              <a:t>) </a:t>
            </a:r>
            <a:r>
              <a:rPr lang="en-GB" sz="2800">
                <a:latin typeface="Calibri" panose="020F0502020204030204" pitchFamily="34" charset="0"/>
                <a:cs typeface="Calibri" panose="020F0502020204030204" pitchFamily="34" charset="0"/>
              </a:rPr>
              <a:t/>
            </a:r>
            <a:br>
              <a:rPr lang="en-GB" sz="2800">
                <a:latin typeface="Calibri" panose="020F0502020204030204" pitchFamily="34" charset="0"/>
                <a:cs typeface="Calibri" panose="020F0502020204030204" pitchFamily="34" charset="0"/>
              </a:rPr>
            </a:br>
            <a:r>
              <a:rPr lang="en-GB" sz="2800">
                <a:solidFill>
                  <a:srgbClr val="333333"/>
                </a:solidFill>
                <a:latin typeface="Calibri" panose="020F0502020204030204" pitchFamily="34" charset="0"/>
                <a:cs typeface="Calibri" panose="020F0502020204030204" pitchFamily="34" charset="0"/>
              </a:rPr>
              <a:t>Peyton Manning, Indianapolis Colts quarterback </a:t>
            </a:r>
            <a:r>
              <a:rPr lang="en-GB" sz="2800">
                <a:latin typeface="Calibri" panose="020F0502020204030204" pitchFamily="34" charset="0"/>
                <a:cs typeface="Calibri" panose="020F0502020204030204" pitchFamily="34" charset="0"/>
              </a:rPr>
              <a:t/>
            </a:r>
            <a:br>
              <a:rPr lang="en-GB" sz="2800">
                <a:latin typeface="Calibri" panose="020F0502020204030204" pitchFamily="34" charset="0"/>
                <a:cs typeface="Calibri" panose="020F0502020204030204" pitchFamily="34" charset="0"/>
              </a:rPr>
            </a:br>
            <a:r>
              <a:rPr lang="en-GB" sz="2800">
                <a:solidFill>
                  <a:srgbClr val="333333"/>
                </a:solidFill>
                <a:latin typeface="Calibri" panose="020F0502020204030204" pitchFamily="34" charset="0"/>
                <a:cs typeface="Calibri" panose="020F0502020204030204" pitchFamily="34" charset="0"/>
              </a:rPr>
              <a:t>Matthew McConaughey (</a:t>
            </a:r>
            <a:r>
              <a:rPr lang="en-GB" sz="2800" i="1">
                <a:solidFill>
                  <a:srgbClr val="333333"/>
                </a:solidFill>
                <a:latin typeface="Calibri" panose="020F0502020204030204" pitchFamily="34" charset="0"/>
                <a:cs typeface="Calibri" panose="020F0502020204030204" pitchFamily="34" charset="0"/>
              </a:rPr>
              <a:t>The Wedding Planner</a:t>
            </a:r>
            <a:r>
              <a:rPr lang="en-GB" sz="2800">
                <a:solidFill>
                  <a:srgbClr val="333333"/>
                </a:solidFill>
                <a:latin typeface="Calibri" panose="020F0502020204030204" pitchFamily="34" charset="0"/>
                <a:cs typeface="Calibri" panose="020F0502020204030204" pitchFamily="34" charset="0"/>
              </a:rPr>
              <a:t>) </a:t>
            </a:r>
            <a:r>
              <a:rPr lang="en-GB" sz="2800">
                <a:latin typeface="Calibri" panose="020F0502020204030204" pitchFamily="34" charset="0"/>
                <a:cs typeface="Calibri" panose="020F0502020204030204" pitchFamily="34" charset="0"/>
              </a:rPr>
              <a:t/>
            </a:r>
            <a:br>
              <a:rPr lang="en-GB" sz="2800">
                <a:latin typeface="Calibri" panose="020F0502020204030204" pitchFamily="34" charset="0"/>
                <a:cs typeface="Calibri" panose="020F0502020204030204" pitchFamily="34" charset="0"/>
              </a:rPr>
            </a:br>
            <a:r>
              <a:rPr lang="en-GB" sz="2800">
                <a:solidFill>
                  <a:srgbClr val="333333"/>
                </a:solidFill>
                <a:latin typeface="Calibri" panose="020F0502020204030204" pitchFamily="34" charset="0"/>
                <a:cs typeface="Calibri" panose="020F0502020204030204" pitchFamily="34" charset="0"/>
              </a:rPr>
              <a:t>Pete Sampras, </a:t>
            </a:r>
            <a:r>
              <a:rPr lang="en-GB" sz="3200">
                <a:solidFill>
                  <a:srgbClr val="333333"/>
                </a:solidFill>
                <a:latin typeface="Calibri" panose="020F0502020204030204" pitchFamily="34" charset="0"/>
                <a:cs typeface="Calibri" panose="020F0502020204030204" pitchFamily="34" charset="0"/>
              </a:rPr>
              <a:t>Tennis</a:t>
            </a:r>
            <a:r>
              <a:rPr lang="en-GB" sz="2800">
                <a:solidFill>
                  <a:srgbClr val="333333"/>
                </a:solidFill>
                <a:latin typeface="Calibri" panose="020F0502020204030204" pitchFamily="34" charset="0"/>
                <a:cs typeface="Calibri" panose="020F0502020204030204" pitchFamily="34" charset="0"/>
              </a:rPr>
              <a:t> Champion </a:t>
            </a:r>
            <a:r>
              <a:rPr lang="en-GB" sz="2800">
                <a:latin typeface="Calibri" panose="020F0502020204030204" pitchFamily="34" charset="0"/>
                <a:cs typeface="Calibri" panose="020F0502020204030204" pitchFamily="34" charset="0"/>
              </a:rPr>
              <a:t/>
            </a:r>
            <a:br>
              <a:rPr lang="en-GB" sz="2800">
                <a:latin typeface="Calibri" panose="020F0502020204030204" pitchFamily="34" charset="0"/>
                <a:cs typeface="Calibri" panose="020F0502020204030204" pitchFamily="34" charset="0"/>
              </a:rPr>
            </a:br>
            <a:r>
              <a:rPr lang="en-GB" sz="2800">
                <a:solidFill>
                  <a:srgbClr val="333333"/>
                </a:solidFill>
                <a:latin typeface="Calibri" panose="020F0502020204030204" pitchFamily="34" charset="0"/>
                <a:cs typeface="Calibri" panose="020F0502020204030204" pitchFamily="34" charset="0"/>
              </a:rPr>
              <a:t>Lauren Graham ("Gilmore Girls") </a:t>
            </a:r>
            <a:r>
              <a:rPr lang="en-GB" sz="2800">
                <a:latin typeface="Calibri" panose="020F0502020204030204" pitchFamily="34" charset="0"/>
                <a:cs typeface="Calibri" panose="020F0502020204030204" pitchFamily="34" charset="0"/>
              </a:rPr>
              <a:t/>
            </a:r>
            <a:br>
              <a:rPr lang="en-GB" sz="2800">
                <a:latin typeface="Calibri" panose="020F0502020204030204" pitchFamily="34" charset="0"/>
                <a:cs typeface="Calibri" panose="020F0502020204030204" pitchFamily="34" charset="0"/>
              </a:rPr>
            </a:br>
            <a:r>
              <a:rPr lang="en-GB" sz="2800">
                <a:solidFill>
                  <a:srgbClr val="333333"/>
                </a:solidFill>
                <a:latin typeface="Calibri" panose="020F0502020204030204" pitchFamily="34" charset="0"/>
                <a:cs typeface="Calibri" panose="020F0502020204030204" pitchFamily="34" charset="0"/>
              </a:rPr>
              <a:t>Ben Affleck (</a:t>
            </a:r>
            <a:r>
              <a:rPr lang="en-GB" sz="2800" i="1">
                <a:solidFill>
                  <a:srgbClr val="333333"/>
                </a:solidFill>
                <a:latin typeface="Calibri" panose="020F0502020204030204" pitchFamily="34" charset="0"/>
                <a:cs typeface="Calibri" panose="020F0502020204030204" pitchFamily="34" charset="0"/>
              </a:rPr>
              <a:t>The Sum Of All Fears</a:t>
            </a:r>
            <a:r>
              <a:rPr lang="en-GB" sz="2800">
                <a:solidFill>
                  <a:srgbClr val="333333"/>
                </a:solidFill>
                <a:latin typeface="Calibri" panose="020F0502020204030204" pitchFamily="34" charset="0"/>
                <a:cs typeface="Calibri" panose="020F0502020204030204" pitchFamily="34" charset="0"/>
              </a:rPr>
              <a:t>) </a:t>
            </a:r>
            <a:r>
              <a:rPr lang="en-GB" sz="2800">
                <a:latin typeface="Calibri" panose="020F0502020204030204" pitchFamily="34" charset="0"/>
                <a:cs typeface="Calibri" panose="020F0502020204030204" pitchFamily="34" charset="0"/>
              </a:rPr>
              <a:t/>
            </a:r>
            <a:br>
              <a:rPr lang="en-GB" sz="2800">
                <a:latin typeface="Calibri" panose="020F0502020204030204" pitchFamily="34" charset="0"/>
                <a:cs typeface="Calibri" panose="020F0502020204030204" pitchFamily="34" charset="0"/>
              </a:rPr>
            </a:br>
            <a:endParaRPr lang="en-GB" sz="2000">
              <a:latin typeface="Calibri" panose="020F0502020204030204" pitchFamily="34" charset="0"/>
              <a:cs typeface="Calibri" panose="020F0502020204030204" pitchFamily="34" charset="0"/>
            </a:endParaRPr>
          </a:p>
        </p:txBody>
      </p:sp>
      <p:pic>
        <p:nvPicPr>
          <p:cNvPr id="8" name="Picture 7" descr="A person wearing a suit and tie&#10;&#10;Description automatically generated">
            <a:extLst>
              <a:ext uri="{FF2B5EF4-FFF2-40B4-BE49-F238E27FC236}">
                <a16:creationId xmlns:a16="http://schemas.microsoft.com/office/drawing/2014/main" id="{6C847782-88B5-4268-B198-B7C4688A15B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51520" y="1909822"/>
            <a:ext cx="1707683" cy="2132856"/>
          </a:xfrm>
          <a:prstGeom prst="rect">
            <a:avLst/>
          </a:prstGeom>
        </p:spPr>
      </p:pic>
      <p:pic>
        <p:nvPicPr>
          <p:cNvPr id="11" name="Picture 10" descr="A person posing for the camera&#10;&#10;Description automatically generated">
            <a:extLst>
              <a:ext uri="{FF2B5EF4-FFF2-40B4-BE49-F238E27FC236}">
                <a16:creationId xmlns:a16="http://schemas.microsoft.com/office/drawing/2014/main" id="{E9116DD5-552A-4A55-8F58-E29B17BE5AA3}"/>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7302544" y="249608"/>
            <a:ext cx="1445920" cy="1808148"/>
          </a:xfrm>
          <a:prstGeom prst="rect">
            <a:avLst/>
          </a:prstGeom>
        </p:spPr>
      </p:pic>
      <p:pic>
        <p:nvPicPr>
          <p:cNvPr id="14" name="Picture 13" descr="A picture containing person, baseball, outdoor, player&#10;&#10;Description automatically generated">
            <a:extLst>
              <a:ext uri="{FF2B5EF4-FFF2-40B4-BE49-F238E27FC236}">
                <a16:creationId xmlns:a16="http://schemas.microsoft.com/office/drawing/2014/main" id="{F293DC08-1829-45AC-A975-8DF25F2DB68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7436318" y="5157192"/>
            <a:ext cx="1707682" cy="1280761"/>
          </a:xfrm>
          <a:prstGeom prst="rect">
            <a:avLst/>
          </a:prstGeom>
        </p:spPr>
      </p:pic>
    </p:spTree>
    <p:extLst>
      <p:ext uri="{BB962C8B-B14F-4D97-AF65-F5344CB8AC3E}">
        <p14:creationId xmlns:p14="http://schemas.microsoft.com/office/powerpoint/2010/main" val="4157385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a:xfrm>
            <a:off x="234457" y="89193"/>
            <a:ext cx="8149640" cy="747519"/>
          </a:xfrm>
        </p:spPr>
        <p:txBody>
          <a:bodyPr>
            <a:normAutofit fontScale="90000"/>
          </a:bodyPr>
          <a:lstStyle/>
          <a:p>
            <a:r>
              <a:rPr lang="en-GB">
                <a:latin typeface="Calibri" panose="020F0502020204030204" pitchFamily="34" charset="0"/>
                <a:cs typeface="Calibri" panose="020F0502020204030204" pitchFamily="34" charset="0"/>
              </a:rPr>
              <a:t>LEARNING STYLE : Honey &amp; Mumford (1992)</a:t>
            </a:r>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234456" y="836712"/>
            <a:ext cx="8229600" cy="5501208"/>
          </a:xfrm>
        </p:spPr>
        <p:txBody>
          <a:bodyPr>
            <a:normAutofit/>
          </a:bodyPr>
          <a:lstStyle/>
          <a:p>
            <a:pPr marL="274320" indent="-274320">
              <a:spcBef>
                <a:spcPts val="580"/>
              </a:spcBef>
              <a:buNone/>
              <a:defRPr/>
            </a:pPr>
            <a:r>
              <a:rPr lang="en-GB" sz="2400">
                <a:latin typeface="Calibri" panose="020F0502020204030204" pitchFamily="34" charset="0"/>
                <a:cs typeface="Calibri" panose="020F0502020204030204" pitchFamily="34" charset="0"/>
              </a:rPr>
              <a:t>Honey &amp; Mumford (1986) suggest </a:t>
            </a:r>
          </a:p>
          <a:p>
            <a:pPr marL="274320" indent="-274320">
              <a:spcBef>
                <a:spcPts val="580"/>
              </a:spcBef>
              <a:buNone/>
              <a:defRPr/>
            </a:pPr>
            <a:r>
              <a:rPr lang="en-GB" sz="2400">
                <a:latin typeface="Calibri" panose="020F0502020204030204" pitchFamily="34" charset="0"/>
                <a:cs typeface="Calibri" panose="020F0502020204030204" pitchFamily="34" charset="0"/>
              </a:rPr>
              <a:t>that there are 4 types of learners:</a:t>
            </a:r>
          </a:p>
          <a:p>
            <a:pPr marL="274320" indent="-274320">
              <a:spcBef>
                <a:spcPts val="580"/>
              </a:spcBef>
              <a:buNone/>
              <a:defRPr/>
            </a:pPr>
            <a:endParaRPr lang="en-GB" sz="2400">
              <a:latin typeface="Calibri" panose="020F0502020204030204" pitchFamily="34" charset="0"/>
              <a:cs typeface="Calibri" panose="020F0502020204030204" pitchFamily="34" charset="0"/>
            </a:endParaRPr>
          </a:p>
          <a:p>
            <a:pPr marL="514350" indent="-514350">
              <a:spcBef>
                <a:spcPts val="580"/>
              </a:spcBef>
              <a:defRPr/>
            </a:pPr>
            <a:r>
              <a:rPr lang="en-GB" sz="2800">
                <a:latin typeface="Calibri" panose="020F0502020204030204" pitchFamily="34" charset="0"/>
                <a:cs typeface="Calibri" panose="020F0502020204030204" pitchFamily="34" charset="0"/>
              </a:rPr>
              <a:t>Activist</a:t>
            </a:r>
          </a:p>
          <a:p>
            <a:pPr marL="514350" indent="-514350">
              <a:spcBef>
                <a:spcPts val="580"/>
              </a:spcBef>
              <a:defRPr/>
            </a:pPr>
            <a:r>
              <a:rPr lang="en-GB" sz="2800">
                <a:latin typeface="Calibri" panose="020F0502020204030204" pitchFamily="34" charset="0"/>
                <a:cs typeface="Calibri" panose="020F0502020204030204" pitchFamily="34" charset="0"/>
              </a:rPr>
              <a:t>Reflector</a:t>
            </a:r>
          </a:p>
          <a:p>
            <a:pPr marL="514350" indent="-514350">
              <a:spcBef>
                <a:spcPts val="580"/>
              </a:spcBef>
              <a:defRPr/>
            </a:pPr>
            <a:endParaRPr lang="en-GB" sz="800">
              <a:latin typeface="Calibri" panose="020F0502020204030204" pitchFamily="34" charset="0"/>
              <a:cs typeface="Calibri" panose="020F0502020204030204" pitchFamily="34" charset="0"/>
            </a:endParaRPr>
          </a:p>
          <a:p>
            <a:pPr marL="514350" indent="-514350">
              <a:spcBef>
                <a:spcPts val="580"/>
              </a:spcBef>
              <a:defRPr/>
            </a:pPr>
            <a:r>
              <a:rPr lang="en-GB" sz="2800">
                <a:latin typeface="Calibri" panose="020F0502020204030204" pitchFamily="34" charset="0"/>
                <a:cs typeface="Calibri" panose="020F0502020204030204" pitchFamily="34" charset="0"/>
              </a:rPr>
              <a:t>Theorist </a:t>
            </a:r>
          </a:p>
          <a:p>
            <a:pPr marL="0" indent="0">
              <a:spcBef>
                <a:spcPts val="580"/>
              </a:spcBef>
              <a:buNone/>
              <a:defRPr/>
            </a:pPr>
            <a:endParaRPr lang="en-GB" sz="800">
              <a:latin typeface="Calibri" panose="020F0502020204030204" pitchFamily="34" charset="0"/>
              <a:cs typeface="Calibri" panose="020F0502020204030204" pitchFamily="34" charset="0"/>
            </a:endParaRPr>
          </a:p>
          <a:p>
            <a:pPr marL="514350" indent="-514350">
              <a:spcBef>
                <a:spcPts val="580"/>
              </a:spcBef>
              <a:defRPr/>
            </a:pPr>
            <a:r>
              <a:rPr lang="en-GB" sz="2800">
                <a:latin typeface="Calibri" panose="020F0502020204030204" pitchFamily="34" charset="0"/>
                <a:cs typeface="Calibri" panose="020F0502020204030204" pitchFamily="34" charset="0"/>
              </a:rPr>
              <a:t> Pragmatist</a:t>
            </a:r>
          </a:p>
          <a:p>
            <a:pPr marL="0" indent="0">
              <a:spcBef>
                <a:spcPts val="580"/>
              </a:spcBef>
              <a:buNone/>
              <a:defRPr/>
            </a:pPr>
            <a:endParaRPr lang="en-GB" sz="2800"/>
          </a:p>
          <a:p>
            <a:pPr marL="0" indent="0">
              <a:buNone/>
            </a:pPr>
            <a:endParaRPr lang="en-GB"/>
          </a:p>
        </p:txBody>
      </p:sp>
      <p:graphicFrame>
        <p:nvGraphicFramePr>
          <p:cNvPr id="5" name="Diagram 4"/>
          <p:cNvGraphicFramePr/>
          <p:nvPr>
            <p:extLst>
              <p:ext uri="{D42A27DB-BD31-4B8C-83A1-F6EECF244321}">
                <p14:modId xmlns:p14="http://schemas.microsoft.com/office/powerpoint/2010/main" val="1181941058"/>
              </p:ext>
            </p:extLst>
          </p:nvPr>
        </p:nvGraphicFramePr>
        <p:xfrm>
          <a:off x="3275856" y="1124744"/>
          <a:ext cx="5868144" cy="5213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p:cNvSpPr/>
          <p:nvPr/>
        </p:nvSpPr>
        <p:spPr>
          <a:xfrm>
            <a:off x="323528" y="6337920"/>
            <a:ext cx="8208912" cy="538609"/>
          </a:xfrm>
          <a:prstGeom prst="rect">
            <a:avLst/>
          </a:prstGeom>
        </p:spPr>
        <p:txBody>
          <a:bodyPr wrap="square">
            <a:spAutoFit/>
          </a:bodyPr>
          <a:lstStyle/>
          <a:p>
            <a:r>
              <a:rPr lang="en-GB">
                <a:solidFill>
                  <a:srgbClr val="FF0000"/>
                </a:solidFill>
                <a:hlinkClick r:id="rId8"/>
              </a:rPr>
              <a:t>http://www.peterhoney.org/articles/who-are-honeymumford</a:t>
            </a:r>
            <a:endParaRPr lang="en-GB">
              <a:solidFill>
                <a:srgbClr val="FF0000"/>
              </a:solidFill>
            </a:endParaRPr>
          </a:p>
          <a:p>
            <a:endParaRPr lang="en-GB" sz="1100">
              <a:solidFill>
                <a:srgbClr val="FF0000"/>
              </a:solidFill>
            </a:endParaRPr>
          </a:p>
        </p:txBody>
      </p:sp>
    </p:spTree>
    <p:extLst>
      <p:ext uri="{BB962C8B-B14F-4D97-AF65-F5344CB8AC3E}">
        <p14:creationId xmlns:p14="http://schemas.microsoft.com/office/powerpoint/2010/main" val="19097239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42BC2E-4E65-404B-8753-4F66112797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593774" y="3508182"/>
            <a:ext cx="2532944" cy="3349818"/>
          </a:xfrm>
          <a:prstGeom prst="rect">
            <a:avLst/>
          </a:prstGeom>
        </p:spPr>
      </p:pic>
      <p:sp>
        <p:nvSpPr>
          <p:cNvPr id="2" name="Rectangle 1">
            <a:extLst>
              <a:ext uri="{FF2B5EF4-FFF2-40B4-BE49-F238E27FC236}">
                <a16:creationId xmlns:a16="http://schemas.microsoft.com/office/drawing/2014/main" id="{77A090C5-1E4A-4B1E-B571-C8C07FF9A6B5}"/>
              </a:ext>
            </a:extLst>
          </p:cNvPr>
          <p:cNvSpPr/>
          <p:nvPr/>
        </p:nvSpPr>
        <p:spPr>
          <a:xfrm>
            <a:off x="17282" y="188640"/>
            <a:ext cx="8424936" cy="5262979"/>
          </a:xfrm>
          <a:prstGeom prst="rect">
            <a:avLst/>
          </a:prstGeom>
        </p:spPr>
        <p:txBody>
          <a:bodyPr wrap="square">
            <a:spAutoFit/>
          </a:bodyPr>
          <a:lstStyle/>
          <a:p>
            <a:r>
              <a:rPr lang="en-GB" sz="2800">
                <a:latin typeface="Calibri" panose="020F0502020204030204" pitchFamily="34" charset="0"/>
                <a:cs typeface="Calibri" panose="020F0502020204030204" pitchFamily="34" charset="0"/>
              </a:rPr>
              <a:t>Honey and Mumford (1992) identified that people have different innate learning preferences closely related to Kolb's thinking/ reflective cycle.</a:t>
            </a: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Research conducted by Honey and Mumford Suggest that some people are better at learning experience (activist)</a:t>
            </a:r>
          </a:p>
          <a:p>
            <a:r>
              <a:rPr lang="en-GB" sz="2800">
                <a:latin typeface="Calibri" panose="020F0502020204030204" pitchFamily="34" charset="0"/>
                <a:cs typeface="Calibri" panose="020F0502020204030204" pitchFamily="34" charset="0"/>
              </a:rPr>
              <a:t>other learn better by reflection (Reflectors), others by developing own ideas  preferring theoretical input (theorist) </a:t>
            </a:r>
          </a:p>
          <a:p>
            <a:r>
              <a:rPr lang="en-GB" sz="2800">
                <a:latin typeface="Calibri" panose="020F0502020204030204" pitchFamily="34" charset="0"/>
                <a:cs typeface="Calibri" panose="020F0502020204030204" pitchFamily="34" charset="0"/>
              </a:rPr>
              <a:t>and others like take information and plan for the future and asks ‘what ifs’ (Pragmatists).</a:t>
            </a:r>
          </a:p>
        </p:txBody>
      </p:sp>
    </p:spTree>
    <p:extLst>
      <p:ext uri="{BB962C8B-B14F-4D97-AF65-F5344CB8AC3E}">
        <p14:creationId xmlns:p14="http://schemas.microsoft.com/office/powerpoint/2010/main" val="3490370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453295" cy="764704"/>
          </a:xfrm>
        </p:spPr>
        <p:txBody>
          <a:bodyPr>
            <a:normAutofit fontScale="90000"/>
          </a:bodyPr>
          <a:lstStyle/>
          <a:p>
            <a:pPr algn="ctr"/>
            <a:r>
              <a:rPr lang="en-GB"/>
              <a:t>Honey &amp; Mumford’s Learning Style</a:t>
            </a:r>
          </a:p>
        </p:txBody>
      </p:sp>
      <p:pic>
        <p:nvPicPr>
          <p:cNvPr id="4" name="Content Placeholder 3"/>
          <p:cNvPicPr>
            <a:picLocks noGrp="1" noChangeAspect="1"/>
          </p:cNvPicPr>
          <p:nvPr>
            <p:ph idx="1"/>
          </p:nvPr>
        </p:nvPicPr>
        <p:blipFill>
          <a:blip r:embed="rId3"/>
          <a:stretch>
            <a:fillRect/>
          </a:stretch>
        </p:blipFill>
        <p:spPr>
          <a:xfrm>
            <a:off x="755576" y="1209404"/>
            <a:ext cx="5076056" cy="5643268"/>
          </a:xfrm>
          <a:prstGeom prst="rect">
            <a:avLst/>
          </a:prstGeom>
        </p:spPr>
      </p:pic>
      <p:sp>
        <p:nvSpPr>
          <p:cNvPr id="5" name="Text Placeholder 6">
            <a:extLst>
              <a:ext uri="{FF2B5EF4-FFF2-40B4-BE49-F238E27FC236}">
                <a16:creationId xmlns:a16="http://schemas.microsoft.com/office/drawing/2014/main" id="{0DDB1A08-E3A0-47DB-9261-F502AC785F53}"/>
              </a:ext>
            </a:extLst>
          </p:cNvPr>
          <p:cNvSpPr txBox="1">
            <a:spLocks/>
          </p:cNvSpPr>
          <p:nvPr/>
        </p:nvSpPr>
        <p:spPr>
          <a:xfrm>
            <a:off x="6372200" y="5017096"/>
            <a:ext cx="2771800" cy="1840904"/>
          </a:xfrm>
          <a:prstGeom prst="rect">
            <a:avLst/>
          </a:prstGeom>
          <a:noFill/>
          <a:scene3d>
            <a:camera prst="orthographicFront"/>
            <a:lightRig rig="threePt" dir="t"/>
          </a:scene3d>
          <a:sp3d>
            <a:bevelT/>
          </a:sp3d>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a:ln w="9525">
                  <a:solidFill>
                    <a:schemeClr val="bg1"/>
                  </a:solidFill>
                  <a:prstDash val="solid"/>
                </a:ln>
                <a:latin typeface="Calibri" panose="020F0502020204030204" pitchFamily="34" charset="0"/>
                <a:cs typeface="Calibri" panose="020F0502020204030204" pitchFamily="34" charset="0"/>
              </a:rPr>
              <a:t>“</a:t>
            </a:r>
            <a:r>
              <a:rPr lang="en-GB"/>
              <a:t>Every student can learn, just not on the same day, or the same way.” 		</a:t>
            </a:r>
          </a:p>
          <a:p>
            <a:pPr marL="0" indent="0" algn="ctr">
              <a:buNone/>
            </a:pPr>
            <a:r>
              <a:rPr lang="en-GB"/>
              <a:t>George Evans</a:t>
            </a:r>
            <a:br>
              <a:rPr lang="en-GB"/>
            </a:br>
            <a:r>
              <a:rPr lang="en-GB"/>
              <a:t/>
            </a:r>
            <a:br>
              <a:rPr lang="en-GB"/>
            </a:br>
            <a:endParaRPr lang="en-GB"/>
          </a:p>
          <a:p>
            <a:pPr marL="0" indent="0" algn="ctr">
              <a:buFont typeface="Arial" pitchFamily="34" charset="0"/>
              <a:buNone/>
            </a:pPr>
            <a:endParaRPr lang="en-GB" b="1">
              <a:ln w="9525">
                <a:solidFill>
                  <a:schemeClr val="bg1"/>
                </a:solidFill>
                <a:prstDash val="solid"/>
              </a:ln>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0314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a:xfrm>
            <a:off x="304447" y="66328"/>
            <a:ext cx="6589199" cy="1280890"/>
          </a:xfrm>
        </p:spPr>
        <p:txBody>
          <a:bodyPr/>
          <a:lstStyle/>
          <a:p>
            <a:r>
              <a:rPr lang="en-GB">
                <a:latin typeface="Calibri" panose="020F0502020204030204" pitchFamily="34" charset="0"/>
                <a:cs typeface="Calibri" panose="020F0502020204030204" pitchFamily="34" charset="0"/>
              </a:rPr>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41608" y="1030586"/>
            <a:ext cx="3898776" cy="5422750"/>
          </a:xfrm>
        </p:spPr>
        <p:txBody>
          <a:bodyPr>
            <a:normAutofit fontScale="92500" lnSpcReduction="10000"/>
          </a:bodyPr>
          <a:lstStyle/>
          <a:p>
            <a:pPr lvl="1">
              <a:spcBef>
                <a:spcPts val="580"/>
              </a:spcBef>
              <a:buNone/>
              <a:defRPr/>
            </a:pPr>
            <a:r>
              <a:rPr lang="en-GB" sz="4300" b="1" u="none">
                <a:latin typeface="Calibri" panose="020F0502020204030204" pitchFamily="34" charset="0"/>
                <a:cs typeface="Calibri" panose="020F0502020204030204" pitchFamily="34" charset="0"/>
              </a:rPr>
              <a:t>Activist</a:t>
            </a:r>
          </a:p>
          <a:p>
            <a:pPr eaLnBrk="1" fontAlgn="auto" hangingPunct="1">
              <a:spcBef>
                <a:spcPts val="580"/>
              </a:spcBef>
              <a:spcAft>
                <a:spcPts val="0"/>
              </a:spcAft>
              <a:buFont typeface="Wingdings 2"/>
              <a:buNone/>
              <a:defRPr/>
            </a:pPr>
            <a:endParaRPr lang="en-GB" sz="3500">
              <a:latin typeface="Calibri" panose="020F0502020204030204" pitchFamily="34" charset="0"/>
              <a:cs typeface="Calibri" panose="020F0502020204030204" pitchFamily="34" charset="0"/>
            </a:endParaRPr>
          </a:p>
          <a:p>
            <a:pPr>
              <a:spcBef>
                <a:spcPts val="580"/>
              </a:spcBef>
              <a:buFont typeface="Wingdings" panose="05000000000000000000" pitchFamily="2" charset="2"/>
              <a:buChar char="q"/>
              <a:defRPr/>
            </a:pPr>
            <a:r>
              <a:rPr lang="en-GB" sz="3500">
                <a:latin typeface="Calibri" panose="020F0502020204030204" pitchFamily="34" charset="0"/>
                <a:cs typeface="Calibri" panose="020F0502020204030204" pitchFamily="34" charset="0"/>
              </a:rPr>
              <a:t>Like to deal with new problems</a:t>
            </a:r>
          </a:p>
          <a:p>
            <a:pPr>
              <a:spcBef>
                <a:spcPts val="580"/>
              </a:spcBef>
              <a:buFont typeface="Wingdings" panose="05000000000000000000" pitchFamily="2" charset="2"/>
              <a:buChar char="q"/>
              <a:defRPr/>
            </a:pPr>
            <a:endParaRPr lang="en-GB" sz="1000">
              <a:latin typeface="Calibri" panose="020F0502020204030204" pitchFamily="34" charset="0"/>
              <a:cs typeface="Calibri" panose="020F0502020204030204" pitchFamily="34" charset="0"/>
            </a:endParaRPr>
          </a:p>
          <a:p>
            <a:pPr>
              <a:spcBef>
                <a:spcPts val="580"/>
              </a:spcBef>
              <a:buFont typeface="Wingdings" panose="05000000000000000000" pitchFamily="2" charset="2"/>
              <a:buChar char="q"/>
              <a:defRPr/>
            </a:pPr>
            <a:r>
              <a:rPr lang="en-GB" sz="3500">
                <a:latin typeface="Calibri" panose="020F0502020204030204" pitchFamily="34" charset="0"/>
                <a:cs typeface="Calibri" panose="020F0502020204030204" pitchFamily="34" charset="0"/>
              </a:rPr>
              <a:t>Like new experiences</a:t>
            </a:r>
          </a:p>
          <a:p>
            <a:pPr>
              <a:spcBef>
                <a:spcPts val="580"/>
              </a:spcBef>
              <a:buFont typeface="Wingdings" panose="05000000000000000000" pitchFamily="2" charset="2"/>
              <a:buChar char="q"/>
              <a:defRPr/>
            </a:pPr>
            <a:r>
              <a:rPr lang="en-GB" sz="1000">
                <a:latin typeface="Calibri" panose="020F0502020204030204" pitchFamily="34" charset="0"/>
                <a:cs typeface="Calibri" panose="020F0502020204030204" pitchFamily="34" charset="0"/>
              </a:rPr>
              <a:t> </a:t>
            </a:r>
          </a:p>
          <a:p>
            <a:pPr>
              <a:spcBef>
                <a:spcPts val="580"/>
              </a:spcBef>
              <a:buFont typeface="Wingdings" panose="05000000000000000000" pitchFamily="2" charset="2"/>
              <a:buChar char="q"/>
              <a:defRPr/>
            </a:pPr>
            <a:r>
              <a:rPr lang="en-GB" sz="3500">
                <a:latin typeface="Calibri" panose="020F0502020204030204" pitchFamily="34" charset="0"/>
                <a:cs typeface="Calibri" panose="020F0502020204030204" pitchFamily="34" charset="0"/>
              </a:rPr>
              <a:t>Like lots of activity's to keep them busy</a:t>
            </a:r>
          </a:p>
          <a:p>
            <a:pPr>
              <a:spcBef>
                <a:spcPts val="580"/>
              </a:spcBef>
              <a:buFont typeface="Wingdings" panose="05000000000000000000" pitchFamily="2" charset="2"/>
              <a:buChar char="q"/>
              <a:defRPr/>
            </a:pPr>
            <a:endParaRPr lang="en-GB" sz="1000">
              <a:latin typeface="Calibri" panose="020F0502020204030204" pitchFamily="34" charset="0"/>
              <a:cs typeface="Calibri" panose="020F0502020204030204" pitchFamily="34" charset="0"/>
            </a:endParaRPr>
          </a:p>
          <a:p>
            <a:pPr>
              <a:spcBef>
                <a:spcPts val="580"/>
              </a:spcBef>
              <a:buFont typeface="Wingdings" panose="05000000000000000000" pitchFamily="2" charset="2"/>
              <a:buChar char="q"/>
              <a:defRPr/>
            </a:pPr>
            <a:r>
              <a:rPr lang="en-GB" sz="3000">
                <a:latin typeface="Calibri" panose="020F0502020204030204" pitchFamily="34" charset="0"/>
                <a:cs typeface="Calibri" panose="020F0502020204030204" pitchFamily="34" charset="0"/>
              </a:rPr>
              <a:t>They love challenges</a:t>
            </a:r>
          </a:p>
          <a:p>
            <a:pPr eaLnBrk="1" fontAlgn="auto" hangingPunct="1">
              <a:spcBef>
                <a:spcPts val="580"/>
              </a:spcBef>
              <a:spcAft>
                <a:spcPts val="0"/>
              </a:spcAft>
              <a:buFont typeface="Wingdings 2"/>
              <a:buNone/>
              <a:defRPr/>
            </a:pPr>
            <a:endParaRPr lang="en-GB" u="none">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99195535-B923-4396-9C9B-C2560D7511FC}"/>
              </a:ext>
            </a:extLst>
          </p:cNvPr>
          <p:cNvSpPr txBox="1">
            <a:spLocks/>
          </p:cNvSpPr>
          <p:nvPr/>
        </p:nvSpPr>
        <p:spPr>
          <a:xfrm>
            <a:off x="4544928" y="1188902"/>
            <a:ext cx="4392488" cy="510611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580"/>
              </a:spcBef>
              <a:buFont typeface="Arial" pitchFamily="34" charset="0"/>
              <a:buNone/>
              <a:defRPr/>
            </a:pPr>
            <a:r>
              <a:rPr lang="en-GB" sz="4200" b="1">
                <a:latin typeface="Calibri" panose="020F0502020204030204" pitchFamily="34" charset="0"/>
                <a:cs typeface="Calibri" panose="020F0502020204030204" pitchFamily="34" charset="0"/>
              </a:rPr>
              <a:t>Pragmatist</a:t>
            </a:r>
          </a:p>
          <a:p>
            <a:pPr>
              <a:spcBef>
                <a:spcPts val="580"/>
              </a:spcBef>
              <a:buFont typeface="Wingdings 2"/>
              <a:buNone/>
              <a:defRPr/>
            </a:pPr>
            <a:endParaRPr lang="en-GB" sz="3300">
              <a:latin typeface="Calibri" panose="020F0502020204030204" pitchFamily="34" charset="0"/>
              <a:cs typeface="Calibri" panose="020F0502020204030204" pitchFamily="34" charset="0"/>
            </a:endParaRPr>
          </a:p>
          <a:p>
            <a:pPr>
              <a:spcBef>
                <a:spcPts val="580"/>
              </a:spcBef>
              <a:buFont typeface="Wingdings" panose="05000000000000000000" pitchFamily="2" charset="2"/>
              <a:buChar char="q"/>
              <a:defRPr/>
            </a:pPr>
            <a:r>
              <a:rPr lang="en-GB" sz="3300">
                <a:latin typeface="Calibri" panose="020F0502020204030204" pitchFamily="34" charset="0"/>
                <a:cs typeface="Calibri" panose="020F0502020204030204" pitchFamily="34" charset="0"/>
              </a:rPr>
              <a:t>Like to apply what they learnt to practical situations</a:t>
            </a:r>
          </a:p>
          <a:p>
            <a:pPr>
              <a:spcBef>
                <a:spcPts val="580"/>
              </a:spcBef>
              <a:buFont typeface="Wingdings" panose="05000000000000000000" pitchFamily="2" charset="2"/>
              <a:buChar char="q"/>
              <a:defRPr/>
            </a:pPr>
            <a:endParaRPr lang="en-GB" sz="1100">
              <a:latin typeface="Calibri" panose="020F0502020204030204" pitchFamily="34" charset="0"/>
              <a:cs typeface="Calibri" panose="020F0502020204030204" pitchFamily="34" charset="0"/>
            </a:endParaRPr>
          </a:p>
          <a:p>
            <a:pPr>
              <a:spcBef>
                <a:spcPts val="580"/>
              </a:spcBef>
              <a:buFont typeface="Wingdings" panose="05000000000000000000" pitchFamily="2" charset="2"/>
              <a:buChar char="q"/>
              <a:defRPr/>
            </a:pPr>
            <a:r>
              <a:rPr lang="en-GB" sz="3300">
                <a:latin typeface="Calibri" panose="020F0502020204030204" pitchFamily="34" charset="0"/>
                <a:cs typeface="Calibri" panose="020F0502020204030204" pitchFamily="34" charset="0"/>
              </a:rPr>
              <a:t>They like logical reasons for doing something</a:t>
            </a:r>
          </a:p>
          <a:p>
            <a:pPr>
              <a:spcBef>
                <a:spcPts val="580"/>
              </a:spcBef>
              <a:buFont typeface="Wingdings" panose="05000000000000000000" pitchFamily="2" charset="2"/>
              <a:buChar char="q"/>
              <a:defRPr/>
            </a:pPr>
            <a:r>
              <a:rPr lang="en-GB" sz="1100">
                <a:latin typeface="Calibri" panose="020F0502020204030204" pitchFamily="34" charset="0"/>
                <a:cs typeface="Calibri" panose="020F0502020204030204" pitchFamily="34" charset="0"/>
              </a:rPr>
              <a:t> </a:t>
            </a:r>
          </a:p>
          <a:p>
            <a:pPr>
              <a:spcBef>
                <a:spcPts val="580"/>
              </a:spcBef>
              <a:buFont typeface="Wingdings" panose="05000000000000000000" pitchFamily="2" charset="2"/>
              <a:buChar char="q"/>
              <a:defRPr/>
            </a:pPr>
            <a:r>
              <a:rPr lang="en-GB" sz="3300">
                <a:latin typeface="Calibri" panose="020F0502020204030204" pitchFamily="34" charset="0"/>
                <a:cs typeface="Calibri" panose="020F0502020204030204" pitchFamily="34" charset="0"/>
              </a:rPr>
              <a:t>They like to be hands on</a:t>
            </a:r>
          </a:p>
          <a:p>
            <a:pPr>
              <a:spcBef>
                <a:spcPts val="580"/>
              </a:spcBef>
              <a:buFont typeface="Wingdings" panose="05000000000000000000" pitchFamily="2" charset="2"/>
              <a:buChar char="q"/>
              <a:defRPr/>
            </a:pPr>
            <a:endParaRPr lang="en-GB" sz="1100">
              <a:latin typeface="Calibri" panose="020F0502020204030204" pitchFamily="34" charset="0"/>
              <a:cs typeface="Calibri" panose="020F0502020204030204" pitchFamily="34" charset="0"/>
            </a:endParaRPr>
          </a:p>
          <a:p>
            <a:pPr>
              <a:spcBef>
                <a:spcPts val="580"/>
              </a:spcBef>
              <a:buFont typeface="Wingdings" panose="05000000000000000000" pitchFamily="2" charset="2"/>
              <a:buChar char="q"/>
              <a:defRPr/>
            </a:pPr>
            <a:r>
              <a:rPr lang="en-GB" sz="2800">
                <a:latin typeface="Calibri" panose="020F0502020204030204" pitchFamily="34" charset="0"/>
                <a:cs typeface="Calibri" panose="020F0502020204030204" pitchFamily="34" charset="0"/>
              </a:rPr>
              <a:t>They are enthusiastic</a:t>
            </a:r>
          </a:p>
          <a:p>
            <a:pPr>
              <a:spcBef>
                <a:spcPts val="580"/>
              </a:spcBef>
              <a:buFont typeface="Wingdings 2"/>
              <a:buNone/>
              <a:defRP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485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a:xfrm>
            <a:off x="207727" y="49393"/>
            <a:ext cx="6589199" cy="859327"/>
          </a:xfrm>
        </p:spPr>
        <p:txBody>
          <a:bodyPr>
            <a:normAutofit/>
          </a:bodyPr>
          <a:lstStyle/>
          <a:p>
            <a:r>
              <a:rPr lang="en-GB">
                <a:latin typeface="Calibri" panose="020F0502020204030204" pitchFamily="34" charset="0"/>
                <a:cs typeface="Calibri" panose="020F0502020204030204" pitchFamily="34" charset="0"/>
              </a:rPr>
              <a:t>Types of Learners </a:t>
            </a:r>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203182" y="1768281"/>
            <a:ext cx="4080785" cy="463655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q"/>
            </a:pPr>
            <a:r>
              <a:rPr lang="en-GB">
                <a:latin typeface="Calibri" panose="020F0502020204030204" pitchFamily="34" charset="0"/>
                <a:cs typeface="Calibri" panose="020F0502020204030204" pitchFamily="34" charset="0"/>
              </a:rPr>
              <a:t>Students need to take time to take </a:t>
            </a:r>
            <a:r>
              <a:rPr lang="en-GB" sz="3600">
                <a:latin typeface="Calibri" panose="020F0502020204030204" pitchFamily="34" charset="0"/>
                <a:cs typeface="Calibri" panose="020F0502020204030204" pitchFamily="34" charset="0"/>
              </a:rPr>
              <a:t>in</a:t>
            </a:r>
            <a:r>
              <a:rPr lang="en-GB">
                <a:latin typeface="Calibri" panose="020F0502020204030204" pitchFamily="34" charset="0"/>
                <a:cs typeface="Calibri" panose="020F0502020204030204" pitchFamily="34" charset="0"/>
              </a:rPr>
              <a:t> information</a:t>
            </a:r>
          </a:p>
          <a:p>
            <a:pPr>
              <a:buFont typeface="Wingdings" panose="05000000000000000000" pitchFamily="2" charset="2"/>
              <a:buChar char="q"/>
            </a:pPr>
            <a:endParaRPr lang="en-GB" sz="1000">
              <a:latin typeface="Calibri" panose="020F0502020204030204" pitchFamily="34" charset="0"/>
              <a:cs typeface="Calibri" panose="020F0502020204030204" pitchFamily="34" charset="0"/>
            </a:endParaRPr>
          </a:p>
          <a:p>
            <a:pPr>
              <a:buFont typeface="Wingdings" panose="05000000000000000000" pitchFamily="2" charset="2"/>
              <a:buChar char="q"/>
            </a:pPr>
            <a:r>
              <a:rPr lang="en-GB">
                <a:latin typeface="Calibri" panose="020F0502020204030204" pitchFamily="34" charset="0"/>
                <a:cs typeface="Calibri" panose="020F0502020204030204" pitchFamily="34" charset="0"/>
              </a:rPr>
              <a:t>They prefer to read lots of materiel </a:t>
            </a:r>
          </a:p>
          <a:p>
            <a:pPr>
              <a:buFont typeface="Wingdings" panose="05000000000000000000" pitchFamily="2" charset="2"/>
              <a:buChar char="q"/>
            </a:pPr>
            <a:endParaRPr lang="en-GB" sz="1000">
              <a:latin typeface="Calibri" panose="020F0502020204030204" pitchFamily="34" charset="0"/>
              <a:cs typeface="Calibri" panose="020F0502020204030204" pitchFamily="34" charset="0"/>
            </a:endParaRPr>
          </a:p>
          <a:p>
            <a:pPr>
              <a:buFont typeface="Wingdings" panose="05000000000000000000" pitchFamily="2" charset="2"/>
              <a:buChar char="q"/>
            </a:pPr>
            <a:r>
              <a:rPr lang="en-GB">
                <a:latin typeface="Calibri" panose="020F0502020204030204" pitchFamily="34" charset="0"/>
                <a:cs typeface="Calibri" panose="020F0502020204030204" pitchFamily="34" charset="0"/>
              </a:rPr>
              <a:t>They think about something before applying it</a:t>
            </a:r>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5019161" y="1988840"/>
            <a:ext cx="3898776" cy="441599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q"/>
            </a:pPr>
            <a:r>
              <a:rPr lang="en-GB">
                <a:latin typeface="Calibri" panose="020F0502020204030204" pitchFamily="34" charset="0"/>
                <a:cs typeface="Calibri" panose="020F0502020204030204" pitchFamily="34" charset="0"/>
              </a:rPr>
              <a:t>Students think deeply about what they are learning</a:t>
            </a:r>
          </a:p>
          <a:p>
            <a:pPr>
              <a:buFont typeface="Wingdings" panose="05000000000000000000" pitchFamily="2" charset="2"/>
              <a:buChar char="q"/>
            </a:pPr>
            <a:endParaRPr lang="en-GB" sz="1000">
              <a:latin typeface="Calibri" panose="020F0502020204030204" pitchFamily="34" charset="0"/>
              <a:cs typeface="Calibri" panose="020F0502020204030204" pitchFamily="34" charset="0"/>
            </a:endParaRPr>
          </a:p>
          <a:p>
            <a:pPr>
              <a:buFont typeface="Wingdings" panose="05000000000000000000" pitchFamily="2" charset="2"/>
              <a:buChar char="q"/>
            </a:pPr>
            <a:r>
              <a:rPr lang="en-GB">
                <a:latin typeface="Calibri" panose="020F0502020204030204" pitchFamily="34" charset="0"/>
                <a:cs typeface="Calibri" panose="020F0502020204030204" pitchFamily="34" charset="0"/>
              </a:rPr>
              <a:t>They like things to be tried and tested</a:t>
            </a:r>
          </a:p>
          <a:p>
            <a:pPr>
              <a:buFont typeface="Wingdings" panose="05000000000000000000" pitchFamily="2" charset="2"/>
              <a:buChar char="q"/>
            </a:pPr>
            <a:endParaRPr lang="en-GB" sz="1000">
              <a:latin typeface="Calibri" panose="020F0502020204030204" pitchFamily="34" charset="0"/>
              <a:cs typeface="Calibri" panose="020F0502020204030204" pitchFamily="34" charset="0"/>
            </a:endParaRPr>
          </a:p>
          <a:p>
            <a:pPr>
              <a:buFont typeface="Wingdings" panose="05000000000000000000" pitchFamily="2" charset="2"/>
              <a:buChar char="q"/>
            </a:pPr>
            <a:r>
              <a:rPr lang="en-GB">
                <a:latin typeface="Calibri" panose="020F0502020204030204" pitchFamily="34" charset="0"/>
                <a:cs typeface="Calibri" panose="020F0502020204030204" pitchFamily="34" charset="0"/>
              </a:rPr>
              <a:t>Tend to be reserved </a:t>
            </a:r>
          </a:p>
          <a:p>
            <a:endParaRPr lang="en-GB">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2E6DF3-2C25-43CF-9E65-FDFEE8C911E9}"/>
              </a:ext>
            </a:extLst>
          </p:cNvPr>
          <p:cNvSpPr/>
          <p:nvPr/>
        </p:nvSpPr>
        <p:spPr>
          <a:xfrm>
            <a:off x="611560" y="1015335"/>
            <a:ext cx="1760034" cy="646331"/>
          </a:xfrm>
          <a:prstGeom prst="rect">
            <a:avLst/>
          </a:prstGeom>
        </p:spPr>
        <p:txBody>
          <a:bodyPr wrap="none">
            <a:spAutoFit/>
          </a:bodyPr>
          <a:lstStyle/>
          <a:p>
            <a:r>
              <a:rPr lang="en-GB" sz="3600" b="1">
                <a:latin typeface="Calibri" panose="020F0502020204030204" pitchFamily="34" charset="0"/>
                <a:cs typeface="Calibri" panose="020F0502020204030204" pitchFamily="34" charset="0"/>
              </a:rPr>
              <a:t>Theorist</a:t>
            </a:r>
          </a:p>
        </p:txBody>
      </p:sp>
      <p:sp>
        <p:nvSpPr>
          <p:cNvPr id="7" name="Rectangle 6">
            <a:extLst>
              <a:ext uri="{FF2B5EF4-FFF2-40B4-BE49-F238E27FC236}">
                <a16:creationId xmlns:a16="http://schemas.microsoft.com/office/drawing/2014/main" id="{0C61671C-0DFE-4F30-A612-8993F179F994}"/>
              </a:ext>
            </a:extLst>
          </p:cNvPr>
          <p:cNvSpPr/>
          <p:nvPr/>
        </p:nvSpPr>
        <p:spPr>
          <a:xfrm>
            <a:off x="5721856" y="1015335"/>
            <a:ext cx="1920526" cy="646331"/>
          </a:xfrm>
          <a:prstGeom prst="rect">
            <a:avLst/>
          </a:prstGeom>
        </p:spPr>
        <p:txBody>
          <a:bodyPr wrap="none">
            <a:spAutoFit/>
          </a:bodyPr>
          <a:lstStyle/>
          <a:p>
            <a:r>
              <a:rPr lang="en-GB" sz="3600" b="1">
                <a:latin typeface="Calibri" panose="020F0502020204030204" pitchFamily="34" charset="0"/>
                <a:cs typeface="Calibri" panose="020F0502020204030204" pitchFamily="34" charset="0"/>
              </a:rPr>
              <a:t>Reflector</a:t>
            </a:r>
          </a:p>
        </p:txBody>
      </p:sp>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a:xfrm>
            <a:off x="251520" y="116632"/>
            <a:ext cx="7621800" cy="1280890"/>
          </a:xfrm>
        </p:spPr>
        <p:txBody>
          <a:bodyPr>
            <a:normAutofit/>
          </a:bodyPr>
          <a:lstStyle/>
          <a:p>
            <a:r>
              <a:rPr lang="en-GB">
                <a:cs typeface="Arial" panose="020B0604020202020204" pitchFamily="34" charset="0"/>
              </a:rPr>
              <a:t>If you were to set up a new television, What </a:t>
            </a:r>
            <a:r>
              <a:rPr lang="en-GB">
                <a:solidFill>
                  <a:srgbClr val="FF0000"/>
                </a:solidFill>
                <a:latin typeface="Calibri" panose="020F0502020204030204" pitchFamily="34" charset="0"/>
                <a:cs typeface="Calibri" panose="020F0502020204030204" pitchFamily="34" charset="0"/>
              </a:rPr>
              <a:t>would</a:t>
            </a:r>
            <a:r>
              <a:rPr lang="en-GB">
                <a:cs typeface="Arial" panose="020B0604020202020204" pitchFamily="34" charset="0"/>
              </a:rPr>
              <a:t> you do?</a:t>
            </a:r>
            <a:endParaRPr lang="en-GB"/>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323528" y="1541538"/>
            <a:ext cx="8568952" cy="5316462"/>
          </a:xfrm>
        </p:spPr>
        <p:txBody>
          <a:bodyPr>
            <a:noAutofit/>
          </a:bodyPr>
          <a:lstStyle/>
          <a:p>
            <a:r>
              <a:rPr lang="en-GB" sz="3200">
                <a:latin typeface="Calibri" panose="020F0502020204030204" pitchFamily="34" charset="0"/>
                <a:cs typeface="Calibri" panose="020F0502020204030204" pitchFamily="34" charset="0"/>
              </a:rPr>
              <a:t>Jump right in and press all the buttons  </a:t>
            </a:r>
            <a:r>
              <a:rPr lang="en-GB" sz="3200" b="1">
                <a:latin typeface="Calibri" panose="020F0502020204030204" pitchFamily="34" charset="0"/>
                <a:cs typeface="Calibri" panose="020F0502020204030204" pitchFamily="34" charset="0"/>
              </a:rPr>
              <a:t>(Activist)</a:t>
            </a:r>
          </a:p>
          <a:p>
            <a:endParaRPr lang="en-GB" sz="1000" b="1">
              <a:latin typeface="Calibri" panose="020F0502020204030204" pitchFamily="34" charset="0"/>
              <a:cs typeface="Calibri" panose="020F0502020204030204" pitchFamily="34" charset="0"/>
            </a:endParaRPr>
          </a:p>
          <a:p>
            <a:r>
              <a:rPr lang="en-GB" sz="3200">
                <a:latin typeface="Calibri" panose="020F0502020204030204" pitchFamily="34" charset="0"/>
                <a:cs typeface="Calibri" panose="020F0502020204030204" pitchFamily="34" charset="0"/>
              </a:rPr>
              <a:t>Look briefly at the instructions and then have a go </a:t>
            </a:r>
            <a:r>
              <a:rPr lang="en-GB" sz="3200" b="1">
                <a:latin typeface="Calibri" panose="020F0502020204030204" pitchFamily="34" charset="0"/>
                <a:cs typeface="Calibri" panose="020F0502020204030204" pitchFamily="34" charset="0"/>
              </a:rPr>
              <a:t>(Pragmatist) </a:t>
            </a:r>
          </a:p>
          <a:p>
            <a:endParaRPr lang="en-GB" sz="1000" b="1">
              <a:latin typeface="Calibri" panose="020F0502020204030204" pitchFamily="34" charset="0"/>
              <a:cs typeface="Calibri" panose="020F0502020204030204" pitchFamily="34" charset="0"/>
            </a:endParaRPr>
          </a:p>
          <a:p>
            <a:r>
              <a:rPr lang="en-GB" sz="3200">
                <a:latin typeface="Calibri" panose="020F0502020204030204" pitchFamily="34" charset="0"/>
                <a:cs typeface="Calibri" panose="020F0502020204030204" pitchFamily="34" charset="0"/>
              </a:rPr>
              <a:t>Read the instructions, then think it through first </a:t>
            </a:r>
            <a:r>
              <a:rPr lang="en-GB" sz="3200" b="1">
                <a:latin typeface="Calibri" panose="020F0502020204030204" pitchFamily="34" charset="0"/>
                <a:cs typeface="Calibri" panose="020F0502020204030204" pitchFamily="34" charset="0"/>
              </a:rPr>
              <a:t>(Theorist)</a:t>
            </a:r>
          </a:p>
          <a:p>
            <a:endParaRPr lang="en-GB" sz="1000" b="1">
              <a:latin typeface="Calibri" panose="020F0502020204030204" pitchFamily="34" charset="0"/>
              <a:cs typeface="Calibri" panose="020F0502020204030204" pitchFamily="34" charset="0"/>
            </a:endParaRPr>
          </a:p>
          <a:p>
            <a:r>
              <a:rPr lang="en-GB" sz="3200">
                <a:latin typeface="Calibri" panose="020F0502020204030204" pitchFamily="34" charset="0"/>
                <a:cs typeface="Calibri" panose="020F0502020204030204" pitchFamily="34" charset="0"/>
              </a:rPr>
              <a:t>Read the full manual and consider ways of doing it </a:t>
            </a:r>
            <a:r>
              <a:rPr lang="en-GB" sz="3200" b="1">
                <a:latin typeface="Calibri" panose="020F0502020204030204" pitchFamily="34" charset="0"/>
                <a:cs typeface="Calibri" panose="020F0502020204030204" pitchFamily="34" charset="0"/>
              </a:rPr>
              <a:t>(Reflector)</a:t>
            </a:r>
          </a:p>
        </p:txBody>
      </p:sp>
      <p:pic>
        <p:nvPicPr>
          <p:cNvPr id="3" name="Picture 2"/>
          <p:cNvPicPr>
            <a:picLocks noChangeAspect="1"/>
          </p:cNvPicPr>
          <p:nvPr/>
        </p:nvPicPr>
        <p:blipFill>
          <a:blip r:embed="rId3"/>
          <a:stretch>
            <a:fillRect/>
          </a:stretch>
        </p:blipFill>
        <p:spPr>
          <a:xfrm>
            <a:off x="7611590" y="260648"/>
            <a:ext cx="1280890" cy="1280890"/>
          </a:xfrm>
          <a:prstGeom prst="rect">
            <a:avLst/>
          </a:prstGeom>
        </p:spPr>
      </p:pic>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accent2">
              <a:lumMod val="60000"/>
              <a:lumOff val="40000"/>
            </a:schemeClr>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7957351" cy="864096"/>
          </a:xfrm>
        </p:spPr>
        <p:txBody>
          <a:bodyPr>
            <a:normAutofit fontScale="90000"/>
          </a:bodyPr>
          <a:lstStyle/>
          <a:p>
            <a:pPr algn="ctr"/>
            <a:r>
              <a:rPr lang="en-GB" b="1" u="sng">
                <a:latin typeface="Calibri" panose="020F0502020204030204" pitchFamily="34" charset="0"/>
                <a:cs typeface="Calibri" panose="020F0502020204030204" pitchFamily="34" charset="0"/>
              </a:rPr>
              <a:t>Application of learning styles to University</a:t>
            </a:r>
            <a:br>
              <a:rPr lang="en-GB" b="1" u="sng">
                <a:latin typeface="Calibri" panose="020F0502020204030204" pitchFamily="34" charset="0"/>
                <a:cs typeface="Calibri" panose="020F0502020204030204" pitchFamily="34" charset="0"/>
              </a:rPr>
            </a:br>
            <a:endParaRPr lang="en-GB" b="1" u="sng">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2071484"/>
              </p:ext>
            </p:extLst>
          </p:nvPr>
        </p:nvGraphicFramePr>
        <p:xfrm>
          <a:off x="-150208" y="836712"/>
          <a:ext cx="9128760" cy="576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3834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11F6-9B98-4758-B30E-240C870D33C2}"/>
              </a:ext>
            </a:extLst>
          </p:cNvPr>
          <p:cNvSpPr>
            <a:spLocks noGrp="1"/>
          </p:cNvSpPr>
          <p:nvPr>
            <p:ph type="title"/>
          </p:nvPr>
        </p:nvSpPr>
        <p:spPr>
          <a:xfrm>
            <a:off x="0" y="214920"/>
            <a:ext cx="6589199" cy="716658"/>
          </a:xfrm>
        </p:spPr>
        <p:txBody>
          <a:bodyPr/>
          <a:lstStyle/>
          <a:p>
            <a:r>
              <a:rPr lang="en-GB" dirty="0">
                <a:latin typeface="Calibri" panose="020F0502020204030204" pitchFamily="34" charset="0"/>
                <a:cs typeface="Calibri" panose="020F0502020204030204" pitchFamily="34" charset="0"/>
              </a:rPr>
              <a:t>Discussion</a:t>
            </a:r>
          </a:p>
        </p:txBody>
      </p:sp>
      <p:sp>
        <p:nvSpPr>
          <p:cNvPr id="3" name="Content Placeholder 2">
            <a:extLst>
              <a:ext uri="{FF2B5EF4-FFF2-40B4-BE49-F238E27FC236}">
                <a16:creationId xmlns:a16="http://schemas.microsoft.com/office/drawing/2014/main" id="{0AC6E494-2905-46F0-8D1E-C6C1C5CB9D1A}"/>
              </a:ext>
            </a:extLst>
          </p:cNvPr>
          <p:cNvSpPr>
            <a:spLocks noGrp="1"/>
          </p:cNvSpPr>
          <p:nvPr>
            <p:ph idx="1"/>
          </p:nvPr>
        </p:nvSpPr>
        <p:spPr>
          <a:xfrm>
            <a:off x="248052" y="931578"/>
            <a:ext cx="8647895" cy="5894004"/>
          </a:xfrm>
        </p:spPr>
        <p:txBody>
          <a:bodyPr>
            <a:normAutofit/>
          </a:bodyPr>
          <a:lstStyle/>
          <a:p>
            <a:pPr marL="0" indent="0" algn="ctr">
              <a:buNone/>
            </a:pPr>
            <a:r>
              <a:rPr lang="en-GB" sz="2400" dirty="0">
                <a:latin typeface="Calibri" panose="020F0502020204030204" pitchFamily="34" charset="0"/>
                <a:cs typeface="Calibri" panose="020F0502020204030204" pitchFamily="34" charset="0"/>
              </a:rPr>
              <a:t>Imagine yourself in the </a:t>
            </a:r>
            <a:r>
              <a:rPr lang="en-GB" sz="2400" dirty="0">
                <a:solidFill>
                  <a:srgbClr val="FF0000"/>
                </a:solidFill>
                <a:latin typeface="Calibri" panose="020F0502020204030204" pitchFamily="34" charset="0"/>
                <a:cs typeface="Calibri" panose="020F0502020204030204" pitchFamily="34" charset="0"/>
              </a:rPr>
              <a:t>role of Manager</a:t>
            </a:r>
            <a:r>
              <a:rPr lang="en-GB" sz="2400" dirty="0">
                <a:latin typeface="Calibri" panose="020F0502020204030204" pitchFamily="34" charset="0"/>
                <a:cs typeface="Calibri" panose="020F0502020204030204" pitchFamily="34" charset="0"/>
              </a:rPr>
              <a:t>.  How would </a:t>
            </a:r>
            <a:r>
              <a:rPr lang="en-GB" sz="2400" b="1" u="sng" dirty="0">
                <a:latin typeface="Calibri" panose="020F0502020204030204" pitchFamily="34" charset="0"/>
                <a:cs typeface="Calibri" panose="020F0502020204030204" pitchFamily="34" charset="0"/>
              </a:rPr>
              <a:t>You</a:t>
            </a:r>
            <a:r>
              <a:rPr lang="en-GB" sz="2400" dirty="0">
                <a:latin typeface="Calibri" panose="020F0502020204030204" pitchFamily="34" charset="0"/>
                <a:cs typeface="Calibri" panose="020F0502020204030204" pitchFamily="34" charset="0"/>
              </a:rPr>
              <a:t> address the individual development needs of your team.  </a:t>
            </a:r>
          </a:p>
          <a:p>
            <a:pPr marL="0" indent="0" algn="ctr">
              <a:buNone/>
            </a:pPr>
            <a:r>
              <a:rPr lang="en-GB" sz="2800" dirty="0">
                <a:latin typeface="Calibri" panose="020F0502020204030204" pitchFamily="34" charset="0"/>
                <a:cs typeface="Calibri" panose="020F0502020204030204" pitchFamily="34" charset="0"/>
              </a:rPr>
              <a:t>What different training methods could you use to address their </a:t>
            </a:r>
            <a:r>
              <a:rPr lang="en-GB" sz="2800" i="1" dirty="0">
                <a:latin typeface="Calibri" panose="020F0502020204030204" pitchFamily="34" charset="0"/>
                <a:cs typeface="Calibri" panose="020F0502020204030204" pitchFamily="34" charset="0"/>
              </a:rPr>
              <a:t>different learning styles</a:t>
            </a:r>
            <a:r>
              <a:rPr lang="en-GB" sz="2800" dirty="0">
                <a:latin typeface="Calibri" panose="020F0502020204030204" pitchFamily="34" charset="0"/>
                <a:cs typeface="Calibri" panose="020F0502020204030204" pitchFamily="34" charset="0"/>
              </a:rPr>
              <a:t>?</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Different training approaches could include facilitated classroom/seminar experience, demonstrations, shadowing, project work, text books/procedure manuals/instruction books, coaching, mentoring, role-play, case-studies, joint problem solving, video/audio training resources. Games, etc.   </a:t>
            </a:r>
          </a:p>
          <a:p>
            <a:pPr marL="0" indent="0">
              <a:buNone/>
            </a:pPr>
            <a:r>
              <a:rPr lang="en-GB" sz="2400" dirty="0">
                <a:latin typeface="Calibri" panose="020F0502020204030204" pitchFamily="34" charset="0"/>
                <a:cs typeface="Calibri" panose="020F0502020204030204" pitchFamily="34" charset="0"/>
              </a:rPr>
              <a:t> Draw out the different dynamics in the work environment – pressure on time versus training people properly…….Minimising cost versus addressing learning needs &amp; styles appropriately……The Manager’s attitude towards training of their team? Etc.</a:t>
            </a:r>
          </a:p>
          <a:p>
            <a:pPr marL="0" indent="0">
              <a:buNone/>
            </a:pPr>
            <a:endParaRPr lang="en-GB" dirty="0"/>
          </a:p>
        </p:txBody>
      </p:sp>
    </p:spTree>
    <p:extLst>
      <p:ext uri="{BB962C8B-B14F-4D97-AF65-F5344CB8AC3E}">
        <p14:creationId xmlns:p14="http://schemas.microsoft.com/office/powerpoint/2010/main" val="23970698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4F0F-1B87-4BCA-89AC-EE60161CE732}"/>
              </a:ext>
            </a:extLst>
          </p:cNvPr>
          <p:cNvSpPr>
            <a:spLocks noGrp="1"/>
          </p:cNvSpPr>
          <p:nvPr>
            <p:ph type="title"/>
          </p:nvPr>
        </p:nvSpPr>
        <p:spPr>
          <a:xfrm>
            <a:off x="323528" y="162317"/>
            <a:ext cx="6589199" cy="890419"/>
          </a:xfrm>
        </p:spPr>
        <p:txBody>
          <a:bodyPr/>
          <a:lstStyle/>
          <a:p>
            <a:pPr algn="ctr"/>
            <a:r>
              <a:rPr lang="en-GB">
                <a:latin typeface="Calibri" panose="020F0502020204030204" pitchFamily="34" charset="0"/>
                <a:cs typeface="Calibri" panose="020F0502020204030204" pitchFamily="34" charset="0"/>
              </a:rPr>
              <a:t>Home work &amp; Further Research</a:t>
            </a:r>
          </a:p>
        </p:txBody>
      </p:sp>
      <p:sp>
        <p:nvSpPr>
          <p:cNvPr id="3" name="Content Placeholder 2">
            <a:extLst>
              <a:ext uri="{FF2B5EF4-FFF2-40B4-BE49-F238E27FC236}">
                <a16:creationId xmlns:a16="http://schemas.microsoft.com/office/drawing/2014/main" id="{6F764939-0E68-47DB-8C71-A3EEB8A6E4E3}"/>
              </a:ext>
            </a:extLst>
          </p:cNvPr>
          <p:cNvSpPr>
            <a:spLocks noGrp="1"/>
          </p:cNvSpPr>
          <p:nvPr>
            <p:ph idx="1"/>
          </p:nvPr>
        </p:nvSpPr>
        <p:spPr>
          <a:xfrm>
            <a:off x="179513" y="1052736"/>
            <a:ext cx="8354888" cy="5616624"/>
          </a:xfrm>
        </p:spPr>
        <p:txBody>
          <a:bodyPr>
            <a:normAutofit/>
          </a:bodyPr>
          <a:lstStyle/>
          <a:p>
            <a:r>
              <a:rPr lang="en-GB" sz="2400">
                <a:solidFill>
                  <a:srgbClr val="00B050"/>
                </a:solidFill>
                <a:latin typeface="Calibri" panose="020F0502020204030204" pitchFamily="34" charset="0"/>
                <a:cs typeface="Calibri" panose="020F0502020204030204" pitchFamily="34" charset="0"/>
              </a:rPr>
              <a:t>Complete the Big Five personality Test</a:t>
            </a:r>
          </a:p>
          <a:p>
            <a:r>
              <a:rPr lang="en-GB" sz="2400">
                <a:solidFill>
                  <a:srgbClr val="0070C0"/>
                </a:solidFill>
                <a:latin typeface="Calibri" panose="020F0502020204030204" pitchFamily="34" charset="0"/>
                <a:cs typeface="Calibri" panose="020F0502020204030204" pitchFamily="34" charset="0"/>
              </a:rPr>
              <a:t>Morgan, P. , 2017. </a:t>
            </a:r>
            <a:r>
              <a:rPr lang="en-GB" sz="2400" i="1">
                <a:solidFill>
                  <a:srgbClr val="0070C0"/>
                </a:solidFill>
                <a:latin typeface="Calibri" panose="020F0502020204030204" pitchFamily="34" charset="0"/>
                <a:cs typeface="Calibri" panose="020F0502020204030204" pitchFamily="34" charset="0"/>
              </a:rPr>
              <a:t>The business student’s guide to study and employability</a:t>
            </a:r>
            <a:r>
              <a:rPr lang="en-GB" sz="2400">
                <a:solidFill>
                  <a:srgbClr val="0070C0"/>
                </a:solidFill>
                <a:latin typeface="Calibri" panose="020F0502020204030204" pitchFamily="34" charset="0"/>
                <a:cs typeface="Calibri" panose="020F0502020204030204" pitchFamily="34" charset="0"/>
              </a:rPr>
              <a:t>. London: Sage Publications Ltd (Chapter 5)</a:t>
            </a:r>
          </a:p>
          <a:p>
            <a:r>
              <a:rPr lang="en-GB" sz="2400">
                <a:solidFill>
                  <a:srgbClr val="FF0000"/>
                </a:solidFill>
                <a:latin typeface="Calibri" panose="020F0502020204030204" pitchFamily="34" charset="0"/>
                <a:cs typeface="Calibri" panose="020F0502020204030204" pitchFamily="34" charset="0"/>
              </a:rPr>
              <a:t>Maund, A., Schriek, M., Tinkler, P., University of Wales Trinity Saint David, &amp; Trinity College. (2017). Certificate in higher education : Skills for the workplace student yearbook. London: Sage. (Chapter 14)</a:t>
            </a:r>
          </a:p>
          <a:p>
            <a:r>
              <a:rPr lang="en-GB" sz="2400">
                <a:solidFill>
                  <a:srgbClr val="7030A0"/>
                </a:solidFill>
                <a:latin typeface="Calibri" panose="020F0502020204030204" pitchFamily="34" charset="0"/>
                <a:cs typeface="Calibri" panose="020F0502020204030204" pitchFamily="34" charset="0"/>
              </a:rPr>
              <a:t>Dowson, P., 2015. </a:t>
            </a:r>
            <a:r>
              <a:rPr lang="en-GB" sz="2400" i="1">
                <a:solidFill>
                  <a:srgbClr val="7030A0"/>
                </a:solidFill>
                <a:latin typeface="Calibri" panose="020F0502020204030204" pitchFamily="34" charset="0"/>
                <a:cs typeface="Calibri" panose="020F0502020204030204" pitchFamily="34" charset="0"/>
              </a:rPr>
              <a:t>Personal and professional development for business students. </a:t>
            </a:r>
            <a:r>
              <a:rPr lang="en-GB" sz="2400">
                <a:solidFill>
                  <a:srgbClr val="7030A0"/>
                </a:solidFill>
                <a:latin typeface="Calibri" panose="020F0502020204030204" pitchFamily="34" charset="0"/>
                <a:cs typeface="Calibri" panose="020F0502020204030204" pitchFamily="34" charset="0"/>
              </a:rPr>
              <a:t>London: Sage Publications Ltd.</a:t>
            </a:r>
          </a:p>
          <a:p>
            <a:r>
              <a:rPr lang="en-GB" sz="2400">
                <a:solidFill>
                  <a:srgbClr val="002060"/>
                </a:solidFill>
                <a:latin typeface="Calibri" panose="020F0502020204030204" pitchFamily="34" charset="0"/>
                <a:cs typeface="Calibri" panose="020F0502020204030204" pitchFamily="34" charset="0"/>
              </a:rPr>
              <a:t>Covey, S. R., 1999. </a:t>
            </a:r>
            <a:r>
              <a:rPr lang="en-GB" sz="2400" i="1">
                <a:solidFill>
                  <a:srgbClr val="002060"/>
                </a:solidFill>
                <a:latin typeface="Calibri" panose="020F0502020204030204" pitchFamily="34" charset="0"/>
                <a:cs typeface="Calibri" panose="020F0502020204030204" pitchFamily="34" charset="0"/>
              </a:rPr>
              <a:t>The seven habits of highly effective people.</a:t>
            </a:r>
            <a:r>
              <a:rPr lang="en-GB" sz="2400">
                <a:solidFill>
                  <a:srgbClr val="002060"/>
                </a:solidFill>
                <a:latin typeface="Calibri" panose="020F0502020204030204" pitchFamily="34" charset="0"/>
                <a:cs typeface="Calibri" panose="020F0502020204030204" pitchFamily="34" charset="0"/>
              </a:rPr>
              <a:t> London: Simon &amp; Schuster UK Ltd.</a:t>
            </a:r>
          </a:p>
        </p:txBody>
      </p:sp>
    </p:spTree>
    <p:extLst>
      <p:ext uri="{BB962C8B-B14F-4D97-AF65-F5344CB8AC3E}">
        <p14:creationId xmlns:p14="http://schemas.microsoft.com/office/powerpoint/2010/main" val="303429603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35</TotalTime>
  <Words>2385</Words>
  <Application>Microsoft Office PowerPoint</Application>
  <PresentationFormat>On-screen Show (4:3)</PresentationFormat>
  <Paragraphs>243</Paragraphs>
  <Slides>33</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&amp;quot</vt:lpstr>
      <vt:lpstr>Arial</vt:lpstr>
      <vt:lpstr>Calibri</vt:lpstr>
      <vt:lpstr>Century Gothic</vt:lpstr>
      <vt:lpstr>Roboto</vt:lpstr>
      <vt:lpstr>Wingdings</vt:lpstr>
      <vt:lpstr>Wingdings 2</vt:lpstr>
      <vt:lpstr>Wingdings 3</vt:lpstr>
      <vt:lpstr>Wisp</vt:lpstr>
      <vt:lpstr>CertHE Skills for the Workplace Module: BMSK4005</vt:lpstr>
      <vt:lpstr>Increasing self awareness  Learning Styles: Myer Briggs Personality Profiling  VARK  Honey &amp; Mumford Implications for learning &amp; for training</vt:lpstr>
      <vt:lpstr>Self Awareness</vt:lpstr>
      <vt:lpstr>Self Awareness  </vt:lpstr>
      <vt:lpstr>Increasing Self Awareness</vt:lpstr>
      <vt:lpstr>Writing down key plans and priorities</vt:lpstr>
      <vt:lpstr>Write down your key plans and priorities</vt:lpstr>
      <vt:lpstr>Take Psychometric tests</vt:lpstr>
      <vt:lpstr>PowerPoint Presentation</vt:lpstr>
      <vt:lpstr>PowerPoint Presentation</vt:lpstr>
      <vt:lpstr>PowerPoint Presentation</vt:lpstr>
      <vt:lpstr>Myer Briggs Psychometric Test</vt:lpstr>
      <vt:lpstr>Myer Briggs Psychometric Test</vt:lpstr>
      <vt:lpstr>Get regular feedback at work</vt:lpstr>
      <vt:lpstr>Get regular feedback at work</vt:lpstr>
      <vt:lpstr>Learning Styles - VARK</vt:lpstr>
      <vt:lpstr>PowerPoint Presentation</vt:lpstr>
      <vt:lpstr>VARK- Questionnaire</vt:lpstr>
      <vt:lpstr>Visual</vt:lpstr>
      <vt:lpstr>Auditory</vt:lpstr>
      <vt:lpstr>Read/Write </vt:lpstr>
      <vt:lpstr>Kinaesthetic</vt:lpstr>
      <vt:lpstr>ENFJ Career Choices Extravert(38%) iNtuitive(3%) Feeling(47%) Judging(1%)</vt:lpstr>
      <vt:lpstr>PowerPoint Presentation</vt:lpstr>
      <vt:lpstr>LEARNING STYLE : Honey &amp; Mumford (1992)</vt:lpstr>
      <vt:lpstr>PowerPoint Presentation</vt:lpstr>
      <vt:lpstr>Honey &amp; Mumford’s Learning Style</vt:lpstr>
      <vt:lpstr>Types of Learners </vt:lpstr>
      <vt:lpstr>Types of Learners </vt:lpstr>
      <vt:lpstr>If you were to set up a new television, What would you do?</vt:lpstr>
      <vt:lpstr>Application of learning styles to University </vt:lpstr>
      <vt:lpstr>Discussion</vt:lpstr>
      <vt:lpstr>Home work &amp; 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Deborah Jenkins</dc:creator>
  <cp:lastModifiedBy>Deborah Jenkins</cp:lastModifiedBy>
  <cp:revision>1</cp:revision>
  <dcterms:created xsi:type="dcterms:W3CDTF">2019-02-08T21:18:18Z</dcterms:created>
  <dcterms:modified xsi:type="dcterms:W3CDTF">2019-02-11T14:04:21Z</dcterms:modified>
</cp:coreProperties>
</file>