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56" r:id="rId2"/>
    <p:sldId id="261" r:id="rId3"/>
    <p:sldId id="266" r:id="rId4"/>
    <p:sldId id="267" r:id="rId5"/>
    <p:sldId id="262" r:id="rId6"/>
    <p:sldId id="263" r:id="rId7"/>
    <p:sldId id="257" r:id="rId8"/>
    <p:sldId id="271" r:id="rId9"/>
    <p:sldId id="268" r:id="rId10"/>
    <p:sldId id="258" r:id="rId11"/>
    <p:sldId id="259" r:id="rId12"/>
    <p:sldId id="260" r:id="rId13"/>
    <p:sldId id="269" r:id="rId14"/>
    <p:sldId id="270" r:id="rId15"/>
    <p:sldId id="273" r:id="rId16"/>
    <p:sldId id="276" r:id="rId17"/>
    <p:sldId id="274" r:id="rId18"/>
    <p:sldId id="275" r:id="rId19"/>
    <p:sldId id="272" r:id="rId20"/>
    <p:sldId id="264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9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632FF6-B3C4-4C3E-952B-0D0CA59D7C0B}" type="datetimeFigureOut">
              <a:rPr lang="en-GB" smtClean="0"/>
              <a:t>06/12/2016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A3849C-9B0C-4FD4-AA4F-C1F9AE343F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52271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5C51E05-1A94-41D5-87E1-B2A7DCC120DC}" type="slidenum">
              <a:rPr lang="en-GB" altLang="en-US"/>
              <a:pPr/>
              <a:t>15</a:t>
            </a:fld>
            <a:endParaRPr lang="en-GB" altLang="en-US"/>
          </a:p>
        </p:txBody>
      </p:sp>
      <p:sp>
        <p:nvSpPr>
          <p:cNvPr id="249858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98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216458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E9C5A4C-56CD-4C7C-928A-BE2EBBD8884A}" type="slidenum">
              <a:rPr lang="en-GB" altLang="en-US"/>
              <a:pPr/>
              <a:t>17</a:t>
            </a:fld>
            <a:endParaRPr lang="en-GB" altLang="en-US"/>
          </a:p>
        </p:txBody>
      </p:sp>
      <p:sp>
        <p:nvSpPr>
          <p:cNvPr id="250882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08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018160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C3529A0-7985-4C18-95F9-2766B949E588}" type="slidenum">
              <a:rPr lang="en-GB" altLang="en-US"/>
              <a:pPr/>
              <a:t>18</a:t>
            </a:fld>
            <a:endParaRPr lang="en-GB" altLang="en-US"/>
          </a:p>
        </p:txBody>
      </p:sp>
      <p:sp>
        <p:nvSpPr>
          <p:cNvPr id="158722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8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589371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76132-5E2D-4F05-BD2C-06D2A374FDB0}" type="datetimeFigureOut">
              <a:rPr lang="en-GB" smtClean="0"/>
              <a:t>06/12/2016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7A0CA-C69D-4835-BE29-45B914DDBB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53493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76132-5E2D-4F05-BD2C-06D2A374FDB0}" type="datetimeFigureOut">
              <a:rPr lang="en-GB" smtClean="0"/>
              <a:t>06/12/2016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7A0CA-C69D-4835-BE29-45B914DDBB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47380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76132-5E2D-4F05-BD2C-06D2A374FDB0}" type="datetimeFigureOut">
              <a:rPr lang="en-GB" smtClean="0"/>
              <a:t>06/12/2016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7A0CA-C69D-4835-BE29-45B914DDBB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10959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76132-5E2D-4F05-BD2C-06D2A374FDB0}" type="datetimeFigureOut">
              <a:rPr lang="en-GB" smtClean="0"/>
              <a:t>06/12/2016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7A0CA-C69D-4835-BE29-45B914DDBB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62875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76132-5E2D-4F05-BD2C-06D2A374FDB0}" type="datetimeFigureOut">
              <a:rPr lang="en-GB" smtClean="0"/>
              <a:t>06/12/2016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7A0CA-C69D-4835-BE29-45B914DDBB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52108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76132-5E2D-4F05-BD2C-06D2A374FDB0}" type="datetimeFigureOut">
              <a:rPr lang="en-GB" smtClean="0"/>
              <a:t>06/12/2016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7A0CA-C69D-4835-BE29-45B914DDBB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54817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76132-5E2D-4F05-BD2C-06D2A374FDB0}" type="datetimeFigureOut">
              <a:rPr lang="en-GB" smtClean="0"/>
              <a:t>06/12/2016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7A0CA-C69D-4835-BE29-45B914DDBB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36137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76132-5E2D-4F05-BD2C-06D2A374FDB0}" type="datetimeFigureOut">
              <a:rPr lang="en-GB" smtClean="0"/>
              <a:t>06/12/2016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7A0CA-C69D-4835-BE29-45B914DDBB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1068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76132-5E2D-4F05-BD2C-06D2A374FDB0}" type="datetimeFigureOut">
              <a:rPr lang="en-GB" smtClean="0"/>
              <a:t>06/12/2016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7A0CA-C69D-4835-BE29-45B914DDBB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7926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76132-5E2D-4F05-BD2C-06D2A374FDB0}" type="datetimeFigureOut">
              <a:rPr lang="en-GB" smtClean="0"/>
              <a:t>06/12/2016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7A0CA-C69D-4835-BE29-45B914DDBB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52450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76132-5E2D-4F05-BD2C-06D2A374FDB0}" type="datetimeFigureOut">
              <a:rPr lang="en-GB" smtClean="0"/>
              <a:t>06/12/2016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7A0CA-C69D-4835-BE29-45B914DDBB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89096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376132-5E2D-4F05-BD2C-06D2A374FDB0}" type="datetimeFigureOut">
              <a:rPr lang="en-GB" smtClean="0"/>
              <a:t>06/12/2016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67A0CA-C69D-4835-BE29-45B914DDBB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036881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entaur.reading.ac.uk/31441/" TargetMode="External"/><Relationship Id="rId2" Type="http://schemas.openxmlformats.org/officeDocument/2006/relationships/hyperlink" Target="http://centaur.reading.ac.uk/view/creators/90000273.html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1.png"/><Relationship Id="rId5" Type="http://schemas.openxmlformats.org/officeDocument/2006/relationships/oleObject" Target="../embeddings/oleObject1.bin"/><Relationship Id="rId4" Type="http://schemas.openxmlformats.org/officeDocument/2006/relationships/image" Target="../media/image12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image" Target="../media/image15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 smtClean="0"/>
              <a:t>Integrating the evidence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5496388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s://m1.behance.net/rendition/modules/26662407/disp/d3af9535858ac3b2321aa9e2cb644d9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8285" y="813329"/>
            <a:ext cx="8088571" cy="5203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575734" y="259645"/>
            <a:ext cx="110752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What can you see in this illustration? How many pieces of </a:t>
            </a:r>
            <a:r>
              <a:rPr lang="en-GB" dirty="0" err="1" smtClean="0"/>
              <a:t>palaeoenvironmental</a:t>
            </a:r>
            <a:r>
              <a:rPr lang="en-GB" dirty="0" smtClean="0"/>
              <a:t> data are used to aid reconstruction?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43446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 smtClean="0"/>
              <a:t>Scientific Research</a:t>
            </a:r>
          </a:p>
        </p:txBody>
      </p:sp>
      <p:sp>
        <p:nvSpPr>
          <p:cNvPr id="409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 smtClean="0"/>
              <a:t>We don’t establish facts; we establish probabilities</a:t>
            </a:r>
          </a:p>
          <a:p>
            <a:r>
              <a:rPr lang="en-GB" altLang="en-US" dirty="0" smtClean="0"/>
              <a:t>Experiments should be replicable</a:t>
            </a:r>
          </a:p>
          <a:p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4781944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Scientific method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altLang="en-US" dirty="0" smtClean="0"/>
              <a:t>1) 	Formulate a research question.</a:t>
            </a:r>
          </a:p>
          <a:p>
            <a:pPr>
              <a:buFontTx/>
              <a:buNone/>
            </a:pPr>
            <a:r>
              <a:rPr lang="en-GB" altLang="en-US" dirty="0" smtClean="0"/>
              <a:t>2) 	Formulate a testable hypothesis to </a:t>
            </a:r>
            <a:r>
              <a:rPr lang="en-GB" altLang="en-US" dirty="0" smtClean="0"/>
              <a:t>address </a:t>
            </a:r>
            <a:r>
              <a:rPr lang="en-GB" altLang="en-US" dirty="0" smtClean="0"/>
              <a:t>your question. </a:t>
            </a:r>
          </a:p>
          <a:p>
            <a:pPr>
              <a:buFontTx/>
              <a:buNone/>
            </a:pPr>
            <a:r>
              <a:rPr lang="en-GB" altLang="en-US" dirty="0" smtClean="0"/>
              <a:t>3) 	Decide which methods will be used to </a:t>
            </a:r>
            <a:r>
              <a:rPr lang="en-GB" altLang="en-US" dirty="0" smtClean="0"/>
              <a:t>test </a:t>
            </a:r>
            <a:r>
              <a:rPr lang="en-GB" altLang="en-US" dirty="0" smtClean="0"/>
              <a:t>the hypothesis.</a:t>
            </a:r>
          </a:p>
          <a:p>
            <a:pPr>
              <a:buFontTx/>
              <a:buNone/>
            </a:pPr>
            <a:r>
              <a:rPr lang="en-GB" altLang="en-US" dirty="0" smtClean="0"/>
              <a:t>4) 	Formulate a sampling strategy.</a:t>
            </a:r>
          </a:p>
          <a:p>
            <a:pPr>
              <a:buFontTx/>
              <a:buNone/>
            </a:pPr>
            <a:r>
              <a:rPr lang="en-GB" altLang="en-US" dirty="0" smtClean="0"/>
              <a:t>5) 	Take your samples!</a:t>
            </a:r>
          </a:p>
        </p:txBody>
      </p:sp>
    </p:spTree>
    <p:extLst>
      <p:ext uri="{BB962C8B-B14F-4D97-AF65-F5344CB8AC3E}">
        <p14:creationId xmlns:p14="http://schemas.microsoft.com/office/powerpoint/2010/main" val="28285628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Material trajectory from site to publication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243314"/>
            <a:ext cx="10515600" cy="4351338"/>
          </a:xfrm>
        </p:spPr>
        <p:txBody>
          <a:bodyPr/>
          <a:lstStyle/>
          <a:p>
            <a:r>
              <a:rPr lang="en-GB" dirty="0" smtClean="0"/>
              <a:t>Extraction of material remains from site (sampling)</a:t>
            </a:r>
          </a:p>
          <a:p>
            <a:r>
              <a:rPr lang="en-GB" dirty="0" smtClean="0"/>
              <a:t>Processing of samples </a:t>
            </a:r>
          </a:p>
          <a:p>
            <a:r>
              <a:rPr lang="en-GB" dirty="0" smtClean="0"/>
              <a:t>Sorting and identification of material</a:t>
            </a:r>
          </a:p>
          <a:p>
            <a:r>
              <a:rPr lang="en-GB" dirty="0" smtClean="0"/>
              <a:t>Quantification of material</a:t>
            </a:r>
          </a:p>
          <a:p>
            <a:r>
              <a:rPr lang="en-GB" dirty="0" smtClean="0"/>
              <a:t>Interpretation of information</a:t>
            </a:r>
          </a:p>
          <a:p>
            <a:r>
              <a:rPr lang="en-GB" dirty="0" smtClean="0"/>
              <a:t>Identify past habitats/landscapes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93730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Two stage approach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Assessment</a:t>
            </a:r>
          </a:p>
          <a:p>
            <a:r>
              <a:rPr lang="en-GB" dirty="0" smtClean="0"/>
              <a:t>Analysis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This allows interpretation and presentation of results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83390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Assessment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Why should we assess material? (</a:t>
            </a:r>
            <a:r>
              <a:rPr lang="en-GB" i="1" dirty="0" smtClean="0"/>
              <a:t>to see what is there</a:t>
            </a:r>
            <a:r>
              <a:rPr lang="en-GB" dirty="0" smtClean="0"/>
              <a:t>)</a:t>
            </a:r>
          </a:p>
          <a:p>
            <a:r>
              <a:rPr lang="en-GB" dirty="0" smtClean="0"/>
              <a:t>What should we be doing? (</a:t>
            </a:r>
            <a:r>
              <a:rPr lang="en-GB" i="1" dirty="0" smtClean="0"/>
              <a:t>looking at all the material? Looking at part of the material?)</a:t>
            </a:r>
          </a:p>
          <a:p>
            <a:r>
              <a:rPr lang="en-GB" dirty="0" smtClean="0"/>
              <a:t>Why do we need to assess </a:t>
            </a:r>
            <a:r>
              <a:rPr lang="en-GB" i="1" dirty="0" smtClean="0"/>
              <a:t>(to cost up analysis)</a:t>
            </a:r>
          </a:p>
          <a:p>
            <a:r>
              <a:rPr lang="en-GB" dirty="0" smtClean="0"/>
              <a:t>What is the purpose of assessment (</a:t>
            </a:r>
            <a:r>
              <a:rPr lang="en-GB" i="1" dirty="0" smtClean="0"/>
              <a:t>to design the analysis phase of works</a:t>
            </a:r>
            <a:r>
              <a:rPr lang="en-GB" dirty="0" smtClean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3135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866" y="198149"/>
            <a:ext cx="5853664" cy="6371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20218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7120" y="33867"/>
            <a:ext cx="5988546" cy="6509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0545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Analysis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should form the basis for analysis?</a:t>
            </a:r>
          </a:p>
          <a:p>
            <a:r>
              <a:rPr lang="en-GB" dirty="0" smtClean="0"/>
              <a:t>Who should decide on the analysis?</a:t>
            </a:r>
          </a:p>
          <a:p>
            <a:r>
              <a:rPr lang="en-GB" dirty="0" smtClean="0"/>
              <a:t>Should we expect the data from the different specialists to fit together?</a:t>
            </a:r>
          </a:p>
          <a:p>
            <a:r>
              <a:rPr lang="en-GB" dirty="0" smtClean="0"/>
              <a:t>Who should do the integration?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2841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Examples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Palaeolithic: </a:t>
            </a:r>
            <a:r>
              <a:rPr lang="en-GB" dirty="0" err="1" smtClean="0"/>
              <a:t>Boxgrove</a:t>
            </a:r>
            <a:r>
              <a:rPr lang="en-GB" dirty="0" smtClean="0"/>
              <a:t> (Roberts and Parfitt, 1999), </a:t>
            </a:r>
            <a:r>
              <a:rPr lang="en-GB" dirty="0" err="1" smtClean="0"/>
              <a:t>Happisburg</a:t>
            </a:r>
            <a:r>
              <a:rPr lang="en-GB" dirty="0" smtClean="0"/>
              <a:t> (Parfitt et al., 2010)</a:t>
            </a:r>
          </a:p>
          <a:p>
            <a:r>
              <a:rPr lang="en-GB" dirty="0" smtClean="0"/>
              <a:t>Later Prehistoric: </a:t>
            </a:r>
            <a:r>
              <a:rPr lang="en-GB" b="1" u="sng" dirty="0" smtClean="0">
                <a:hlinkClick r:id="rId2"/>
              </a:rPr>
              <a:t>Bell</a:t>
            </a:r>
            <a:r>
              <a:rPr lang="en-GB" b="1" u="sng" dirty="0">
                <a:hlinkClick r:id="rId2"/>
              </a:rPr>
              <a:t>, M.</a:t>
            </a:r>
            <a:r>
              <a:rPr lang="en-GB" dirty="0"/>
              <a:t> (2013) </a:t>
            </a:r>
            <a:r>
              <a:rPr lang="en-GB" b="1" u="sng" dirty="0">
                <a:hlinkClick r:id="rId3"/>
              </a:rPr>
              <a:t>The Bronze Age in the Severn Estuary.</a:t>
            </a:r>
            <a:r>
              <a:rPr lang="en-GB" dirty="0"/>
              <a:t> Research Report, 172. Council for British Archaeology, York. ISBN 9781902771946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46293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Why integration does not always work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Wrong questions asked by team</a:t>
            </a:r>
          </a:p>
          <a:p>
            <a:r>
              <a:rPr lang="en-GB" dirty="0" smtClean="0"/>
              <a:t>Inappropriate data</a:t>
            </a:r>
          </a:p>
          <a:p>
            <a:r>
              <a:rPr lang="en-GB" dirty="0" smtClean="0"/>
              <a:t>Different data types may provide different stories</a:t>
            </a:r>
          </a:p>
          <a:p>
            <a:r>
              <a:rPr lang="en-GB" dirty="0" smtClean="0"/>
              <a:t>Different data may record change through different timescales</a:t>
            </a:r>
          </a:p>
          <a:p>
            <a:r>
              <a:rPr lang="en-GB" dirty="0" smtClean="0"/>
              <a:t>Sampling strategy during excavation not appropriate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17323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8325" y="217840"/>
            <a:ext cx="9935475" cy="6307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24754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3719524" y="203200"/>
            <a:ext cx="4626437" cy="6465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48523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893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2895600" y="3886200"/>
            <a:ext cx="6400800" cy="1752600"/>
          </a:xfrm>
        </p:spPr>
        <p:txBody>
          <a:bodyPr/>
          <a:lstStyle/>
          <a:p>
            <a:endParaRPr lang="en-US" altLang="en-US" sz="3200"/>
          </a:p>
        </p:txBody>
      </p:sp>
      <p:pic>
        <p:nvPicPr>
          <p:cNvPr id="165894" name="Picture 6" descr="NORTON FARM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5244" y="119680"/>
            <a:ext cx="2646713" cy="302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" name="Group 4"/>
          <p:cNvGrpSpPr>
            <a:grpSpLocks/>
          </p:cNvGrpSpPr>
          <p:nvPr/>
        </p:nvGrpSpPr>
        <p:grpSpPr bwMode="auto">
          <a:xfrm>
            <a:off x="3522838" y="3319682"/>
            <a:ext cx="7810325" cy="2885635"/>
            <a:chOff x="0" y="2072"/>
            <a:chExt cx="5760" cy="2248"/>
          </a:xfrm>
        </p:grpSpPr>
        <p:pic>
          <p:nvPicPr>
            <p:cNvPr id="7" name="Picture 5" descr="Box2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2072"/>
              <a:ext cx="5760" cy="22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>
              <a:off x="2966" y="3223"/>
              <a:ext cx="35" cy="35"/>
            </a:xfrm>
            <a:prstGeom prst="flowChartConnector">
              <a:avLst/>
            </a:prstGeom>
            <a:solidFill>
              <a:srgbClr val="FF0000"/>
            </a:solidFill>
            <a:ln w="12699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2364" y="3341"/>
              <a:ext cx="35" cy="35"/>
            </a:xfrm>
            <a:prstGeom prst="flowChartConnector">
              <a:avLst/>
            </a:prstGeom>
            <a:solidFill>
              <a:srgbClr val="FF0000"/>
            </a:solidFill>
            <a:ln w="12699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" name="AutoShape 8"/>
            <p:cNvSpPr>
              <a:spLocks noChangeArrowheads="1"/>
            </p:cNvSpPr>
            <p:nvPr/>
          </p:nvSpPr>
          <p:spPr bwMode="auto">
            <a:xfrm>
              <a:off x="2152" y="3747"/>
              <a:ext cx="35" cy="35"/>
            </a:xfrm>
            <a:prstGeom prst="flowChartConnector">
              <a:avLst/>
            </a:prstGeom>
            <a:solidFill>
              <a:srgbClr val="FF0000"/>
            </a:solidFill>
            <a:ln w="12699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" name="AutoShape 9"/>
            <p:cNvSpPr>
              <a:spLocks noChangeArrowheads="1"/>
            </p:cNvSpPr>
            <p:nvPr/>
          </p:nvSpPr>
          <p:spPr bwMode="auto">
            <a:xfrm>
              <a:off x="2426" y="3271"/>
              <a:ext cx="35" cy="35"/>
            </a:xfrm>
            <a:prstGeom prst="flowChartConnector">
              <a:avLst/>
            </a:prstGeom>
            <a:solidFill>
              <a:schemeClr val="accent1"/>
            </a:solidFill>
            <a:ln w="12699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" name="AutoShape 10"/>
            <p:cNvSpPr>
              <a:spLocks noChangeArrowheads="1"/>
            </p:cNvSpPr>
            <p:nvPr/>
          </p:nvSpPr>
          <p:spPr bwMode="auto">
            <a:xfrm>
              <a:off x="1326" y="2789"/>
              <a:ext cx="35" cy="35"/>
            </a:xfrm>
            <a:prstGeom prst="flowChartConnector">
              <a:avLst/>
            </a:prstGeom>
            <a:solidFill>
              <a:schemeClr val="folHlink"/>
            </a:solidFill>
            <a:ln w="12699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" name="AutoShape 11"/>
            <p:cNvSpPr>
              <a:spLocks noChangeArrowheads="1"/>
            </p:cNvSpPr>
            <p:nvPr/>
          </p:nvSpPr>
          <p:spPr bwMode="auto">
            <a:xfrm>
              <a:off x="1498" y="3015"/>
              <a:ext cx="35" cy="35"/>
            </a:xfrm>
            <a:prstGeom prst="flowChartConnector">
              <a:avLst/>
            </a:prstGeom>
            <a:solidFill>
              <a:schemeClr val="accent1"/>
            </a:solidFill>
            <a:ln w="12699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" name="AutoShape 12"/>
            <p:cNvSpPr>
              <a:spLocks noChangeArrowheads="1"/>
            </p:cNvSpPr>
            <p:nvPr/>
          </p:nvSpPr>
          <p:spPr bwMode="auto">
            <a:xfrm>
              <a:off x="1286" y="2845"/>
              <a:ext cx="35" cy="35"/>
            </a:xfrm>
            <a:prstGeom prst="flowChartConnector">
              <a:avLst/>
            </a:prstGeom>
            <a:solidFill>
              <a:schemeClr val="accent1"/>
            </a:solidFill>
            <a:ln w="12699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" name="AutoShape 13"/>
            <p:cNvSpPr>
              <a:spLocks noChangeArrowheads="1"/>
            </p:cNvSpPr>
            <p:nvPr/>
          </p:nvSpPr>
          <p:spPr bwMode="auto">
            <a:xfrm>
              <a:off x="3294" y="3101"/>
              <a:ext cx="35" cy="35"/>
            </a:xfrm>
            <a:prstGeom prst="flowChartConnector">
              <a:avLst/>
            </a:prstGeom>
            <a:solidFill>
              <a:srgbClr val="FF0000"/>
            </a:solidFill>
            <a:ln w="12699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" name="AutoShape 14"/>
            <p:cNvSpPr>
              <a:spLocks noChangeArrowheads="1"/>
            </p:cNvSpPr>
            <p:nvPr/>
          </p:nvSpPr>
          <p:spPr bwMode="auto">
            <a:xfrm>
              <a:off x="2348" y="3283"/>
              <a:ext cx="35" cy="35"/>
            </a:xfrm>
            <a:prstGeom prst="flowChartConnector">
              <a:avLst/>
            </a:prstGeom>
            <a:solidFill>
              <a:schemeClr val="accent1"/>
            </a:solidFill>
            <a:ln w="12699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" name="AutoShape 15"/>
            <p:cNvSpPr>
              <a:spLocks noChangeArrowheads="1"/>
            </p:cNvSpPr>
            <p:nvPr/>
          </p:nvSpPr>
          <p:spPr bwMode="auto">
            <a:xfrm>
              <a:off x="2964" y="3167"/>
              <a:ext cx="35" cy="35"/>
            </a:xfrm>
            <a:prstGeom prst="flowChartConnector">
              <a:avLst/>
            </a:prstGeom>
            <a:solidFill>
              <a:schemeClr val="accent1"/>
            </a:solidFill>
            <a:ln w="12699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" name="AutoShape 16"/>
            <p:cNvSpPr>
              <a:spLocks noChangeArrowheads="1"/>
            </p:cNvSpPr>
            <p:nvPr/>
          </p:nvSpPr>
          <p:spPr bwMode="auto">
            <a:xfrm>
              <a:off x="2406" y="2831"/>
              <a:ext cx="35" cy="35"/>
            </a:xfrm>
            <a:prstGeom prst="flowChartConnector">
              <a:avLst/>
            </a:prstGeom>
            <a:solidFill>
              <a:schemeClr val="folHlink"/>
            </a:solidFill>
            <a:ln w="12699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" name="AutoShape 17"/>
            <p:cNvSpPr>
              <a:spLocks noChangeArrowheads="1"/>
            </p:cNvSpPr>
            <p:nvPr/>
          </p:nvSpPr>
          <p:spPr bwMode="auto">
            <a:xfrm>
              <a:off x="1360" y="2739"/>
              <a:ext cx="35" cy="35"/>
            </a:xfrm>
            <a:prstGeom prst="flowChartConnector">
              <a:avLst/>
            </a:prstGeom>
            <a:solidFill>
              <a:schemeClr val="folHlink"/>
            </a:solidFill>
            <a:ln w="12699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0" name="AutoShape 18"/>
            <p:cNvSpPr>
              <a:spLocks noChangeArrowheads="1"/>
            </p:cNvSpPr>
            <p:nvPr/>
          </p:nvSpPr>
          <p:spPr bwMode="auto">
            <a:xfrm>
              <a:off x="2640" y="2795"/>
              <a:ext cx="27" cy="27"/>
            </a:xfrm>
            <a:prstGeom prst="flowChartConnector">
              <a:avLst/>
            </a:prstGeom>
            <a:solidFill>
              <a:schemeClr val="folHlink"/>
            </a:solidFill>
            <a:ln w="12699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1" name="AutoShape 19"/>
            <p:cNvSpPr>
              <a:spLocks noChangeArrowheads="1"/>
            </p:cNvSpPr>
            <p:nvPr/>
          </p:nvSpPr>
          <p:spPr bwMode="auto">
            <a:xfrm>
              <a:off x="2432" y="2915"/>
              <a:ext cx="35" cy="35"/>
            </a:xfrm>
            <a:prstGeom prst="flowChartConnector">
              <a:avLst/>
            </a:prstGeom>
            <a:solidFill>
              <a:schemeClr val="folHlink"/>
            </a:solidFill>
            <a:ln w="12699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" name="AutoShape 20"/>
            <p:cNvSpPr>
              <a:spLocks noChangeArrowheads="1"/>
            </p:cNvSpPr>
            <p:nvPr/>
          </p:nvSpPr>
          <p:spPr bwMode="auto">
            <a:xfrm>
              <a:off x="2424" y="2971"/>
              <a:ext cx="35" cy="35"/>
            </a:xfrm>
            <a:prstGeom prst="flowChartConnector">
              <a:avLst/>
            </a:prstGeom>
            <a:solidFill>
              <a:schemeClr val="folHlink"/>
            </a:solidFill>
            <a:ln w="12699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" name="AutoShape 21"/>
            <p:cNvSpPr>
              <a:spLocks noChangeArrowheads="1"/>
            </p:cNvSpPr>
            <p:nvPr/>
          </p:nvSpPr>
          <p:spPr bwMode="auto">
            <a:xfrm>
              <a:off x="4020" y="3005"/>
              <a:ext cx="35" cy="35"/>
            </a:xfrm>
            <a:prstGeom prst="flowChartConnector">
              <a:avLst/>
            </a:prstGeom>
            <a:solidFill>
              <a:schemeClr val="folHlink"/>
            </a:solidFill>
            <a:ln w="12699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" name="AutoShape 22"/>
            <p:cNvSpPr>
              <a:spLocks noChangeArrowheads="1"/>
            </p:cNvSpPr>
            <p:nvPr/>
          </p:nvSpPr>
          <p:spPr bwMode="auto">
            <a:xfrm>
              <a:off x="2584" y="3091"/>
              <a:ext cx="35" cy="35"/>
            </a:xfrm>
            <a:prstGeom prst="flowChartConnector">
              <a:avLst/>
            </a:prstGeom>
            <a:solidFill>
              <a:schemeClr val="accent1"/>
            </a:solidFill>
            <a:ln w="12699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" name="AutoShape 23"/>
            <p:cNvSpPr>
              <a:spLocks noChangeArrowheads="1"/>
            </p:cNvSpPr>
            <p:nvPr/>
          </p:nvSpPr>
          <p:spPr bwMode="auto">
            <a:xfrm>
              <a:off x="2592" y="2975"/>
              <a:ext cx="35" cy="35"/>
            </a:xfrm>
            <a:prstGeom prst="flowChartConnector">
              <a:avLst/>
            </a:prstGeom>
            <a:solidFill>
              <a:schemeClr val="folHlink"/>
            </a:solidFill>
            <a:ln w="12699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pic>
        <p:nvPicPr>
          <p:cNvPr id="26" name="Picture 5" descr=" 9H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343" y="949287"/>
            <a:ext cx="3091734" cy="4689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3084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2" descr="sussex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0800" y="780697"/>
            <a:ext cx="9144000" cy="4948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57044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4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0050" y="735014"/>
            <a:ext cx="8851900" cy="5386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15045" name="Text Box 5"/>
          <p:cNvSpPr txBox="1">
            <a:spLocks noChangeArrowheads="1"/>
          </p:cNvSpPr>
          <p:nvPr/>
        </p:nvSpPr>
        <p:spPr bwMode="auto">
          <a:xfrm>
            <a:off x="1827214" y="280989"/>
            <a:ext cx="997261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1200" b="1"/>
              <a:t>Foraminifera</a:t>
            </a:r>
          </a:p>
        </p:txBody>
      </p:sp>
      <p:sp>
        <p:nvSpPr>
          <p:cNvPr id="215046" name="Rectangle 6"/>
          <p:cNvSpPr>
            <a:spLocks noChangeArrowheads="1"/>
          </p:cNvSpPr>
          <p:nvPr/>
        </p:nvSpPr>
        <p:spPr bwMode="auto">
          <a:xfrm>
            <a:off x="2855914" y="836613"/>
            <a:ext cx="1368425" cy="4608512"/>
          </a:xfrm>
          <a:prstGeom prst="rect">
            <a:avLst/>
          </a:prstGeom>
          <a:solidFill>
            <a:srgbClr val="FA1C21">
              <a:alpha val="24001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15048" name="Rectangle 8"/>
          <p:cNvSpPr>
            <a:spLocks noChangeArrowheads="1"/>
          </p:cNvSpPr>
          <p:nvPr/>
        </p:nvSpPr>
        <p:spPr bwMode="auto">
          <a:xfrm>
            <a:off x="6311901" y="836613"/>
            <a:ext cx="504825" cy="4608512"/>
          </a:xfrm>
          <a:prstGeom prst="rect">
            <a:avLst/>
          </a:prstGeom>
          <a:solidFill>
            <a:schemeClr val="folHlink">
              <a:alpha val="24001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15049" name="Rectangle 9"/>
          <p:cNvSpPr>
            <a:spLocks noChangeArrowheads="1"/>
          </p:cNvSpPr>
          <p:nvPr/>
        </p:nvSpPr>
        <p:spPr bwMode="auto">
          <a:xfrm>
            <a:off x="6888164" y="908051"/>
            <a:ext cx="2160587" cy="4608513"/>
          </a:xfrm>
          <a:prstGeom prst="rect">
            <a:avLst/>
          </a:prstGeom>
          <a:solidFill>
            <a:schemeClr val="bg2">
              <a:alpha val="24001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15050" name="Rectangle 10"/>
          <p:cNvSpPr>
            <a:spLocks noChangeArrowheads="1"/>
          </p:cNvSpPr>
          <p:nvPr/>
        </p:nvSpPr>
        <p:spPr bwMode="auto">
          <a:xfrm>
            <a:off x="9264650" y="908051"/>
            <a:ext cx="719138" cy="4608513"/>
          </a:xfrm>
          <a:prstGeom prst="rect">
            <a:avLst/>
          </a:prstGeom>
          <a:solidFill>
            <a:srgbClr val="21F53A">
              <a:alpha val="24001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76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04" name="Picture 4" descr="Pleistforam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388" y="1484313"/>
            <a:ext cx="8748712" cy="4367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3605" name="Text Box 5"/>
          <p:cNvSpPr txBox="1">
            <a:spLocks noChangeArrowheads="1"/>
          </p:cNvSpPr>
          <p:nvPr/>
        </p:nvSpPr>
        <p:spPr bwMode="auto">
          <a:xfrm>
            <a:off x="3124200" y="568325"/>
            <a:ext cx="448821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/>
              <a:t>Pleistocene marine foraminifera: Sussex Coast</a:t>
            </a:r>
          </a:p>
        </p:txBody>
      </p:sp>
      <p:sp>
        <p:nvSpPr>
          <p:cNvPr id="153606" name="Text Box 6"/>
          <p:cNvSpPr txBox="1">
            <a:spLocks noChangeArrowheads="1"/>
          </p:cNvSpPr>
          <p:nvPr/>
        </p:nvSpPr>
        <p:spPr bwMode="auto">
          <a:xfrm>
            <a:off x="3719514" y="1196975"/>
            <a:ext cx="1154483" cy="215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800" b="1"/>
              <a:t>Goodwood/Slindon RB</a:t>
            </a:r>
          </a:p>
        </p:txBody>
      </p:sp>
      <p:sp>
        <p:nvSpPr>
          <p:cNvPr id="153607" name="Text Box 7"/>
          <p:cNvSpPr txBox="1">
            <a:spLocks noChangeArrowheads="1"/>
          </p:cNvSpPr>
          <p:nvPr/>
        </p:nvSpPr>
        <p:spPr bwMode="auto">
          <a:xfrm>
            <a:off x="7588251" y="1073150"/>
            <a:ext cx="1090363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800" b="1"/>
              <a:t>Brighton/Norton RB</a:t>
            </a:r>
            <a:r>
              <a:rPr lang="en-GB" altLang="en-US"/>
              <a:t> </a:t>
            </a:r>
          </a:p>
        </p:txBody>
      </p:sp>
      <p:sp>
        <p:nvSpPr>
          <p:cNvPr id="153608" name="Text Box 8"/>
          <p:cNvSpPr txBox="1">
            <a:spLocks noChangeArrowheads="1"/>
          </p:cNvSpPr>
          <p:nvPr/>
        </p:nvSpPr>
        <p:spPr bwMode="auto">
          <a:xfrm>
            <a:off x="4872039" y="908050"/>
            <a:ext cx="899605" cy="215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800" b="1"/>
              <a:t>Aldingbourne RB</a:t>
            </a:r>
          </a:p>
        </p:txBody>
      </p:sp>
      <p:sp>
        <p:nvSpPr>
          <p:cNvPr id="153609" name="Line 9"/>
          <p:cNvSpPr>
            <a:spLocks noChangeShapeType="1"/>
          </p:cNvSpPr>
          <p:nvPr/>
        </p:nvSpPr>
        <p:spPr bwMode="auto">
          <a:xfrm>
            <a:off x="5303838" y="1125539"/>
            <a:ext cx="0" cy="287337"/>
          </a:xfrm>
          <a:prstGeom prst="line">
            <a:avLst/>
          </a:prstGeom>
          <a:noFill/>
          <a:ln w="38100">
            <a:solidFill>
              <a:srgbClr val="FA1C2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3610" name="Text Box 10"/>
          <p:cNvSpPr txBox="1">
            <a:spLocks noChangeArrowheads="1"/>
          </p:cNvSpPr>
          <p:nvPr/>
        </p:nvSpPr>
        <p:spPr bwMode="auto">
          <a:xfrm>
            <a:off x="5716589" y="1196975"/>
            <a:ext cx="861133" cy="215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800" b="1"/>
              <a:t>Selsey Channels</a:t>
            </a:r>
          </a:p>
        </p:txBody>
      </p:sp>
      <p:graphicFrame>
        <p:nvGraphicFramePr>
          <p:cNvPr id="153612" name="Object 12"/>
          <p:cNvGraphicFramePr>
            <a:graphicFrameLocks noChangeAspect="1"/>
          </p:cNvGraphicFramePr>
          <p:nvPr/>
        </p:nvGraphicFramePr>
        <p:xfrm>
          <a:off x="7535863" y="4652963"/>
          <a:ext cx="2305050" cy="10017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099" name="Image" r:id="rId5" imgW="15073016" imgH="6552381" progId="Photoshop.Image.9">
                  <p:embed/>
                </p:oleObj>
              </mc:Choice>
              <mc:Fallback>
                <p:oleObj name="Image" r:id="rId5" imgW="15073016" imgH="6552381" progId="Photoshop.Image.9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535863" y="4652963"/>
                        <a:ext cx="2305050" cy="10017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53614" name="Rectangle 14"/>
          <p:cNvSpPr>
            <a:spLocks noChangeArrowheads="1"/>
          </p:cNvSpPr>
          <p:nvPr/>
        </p:nvSpPr>
        <p:spPr bwMode="auto">
          <a:xfrm>
            <a:off x="7535863" y="4652963"/>
            <a:ext cx="2305050" cy="1008062"/>
          </a:xfrm>
          <a:prstGeom prst="rect">
            <a:avLst/>
          </a:prstGeom>
          <a:noFill/>
          <a:ln w="38100">
            <a:solidFill>
              <a:schemeClr val="bg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615" name="Rectangle 15"/>
          <p:cNvSpPr>
            <a:spLocks noChangeArrowheads="1"/>
          </p:cNvSpPr>
          <p:nvPr/>
        </p:nvSpPr>
        <p:spPr bwMode="auto">
          <a:xfrm>
            <a:off x="3575050" y="1412876"/>
            <a:ext cx="1512888" cy="3095625"/>
          </a:xfrm>
          <a:prstGeom prst="rect">
            <a:avLst/>
          </a:prstGeom>
          <a:gradFill rotWithShape="1">
            <a:gsLst>
              <a:gs pos="0">
                <a:srgbClr val="FA1C21">
                  <a:alpha val="25000"/>
                </a:srgbClr>
              </a:gs>
              <a:gs pos="100000">
                <a:srgbClr val="FA1C21">
                  <a:gamma/>
                  <a:shade val="46275"/>
                  <a:invGamma/>
                  <a:alpha val="25000"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616" name="Rectangle 16"/>
          <p:cNvSpPr>
            <a:spLocks noChangeArrowheads="1"/>
          </p:cNvSpPr>
          <p:nvPr/>
        </p:nvSpPr>
        <p:spPr bwMode="auto">
          <a:xfrm>
            <a:off x="5159376" y="1412876"/>
            <a:ext cx="360363" cy="3095625"/>
          </a:xfrm>
          <a:prstGeom prst="rect">
            <a:avLst/>
          </a:prstGeom>
          <a:solidFill>
            <a:schemeClr val="folHlink">
              <a:alpha val="2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618" name="Rectangle 18"/>
          <p:cNvSpPr>
            <a:spLocks noChangeArrowheads="1"/>
          </p:cNvSpPr>
          <p:nvPr/>
        </p:nvSpPr>
        <p:spPr bwMode="auto">
          <a:xfrm>
            <a:off x="7391401" y="1412876"/>
            <a:ext cx="3025775" cy="3095625"/>
          </a:xfrm>
          <a:prstGeom prst="rect">
            <a:avLst/>
          </a:prstGeom>
          <a:solidFill>
            <a:srgbClr val="003399">
              <a:alpha val="25000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573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4870" y="365124"/>
            <a:ext cx="4814130" cy="6177845"/>
          </a:xfrm>
          <a:prstGeom prst="rect">
            <a:avLst/>
          </a:prstGeom>
          <a:noFill/>
          <a:ln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" descr="SATD23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197916" y="1091846"/>
            <a:ext cx="4478338" cy="47244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6" name="Picture 6" descr="fossilinsect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17919" y="112006"/>
            <a:ext cx="1892300" cy="123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7" descr="sprucepollen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14630" y="4531166"/>
            <a:ext cx="22225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2421228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Dover Bronze Age Boat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Refs: </a:t>
            </a:r>
          </a:p>
          <a:p>
            <a:pPr marL="0" indent="0">
              <a:buNone/>
            </a:pPr>
            <a:r>
              <a:rPr lang="en-GB" sz="2000" dirty="0" smtClean="0"/>
              <a:t>Keeley</a:t>
            </a:r>
            <a:r>
              <a:rPr lang="en-GB" sz="2000" dirty="0"/>
              <a:t>, H., Allison, E., Branch, N., Cameron, N., Dobinson, S., Ellis, I., Ellison, P</a:t>
            </a:r>
            <a:r>
              <a:rPr lang="en-GB" sz="2000" dirty="0" smtClean="0"/>
              <a:t>., Fairbairn</a:t>
            </a:r>
            <a:r>
              <a:rPr lang="en-GB" sz="2000" dirty="0"/>
              <a:t>, A., Green, C., Hunter, R., Lee, J., Locker, A., Lowe, J., Palmer, A</a:t>
            </a:r>
            <a:r>
              <a:rPr lang="en-GB" sz="2000" dirty="0" smtClean="0"/>
              <a:t>., Robinson</a:t>
            </a:r>
            <a:r>
              <a:rPr lang="en-GB" sz="2000" dirty="0"/>
              <a:t>, E., Stewart, J., Wilkinson, K., 2004. The environmental evidence</a:t>
            </a:r>
            <a:r>
              <a:rPr lang="en-GB" sz="2000" dirty="0" smtClean="0"/>
              <a:t>. In</a:t>
            </a:r>
            <a:r>
              <a:rPr lang="en-GB" sz="2000" dirty="0"/>
              <a:t>: Clark, P. (Ed.), Dover Bronze Age Boat. English Heritage, London, pp</a:t>
            </a:r>
            <a:r>
              <a:rPr lang="en-GB" sz="2000" dirty="0" smtClean="0"/>
              <a:t>. 229–249.</a:t>
            </a:r>
          </a:p>
          <a:p>
            <a:pPr marL="0" indent="0">
              <a:buNone/>
            </a:pPr>
            <a:r>
              <a:rPr lang="en-GB" sz="2000" dirty="0"/>
              <a:t>Green, C., 2004. Evidence of a marine environment associated with the Dover </a:t>
            </a:r>
            <a:r>
              <a:rPr lang="en-GB" sz="2000" dirty="0" smtClean="0"/>
              <a:t>boat. In</a:t>
            </a:r>
            <a:r>
              <a:rPr lang="en-GB" sz="2000" dirty="0"/>
              <a:t>: Clark, P. (Ed.), The Dover Bronze Age Boat in Context: Society and </a:t>
            </a:r>
            <a:r>
              <a:rPr lang="en-GB" sz="2000" dirty="0" smtClean="0"/>
              <a:t>Water Transport </a:t>
            </a:r>
            <a:r>
              <a:rPr lang="en-GB" sz="2000" dirty="0"/>
              <a:t>in Prehistoric Europe. Oxbow Books, Oxford, pp. 13–16</a:t>
            </a:r>
            <a:r>
              <a:rPr lang="en-GB" sz="2000" dirty="0" smtClean="0"/>
              <a:t>.</a:t>
            </a:r>
          </a:p>
          <a:p>
            <a:pPr marL="0" indent="0">
              <a:buNone/>
            </a:pPr>
            <a:r>
              <a:rPr lang="en-GB" sz="2000" dirty="0" smtClean="0"/>
              <a:t>Clark, </a:t>
            </a:r>
            <a:r>
              <a:rPr lang="en-GB" sz="2000" dirty="0"/>
              <a:t>P. (Ed.), 2004. The Dover Bronze Age Boat. English Heritage, London</a:t>
            </a:r>
            <a:r>
              <a:rPr lang="en-GB" sz="2000" dirty="0" smtClean="0"/>
              <a:t>.</a:t>
            </a:r>
          </a:p>
          <a:p>
            <a:pPr marL="0" indent="0">
              <a:buNone/>
            </a:pPr>
            <a:r>
              <a:rPr lang="en-GB" sz="2000" dirty="0"/>
              <a:t>Bates, M.R. 2013 Coastal erosion and landscape change. 40-50. In: Needham, S., Parham, D. and </a:t>
            </a:r>
            <a:r>
              <a:rPr lang="en-GB" sz="2000" dirty="0" err="1"/>
              <a:t>Frieman</a:t>
            </a:r>
            <a:r>
              <a:rPr lang="en-GB" sz="2000" dirty="0"/>
              <a:t>, C.J. </a:t>
            </a:r>
            <a:r>
              <a:rPr lang="en-GB" sz="2000" i="1" dirty="0"/>
              <a:t>Claimed by the Sea. </a:t>
            </a:r>
            <a:r>
              <a:rPr lang="en-GB" sz="2000" i="1" dirty="0" err="1"/>
              <a:t>Salcombe</a:t>
            </a:r>
            <a:r>
              <a:rPr lang="en-GB" sz="2000" i="1" dirty="0"/>
              <a:t>, Langdon Bay and other marine finds of the Bronze Age.</a:t>
            </a:r>
            <a:r>
              <a:rPr lang="en-GB" sz="2000" dirty="0"/>
              <a:t>  CBA Research Report 173. Council for British Archaeology: York</a:t>
            </a:r>
            <a:r>
              <a:rPr lang="en-GB" sz="2000" dirty="0" smtClean="0"/>
              <a:t>.</a:t>
            </a:r>
          </a:p>
          <a:p>
            <a:pPr marL="0" indent="0">
              <a:buNone/>
            </a:pPr>
            <a:r>
              <a:rPr lang="en-GB" sz="2000" dirty="0"/>
              <a:t>Bates, M.R., </a:t>
            </a:r>
            <a:r>
              <a:rPr lang="en-GB" sz="2000" dirty="0" err="1"/>
              <a:t>Corke</a:t>
            </a:r>
            <a:r>
              <a:rPr lang="en-GB" sz="2000" dirty="0"/>
              <a:t>, B., Parfitt, K. and Whittaker, J.E. 2011 A geoarchaeological approach to the evolution of the town and port of Dover: Prehistoric to Saxon periods.  </a:t>
            </a:r>
            <a:r>
              <a:rPr lang="en-GB" sz="2000" i="1" dirty="0"/>
              <a:t>Proceedings of the Geologists’ Association 122</a:t>
            </a:r>
            <a:r>
              <a:rPr lang="en-GB" sz="2000" b="1" dirty="0"/>
              <a:t>, </a:t>
            </a:r>
            <a:r>
              <a:rPr lang="en-GB" sz="2000" dirty="0"/>
              <a:t>157 – 176.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455209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9AF8C"/>
      </a:accent1>
      <a:accent2>
        <a:srgbClr val="97BE49"/>
      </a:accent2>
      <a:accent3>
        <a:srgbClr val="3D9CCC"/>
      </a:accent3>
      <a:accent4>
        <a:srgbClr val="7C60C6"/>
      </a:accent4>
      <a:accent5>
        <a:srgbClr val="C9492C"/>
      </a:accent5>
      <a:accent6>
        <a:srgbClr val="D58C2E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3E4F19A7-A959-40BB-972C-4880BAF8EB0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50</TotalTime>
  <Words>540</Words>
  <Application>Microsoft Office PowerPoint</Application>
  <PresentationFormat>Widescreen</PresentationFormat>
  <Paragraphs>58</Paragraphs>
  <Slides>20</Slides>
  <Notes>3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Calibri</vt:lpstr>
      <vt:lpstr>Calibri Light</vt:lpstr>
      <vt:lpstr>Office Theme</vt:lpstr>
      <vt:lpstr>Adobe Photoshop Image</vt:lpstr>
      <vt:lpstr>Integrating the evidence</vt:lpstr>
      <vt:lpstr>PowerPoint Presentation</vt:lpstr>
      <vt:lpstr>Scientific Research</vt:lpstr>
      <vt:lpstr>Scientific method</vt:lpstr>
      <vt:lpstr>Material trajectory from site to publication</vt:lpstr>
      <vt:lpstr>Two stage approach</vt:lpstr>
      <vt:lpstr>Assessment</vt:lpstr>
      <vt:lpstr>PowerPoint Presentation</vt:lpstr>
      <vt:lpstr>PowerPoint Presentation</vt:lpstr>
      <vt:lpstr>Analysis</vt:lpstr>
      <vt:lpstr>Examples</vt:lpstr>
      <vt:lpstr>Why integration does not always work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Dover Bronze Age Boat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Integrating the evidence</dc:title>
  <dc:creator>Martin Bates</dc:creator>
  <cp:lastModifiedBy>Martin Bates</cp:lastModifiedBy>
  <cp:revision>9</cp:revision>
  <dcterms:created xsi:type="dcterms:W3CDTF">2015-01-07T10:29:07Z</dcterms:created>
  <dcterms:modified xsi:type="dcterms:W3CDTF">2016-12-06T10:30:48Z</dcterms:modified>
</cp:coreProperties>
</file>