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27"/>
  </p:notesMasterIdLst>
  <p:sldIdLst>
    <p:sldId id="257" r:id="rId2"/>
    <p:sldId id="259" r:id="rId3"/>
    <p:sldId id="260" r:id="rId4"/>
    <p:sldId id="262" r:id="rId5"/>
    <p:sldId id="263" r:id="rId6"/>
    <p:sldId id="274" r:id="rId7"/>
    <p:sldId id="261" r:id="rId8"/>
    <p:sldId id="264" r:id="rId9"/>
    <p:sldId id="265" r:id="rId10"/>
    <p:sldId id="266" r:id="rId11"/>
    <p:sldId id="267" r:id="rId12"/>
    <p:sldId id="269" r:id="rId13"/>
    <p:sldId id="268" r:id="rId14"/>
    <p:sldId id="270" r:id="rId15"/>
    <p:sldId id="271" r:id="rId16"/>
    <p:sldId id="272" r:id="rId17"/>
    <p:sldId id="281" r:id="rId18"/>
    <p:sldId id="273" r:id="rId19"/>
    <p:sldId id="275" r:id="rId20"/>
    <p:sldId id="276" r:id="rId21"/>
    <p:sldId id="277" r:id="rId22"/>
    <p:sldId id="278" r:id="rId23"/>
    <p:sldId id="279" r:id="rId24"/>
    <p:sldId id="280" r:id="rId25"/>
    <p:sldId id="282"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6" d="100"/>
          <a:sy n="86" d="100"/>
        </p:scale>
        <p:origin x="1291"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91A1F9-9FC7-4471-950D-57623789F740}" type="datetimeFigureOut">
              <a:rPr lang="en-GB" smtClean="0"/>
              <a:t>15/01/2020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3F23F7-F672-44B8-955B-393A5A13AAD8}" type="slidenum">
              <a:rPr lang="en-GB" smtClean="0"/>
              <a:t>‹#›</a:t>
            </a:fld>
            <a:endParaRPr lang="en-GB"/>
          </a:p>
        </p:txBody>
      </p:sp>
    </p:spTree>
    <p:extLst>
      <p:ext uri="{BB962C8B-B14F-4D97-AF65-F5344CB8AC3E}">
        <p14:creationId xmlns:p14="http://schemas.microsoft.com/office/powerpoint/2010/main" val="1355545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4318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4652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0502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85110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02341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52833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2AC24A9-CCB6-4F8D-B8DB-C2F3692CFA5A}" type="datetimeFigureOut">
              <a:rPr lang="en-US" smtClean="0"/>
              <a:t>1/15/2020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50405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02AC24A9-CCB6-4F8D-B8DB-C2F3692CFA5A}" type="datetimeFigureOut">
              <a:rPr lang="en-US" smtClean="0"/>
              <a:t>1/15/2020</a:t>
            </a:fld>
            <a:endParaRPr lang="en-US"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333660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54360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85717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5127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02AC24A9-CCB6-4F8D-B8DB-C2F3692CFA5A}" type="datetimeFigureOut">
              <a:rPr lang="en-US" smtClean="0"/>
              <a:t>1/15/2020</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2DC25EE-239B-4C5F-AAD1-255A7D5F1EE2}"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969774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2D151A-6542-4465-90A2-F31AA08D557F}"/>
              </a:ext>
            </a:extLst>
          </p:cNvPr>
          <p:cNvSpPr>
            <a:spLocks noGrp="1"/>
          </p:cNvSpPr>
          <p:nvPr>
            <p:ph type="title"/>
          </p:nvPr>
        </p:nvSpPr>
        <p:spPr>
          <a:xfrm>
            <a:off x="1725930" y="5429284"/>
            <a:ext cx="5688926" cy="617220"/>
          </a:xfrm>
        </p:spPr>
        <p:txBody>
          <a:bodyPr/>
          <a:lstStyle/>
          <a:p>
            <a:r>
              <a:rPr lang="en-GB" dirty="0"/>
              <a:t>Francis of Assisi: A Patron Saint for Ecologists? </a:t>
            </a:r>
          </a:p>
        </p:txBody>
      </p:sp>
      <p:sp>
        <p:nvSpPr>
          <p:cNvPr id="6" name="Text Placeholder 5">
            <a:extLst>
              <a:ext uri="{FF2B5EF4-FFF2-40B4-BE49-F238E27FC236}">
                <a16:creationId xmlns:a16="http://schemas.microsoft.com/office/drawing/2014/main" id="{B5431B0B-4997-4130-B670-D5BC72F8E06D}"/>
              </a:ext>
            </a:extLst>
          </p:cNvPr>
          <p:cNvSpPr>
            <a:spLocks noGrp="1"/>
          </p:cNvSpPr>
          <p:nvPr>
            <p:ph type="body" sz="half" idx="2"/>
          </p:nvPr>
        </p:nvSpPr>
        <p:spPr>
          <a:xfrm>
            <a:off x="1725930" y="6158932"/>
            <a:ext cx="5692140" cy="445770"/>
          </a:xfrm>
        </p:spPr>
        <p:txBody>
          <a:bodyPr>
            <a:normAutofit/>
          </a:bodyPr>
          <a:lstStyle/>
          <a:p>
            <a:r>
              <a:rPr lang="en-GB" sz="2000" dirty="0"/>
              <a:t>HPRS5009/C &amp; HPRS6009/C</a:t>
            </a:r>
          </a:p>
        </p:txBody>
      </p:sp>
      <p:pic>
        <p:nvPicPr>
          <p:cNvPr id="22" name="Picture Placeholder 21">
            <a:extLst>
              <a:ext uri="{FF2B5EF4-FFF2-40B4-BE49-F238E27FC236}">
                <a16:creationId xmlns:a16="http://schemas.microsoft.com/office/drawing/2014/main" id="{31D359D7-2DCF-45DB-B565-B0B94AA15BBD}"/>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6406" b="16406"/>
          <a:stretch>
            <a:fillRect/>
          </a:stretch>
        </p:blipFill>
        <p:spPr>
          <a:xfrm>
            <a:off x="11" y="0"/>
            <a:ext cx="9143989" cy="4915076"/>
          </a:xfrm>
        </p:spPr>
      </p:pic>
    </p:spTree>
    <p:extLst>
      <p:ext uri="{BB962C8B-B14F-4D97-AF65-F5344CB8AC3E}">
        <p14:creationId xmlns:p14="http://schemas.microsoft.com/office/powerpoint/2010/main" val="1106220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05563-F9FE-42B4-BC06-A1919F3785B0}"/>
              </a:ext>
            </a:extLst>
          </p:cNvPr>
          <p:cNvSpPr>
            <a:spLocks noGrp="1"/>
          </p:cNvSpPr>
          <p:nvPr>
            <p:ph type="title"/>
          </p:nvPr>
        </p:nvSpPr>
        <p:spPr/>
        <p:txBody>
          <a:bodyPr>
            <a:normAutofit/>
          </a:bodyPr>
          <a:lstStyle/>
          <a:p>
            <a:r>
              <a:rPr lang="en-GB" sz="4400" dirty="0"/>
              <a:t>Lynn White on Saint Francis</a:t>
            </a:r>
          </a:p>
        </p:txBody>
      </p:sp>
      <p:sp>
        <p:nvSpPr>
          <p:cNvPr id="4" name="Content Placeholder 3">
            <a:extLst>
              <a:ext uri="{FF2B5EF4-FFF2-40B4-BE49-F238E27FC236}">
                <a16:creationId xmlns:a16="http://schemas.microsoft.com/office/drawing/2014/main" id="{AB423F07-F266-4C52-93EC-174AD3A99368}"/>
              </a:ext>
            </a:extLst>
          </p:cNvPr>
          <p:cNvSpPr>
            <a:spLocks noGrp="1"/>
          </p:cNvSpPr>
          <p:nvPr>
            <p:ph idx="1"/>
          </p:nvPr>
        </p:nvSpPr>
        <p:spPr>
          <a:xfrm>
            <a:off x="822959" y="1943388"/>
            <a:ext cx="7543801" cy="4023360"/>
          </a:xfrm>
        </p:spPr>
        <p:txBody>
          <a:bodyPr>
            <a:normAutofit fontScale="92500" lnSpcReduction="10000"/>
          </a:bodyPr>
          <a:lstStyle/>
          <a:p>
            <a:pPr algn="just"/>
            <a:r>
              <a:rPr lang="en-GB" i="1" dirty="0"/>
              <a:t>‘The key to an understanding of Francis is his belief in the virtue of humility-not merely for the individual but for man as a species. Francis tried to depose man from his monarchy over creation and set up a </a:t>
            </a:r>
            <a:r>
              <a:rPr lang="en-GB" b="1" i="1" dirty="0"/>
              <a:t>democracy of all God's creatures</a:t>
            </a:r>
            <a:r>
              <a:rPr lang="en-GB" i="1" dirty="0"/>
              <a:t>…Legends of saints, especially the Irish saints, had long told of their dealings with animals but always, I believe, to show their human dominance over creatures. With Francis it is different…The greatest spiritual revolutionary in Western history, Saint Francis, proposed what he thought was an alternative Christian view of nature and man's relation to it: he tried to substitute the idea of </a:t>
            </a:r>
            <a:r>
              <a:rPr lang="en-GB" b="1" i="1" dirty="0"/>
              <a:t>the equality of all creatures</a:t>
            </a:r>
            <a:r>
              <a:rPr lang="en-GB" i="1" dirty="0"/>
              <a:t>, including man, for the idea of man's limitless rule of creation…Since the roots of our trouble are so largely religious, the remedy must also be essentially religious, whether we call it that or not. We must rethink and </a:t>
            </a:r>
            <a:r>
              <a:rPr lang="en-GB" i="1" dirty="0" err="1"/>
              <a:t>refeel</a:t>
            </a:r>
            <a:r>
              <a:rPr lang="en-GB" i="1" dirty="0"/>
              <a:t> our nature and destiny. The profoundly religious, but heretical, sense of the primitive Franciscans for the spiritual autonomy of all parts of nature may point a direction. </a:t>
            </a:r>
            <a:r>
              <a:rPr lang="en-GB" b="1" i="1" dirty="0"/>
              <a:t>I propose Francis as a patron saint for ecologists</a:t>
            </a:r>
            <a:r>
              <a:rPr lang="en-GB" i="1" dirty="0"/>
              <a:t>’ </a:t>
            </a:r>
          </a:p>
          <a:p>
            <a:pPr algn="just"/>
            <a:r>
              <a:rPr lang="en-GB" dirty="0"/>
              <a:t>– White, ‘The Historical Roots’, pp. 1206-07</a:t>
            </a:r>
          </a:p>
          <a:p>
            <a:endParaRPr lang="en-GB" dirty="0"/>
          </a:p>
        </p:txBody>
      </p:sp>
    </p:spTree>
    <p:extLst>
      <p:ext uri="{BB962C8B-B14F-4D97-AF65-F5344CB8AC3E}">
        <p14:creationId xmlns:p14="http://schemas.microsoft.com/office/powerpoint/2010/main" val="3861475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F7746-40F8-415B-B00D-82B2FF8006F2}"/>
              </a:ext>
            </a:extLst>
          </p:cNvPr>
          <p:cNvSpPr>
            <a:spLocks noGrp="1"/>
          </p:cNvSpPr>
          <p:nvPr>
            <p:ph type="title"/>
          </p:nvPr>
        </p:nvSpPr>
        <p:spPr/>
        <p:txBody>
          <a:bodyPr>
            <a:normAutofit/>
          </a:bodyPr>
          <a:lstStyle/>
          <a:p>
            <a:r>
              <a:rPr lang="en-GB" sz="4400" dirty="0"/>
              <a:t>Francis: Patron Saint for Ecologists</a:t>
            </a:r>
          </a:p>
        </p:txBody>
      </p:sp>
      <p:sp>
        <p:nvSpPr>
          <p:cNvPr id="3" name="Content Placeholder 2">
            <a:extLst>
              <a:ext uri="{FF2B5EF4-FFF2-40B4-BE49-F238E27FC236}">
                <a16:creationId xmlns:a16="http://schemas.microsoft.com/office/drawing/2014/main" id="{1A93D204-129C-4E5E-9EC6-3D64C896EACC}"/>
              </a:ext>
            </a:extLst>
          </p:cNvPr>
          <p:cNvSpPr>
            <a:spLocks noGrp="1"/>
          </p:cNvSpPr>
          <p:nvPr>
            <p:ph idx="1"/>
          </p:nvPr>
        </p:nvSpPr>
        <p:spPr>
          <a:xfrm>
            <a:off x="822960" y="2112065"/>
            <a:ext cx="7371129" cy="4023360"/>
          </a:xfrm>
        </p:spPr>
        <p:txBody>
          <a:bodyPr/>
          <a:lstStyle/>
          <a:p>
            <a:pPr algn="just">
              <a:buFont typeface="Arial" panose="020B0604020202020204" pitchFamily="34" charset="0"/>
              <a:buChar char="•"/>
            </a:pPr>
            <a:r>
              <a:rPr lang="en-GB" sz="2400" dirty="0"/>
              <a:t> Francis of Assisi (1181/82-1226) widely acclaimed as the preeminent example of Christian care for the environment.</a:t>
            </a:r>
          </a:p>
          <a:p>
            <a:pPr algn="just">
              <a:buFont typeface="Arial" panose="020B0604020202020204" pitchFamily="34" charset="0"/>
              <a:buChar char="•"/>
            </a:pPr>
            <a:r>
              <a:rPr lang="en-GB" sz="2400" dirty="0"/>
              <a:t> Named ‘heavenly patron of those who promote ecology’ (</a:t>
            </a:r>
            <a:r>
              <a:rPr lang="en-GB" sz="2400" i="1" dirty="0" err="1"/>
              <a:t>oecologicae</a:t>
            </a:r>
            <a:r>
              <a:rPr lang="en-GB" sz="2400" i="1" dirty="0"/>
              <a:t> </a:t>
            </a:r>
            <a:r>
              <a:rPr lang="en-GB" sz="2400" i="1" dirty="0" err="1"/>
              <a:t>cultorum</a:t>
            </a:r>
            <a:r>
              <a:rPr lang="en-GB" sz="2400" dirty="0"/>
              <a:t>) by John Paul II in 1979. </a:t>
            </a:r>
          </a:p>
          <a:p>
            <a:pPr algn="just">
              <a:buFont typeface="Arial" panose="020B0604020202020204" pitchFamily="34" charset="0"/>
              <a:buChar char="•"/>
            </a:pPr>
            <a:r>
              <a:rPr lang="en-GB" sz="2400" dirty="0"/>
              <a:t> In his World Day of Peace Message, </a:t>
            </a:r>
            <a:r>
              <a:rPr lang="en-GB" sz="2400" i="1" dirty="0"/>
              <a:t>The Ecological Crisis: A Common Responsibility </a:t>
            </a:r>
            <a:r>
              <a:rPr lang="en-GB" sz="2400" dirty="0"/>
              <a:t>(1990), John Paul II expressed ‘hope that the inspiration of Saint Francis will help us to keep ever alive a sense of “fraternity” with all those good and beautiful things which Almighty God has created’.</a:t>
            </a:r>
          </a:p>
          <a:p>
            <a:endParaRPr lang="en-GB" dirty="0"/>
          </a:p>
        </p:txBody>
      </p:sp>
    </p:spTree>
    <p:extLst>
      <p:ext uri="{BB962C8B-B14F-4D97-AF65-F5344CB8AC3E}">
        <p14:creationId xmlns:p14="http://schemas.microsoft.com/office/powerpoint/2010/main" val="4968895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F7746-40F8-415B-B00D-82B2FF8006F2}"/>
              </a:ext>
            </a:extLst>
          </p:cNvPr>
          <p:cNvSpPr>
            <a:spLocks noGrp="1"/>
          </p:cNvSpPr>
          <p:nvPr>
            <p:ph type="title"/>
          </p:nvPr>
        </p:nvSpPr>
        <p:spPr/>
        <p:txBody>
          <a:bodyPr>
            <a:normAutofit/>
          </a:bodyPr>
          <a:lstStyle/>
          <a:p>
            <a:r>
              <a:rPr lang="en-GB" sz="4400" dirty="0"/>
              <a:t>Francis: Patron Saint for Ecologists</a:t>
            </a:r>
          </a:p>
        </p:txBody>
      </p:sp>
      <p:sp>
        <p:nvSpPr>
          <p:cNvPr id="4" name="Content Placeholder 3">
            <a:extLst>
              <a:ext uri="{FF2B5EF4-FFF2-40B4-BE49-F238E27FC236}">
                <a16:creationId xmlns:a16="http://schemas.microsoft.com/office/drawing/2014/main" id="{C3B42DCC-4218-4BDE-ACD8-EBAC019079D1}"/>
              </a:ext>
            </a:extLst>
          </p:cNvPr>
          <p:cNvSpPr>
            <a:spLocks noGrp="1"/>
          </p:cNvSpPr>
          <p:nvPr>
            <p:ph sz="half" idx="1"/>
          </p:nvPr>
        </p:nvSpPr>
        <p:spPr>
          <a:xfrm>
            <a:off x="822960" y="2019006"/>
            <a:ext cx="3703320" cy="4155571"/>
          </a:xfrm>
        </p:spPr>
        <p:txBody>
          <a:bodyPr>
            <a:normAutofit/>
          </a:bodyPr>
          <a:lstStyle/>
          <a:p>
            <a:pPr>
              <a:buFont typeface="Arial" panose="020B0604020202020204" pitchFamily="34" charset="0"/>
              <a:buChar char="•"/>
            </a:pPr>
            <a:r>
              <a:rPr lang="en-GB" sz="2200" dirty="0"/>
              <a:t> ‘Encyclical Letter </a:t>
            </a:r>
            <a:r>
              <a:rPr lang="en-GB" sz="2200" i="1" dirty="0" err="1"/>
              <a:t>Laudato</a:t>
            </a:r>
            <a:r>
              <a:rPr lang="en-GB" sz="2200" i="1" dirty="0"/>
              <a:t> Si’</a:t>
            </a:r>
            <a:r>
              <a:rPr lang="en-GB" sz="2200" dirty="0"/>
              <a:t> of the Holy Father Francis on Care for Our Common Home’ (24 May 2015)</a:t>
            </a:r>
          </a:p>
          <a:p>
            <a:pPr>
              <a:buFont typeface="Arial" panose="020B0604020202020204" pitchFamily="34" charset="0"/>
              <a:buChar char="•"/>
            </a:pPr>
            <a:r>
              <a:rPr lang="en-GB" sz="2200" dirty="0"/>
              <a:t> Francis ‘the example </a:t>
            </a:r>
            <a:r>
              <a:rPr lang="en-GB" sz="2200" i="1" dirty="0"/>
              <a:t>par excellence</a:t>
            </a:r>
            <a:r>
              <a:rPr lang="en-GB" sz="2200" dirty="0"/>
              <a:t> of care for the vulnerable and of an integral ecology lived out joyfully and authentically’ (see paragraphs 10-12).</a:t>
            </a:r>
          </a:p>
          <a:p>
            <a:pPr>
              <a:buFont typeface="Arial" panose="020B0604020202020204" pitchFamily="34" charset="0"/>
              <a:buChar char="•"/>
            </a:pPr>
            <a:r>
              <a:rPr lang="en-GB" sz="2200" dirty="0"/>
              <a:t> World Animal Day celebrated on Francis’ feast day (4 Oct)</a:t>
            </a:r>
          </a:p>
          <a:p>
            <a:endParaRPr lang="en-GB" dirty="0"/>
          </a:p>
        </p:txBody>
      </p:sp>
      <p:pic>
        <p:nvPicPr>
          <p:cNvPr id="1026" name="Picture 2" descr="Related image">
            <a:extLst>
              <a:ext uri="{FF2B5EF4-FFF2-40B4-BE49-F238E27FC236}">
                <a16:creationId xmlns:a16="http://schemas.microsoft.com/office/drawing/2014/main" id="{CD814942-E4C9-44EC-B279-23B6018A06A2}"/>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046229" y="2019006"/>
            <a:ext cx="3186316" cy="4022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1892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F7746-40F8-415B-B00D-82B2FF8006F2}"/>
              </a:ext>
            </a:extLst>
          </p:cNvPr>
          <p:cNvSpPr>
            <a:spLocks noGrp="1"/>
          </p:cNvSpPr>
          <p:nvPr>
            <p:ph type="title"/>
          </p:nvPr>
        </p:nvSpPr>
        <p:spPr/>
        <p:txBody>
          <a:bodyPr>
            <a:normAutofit/>
          </a:bodyPr>
          <a:lstStyle/>
          <a:p>
            <a:r>
              <a:rPr lang="en-GB" sz="4400" dirty="0"/>
              <a:t>Francis: Patron Saint for Ecologists</a:t>
            </a:r>
          </a:p>
        </p:txBody>
      </p:sp>
      <p:sp>
        <p:nvSpPr>
          <p:cNvPr id="3" name="Content Placeholder 2">
            <a:extLst>
              <a:ext uri="{FF2B5EF4-FFF2-40B4-BE49-F238E27FC236}">
                <a16:creationId xmlns:a16="http://schemas.microsoft.com/office/drawing/2014/main" id="{1A93D204-129C-4E5E-9EC6-3D64C896EACC}"/>
              </a:ext>
            </a:extLst>
          </p:cNvPr>
          <p:cNvSpPr>
            <a:spLocks noGrp="1"/>
          </p:cNvSpPr>
          <p:nvPr>
            <p:ph idx="1"/>
          </p:nvPr>
        </p:nvSpPr>
        <p:spPr>
          <a:xfrm>
            <a:off x="822960" y="2067677"/>
            <a:ext cx="7543801" cy="4023360"/>
          </a:xfrm>
        </p:spPr>
        <p:txBody>
          <a:bodyPr/>
          <a:lstStyle/>
          <a:p>
            <a:pPr algn="just"/>
            <a:r>
              <a:rPr lang="en-GB" sz="2400" dirty="0"/>
              <a:t>‘If you want to think of a saint whose very life and words take us into a loving relationship with nature, St Francis immediately springs to mind’ (Hooper, ‘St Francis and Ecology’, p. 76).</a:t>
            </a:r>
          </a:p>
          <a:p>
            <a:pPr algn="just"/>
            <a:r>
              <a:rPr lang="en-GB" sz="2400" dirty="0"/>
              <a:t>‘No other figure in Christian history so clearly, vividly and attractively embodies a sense of the world, including humanity, as a community of God’s creatures, mutually interdependent, existing for the praise of their Creator, or has so effectively inspired in Christians an attitude of appreciation, gratitude, respect and love for all God’s Creatures’ (</a:t>
            </a:r>
            <a:r>
              <a:rPr lang="en-GB" sz="2400" dirty="0" err="1"/>
              <a:t>Bauckham</a:t>
            </a:r>
            <a:r>
              <a:rPr lang="en-GB" sz="2400" dirty="0"/>
              <a:t>, </a:t>
            </a:r>
            <a:r>
              <a:rPr lang="en-GB" sz="2400" i="1" dirty="0"/>
              <a:t>Living with Other Creatures</a:t>
            </a:r>
            <a:r>
              <a:rPr lang="en-GB" sz="2400" dirty="0"/>
              <a:t>, p. 36). </a:t>
            </a:r>
          </a:p>
          <a:p>
            <a:endParaRPr lang="en-GB" dirty="0"/>
          </a:p>
        </p:txBody>
      </p:sp>
    </p:spTree>
    <p:extLst>
      <p:ext uri="{BB962C8B-B14F-4D97-AF65-F5344CB8AC3E}">
        <p14:creationId xmlns:p14="http://schemas.microsoft.com/office/powerpoint/2010/main" val="2566931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8DE5B7-9C11-42F0-93EB-F6F1131E1F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027" y="221940"/>
            <a:ext cx="4522016" cy="4522016"/>
          </a:xfrm>
          <a:prstGeom prst="rect">
            <a:avLst/>
          </a:prstGeom>
        </p:spPr>
      </p:pic>
      <p:pic>
        <p:nvPicPr>
          <p:cNvPr id="2" name="Picture 1">
            <a:extLst>
              <a:ext uri="{FF2B5EF4-FFF2-40B4-BE49-F238E27FC236}">
                <a16:creationId xmlns:a16="http://schemas.microsoft.com/office/drawing/2014/main" id="{B2F3EB86-711D-49A0-8EB8-CBD022DE9562}"/>
              </a:ext>
            </a:extLst>
          </p:cNvPr>
          <p:cNvPicPr>
            <a:picLocks noChangeAspect="1"/>
          </p:cNvPicPr>
          <p:nvPr/>
        </p:nvPicPr>
        <p:blipFill>
          <a:blip r:embed="rId3"/>
          <a:stretch>
            <a:fillRect/>
          </a:stretch>
        </p:blipFill>
        <p:spPr>
          <a:xfrm>
            <a:off x="4900474" y="960544"/>
            <a:ext cx="4051499" cy="5238750"/>
          </a:xfrm>
          <a:prstGeom prst="rect">
            <a:avLst/>
          </a:prstGeom>
        </p:spPr>
      </p:pic>
    </p:spTree>
    <p:extLst>
      <p:ext uri="{BB962C8B-B14F-4D97-AF65-F5344CB8AC3E}">
        <p14:creationId xmlns:p14="http://schemas.microsoft.com/office/powerpoint/2010/main" val="3960382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483BB-4A6B-43B3-8A80-4E211A7B8ACC}"/>
              </a:ext>
            </a:extLst>
          </p:cNvPr>
          <p:cNvSpPr>
            <a:spLocks noGrp="1"/>
          </p:cNvSpPr>
          <p:nvPr>
            <p:ph type="title"/>
          </p:nvPr>
        </p:nvSpPr>
        <p:spPr/>
        <p:txBody>
          <a:bodyPr>
            <a:normAutofit/>
          </a:bodyPr>
          <a:lstStyle/>
          <a:p>
            <a:r>
              <a:rPr lang="en-GB" sz="4400" dirty="0"/>
              <a:t>Reasons to be Wary</a:t>
            </a:r>
          </a:p>
        </p:txBody>
      </p:sp>
      <p:sp>
        <p:nvSpPr>
          <p:cNvPr id="3" name="Content Placeholder 2">
            <a:extLst>
              <a:ext uri="{FF2B5EF4-FFF2-40B4-BE49-F238E27FC236}">
                <a16:creationId xmlns:a16="http://schemas.microsoft.com/office/drawing/2014/main" id="{6D54AF70-8DAB-4041-BE93-881FE60BE6F0}"/>
              </a:ext>
            </a:extLst>
          </p:cNvPr>
          <p:cNvSpPr>
            <a:spLocks noGrp="1"/>
          </p:cNvSpPr>
          <p:nvPr>
            <p:ph idx="1"/>
          </p:nvPr>
        </p:nvSpPr>
        <p:spPr>
          <a:xfrm>
            <a:off x="822959" y="2120941"/>
            <a:ext cx="7543801" cy="4023360"/>
          </a:xfrm>
        </p:spPr>
        <p:txBody>
          <a:bodyPr>
            <a:normAutofit/>
          </a:bodyPr>
          <a:lstStyle/>
          <a:p>
            <a:pPr algn="just"/>
            <a:r>
              <a:rPr lang="en-GB" sz="2400" i="1" dirty="0"/>
              <a:t>Task: with the person next to you, discuss why it may be necessary to approach Francis’ ‘ecological witness’ with a degree of caution. What are the potential problems in looking to a 13</a:t>
            </a:r>
            <a:r>
              <a:rPr lang="en-GB" sz="2400" i="1" baseline="30000" dirty="0"/>
              <a:t>th</a:t>
            </a:r>
            <a:r>
              <a:rPr lang="en-GB" sz="2400" i="1" dirty="0"/>
              <a:t> century saint, especially one so popular, for a 21</a:t>
            </a:r>
            <a:r>
              <a:rPr lang="en-GB" sz="2400" i="1" baseline="30000" dirty="0"/>
              <a:t>st</a:t>
            </a:r>
            <a:r>
              <a:rPr lang="en-GB" sz="2400" i="1" dirty="0"/>
              <a:t> century environmental ethic?</a:t>
            </a:r>
          </a:p>
        </p:txBody>
      </p:sp>
    </p:spTree>
    <p:extLst>
      <p:ext uri="{BB962C8B-B14F-4D97-AF65-F5344CB8AC3E}">
        <p14:creationId xmlns:p14="http://schemas.microsoft.com/office/powerpoint/2010/main" val="1693743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140D3-6498-479E-B1A1-0935D0A5E426}"/>
              </a:ext>
            </a:extLst>
          </p:cNvPr>
          <p:cNvSpPr>
            <a:spLocks noGrp="1"/>
          </p:cNvSpPr>
          <p:nvPr>
            <p:ph type="title"/>
          </p:nvPr>
        </p:nvSpPr>
        <p:spPr/>
        <p:txBody>
          <a:bodyPr>
            <a:normAutofit/>
          </a:bodyPr>
          <a:lstStyle/>
          <a:p>
            <a:r>
              <a:rPr lang="en-GB" sz="4400" dirty="0"/>
              <a:t>Francis of Assisi: The Sources</a:t>
            </a:r>
          </a:p>
        </p:txBody>
      </p:sp>
      <p:sp>
        <p:nvSpPr>
          <p:cNvPr id="3" name="Content Placeholder 2">
            <a:extLst>
              <a:ext uri="{FF2B5EF4-FFF2-40B4-BE49-F238E27FC236}">
                <a16:creationId xmlns:a16="http://schemas.microsoft.com/office/drawing/2014/main" id="{A51B0DDD-0416-497A-A9FE-872846A08D30}"/>
              </a:ext>
            </a:extLst>
          </p:cNvPr>
          <p:cNvSpPr>
            <a:spLocks noGrp="1"/>
          </p:cNvSpPr>
          <p:nvPr>
            <p:ph idx="1"/>
          </p:nvPr>
        </p:nvSpPr>
        <p:spPr>
          <a:xfrm>
            <a:off x="822959" y="2041043"/>
            <a:ext cx="7543801" cy="4023360"/>
          </a:xfrm>
        </p:spPr>
        <p:txBody>
          <a:bodyPr>
            <a:normAutofit/>
          </a:bodyPr>
          <a:lstStyle/>
          <a:p>
            <a:pPr algn="just">
              <a:buFont typeface="Arial" panose="020B0604020202020204" pitchFamily="34" charset="0"/>
              <a:buChar char="•"/>
            </a:pPr>
            <a:r>
              <a:rPr lang="en-GB" sz="2400" dirty="0"/>
              <a:t> Thomas of </a:t>
            </a:r>
            <a:r>
              <a:rPr lang="en-GB" sz="2400" dirty="0" err="1"/>
              <a:t>Celano</a:t>
            </a:r>
            <a:r>
              <a:rPr lang="en-GB" sz="2400" dirty="0"/>
              <a:t>: </a:t>
            </a:r>
            <a:r>
              <a:rPr lang="en-GB" sz="2400" i="1" dirty="0"/>
              <a:t>Vita prima </a:t>
            </a:r>
            <a:r>
              <a:rPr lang="en-GB" sz="2400" dirty="0"/>
              <a:t>(1228/1229) and </a:t>
            </a:r>
            <a:r>
              <a:rPr lang="en-GB" sz="2400" i="1" dirty="0"/>
              <a:t>Vita </a:t>
            </a:r>
            <a:r>
              <a:rPr lang="en-GB" sz="2400" i="1" dirty="0" err="1"/>
              <a:t>secunda</a:t>
            </a:r>
            <a:r>
              <a:rPr lang="en-GB" sz="2400" i="1" dirty="0"/>
              <a:t> </a:t>
            </a:r>
            <a:r>
              <a:rPr lang="en-GB" sz="2400" dirty="0"/>
              <a:t>(1247) </a:t>
            </a:r>
          </a:p>
          <a:p>
            <a:pPr algn="just">
              <a:buFont typeface="Arial" panose="020B0604020202020204" pitchFamily="34" charset="0"/>
              <a:buChar char="•"/>
            </a:pPr>
            <a:r>
              <a:rPr lang="en-GB" sz="2400" dirty="0"/>
              <a:t> The </a:t>
            </a:r>
            <a:r>
              <a:rPr lang="en-GB" sz="2400" i="1" dirty="0"/>
              <a:t>Legend of Perugia</a:t>
            </a:r>
            <a:r>
              <a:rPr lang="en-GB" sz="2400" dirty="0"/>
              <a:t> (</a:t>
            </a:r>
            <a:r>
              <a:rPr lang="en-GB" sz="2400" i="1" dirty="0" err="1"/>
              <a:t>Legenda</a:t>
            </a:r>
            <a:r>
              <a:rPr lang="en-GB" sz="2400" i="1" dirty="0"/>
              <a:t> </a:t>
            </a:r>
            <a:r>
              <a:rPr lang="en-GB" sz="2400" i="1" dirty="0" err="1"/>
              <a:t>Perugina</a:t>
            </a:r>
            <a:r>
              <a:rPr lang="en-GB" sz="2400" dirty="0"/>
              <a:t>)</a:t>
            </a:r>
          </a:p>
          <a:p>
            <a:pPr algn="just">
              <a:buFont typeface="Arial" panose="020B0604020202020204" pitchFamily="34" charset="0"/>
              <a:buChar char="•"/>
            </a:pPr>
            <a:r>
              <a:rPr lang="en-GB" sz="2400" i="1" dirty="0"/>
              <a:t> The Little Flowers of Saint Francis </a:t>
            </a:r>
            <a:r>
              <a:rPr lang="en-GB" sz="2400" dirty="0"/>
              <a:t>(</a:t>
            </a:r>
            <a:r>
              <a:rPr lang="en-GB" sz="2400" i="1" dirty="0"/>
              <a:t>I </a:t>
            </a:r>
            <a:r>
              <a:rPr lang="en-GB" sz="2400" i="1" dirty="0" err="1"/>
              <a:t>Fioretti</a:t>
            </a:r>
            <a:r>
              <a:rPr lang="en-GB" sz="2400" i="1" dirty="0"/>
              <a:t> di San Francesco</a:t>
            </a:r>
            <a:r>
              <a:rPr lang="en-GB" sz="2400" dirty="0"/>
              <a:t>)</a:t>
            </a:r>
          </a:p>
          <a:p>
            <a:pPr algn="just">
              <a:buFont typeface="Arial" panose="020B0604020202020204" pitchFamily="34" charset="0"/>
              <a:buChar char="•"/>
            </a:pPr>
            <a:r>
              <a:rPr lang="en-GB" sz="2400" dirty="0"/>
              <a:t> Bonaventure’s </a:t>
            </a:r>
            <a:r>
              <a:rPr lang="en-GB" sz="2400" i="1" dirty="0"/>
              <a:t>Major Life of St. Francis</a:t>
            </a:r>
            <a:r>
              <a:rPr lang="en-GB" sz="2400" dirty="0"/>
              <a:t> (</a:t>
            </a:r>
            <a:r>
              <a:rPr lang="en-GB" sz="2400" i="1" dirty="0" err="1"/>
              <a:t>Legenda</a:t>
            </a:r>
            <a:r>
              <a:rPr lang="en-GB" sz="2400" i="1" dirty="0"/>
              <a:t> </a:t>
            </a:r>
            <a:r>
              <a:rPr lang="en-GB" sz="2400" i="1" dirty="0" err="1"/>
              <a:t>Maior</a:t>
            </a:r>
            <a:r>
              <a:rPr lang="en-GB" sz="2400" dirty="0"/>
              <a:t>) completed in 1263. </a:t>
            </a:r>
          </a:p>
          <a:p>
            <a:pPr algn="just">
              <a:buFont typeface="Arial" panose="020B0604020202020204" pitchFamily="34" charset="0"/>
              <a:buChar char="•"/>
            </a:pPr>
            <a:r>
              <a:rPr lang="en-GB" sz="2400" dirty="0"/>
              <a:t> </a:t>
            </a:r>
            <a:r>
              <a:rPr lang="en-GB" sz="2400" dirty="0" err="1"/>
              <a:t>Celano’s</a:t>
            </a:r>
            <a:r>
              <a:rPr lang="en-GB" sz="2400" dirty="0"/>
              <a:t> </a:t>
            </a:r>
            <a:r>
              <a:rPr lang="en-GB" sz="2400" i="1" dirty="0"/>
              <a:t>Vitae</a:t>
            </a:r>
            <a:r>
              <a:rPr lang="en-GB" sz="2400" dirty="0"/>
              <a:t> and the </a:t>
            </a:r>
            <a:r>
              <a:rPr lang="en-GB" sz="2400" i="1" dirty="0" err="1"/>
              <a:t>Legenda</a:t>
            </a:r>
            <a:r>
              <a:rPr lang="en-GB" sz="2400" i="1" dirty="0"/>
              <a:t> Perugia</a:t>
            </a:r>
            <a:r>
              <a:rPr lang="en-GB" sz="2400" dirty="0"/>
              <a:t> considered the most reliable sources. </a:t>
            </a: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1343428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140D3-6498-479E-B1A1-0935D0A5E426}"/>
              </a:ext>
            </a:extLst>
          </p:cNvPr>
          <p:cNvSpPr>
            <a:spLocks noGrp="1"/>
          </p:cNvSpPr>
          <p:nvPr>
            <p:ph type="title"/>
          </p:nvPr>
        </p:nvSpPr>
        <p:spPr/>
        <p:txBody>
          <a:bodyPr>
            <a:normAutofit/>
          </a:bodyPr>
          <a:lstStyle/>
          <a:p>
            <a:r>
              <a:rPr lang="en-GB" sz="4400" dirty="0"/>
              <a:t>Francis of Assisi: The Sources</a:t>
            </a:r>
          </a:p>
        </p:txBody>
      </p:sp>
      <p:sp>
        <p:nvSpPr>
          <p:cNvPr id="3" name="Content Placeholder 2">
            <a:extLst>
              <a:ext uri="{FF2B5EF4-FFF2-40B4-BE49-F238E27FC236}">
                <a16:creationId xmlns:a16="http://schemas.microsoft.com/office/drawing/2014/main" id="{A51B0DDD-0416-497A-A9FE-872846A08D30}"/>
              </a:ext>
            </a:extLst>
          </p:cNvPr>
          <p:cNvSpPr>
            <a:spLocks noGrp="1"/>
          </p:cNvSpPr>
          <p:nvPr>
            <p:ph idx="1"/>
          </p:nvPr>
        </p:nvSpPr>
        <p:spPr>
          <a:xfrm>
            <a:off x="822959" y="2041043"/>
            <a:ext cx="7543801" cy="4023360"/>
          </a:xfrm>
        </p:spPr>
        <p:txBody>
          <a:bodyPr>
            <a:normAutofit/>
          </a:bodyPr>
          <a:lstStyle/>
          <a:p>
            <a:pPr algn="just">
              <a:buFont typeface="Arial" panose="020B0604020202020204" pitchFamily="34" charset="0"/>
              <a:buChar char="•"/>
            </a:pPr>
            <a:r>
              <a:rPr lang="en-GB" sz="2400" dirty="0"/>
              <a:t> A letter to Brother Leo and a blessing and a prayer on a scrap of parchment the only autographs preserved. </a:t>
            </a:r>
          </a:p>
          <a:p>
            <a:pPr algn="just">
              <a:buFont typeface="Arial" panose="020B0604020202020204" pitchFamily="34" charset="0"/>
              <a:buChar char="•"/>
            </a:pPr>
            <a:r>
              <a:rPr lang="en-GB" sz="2400" dirty="0"/>
              <a:t> Francis was not a scholar! Nevertheless, there are a reasonable number of texts that may be attributed to him.</a:t>
            </a:r>
          </a:p>
          <a:p>
            <a:pPr algn="just">
              <a:buFont typeface="Arial" panose="020B0604020202020204" pitchFamily="34" charset="0"/>
              <a:buChar char="•"/>
            </a:pPr>
            <a:r>
              <a:rPr lang="en-GB" sz="2400" dirty="0"/>
              <a:t> Assisi Codex 338 (1250-1260) comprises 10 works that can with certainty be attributed to Francis, including the </a:t>
            </a:r>
            <a:r>
              <a:rPr lang="en-GB" sz="2400" i="1" dirty="0"/>
              <a:t>Canticle of the Creatures</a:t>
            </a:r>
            <a:r>
              <a:rPr lang="en-GB" sz="2400" dirty="0"/>
              <a:t> (</a:t>
            </a:r>
            <a:r>
              <a:rPr lang="en-GB" sz="2400" i="1" dirty="0" err="1"/>
              <a:t>Cantico</a:t>
            </a:r>
            <a:r>
              <a:rPr lang="en-GB" sz="2400" i="1" dirty="0"/>
              <a:t> </a:t>
            </a:r>
            <a:r>
              <a:rPr lang="en-GB" sz="2400" i="1" dirty="0" err="1"/>
              <a:t>della</a:t>
            </a:r>
            <a:r>
              <a:rPr lang="en-GB" sz="2400" i="1" dirty="0"/>
              <a:t> </a:t>
            </a:r>
            <a:r>
              <a:rPr lang="en-GB" sz="2400" i="1" dirty="0" err="1"/>
              <a:t>Creatura</a:t>
            </a:r>
            <a:r>
              <a:rPr lang="en-GB" sz="2400" i="1" dirty="0"/>
              <a:t>/</a:t>
            </a:r>
            <a:r>
              <a:rPr lang="en-GB" sz="2400" i="1" dirty="0" err="1"/>
              <a:t>Cantico</a:t>
            </a:r>
            <a:r>
              <a:rPr lang="en-GB" sz="2400" i="1" dirty="0"/>
              <a:t> di </a:t>
            </a:r>
            <a:r>
              <a:rPr lang="en-GB" sz="2400" i="1" dirty="0" err="1"/>
              <a:t>Frate</a:t>
            </a:r>
            <a:r>
              <a:rPr lang="en-GB" sz="2400" i="1" dirty="0"/>
              <a:t> Sole</a:t>
            </a:r>
            <a:r>
              <a:rPr lang="en-GB" sz="2400" dirty="0"/>
              <a:t>). </a:t>
            </a:r>
          </a:p>
          <a:p>
            <a:pPr algn="just">
              <a:buFont typeface="Arial" panose="020B0604020202020204" pitchFamily="34" charset="0"/>
              <a:buChar char="•"/>
            </a:pPr>
            <a:r>
              <a:rPr lang="en-GB" sz="2400" dirty="0"/>
              <a:t> Around 30 works adjudged to be authentic by </a:t>
            </a:r>
            <a:r>
              <a:rPr lang="en-GB" sz="2400" dirty="0" err="1"/>
              <a:t>Kajetan</a:t>
            </a:r>
            <a:r>
              <a:rPr lang="en-GB" sz="2400" dirty="0"/>
              <a:t> </a:t>
            </a:r>
            <a:r>
              <a:rPr lang="en-GB" sz="2400" dirty="0" err="1"/>
              <a:t>Esser</a:t>
            </a:r>
            <a:r>
              <a:rPr lang="en-GB" sz="2400" dirty="0"/>
              <a:t> (1976). </a:t>
            </a:r>
          </a:p>
        </p:txBody>
      </p:sp>
    </p:spTree>
    <p:extLst>
      <p:ext uri="{BB962C8B-B14F-4D97-AF65-F5344CB8AC3E}">
        <p14:creationId xmlns:p14="http://schemas.microsoft.com/office/powerpoint/2010/main" val="3692479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F812E-8FD5-423C-B50C-DA6D62E3D024}"/>
              </a:ext>
            </a:extLst>
          </p:cNvPr>
          <p:cNvSpPr>
            <a:spLocks noGrp="1"/>
          </p:cNvSpPr>
          <p:nvPr>
            <p:ph type="title"/>
          </p:nvPr>
        </p:nvSpPr>
        <p:spPr/>
        <p:txBody>
          <a:bodyPr>
            <a:normAutofit/>
          </a:bodyPr>
          <a:lstStyle/>
          <a:p>
            <a:r>
              <a:rPr lang="en-GB" sz="4400" dirty="0"/>
              <a:t>The ‘Poor Man of Assisi’: A Brief Biographical Sketch</a:t>
            </a:r>
          </a:p>
        </p:txBody>
      </p:sp>
      <p:sp>
        <p:nvSpPr>
          <p:cNvPr id="3" name="Content Placeholder 2">
            <a:extLst>
              <a:ext uri="{FF2B5EF4-FFF2-40B4-BE49-F238E27FC236}">
                <a16:creationId xmlns:a16="http://schemas.microsoft.com/office/drawing/2014/main" id="{AC3B7C18-4AF5-44D5-8F81-D094573DCFFE}"/>
              </a:ext>
            </a:extLst>
          </p:cNvPr>
          <p:cNvSpPr>
            <a:spLocks noGrp="1"/>
          </p:cNvSpPr>
          <p:nvPr>
            <p:ph sz="half" idx="1"/>
          </p:nvPr>
        </p:nvSpPr>
        <p:spPr>
          <a:xfrm>
            <a:off x="4739347" y="2076555"/>
            <a:ext cx="3703320" cy="4023360"/>
          </a:xfrm>
        </p:spPr>
        <p:txBody>
          <a:bodyPr>
            <a:normAutofit/>
          </a:bodyPr>
          <a:lstStyle/>
          <a:p>
            <a:pPr>
              <a:buFont typeface="Arial" panose="020B0604020202020204" pitchFamily="34" charset="0"/>
              <a:buChar char="•"/>
            </a:pPr>
            <a:r>
              <a:rPr lang="en-GB" sz="2400" dirty="0"/>
              <a:t> Born </a:t>
            </a:r>
            <a:r>
              <a:rPr lang="en-GB" sz="2400" b="1" dirty="0"/>
              <a:t>Giovanni Francesco di </a:t>
            </a:r>
            <a:r>
              <a:rPr lang="en-GB" sz="2400" b="1" dirty="0" err="1"/>
              <a:t>Bernardone</a:t>
            </a:r>
            <a:r>
              <a:rPr lang="en-GB" sz="2400" b="1" dirty="0"/>
              <a:t> </a:t>
            </a:r>
            <a:r>
              <a:rPr lang="en-GB" sz="2400" dirty="0"/>
              <a:t>in 1181/1182 in Assisi (Umbria). </a:t>
            </a:r>
          </a:p>
          <a:p>
            <a:pPr>
              <a:buFont typeface="Arial" panose="020B0604020202020204" pitchFamily="34" charset="0"/>
              <a:buChar char="•"/>
            </a:pPr>
            <a:r>
              <a:rPr lang="en-GB" sz="2400" dirty="0"/>
              <a:t> Brief career as a soldier. </a:t>
            </a:r>
          </a:p>
          <a:p>
            <a:pPr>
              <a:buFont typeface="Arial" panose="020B0604020202020204" pitchFamily="34" charset="0"/>
              <a:buChar char="•"/>
            </a:pPr>
            <a:r>
              <a:rPr lang="en-GB" sz="2400" dirty="0"/>
              <a:t> 1205-1208 spoken of as his ‘conversion’ period. </a:t>
            </a:r>
          </a:p>
          <a:p>
            <a:pPr>
              <a:buFont typeface="Arial" panose="020B0604020202020204" pitchFamily="34" charset="0"/>
              <a:buChar char="•"/>
            </a:pPr>
            <a:r>
              <a:rPr lang="en-GB" sz="2400" dirty="0"/>
              <a:t> Became a mendicant. Slowly but surely gathered followers.</a:t>
            </a:r>
          </a:p>
          <a:p>
            <a:endParaRPr lang="en-GB" dirty="0"/>
          </a:p>
        </p:txBody>
      </p:sp>
      <p:pic>
        <p:nvPicPr>
          <p:cNvPr id="5" name="Content Placeholder 4">
            <a:extLst>
              <a:ext uri="{FF2B5EF4-FFF2-40B4-BE49-F238E27FC236}">
                <a16:creationId xmlns:a16="http://schemas.microsoft.com/office/drawing/2014/main" id="{BA585283-22DB-4F29-9D76-74A6A7AEFBD9}"/>
              </a:ext>
            </a:extLst>
          </p:cNvPr>
          <p:cNvPicPr>
            <a:picLocks noGrp="1" noChangeAspect="1"/>
          </p:cNvPicPr>
          <p:nvPr>
            <p:ph sz="half" idx="2"/>
          </p:nvPr>
        </p:nvPicPr>
        <p:blipFill>
          <a:blip r:embed="rId2"/>
          <a:stretch>
            <a:fillRect/>
          </a:stretch>
        </p:blipFill>
        <p:spPr>
          <a:xfrm>
            <a:off x="1020461" y="2041522"/>
            <a:ext cx="2956735" cy="4093426"/>
          </a:xfrm>
          <a:prstGeom prst="rect">
            <a:avLst/>
          </a:prstGeom>
        </p:spPr>
      </p:pic>
    </p:spTree>
    <p:extLst>
      <p:ext uri="{BB962C8B-B14F-4D97-AF65-F5344CB8AC3E}">
        <p14:creationId xmlns:p14="http://schemas.microsoft.com/office/powerpoint/2010/main" val="2434203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F812E-8FD5-423C-B50C-DA6D62E3D024}"/>
              </a:ext>
            </a:extLst>
          </p:cNvPr>
          <p:cNvSpPr>
            <a:spLocks noGrp="1"/>
          </p:cNvSpPr>
          <p:nvPr>
            <p:ph type="title"/>
          </p:nvPr>
        </p:nvSpPr>
        <p:spPr/>
        <p:txBody>
          <a:bodyPr>
            <a:normAutofit/>
          </a:bodyPr>
          <a:lstStyle/>
          <a:p>
            <a:r>
              <a:rPr lang="en-GB" sz="4400" dirty="0"/>
              <a:t>The ‘Poor Man of Assisi’: A Brief Biographical Sketch</a:t>
            </a:r>
          </a:p>
        </p:txBody>
      </p:sp>
      <p:sp>
        <p:nvSpPr>
          <p:cNvPr id="3" name="Content Placeholder 2">
            <a:extLst>
              <a:ext uri="{FF2B5EF4-FFF2-40B4-BE49-F238E27FC236}">
                <a16:creationId xmlns:a16="http://schemas.microsoft.com/office/drawing/2014/main" id="{AC3B7C18-4AF5-44D5-8F81-D094573DCFFE}"/>
              </a:ext>
            </a:extLst>
          </p:cNvPr>
          <p:cNvSpPr>
            <a:spLocks noGrp="1"/>
          </p:cNvSpPr>
          <p:nvPr>
            <p:ph sz="half" idx="1"/>
          </p:nvPr>
        </p:nvSpPr>
        <p:spPr>
          <a:xfrm>
            <a:off x="1000513" y="2066950"/>
            <a:ext cx="3571487" cy="4023360"/>
          </a:xfrm>
        </p:spPr>
        <p:txBody>
          <a:bodyPr>
            <a:normAutofit fontScale="92500"/>
          </a:bodyPr>
          <a:lstStyle/>
          <a:p>
            <a:pPr>
              <a:buFont typeface="Arial" panose="020B0604020202020204" pitchFamily="34" charset="0"/>
              <a:buChar char="•"/>
            </a:pPr>
            <a:r>
              <a:rPr lang="en-GB" sz="2400" dirty="0"/>
              <a:t> Walked to Rome in the spring of 1209 so as to receive the Pope’s blessing for his new Order. </a:t>
            </a:r>
          </a:p>
          <a:p>
            <a:pPr>
              <a:buFont typeface="Arial" panose="020B0604020202020204" pitchFamily="34" charset="0"/>
              <a:buChar char="•"/>
            </a:pPr>
            <a:r>
              <a:rPr lang="en-GB" sz="2400" dirty="0"/>
              <a:t> Resigned as spiritual leader of his own order in 1220/1221. </a:t>
            </a:r>
          </a:p>
          <a:p>
            <a:pPr>
              <a:buFont typeface="Arial" panose="020B0604020202020204" pitchFamily="34" charset="0"/>
              <a:buChar char="•"/>
            </a:pPr>
            <a:r>
              <a:rPr lang="en-GB" sz="2400" dirty="0"/>
              <a:t> Considered a saint throughout Europe even before his death on 3</a:t>
            </a:r>
            <a:r>
              <a:rPr lang="en-GB" sz="2400" baseline="30000" dirty="0"/>
              <a:t>rd</a:t>
            </a:r>
            <a:r>
              <a:rPr lang="en-GB" sz="2400" dirty="0"/>
              <a:t> or 4</a:t>
            </a:r>
            <a:r>
              <a:rPr lang="en-GB" sz="2400" baseline="30000" dirty="0"/>
              <a:t>th</a:t>
            </a:r>
            <a:r>
              <a:rPr lang="en-GB" sz="2400" dirty="0"/>
              <a:t> Oct 1226. </a:t>
            </a:r>
          </a:p>
          <a:p>
            <a:pPr>
              <a:buFont typeface="Arial" panose="020B0604020202020204" pitchFamily="34" charset="0"/>
              <a:buChar char="•"/>
            </a:pPr>
            <a:r>
              <a:rPr lang="en-GB" sz="2400" dirty="0"/>
              <a:t> Canonized in 1228. </a:t>
            </a:r>
          </a:p>
          <a:p>
            <a:endParaRPr lang="en-GB" dirty="0"/>
          </a:p>
        </p:txBody>
      </p:sp>
      <p:pic>
        <p:nvPicPr>
          <p:cNvPr id="5" name="Content Placeholder 4">
            <a:extLst>
              <a:ext uri="{FF2B5EF4-FFF2-40B4-BE49-F238E27FC236}">
                <a16:creationId xmlns:a16="http://schemas.microsoft.com/office/drawing/2014/main" id="{0E7D432E-14F6-4979-A51D-601CB2F0D144}"/>
              </a:ext>
            </a:extLst>
          </p:cNvPr>
          <p:cNvPicPr>
            <a:picLocks noGrp="1" noChangeAspect="1"/>
          </p:cNvPicPr>
          <p:nvPr>
            <p:ph sz="half" idx="2"/>
          </p:nvPr>
        </p:nvPicPr>
        <p:blipFill>
          <a:blip r:embed="rId2"/>
          <a:stretch>
            <a:fillRect/>
          </a:stretch>
        </p:blipFill>
        <p:spPr>
          <a:xfrm>
            <a:off x="5246703" y="1879792"/>
            <a:ext cx="2418721" cy="4397676"/>
          </a:xfrm>
          <a:prstGeom prst="rect">
            <a:avLst/>
          </a:prstGeom>
        </p:spPr>
      </p:pic>
    </p:spTree>
    <p:extLst>
      <p:ext uri="{BB962C8B-B14F-4D97-AF65-F5344CB8AC3E}">
        <p14:creationId xmlns:p14="http://schemas.microsoft.com/office/powerpoint/2010/main" val="2732678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A07F70-7275-4938-A25C-F00A55B908E4}"/>
              </a:ext>
            </a:extLst>
          </p:cNvPr>
          <p:cNvSpPr>
            <a:spLocks noGrp="1"/>
          </p:cNvSpPr>
          <p:nvPr>
            <p:ph type="title"/>
          </p:nvPr>
        </p:nvSpPr>
        <p:spPr/>
        <p:txBody>
          <a:bodyPr>
            <a:normAutofit/>
          </a:bodyPr>
          <a:lstStyle/>
          <a:p>
            <a:r>
              <a:rPr lang="en-GB" sz="4400" dirty="0"/>
              <a:t>Searching Francis’ Writings for an Ecological Ethic</a:t>
            </a:r>
          </a:p>
        </p:txBody>
      </p:sp>
      <p:sp>
        <p:nvSpPr>
          <p:cNvPr id="6" name="Content Placeholder 5">
            <a:extLst>
              <a:ext uri="{FF2B5EF4-FFF2-40B4-BE49-F238E27FC236}">
                <a16:creationId xmlns:a16="http://schemas.microsoft.com/office/drawing/2014/main" id="{F5D2C7BF-AE7A-4A0F-ABDC-430897B43C0A}"/>
              </a:ext>
            </a:extLst>
          </p:cNvPr>
          <p:cNvSpPr>
            <a:spLocks noGrp="1"/>
          </p:cNvSpPr>
          <p:nvPr>
            <p:ph idx="1"/>
          </p:nvPr>
        </p:nvSpPr>
        <p:spPr>
          <a:xfrm>
            <a:off x="800099" y="2387271"/>
            <a:ext cx="7543801" cy="4315369"/>
          </a:xfrm>
        </p:spPr>
        <p:txBody>
          <a:bodyPr>
            <a:normAutofit/>
          </a:bodyPr>
          <a:lstStyle/>
          <a:p>
            <a:pPr marL="0" indent="0" algn="just">
              <a:buNone/>
            </a:pPr>
            <a:r>
              <a:rPr lang="en-GB" sz="2800" dirty="0"/>
              <a:t>‘I command all of the brothers, both clergy and laity, when they travel about the world, or reside in various places, that they never have animals with them, or entrust an animal to the care of others, or in any other way keep one. They should also never ride on horseback unless they absolutely must do so for reasons of sickness or some other great necessity’ (</a:t>
            </a:r>
            <a:r>
              <a:rPr lang="en-GB" sz="2800" i="1" dirty="0"/>
              <a:t>The First Rule </a:t>
            </a:r>
            <a:r>
              <a:rPr lang="en-GB" sz="2800" dirty="0"/>
              <a:t>15:1-2). </a:t>
            </a:r>
          </a:p>
          <a:p>
            <a:pPr algn="just"/>
            <a:endParaRPr lang="en-GB" i="1" dirty="0"/>
          </a:p>
          <a:p>
            <a:pPr algn="just"/>
            <a:endParaRPr lang="en-GB" i="1" dirty="0"/>
          </a:p>
          <a:p>
            <a:endParaRPr lang="en-GB" dirty="0"/>
          </a:p>
        </p:txBody>
      </p:sp>
    </p:spTree>
    <p:extLst>
      <p:ext uri="{BB962C8B-B14F-4D97-AF65-F5344CB8AC3E}">
        <p14:creationId xmlns:p14="http://schemas.microsoft.com/office/powerpoint/2010/main" val="1989468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A07F70-7275-4938-A25C-F00A55B908E4}"/>
              </a:ext>
            </a:extLst>
          </p:cNvPr>
          <p:cNvSpPr>
            <a:spLocks noGrp="1"/>
          </p:cNvSpPr>
          <p:nvPr>
            <p:ph type="title"/>
          </p:nvPr>
        </p:nvSpPr>
        <p:spPr/>
        <p:txBody>
          <a:bodyPr>
            <a:normAutofit/>
          </a:bodyPr>
          <a:lstStyle/>
          <a:p>
            <a:r>
              <a:rPr lang="en-GB" sz="4400" dirty="0"/>
              <a:t>Searching Francis’ Writings for an Ecological Ethic</a:t>
            </a:r>
          </a:p>
        </p:txBody>
      </p:sp>
      <p:sp>
        <p:nvSpPr>
          <p:cNvPr id="6" name="Content Placeholder 5">
            <a:extLst>
              <a:ext uri="{FF2B5EF4-FFF2-40B4-BE49-F238E27FC236}">
                <a16:creationId xmlns:a16="http://schemas.microsoft.com/office/drawing/2014/main" id="{F5D2C7BF-AE7A-4A0F-ABDC-430897B43C0A}"/>
              </a:ext>
            </a:extLst>
          </p:cNvPr>
          <p:cNvSpPr>
            <a:spLocks noGrp="1"/>
          </p:cNvSpPr>
          <p:nvPr>
            <p:ph idx="1"/>
          </p:nvPr>
        </p:nvSpPr>
        <p:spPr>
          <a:xfrm>
            <a:off x="822960" y="2165330"/>
            <a:ext cx="7543801" cy="4315369"/>
          </a:xfrm>
        </p:spPr>
        <p:txBody>
          <a:bodyPr>
            <a:normAutofit/>
          </a:bodyPr>
          <a:lstStyle/>
          <a:p>
            <a:pPr algn="just">
              <a:buFont typeface="Arial" panose="020B0604020202020204" pitchFamily="34" charset="0"/>
              <a:buChar char="•"/>
            </a:pPr>
            <a:r>
              <a:rPr lang="en-GB" i="1" dirty="0"/>
              <a:t> The Admonitions </a:t>
            </a:r>
            <a:r>
              <a:rPr lang="en-GB" dirty="0"/>
              <a:t>(5:2) include an exhortation to guard against arrogance. Humans were created in God’s image, ‘yet every creature under heaven serves and acknowledges and obeys its Creator in its own way better than [humans] do’. </a:t>
            </a:r>
          </a:p>
          <a:p>
            <a:pPr algn="just">
              <a:buFont typeface="Arial" panose="020B0604020202020204" pitchFamily="34" charset="0"/>
              <a:buChar char="•"/>
            </a:pPr>
            <a:r>
              <a:rPr lang="en-GB" dirty="0"/>
              <a:t> ‘Holy obedience confounds all bodily and fleshly desires, keeping the body mortified to the obedience of the Spirit, and one’s brother. That way, </a:t>
            </a:r>
            <a:r>
              <a:rPr lang="en-GB" b="1" dirty="0"/>
              <a:t>each person is subject to every creature in this world</a:t>
            </a:r>
            <a:r>
              <a:rPr lang="en-GB" dirty="0"/>
              <a:t>, not only to people, but to every beast and animal too, so all may do whatever they will, as if “it had been given you from above” by the Lord’ (</a:t>
            </a:r>
            <a:r>
              <a:rPr lang="en-GB" i="1" dirty="0"/>
              <a:t>Praises of the Christian Virtues</a:t>
            </a:r>
            <a:r>
              <a:rPr lang="en-GB" dirty="0"/>
              <a:t>). </a:t>
            </a:r>
          </a:p>
          <a:p>
            <a:pPr algn="just"/>
            <a:endParaRPr lang="en-GB" i="1" dirty="0"/>
          </a:p>
          <a:p>
            <a:endParaRPr lang="en-GB" dirty="0"/>
          </a:p>
        </p:txBody>
      </p:sp>
    </p:spTree>
    <p:extLst>
      <p:ext uri="{BB962C8B-B14F-4D97-AF65-F5344CB8AC3E}">
        <p14:creationId xmlns:p14="http://schemas.microsoft.com/office/powerpoint/2010/main" val="3345150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4FF16-285B-405E-A042-082BC9B06FE7}"/>
              </a:ext>
            </a:extLst>
          </p:cNvPr>
          <p:cNvSpPr>
            <a:spLocks noGrp="1"/>
          </p:cNvSpPr>
          <p:nvPr>
            <p:ph type="title"/>
          </p:nvPr>
        </p:nvSpPr>
        <p:spPr/>
        <p:txBody>
          <a:bodyPr>
            <a:noAutofit/>
          </a:bodyPr>
          <a:lstStyle/>
          <a:p>
            <a:r>
              <a:rPr lang="en-GB" sz="4000" dirty="0"/>
              <a:t>Searching Francis’ Writings for an Ecological Ethic: </a:t>
            </a:r>
            <a:r>
              <a:rPr lang="en-GB" sz="4000" i="1" dirty="0"/>
              <a:t>Canticle of the Creatures (</a:t>
            </a:r>
            <a:r>
              <a:rPr lang="en-GB" sz="4000" i="1" dirty="0" err="1"/>
              <a:t>Cantico</a:t>
            </a:r>
            <a:r>
              <a:rPr lang="en-GB" sz="4000" i="1" dirty="0"/>
              <a:t> </a:t>
            </a:r>
            <a:r>
              <a:rPr lang="en-GB" sz="4000" i="1" dirty="0" err="1"/>
              <a:t>della</a:t>
            </a:r>
            <a:r>
              <a:rPr lang="en-GB" sz="4000" i="1" dirty="0"/>
              <a:t> </a:t>
            </a:r>
            <a:r>
              <a:rPr lang="en-GB" sz="4000" i="1" dirty="0" err="1"/>
              <a:t>creatura</a:t>
            </a:r>
            <a:r>
              <a:rPr lang="en-GB" sz="4000" i="1" dirty="0"/>
              <a:t>)</a:t>
            </a:r>
          </a:p>
        </p:txBody>
      </p:sp>
      <p:sp>
        <p:nvSpPr>
          <p:cNvPr id="3" name="Content Placeholder 2">
            <a:extLst>
              <a:ext uri="{FF2B5EF4-FFF2-40B4-BE49-F238E27FC236}">
                <a16:creationId xmlns:a16="http://schemas.microsoft.com/office/drawing/2014/main" id="{4A6845CB-4B52-47C0-871A-3CA4F85D5C2F}"/>
              </a:ext>
            </a:extLst>
          </p:cNvPr>
          <p:cNvSpPr>
            <a:spLocks noGrp="1"/>
          </p:cNvSpPr>
          <p:nvPr>
            <p:ph idx="1"/>
          </p:nvPr>
        </p:nvSpPr>
        <p:spPr>
          <a:xfrm>
            <a:off x="822960" y="2085431"/>
            <a:ext cx="7543801" cy="4023360"/>
          </a:xfrm>
        </p:spPr>
        <p:txBody>
          <a:bodyPr>
            <a:normAutofit/>
          </a:bodyPr>
          <a:lstStyle/>
          <a:p>
            <a:pPr marL="0" indent="0" algn="just">
              <a:buNone/>
            </a:pPr>
            <a:r>
              <a:rPr lang="en-GB" sz="2400" i="1" dirty="0"/>
              <a:t>Task: in your group (or with your partner), discuss the key themes and features of this hymn (composed c. 1225). How is non-human creation depicted? To what extent can this work contribute positively to the formulation of a modern (Christian) environmental ethic?</a:t>
            </a:r>
          </a:p>
        </p:txBody>
      </p:sp>
    </p:spTree>
    <p:extLst>
      <p:ext uri="{BB962C8B-B14F-4D97-AF65-F5344CB8AC3E}">
        <p14:creationId xmlns:p14="http://schemas.microsoft.com/office/powerpoint/2010/main" val="22678354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269CA-86D7-4BC3-B1BE-00CF1DBA2DB3}"/>
              </a:ext>
            </a:extLst>
          </p:cNvPr>
          <p:cNvSpPr>
            <a:spLocks noGrp="1"/>
          </p:cNvSpPr>
          <p:nvPr>
            <p:ph type="title"/>
          </p:nvPr>
        </p:nvSpPr>
        <p:spPr/>
        <p:txBody>
          <a:bodyPr>
            <a:normAutofit/>
          </a:bodyPr>
          <a:lstStyle/>
          <a:p>
            <a:r>
              <a:rPr lang="en-GB" sz="4400" i="1" dirty="0"/>
              <a:t>Canticle of the Creatures</a:t>
            </a:r>
            <a:r>
              <a:rPr lang="en-GB" sz="4400" dirty="0"/>
              <a:t>: Salient Features</a:t>
            </a:r>
          </a:p>
        </p:txBody>
      </p:sp>
      <p:sp>
        <p:nvSpPr>
          <p:cNvPr id="3" name="Content Placeholder 2">
            <a:extLst>
              <a:ext uri="{FF2B5EF4-FFF2-40B4-BE49-F238E27FC236}">
                <a16:creationId xmlns:a16="http://schemas.microsoft.com/office/drawing/2014/main" id="{13182CA6-7605-4ACF-A819-4BFDA2095F58}"/>
              </a:ext>
            </a:extLst>
          </p:cNvPr>
          <p:cNvSpPr>
            <a:spLocks noGrp="1"/>
          </p:cNvSpPr>
          <p:nvPr>
            <p:ph idx="1"/>
          </p:nvPr>
        </p:nvSpPr>
        <p:spPr>
          <a:xfrm>
            <a:off x="822960" y="1996655"/>
            <a:ext cx="7543801" cy="4023360"/>
          </a:xfrm>
        </p:spPr>
        <p:txBody>
          <a:bodyPr>
            <a:normAutofit lnSpcReduction="10000"/>
          </a:bodyPr>
          <a:lstStyle/>
          <a:p>
            <a:pPr algn="just">
              <a:buFont typeface="Arial" panose="020B0604020202020204" pitchFamily="34" charset="0"/>
              <a:buChar char="•"/>
            </a:pPr>
            <a:r>
              <a:rPr lang="en-GB" dirty="0"/>
              <a:t> A </a:t>
            </a:r>
            <a:r>
              <a:rPr lang="en-GB" b="1" dirty="0"/>
              <a:t>theocentric</a:t>
            </a:r>
            <a:r>
              <a:rPr lang="en-GB" dirty="0"/>
              <a:t> celebration of creation – God the only one worthy of praise! </a:t>
            </a:r>
          </a:p>
          <a:p>
            <a:pPr algn="just">
              <a:buFont typeface="Arial" panose="020B0604020202020204" pitchFamily="34" charset="0"/>
              <a:buChar char="•"/>
            </a:pPr>
            <a:r>
              <a:rPr lang="en-GB" dirty="0"/>
              <a:t> Creation appreciated (</a:t>
            </a:r>
            <a:r>
              <a:rPr lang="en-GB" i="1" dirty="0" err="1"/>
              <a:t>Laudato</a:t>
            </a:r>
            <a:r>
              <a:rPr lang="en-GB" i="1" dirty="0"/>
              <a:t> </a:t>
            </a:r>
            <a:r>
              <a:rPr lang="en-GB" i="1" dirty="0" err="1"/>
              <a:t>si</a:t>
            </a:r>
            <a:r>
              <a:rPr lang="en-GB" i="1" dirty="0"/>
              <a:t>, mi </a:t>
            </a:r>
            <a:r>
              <a:rPr lang="en-GB" i="1" dirty="0" err="1"/>
              <a:t>Signore</a:t>
            </a:r>
            <a:r>
              <a:rPr lang="en-GB" i="1" dirty="0"/>
              <a:t>, per</a:t>
            </a:r>
            <a:r>
              <a:rPr lang="en-GB" dirty="0"/>
              <a:t>…) in a least 3 different ways: </a:t>
            </a:r>
          </a:p>
          <a:p>
            <a:pPr marL="457200" indent="-457200" algn="just">
              <a:buFont typeface="+mj-lt"/>
              <a:buAutoNum type="arabicPeriod"/>
            </a:pPr>
            <a:r>
              <a:rPr lang="en-GB" dirty="0"/>
              <a:t> for their service to human beings</a:t>
            </a:r>
          </a:p>
          <a:p>
            <a:pPr marL="457200" indent="-457200" algn="just">
              <a:buFont typeface="+mj-lt"/>
              <a:buAutoNum type="arabicPeriod"/>
            </a:pPr>
            <a:r>
              <a:rPr lang="en-GB" dirty="0"/>
              <a:t> for their beauty</a:t>
            </a:r>
          </a:p>
          <a:p>
            <a:pPr marL="457200" indent="-457200" algn="just">
              <a:buFont typeface="+mj-lt"/>
              <a:buAutoNum type="arabicPeriod"/>
            </a:pPr>
            <a:r>
              <a:rPr lang="en-GB" dirty="0"/>
              <a:t> for the way in which they reflect the divine nature</a:t>
            </a:r>
          </a:p>
          <a:p>
            <a:pPr marL="0" indent="0" algn="just">
              <a:buNone/>
            </a:pPr>
            <a:endParaRPr lang="en-GB" dirty="0"/>
          </a:p>
          <a:p>
            <a:pPr algn="just">
              <a:buFont typeface="Arial" panose="020B0604020202020204" pitchFamily="34" charset="0"/>
              <a:buChar char="•"/>
            </a:pPr>
            <a:r>
              <a:rPr lang="en-GB" dirty="0"/>
              <a:t> The relationship of human to non-human creatures expressed in familial terms – denotes affection and affinity (but probably not equality!). </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24878767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269CA-86D7-4BC3-B1BE-00CF1DBA2DB3}"/>
              </a:ext>
            </a:extLst>
          </p:cNvPr>
          <p:cNvSpPr>
            <a:spLocks noGrp="1"/>
          </p:cNvSpPr>
          <p:nvPr>
            <p:ph type="title"/>
          </p:nvPr>
        </p:nvSpPr>
        <p:spPr/>
        <p:txBody>
          <a:bodyPr>
            <a:normAutofit/>
          </a:bodyPr>
          <a:lstStyle/>
          <a:p>
            <a:r>
              <a:rPr lang="en-GB" sz="4400" i="1" dirty="0"/>
              <a:t>Canticle of the Creatures</a:t>
            </a:r>
            <a:r>
              <a:rPr lang="en-GB" sz="4400" dirty="0"/>
              <a:t>: Salient Features</a:t>
            </a:r>
          </a:p>
        </p:txBody>
      </p:sp>
      <p:sp>
        <p:nvSpPr>
          <p:cNvPr id="3" name="Content Placeholder 2">
            <a:extLst>
              <a:ext uri="{FF2B5EF4-FFF2-40B4-BE49-F238E27FC236}">
                <a16:creationId xmlns:a16="http://schemas.microsoft.com/office/drawing/2014/main" id="{13182CA6-7605-4ACF-A819-4BFDA2095F58}"/>
              </a:ext>
            </a:extLst>
          </p:cNvPr>
          <p:cNvSpPr>
            <a:spLocks noGrp="1"/>
          </p:cNvSpPr>
          <p:nvPr>
            <p:ph idx="1"/>
          </p:nvPr>
        </p:nvSpPr>
        <p:spPr>
          <a:xfrm>
            <a:off x="822959" y="2147574"/>
            <a:ext cx="7543801" cy="4146693"/>
          </a:xfrm>
        </p:spPr>
        <p:txBody>
          <a:bodyPr>
            <a:normAutofit/>
          </a:bodyPr>
          <a:lstStyle/>
          <a:p>
            <a:pPr marL="0" indent="0" algn="just">
              <a:buNone/>
            </a:pPr>
            <a:r>
              <a:rPr lang="en-GB" dirty="0"/>
              <a:t>‘Most high, almighty, good Lord God, to you belong all praise, glory, honour, and blessing! Praised be you, O my Lord and God, </a:t>
            </a:r>
            <a:r>
              <a:rPr lang="en-GB" i="1" dirty="0"/>
              <a:t>with all your creatures</a:t>
            </a:r>
            <a:r>
              <a:rPr lang="en-GB" dirty="0"/>
              <a:t>…’</a:t>
            </a:r>
          </a:p>
          <a:p>
            <a:pPr algn="just">
              <a:buFont typeface="Arial" panose="020B0604020202020204" pitchFamily="34" charset="0"/>
              <a:buChar char="•"/>
            </a:pPr>
            <a:r>
              <a:rPr lang="en-GB" dirty="0"/>
              <a:t> Humans united with non-human creation in praise of the Creator – emphasis on a common creatureliness as well as on the moral autonomy of the natural world. </a:t>
            </a:r>
          </a:p>
          <a:p>
            <a:pPr>
              <a:buFont typeface="Arial" panose="020B0604020202020204" pitchFamily="34" charset="0"/>
              <a:buChar char="•"/>
            </a:pPr>
            <a:r>
              <a:rPr lang="en-GB" dirty="0"/>
              <a:t> The theme of praise by all creatures has its origins in the biblical tradition (see, for example, Dan. 3:52-90; Ps. 148; Rev. 5:13). </a:t>
            </a:r>
          </a:p>
          <a:p>
            <a:pPr>
              <a:buFont typeface="Arial" panose="020B0604020202020204" pitchFamily="34" charset="0"/>
              <a:buChar char="•"/>
            </a:pPr>
            <a:r>
              <a:rPr lang="en-GB" dirty="0"/>
              <a:t> All creation called upon to fulfil its appointed task: to praise and glorify the Creator. </a:t>
            </a:r>
          </a:p>
        </p:txBody>
      </p:sp>
    </p:spTree>
    <p:extLst>
      <p:ext uri="{BB962C8B-B14F-4D97-AF65-F5344CB8AC3E}">
        <p14:creationId xmlns:p14="http://schemas.microsoft.com/office/powerpoint/2010/main" val="3671344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2E0ED2C-6FAB-4D2B-9429-DD34F44ED32F}"/>
              </a:ext>
            </a:extLst>
          </p:cNvPr>
          <p:cNvSpPr>
            <a:spLocks noGrp="1"/>
          </p:cNvSpPr>
          <p:nvPr>
            <p:ph idx="4294967295"/>
          </p:nvPr>
        </p:nvSpPr>
        <p:spPr>
          <a:xfrm>
            <a:off x="1600200" y="1846263"/>
            <a:ext cx="7543800" cy="4022725"/>
          </a:xfrm>
        </p:spPr>
        <p:txBody>
          <a:bodyPr/>
          <a:lstStyle/>
          <a:p>
            <a:r>
              <a:rPr lang="en-GB" dirty="0"/>
              <a:t> </a:t>
            </a:r>
          </a:p>
        </p:txBody>
      </p:sp>
      <p:pic>
        <p:nvPicPr>
          <p:cNvPr id="6" name="Picture 5">
            <a:extLst>
              <a:ext uri="{FF2B5EF4-FFF2-40B4-BE49-F238E27FC236}">
                <a16:creationId xmlns:a16="http://schemas.microsoft.com/office/drawing/2014/main" id="{9D1DF7DD-866B-4F7D-B5CB-79EC20AA3A5D}"/>
              </a:ext>
            </a:extLst>
          </p:cNvPr>
          <p:cNvPicPr>
            <a:picLocks noChangeAspect="1"/>
          </p:cNvPicPr>
          <p:nvPr/>
        </p:nvPicPr>
        <p:blipFill>
          <a:blip r:embed="rId2"/>
          <a:stretch>
            <a:fillRect/>
          </a:stretch>
        </p:blipFill>
        <p:spPr>
          <a:xfrm>
            <a:off x="162207" y="302753"/>
            <a:ext cx="4574714" cy="5947127"/>
          </a:xfrm>
          <a:prstGeom prst="rect">
            <a:avLst/>
          </a:prstGeom>
        </p:spPr>
      </p:pic>
      <p:pic>
        <p:nvPicPr>
          <p:cNvPr id="7" name="Picture 6">
            <a:extLst>
              <a:ext uri="{FF2B5EF4-FFF2-40B4-BE49-F238E27FC236}">
                <a16:creationId xmlns:a16="http://schemas.microsoft.com/office/drawing/2014/main" id="{A8E24412-6B01-49DC-BF1D-6081F8C8CE2D}"/>
              </a:ext>
            </a:extLst>
          </p:cNvPr>
          <p:cNvPicPr>
            <a:picLocks noChangeAspect="1"/>
          </p:cNvPicPr>
          <p:nvPr/>
        </p:nvPicPr>
        <p:blipFill>
          <a:blip r:embed="rId3"/>
          <a:stretch>
            <a:fillRect/>
          </a:stretch>
        </p:blipFill>
        <p:spPr>
          <a:xfrm>
            <a:off x="4868773" y="1247491"/>
            <a:ext cx="4143375" cy="4057650"/>
          </a:xfrm>
          <a:prstGeom prst="rect">
            <a:avLst/>
          </a:prstGeom>
        </p:spPr>
      </p:pic>
    </p:spTree>
    <p:extLst>
      <p:ext uri="{BB962C8B-B14F-4D97-AF65-F5344CB8AC3E}">
        <p14:creationId xmlns:p14="http://schemas.microsoft.com/office/powerpoint/2010/main" val="2167577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A5E6B-4CD2-46C1-8518-BDF6628BF34D}"/>
              </a:ext>
            </a:extLst>
          </p:cNvPr>
          <p:cNvSpPr>
            <a:spLocks noGrp="1"/>
          </p:cNvSpPr>
          <p:nvPr>
            <p:ph type="title"/>
          </p:nvPr>
        </p:nvSpPr>
        <p:spPr/>
        <p:txBody>
          <a:bodyPr>
            <a:normAutofit/>
          </a:bodyPr>
          <a:lstStyle/>
          <a:p>
            <a:r>
              <a:rPr lang="en-GB" sz="4400" dirty="0"/>
              <a:t>Assessing the Ecological Worth of Francis’ Writings </a:t>
            </a:r>
          </a:p>
        </p:txBody>
      </p:sp>
      <p:sp>
        <p:nvSpPr>
          <p:cNvPr id="3" name="Content Placeholder 2">
            <a:extLst>
              <a:ext uri="{FF2B5EF4-FFF2-40B4-BE49-F238E27FC236}">
                <a16:creationId xmlns:a16="http://schemas.microsoft.com/office/drawing/2014/main" id="{4F5E5E99-6CFD-47AF-B91C-276733FB352F}"/>
              </a:ext>
            </a:extLst>
          </p:cNvPr>
          <p:cNvSpPr>
            <a:spLocks noGrp="1"/>
          </p:cNvSpPr>
          <p:nvPr>
            <p:ph idx="1"/>
          </p:nvPr>
        </p:nvSpPr>
        <p:spPr>
          <a:xfrm>
            <a:off x="800099" y="2218595"/>
            <a:ext cx="7543801" cy="4023360"/>
          </a:xfrm>
        </p:spPr>
        <p:txBody>
          <a:bodyPr>
            <a:normAutofit/>
          </a:bodyPr>
          <a:lstStyle/>
          <a:p>
            <a:pPr algn="just">
              <a:buFont typeface="Arial" panose="020B0604020202020204" pitchFamily="34" charset="0"/>
              <a:buChar char="•"/>
            </a:pPr>
            <a:r>
              <a:rPr lang="en-GB" sz="2400" dirty="0"/>
              <a:t> Nature not a particularly prominent motif in the writings of Francis.</a:t>
            </a:r>
          </a:p>
          <a:p>
            <a:pPr algn="just">
              <a:buFont typeface="Arial" panose="020B0604020202020204" pitchFamily="34" charset="0"/>
              <a:buChar char="•"/>
            </a:pPr>
            <a:r>
              <a:rPr lang="en-GB" sz="2400" dirty="0"/>
              <a:t> In the </a:t>
            </a:r>
            <a:r>
              <a:rPr lang="en-GB" sz="2400" i="1" dirty="0"/>
              <a:t>Canticle</a:t>
            </a:r>
            <a:r>
              <a:rPr lang="en-GB" sz="2400" dirty="0"/>
              <a:t>, however, there is an appreciation for the constituent elements of non-human creation as well as an emphasis on the affinity or ‘common creatureliness’ that exists between all creatures. </a:t>
            </a:r>
          </a:p>
          <a:p>
            <a:pPr algn="just">
              <a:buFont typeface="Arial" panose="020B0604020202020204" pitchFamily="34" charset="0"/>
              <a:buChar char="•"/>
            </a:pPr>
            <a:r>
              <a:rPr lang="en-GB" sz="2400" dirty="0"/>
              <a:t> BUT affinity, affection or communion should not be mistaken for equality (contra White). </a:t>
            </a:r>
          </a:p>
        </p:txBody>
      </p:sp>
    </p:spTree>
    <p:extLst>
      <p:ext uri="{BB962C8B-B14F-4D97-AF65-F5344CB8AC3E}">
        <p14:creationId xmlns:p14="http://schemas.microsoft.com/office/powerpoint/2010/main" val="290995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68553-FC0C-446F-8956-508B38CEB8E7}"/>
              </a:ext>
            </a:extLst>
          </p:cNvPr>
          <p:cNvSpPr>
            <a:spLocks noGrp="1"/>
          </p:cNvSpPr>
          <p:nvPr>
            <p:ph type="title"/>
          </p:nvPr>
        </p:nvSpPr>
        <p:spPr/>
        <p:txBody>
          <a:bodyPr>
            <a:normAutofit/>
          </a:bodyPr>
          <a:lstStyle/>
          <a:p>
            <a:r>
              <a:rPr lang="en-GB" sz="4400" dirty="0"/>
              <a:t>Francis and Nature in the Legends</a:t>
            </a:r>
          </a:p>
        </p:txBody>
      </p:sp>
      <p:sp>
        <p:nvSpPr>
          <p:cNvPr id="3" name="Content Placeholder 2">
            <a:extLst>
              <a:ext uri="{FF2B5EF4-FFF2-40B4-BE49-F238E27FC236}">
                <a16:creationId xmlns:a16="http://schemas.microsoft.com/office/drawing/2014/main" id="{E2B3C1E2-1027-405F-ABDF-3946154CDEAD}"/>
              </a:ext>
            </a:extLst>
          </p:cNvPr>
          <p:cNvSpPr>
            <a:spLocks noGrp="1"/>
          </p:cNvSpPr>
          <p:nvPr>
            <p:ph idx="1"/>
          </p:nvPr>
        </p:nvSpPr>
        <p:spPr>
          <a:xfrm>
            <a:off x="822960" y="2103186"/>
            <a:ext cx="7543801" cy="4023360"/>
          </a:xfrm>
        </p:spPr>
        <p:txBody>
          <a:bodyPr>
            <a:normAutofit/>
          </a:bodyPr>
          <a:lstStyle/>
          <a:p>
            <a:pPr algn="just">
              <a:buFont typeface="Arial" panose="020B0604020202020204" pitchFamily="34" charset="0"/>
              <a:buChar char="•"/>
            </a:pPr>
            <a:r>
              <a:rPr lang="en-GB" dirty="0"/>
              <a:t> Stories about Francis’ interactions with non-human animals are both numerous and varied. </a:t>
            </a:r>
          </a:p>
          <a:p>
            <a:pPr algn="just">
              <a:buFont typeface="Arial" panose="020B0604020202020204" pitchFamily="34" charset="0"/>
              <a:buChar char="•"/>
            </a:pPr>
            <a:r>
              <a:rPr lang="en-GB" dirty="0"/>
              <a:t> In the legends of the saints, reference to their dealings with animals is common – long tradition of stories of saints and animals going back to the desert fathers and Celtic saints. </a:t>
            </a:r>
          </a:p>
          <a:p>
            <a:pPr algn="just">
              <a:buFont typeface="Arial" panose="020B0604020202020204" pitchFamily="34" charset="0"/>
              <a:buChar char="•"/>
            </a:pPr>
            <a:r>
              <a:rPr lang="en-GB" dirty="0"/>
              <a:t> These hermits lived amid wild nature – their interactions with animals reflect the intended relationship of humans to the rest of the created order. Francis no exception in this regard! </a:t>
            </a:r>
          </a:p>
          <a:p>
            <a:pPr algn="just">
              <a:buFont typeface="Arial" panose="020B0604020202020204" pitchFamily="34" charset="0"/>
              <a:buChar char="•"/>
            </a:pPr>
            <a:r>
              <a:rPr lang="en-GB" dirty="0"/>
              <a:t> Francis remembered for his ‘special relationship’ with the natural world, more so than any other saint. Why is this the case?</a:t>
            </a:r>
          </a:p>
        </p:txBody>
      </p:sp>
    </p:spTree>
    <p:extLst>
      <p:ext uri="{BB962C8B-B14F-4D97-AF65-F5344CB8AC3E}">
        <p14:creationId xmlns:p14="http://schemas.microsoft.com/office/powerpoint/2010/main" val="2172093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EDA96-3865-4FDD-BEEB-49C586A687BC}"/>
              </a:ext>
            </a:extLst>
          </p:cNvPr>
          <p:cNvSpPr>
            <a:spLocks noGrp="1"/>
          </p:cNvSpPr>
          <p:nvPr>
            <p:ph type="title"/>
          </p:nvPr>
        </p:nvSpPr>
        <p:spPr/>
        <p:txBody>
          <a:bodyPr>
            <a:normAutofit fontScale="90000"/>
          </a:bodyPr>
          <a:lstStyle/>
          <a:p>
            <a:r>
              <a:rPr lang="en-GB" sz="4400" dirty="0"/>
              <a:t>Francis and Nature: The Restoration of (Hierarchical) Relationship</a:t>
            </a:r>
          </a:p>
        </p:txBody>
      </p:sp>
      <p:sp>
        <p:nvSpPr>
          <p:cNvPr id="3" name="Content Placeholder 2">
            <a:extLst>
              <a:ext uri="{FF2B5EF4-FFF2-40B4-BE49-F238E27FC236}">
                <a16:creationId xmlns:a16="http://schemas.microsoft.com/office/drawing/2014/main" id="{B3B8E689-BAF9-4702-8CD7-783C659083B6}"/>
              </a:ext>
            </a:extLst>
          </p:cNvPr>
          <p:cNvSpPr>
            <a:spLocks noGrp="1"/>
          </p:cNvSpPr>
          <p:nvPr>
            <p:ph idx="1"/>
          </p:nvPr>
        </p:nvSpPr>
        <p:spPr>
          <a:xfrm>
            <a:off x="822960" y="2254107"/>
            <a:ext cx="7543801" cy="4023360"/>
          </a:xfrm>
        </p:spPr>
        <p:txBody>
          <a:bodyPr>
            <a:normAutofit/>
          </a:bodyPr>
          <a:lstStyle/>
          <a:p>
            <a:pPr algn="just">
              <a:buFont typeface="Arial" panose="020B0604020202020204" pitchFamily="34" charset="0"/>
              <a:buChar char="•"/>
            </a:pPr>
            <a:r>
              <a:rPr lang="en-GB" sz="2400" dirty="0"/>
              <a:t> Francis’ dealings with non-human animals reflects God’s original plan for creation (i.e. non-violent relations). </a:t>
            </a:r>
          </a:p>
          <a:p>
            <a:pPr algn="just">
              <a:buFont typeface="Arial" panose="020B0604020202020204" pitchFamily="34" charset="0"/>
              <a:buChar char="•"/>
            </a:pPr>
            <a:r>
              <a:rPr lang="en-GB" sz="2400" dirty="0"/>
              <a:t> This plan includes human dominion over other creatures – authority exercised in the context of non-violence and consent. </a:t>
            </a:r>
          </a:p>
          <a:p>
            <a:pPr algn="just">
              <a:buFont typeface="Arial" panose="020B0604020202020204" pitchFamily="34" charset="0"/>
              <a:buChar char="•"/>
            </a:pPr>
            <a:r>
              <a:rPr lang="en-GB" sz="2400" dirty="0"/>
              <a:t> Animals </a:t>
            </a:r>
            <a:r>
              <a:rPr lang="en-GB" sz="2400" i="1" dirty="0"/>
              <a:t>serve and obey </a:t>
            </a:r>
            <a:r>
              <a:rPr lang="en-GB" sz="2400" dirty="0"/>
              <a:t>Francis and he cares for them in turn. </a:t>
            </a:r>
          </a:p>
        </p:txBody>
      </p:sp>
    </p:spTree>
    <p:extLst>
      <p:ext uri="{BB962C8B-B14F-4D97-AF65-F5344CB8AC3E}">
        <p14:creationId xmlns:p14="http://schemas.microsoft.com/office/powerpoint/2010/main" val="98015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0936E-6590-4DA7-91FB-43EA9BB3C544}"/>
              </a:ext>
            </a:extLst>
          </p:cNvPr>
          <p:cNvSpPr>
            <a:spLocks noGrp="1"/>
          </p:cNvSpPr>
          <p:nvPr>
            <p:ph type="title"/>
          </p:nvPr>
        </p:nvSpPr>
        <p:spPr/>
        <p:txBody>
          <a:bodyPr>
            <a:normAutofit/>
          </a:bodyPr>
          <a:lstStyle/>
          <a:p>
            <a:r>
              <a:rPr lang="en-GB" sz="4400" dirty="0"/>
              <a:t>The Wolf of </a:t>
            </a:r>
            <a:r>
              <a:rPr lang="en-GB" sz="4400" dirty="0" err="1"/>
              <a:t>Gubbio</a:t>
            </a:r>
            <a:endParaRPr lang="en-GB" sz="4400" dirty="0"/>
          </a:p>
        </p:txBody>
      </p:sp>
      <p:sp>
        <p:nvSpPr>
          <p:cNvPr id="4" name="Content Placeholder 3">
            <a:extLst>
              <a:ext uri="{FF2B5EF4-FFF2-40B4-BE49-F238E27FC236}">
                <a16:creationId xmlns:a16="http://schemas.microsoft.com/office/drawing/2014/main" id="{D8340A2A-4E5F-4987-A042-6FD53D7A56EC}"/>
              </a:ext>
            </a:extLst>
          </p:cNvPr>
          <p:cNvSpPr>
            <a:spLocks noGrp="1"/>
          </p:cNvSpPr>
          <p:nvPr>
            <p:ph sz="half" idx="1"/>
          </p:nvPr>
        </p:nvSpPr>
        <p:spPr>
          <a:xfrm>
            <a:off x="891540" y="1973376"/>
            <a:ext cx="3703320" cy="4023360"/>
          </a:xfrm>
        </p:spPr>
        <p:txBody>
          <a:bodyPr/>
          <a:lstStyle/>
          <a:p>
            <a:pPr>
              <a:buFont typeface="Arial" panose="020B0604020202020204" pitchFamily="34" charset="0"/>
              <a:buChar char="•"/>
            </a:pPr>
            <a:r>
              <a:rPr lang="en-GB" sz="2400" i="1" dirty="0"/>
              <a:t> Task: read the story of the Wolf of </a:t>
            </a:r>
            <a:r>
              <a:rPr lang="en-GB" sz="2400" i="1" dirty="0" err="1"/>
              <a:t>Gubbio</a:t>
            </a:r>
            <a:r>
              <a:rPr lang="en-GB" sz="2400" i="1" dirty="0"/>
              <a:t> (one of the most well-known episodes in the life of Francis).</a:t>
            </a:r>
          </a:p>
          <a:p>
            <a:pPr>
              <a:buFont typeface="Arial" panose="020B0604020202020204" pitchFamily="34" charset="0"/>
              <a:buChar char="•"/>
            </a:pPr>
            <a:r>
              <a:rPr lang="en-GB" sz="2400" i="1" dirty="0"/>
              <a:t> What are your immediate reactions to this story? How would you describe the relationship between Francis and the wolf? To what extent does this story have an ‘anthropocentric ring’?</a:t>
            </a:r>
          </a:p>
          <a:p>
            <a:endParaRPr lang="en-GB" i="1" dirty="0"/>
          </a:p>
        </p:txBody>
      </p:sp>
      <p:pic>
        <p:nvPicPr>
          <p:cNvPr id="6" name="Content Placeholder 5">
            <a:extLst>
              <a:ext uri="{FF2B5EF4-FFF2-40B4-BE49-F238E27FC236}">
                <a16:creationId xmlns:a16="http://schemas.microsoft.com/office/drawing/2014/main" id="{B8E2813E-E557-4505-A645-ECA78BE719B3}"/>
              </a:ext>
            </a:extLst>
          </p:cNvPr>
          <p:cNvPicPr>
            <a:picLocks noGrp="1" noChangeAspect="1"/>
          </p:cNvPicPr>
          <p:nvPr>
            <p:ph sz="half" idx="2"/>
          </p:nvPr>
        </p:nvPicPr>
        <p:blipFill>
          <a:blip r:embed="rId2"/>
          <a:stretch>
            <a:fillRect/>
          </a:stretch>
        </p:blipFill>
        <p:spPr>
          <a:xfrm>
            <a:off x="5133410" y="1845734"/>
            <a:ext cx="2688458" cy="4439656"/>
          </a:xfrm>
          <a:prstGeom prst="rect">
            <a:avLst/>
          </a:prstGeom>
        </p:spPr>
      </p:pic>
    </p:spTree>
    <p:extLst>
      <p:ext uri="{BB962C8B-B14F-4D97-AF65-F5344CB8AC3E}">
        <p14:creationId xmlns:p14="http://schemas.microsoft.com/office/powerpoint/2010/main" val="2278202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A39B092-BE55-41F1-AA4C-A2040A37B344}"/>
              </a:ext>
            </a:extLst>
          </p:cNvPr>
          <p:cNvSpPr>
            <a:spLocks noGrp="1"/>
          </p:cNvSpPr>
          <p:nvPr>
            <p:ph type="title"/>
          </p:nvPr>
        </p:nvSpPr>
        <p:spPr/>
        <p:txBody>
          <a:bodyPr>
            <a:normAutofit/>
          </a:bodyPr>
          <a:lstStyle/>
          <a:p>
            <a:r>
              <a:rPr lang="en-GB" sz="4400" dirty="0"/>
              <a:t>Francis’ ‘Nature Mysticism’</a:t>
            </a:r>
          </a:p>
        </p:txBody>
      </p:sp>
      <p:sp>
        <p:nvSpPr>
          <p:cNvPr id="6" name="Content Placeholder 5">
            <a:extLst>
              <a:ext uri="{FF2B5EF4-FFF2-40B4-BE49-F238E27FC236}">
                <a16:creationId xmlns:a16="http://schemas.microsoft.com/office/drawing/2014/main" id="{39432D84-39EC-4B27-9447-9BDAA284639E}"/>
              </a:ext>
            </a:extLst>
          </p:cNvPr>
          <p:cNvSpPr>
            <a:spLocks noGrp="1"/>
          </p:cNvSpPr>
          <p:nvPr>
            <p:ph idx="1"/>
          </p:nvPr>
        </p:nvSpPr>
        <p:spPr>
          <a:xfrm>
            <a:off x="822959" y="2094308"/>
            <a:ext cx="7543801" cy="4023360"/>
          </a:xfrm>
        </p:spPr>
        <p:txBody>
          <a:bodyPr>
            <a:normAutofit/>
          </a:bodyPr>
          <a:lstStyle/>
          <a:p>
            <a:pPr>
              <a:buFont typeface="Arial" panose="020B0604020202020204" pitchFamily="34" charset="0"/>
              <a:buChar char="•"/>
            </a:pPr>
            <a:r>
              <a:rPr lang="en-GB" dirty="0"/>
              <a:t> Less stereotypical are the accounts of Francis taking intense joy in non-human creation:</a:t>
            </a:r>
          </a:p>
          <a:p>
            <a:pPr marL="0" indent="0" algn="just">
              <a:buNone/>
            </a:pPr>
            <a:r>
              <a:rPr lang="en-GB" dirty="0"/>
              <a:t>‘He used to extol the artistry of [the bees’] work and their remarkable ingenuity, giving glory to the Lord. With such an outpouring, he often used up an entire day or more in praise of them and other creatures’ (</a:t>
            </a:r>
            <a:r>
              <a:rPr lang="en-GB" i="1" dirty="0"/>
              <a:t>Vita prima </a:t>
            </a:r>
            <a:r>
              <a:rPr lang="en-GB" dirty="0"/>
              <a:t>80).</a:t>
            </a:r>
          </a:p>
          <a:p>
            <a:pPr marL="0" indent="0" algn="just">
              <a:buNone/>
            </a:pPr>
            <a:r>
              <a:rPr lang="en-GB" dirty="0"/>
              <a:t>‘He had so much love and sympathy for [the creatures] that he was disturbed when they were treated without respect. He spoke to them with a great inner and exterior joy, as if they had been endowed by God with feeling, intelligence, and speech. Very often it was for him the occasion to become enraptured in God’ (</a:t>
            </a:r>
            <a:r>
              <a:rPr lang="en-GB" i="1" dirty="0" err="1"/>
              <a:t>Legenda</a:t>
            </a:r>
            <a:r>
              <a:rPr lang="en-GB" i="1" dirty="0"/>
              <a:t> </a:t>
            </a:r>
            <a:r>
              <a:rPr lang="en-GB" i="1" dirty="0" err="1"/>
              <a:t>Perugina</a:t>
            </a:r>
            <a:r>
              <a:rPr lang="en-GB" i="1" dirty="0"/>
              <a:t> </a:t>
            </a:r>
            <a:r>
              <a:rPr lang="en-GB" dirty="0"/>
              <a:t>49).</a:t>
            </a:r>
          </a:p>
        </p:txBody>
      </p:sp>
    </p:spTree>
    <p:extLst>
      <p:ext uri="{BB962C8B-B14F-4D97-AF65-F5344CB8AC3E}">
        <p14:creationId xmlns:p14="http://schemas.microsoft.com/office/powerpoint/2010/main" val="29389434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A39B092-BE55-41F1-AA4C-A2040A37B344}"/>
              </a:ext>
            </a:extLst>
          </p:cNvPr>
          <p:cNvSpPr>
            <a:spLocks noGrp="1"/>
          </p:cNvSpPr>
          <p:nvPr>
            <p:ph type="title"/>
          </p:nvPr>
        </p:nvSpPr>
        <p:spPr/>
        <p:txBody>
          <a:bodyPr>
            <a:normAutofit/>
          </a:bodyPr>
          <a:lstStyle/>
          <a:p>
            <a:r>
              <a:rPr lang="en-GB" sz="4400" dirty="0"/>
              <a:t>Francis’ ‘Nature Mysticism’</a:t>
            </a:r>
          </a:p>
        </p:txBody>
      </p:sp>
      <p:sp>
        <p:nvSpPr>
          <p:cNvPr id="6" name="Content Placeholder 5">
            <a:extLst>
              <a:ext uri="{FF2B5EF4-FFF2-40B4-BE49-F238E27FC236}">
                <a16:creationId xmlns:a16="http://schemas.microsoft.com/office/drawing/2014/main" id="{39432D84-39EC-4B27-9447-9BDAA284639E}"/>
              </a:ext>
            </a:extLst>
          </p:cNvPr>
          <p:cNvSpPr>
            <a:spLocks noGrp="1"/>
          </p:cNvSpPr>
          <p:nvPr>
            <p:ph idx="1"/>
          </p:nvPr>
        </p:nvSpPr>
        <p:spPr>
          <a:xfrm>
            <a:off x="822959" y="2289617"/>
            <a:ext cx="7543801" cy="4023360"/>
          </a:xfrm>
        </p:spPr>
        <p:txBody>
          <a:bodyPr>
            <a:normAutofit/>
          </a:bodyPr>
          <a:lstStyle/>
          <a:p>
            <a:pPr marL="0" indent="0" algn="just">
              <a:buNone/>
            </a:pPr>
            <a:r>
              <a:rPr lang="en-GB" sz="2400" dirty="0"/>
              <a:t>‘H]e caressed and contemplated [the creatures] with delight, so much so that his spirit seemed to live in heaven and not on earth’ (</a:t>
            </a:r>
            <a:r>
              <a:rPr lang="en-GB" sz="2400" i="1" dirty="0" err="1"/>
              <a:t>Legenda</a:t>
            </a:r>
            <a:r>
              <a:rPr lang="en-GB" sz="2400" i="1" dirty="0"/>
              <a:t> </a:t>
            </a:r>
            <a:r>
              <a:rPr lang="en-GB" sz="2400" i="1" dirty="0" err="1"/>
              <a:t>Perugina</a:t>
            </a:r>
            <a:r>
              <a:rPr lang="en-GB" sz="2400" i="1" dirty="0"/>
              <a:t> </a:t>
            </a:r>
            <a:r>
              <a:rPr lang="en-GB" sz="2400" dirty="0"/>
              <a:t>51).</a:t>
            </a:r>
          </a:p>
          <a:p>
            <a:pPr marL="0" indent="0" algn="just">
              <a:buNone/>
            </a:pPr>
            <a:r>
              <a:rPr lang="en-GB" sz="2400" dirty="0"/>
              <a:t>‘He chatted to them with inward and outward joy, just as if they felt, understood, and could talk about God, so that many times in this way he was rapt in contemplation of God’ (</a:t>
            </a:r>
            <a:r>
              <a:rPr lang="en-GB" sz="2400" i="1" dirty="0" err="1"/>
              <a:t>Legenda</a:t>
            </a:r>
            <a:r>
              <a:rPr lang="en-GB" sz="2400" i="1" dirty="0"/>
              <a:t> </a:t>
            </a:r>
            <a:r>
              <a:rPr lang="en-GB" sz="2400" i="1" dirty="0" err="1"/>
              <a:t>Perugina</a:t>
            </a:r>
            <a:r>
              <a:rPr lang="en-GB" sz="2400" i="1" dirty="0"/>
              <a:t> </a:t>
            </a:r>
            <a:r>
              <a:rPr lang="en-GB" sz="2400" dirty="0"/>
              <a:t>49).</a:t>
            </a:r>
          </a:p>
          <a:p>
            <a:pPr marL="0" indent="0">
              <a:buNone/>
            </a:pPr>
            <a:endParaRPr lang="en-GB" dirty="0"/>
          </a:p>
        </p:txBody>
      </p:sp>
    </p:spTree>
    <p:extLst>
      <p:ext uri="{BB962C8B-B14F-4D97-AF65-F5344CB8AC3E}">
        <p14:creationId xmlns:p14="http://schemas.microsoft.com/office/powerpoint/2010/main" val="2023986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F2704-E5B9-48C4-8C23-7244F3776F89}"/>
              </a:ext>
            </a:extLst>
          </p:cNvPr>
          <p:cNvSpPr>
            <a:spLocks noGrp="1"/>
          </p:cNvSpPr>
          <p:nvPr>
            <p:ph type="title"/>
          </p:nvPr>
        </p:nvSpPr>
        <p:spPr/>
        <p:txBody>
          <a:bodyPr>
            <a:normAutofit/>
          </a:bodyPr>
          <a:lstStyle/>
          <a:p>
            <a:r>
              <a:rPr lang="en-GB" sz="4400" dirty="0"/>
              <a:t>Probing the Limits of Francis’ ‘Nature Mysticism’</a:t>
            </a:r>
          </a:p>
        </p:txBody>
      </p:sp>
      <p:sp>
        <p:nvSpPr>
          <p:cNvPr id="3" name="Content Placeholder 2">
            <a:extLst>
              <a:ext uri="{FF2B5EF4-FFF2-40B4-BE49-F238E27FC236}">
                <a16:creationId xmlns:a16="http://schemas.microsoft.com/office/drawing/2014/main" id="{E9C63AA8-800E-41F7-A366-2D7F8DF502EF}"/>
              </a:ext>
            </a:extLst>
          </p:cNvPr>
          <p:cNvSpPr>
            <a:spLocks noGrp="1"/>
          </p:cNvSpPr>
          <p:nvPr>
            <p:ph idx="1"/>
          </p:nvPr>
        </p:nvSpPr>
        <p:spPr>
          <a:xfrm>
            <a:off x="822960" y="2112064"/>
            <a:ext cx="7543801" cy="4023360"/>
          </a:xfrm>
        </p:spPr>
        <p:txBody>
          <a:bodyPr>
            <a:normAutofit/>
          </a:bodyPr>
          <a:lstStyle/>
          <a:p>
            <a:pPr algn="just">
              <a:buFont typeface="Arial" panose="020B0604020202020204" pitchFamily="34" charset="0"/>
              <a:buChar char="•"/>
            </a:pPr>
            <a:r>
              <a:rPr lang="en-GB" dirty="0"/>
              <a:t> Francis recorded as taking an almost ecstatic/mystical delight in certain creatures BUT he seems not to have appreciated all animals equally (see, for example, his attitudes towards mice and flies). </a:t>
            </a:r>
          </a:p>
          <a:p>
            <a:pPr algn="just">
              <a:buFont typeface="Arial" panose="020B0604020202020204" pitchFamily="34" charset="0"/>
              <a:buChar char="•"/>
            </a:pPr>
            <a:r>
              <a:rPr lang="en-GB" dirty="0"/>
              <a:t> It is also clear that his appreciation for, and interest in, different animals stemmed, at least in part, from their symbolism, e.g.: </a:t>
            </a:r>
          </a:p>
          <a:p>
            <a:pPr algn="just">
              <a:buFont typeface="Wingdings" panose="05000000000000000000" pitchFamily="2" charset="2"/>
              <a:buChar char="v"/>
            </a:pPr>
            <a:r>
              <a:rPr lang="en-GB" dirty="0"/>
              <a:t> Worm/humility</a:t>
            </a:r>
          </a:p>
          <a:p>
            <a:pPr algn="just">
              <a:buFont typeface="Wingdings" panose="05000000000000000000" pitchFamily="2" charset="2"/>
              <a:buChar char="v"/>
            </a:pPr>
            <a:r>
              <a:rPr lang="en-GB" dirty="0"/>
              <a:t> Sheep/the Lamb of God</a:t>
            </a:r>
          </a:p>
          <a:p>
            <a:pPr algn="just">
              <a:buFont typeface="Wingdings" panose="05000000000000000000" pitchFamily="2" charset="2"/>
              <a:buChar char="v"/>
            </a:pPr>
            <a:r>
              <a:rPr lang="en-GB" dirty="0"/>
              <a:t> Birds/perfect joy – Francis particularly fond of (certain) birds</a:t>
            </a:r>
          </a:p>
        </p:txBody>
      </p:sp>
    </p:spTree>
    <p:extLst>
      <p:ext uri="{BB962C8B-B14F-4D97-AF65-F5344CB8AC3E}">
        <p14:creationId xmlns:p14="http://schemas.microsoft.com/office/powerpoint/2010/main" val="34438458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092A6-E301-40B5-86D1-50C7F6E2C4BF}"/>
              </a:ext>
            </a:extLst>
          </p:cNvPr>
          <p:cNvSpPr>
            <a:spLocks noGrp="1"/>
          </p:cNvSpPr>
          <p:nvPr>
            <p:ph type="title"/>
          </p:nvPr>
        </p:nvSpPr>
        <p:spPr/>
        <p:txBody>
          <a:bodyPr/>
          <a:lstStyle/>
          <a:p>
            <a:r>
              <a:rPr lang="en-GB" dirty="0"/>
              <a:t>Conclusion: Francis’ Ecological Legacy</a:t>
            </a:r>
          </a:p>
        </p:txBody>
      </p:sp>
      <p:sp>
        <p:nvSpPr>
          <p:cNvPr id="3" name="Content Placeholder 2">
            <a:extLst>
              <a:ext uri="{FF2B5EF4-FFF2-40B4-BE49-F238E27FC236}">
                <a16:creationId xmlns:a16="http://schemas.microsoft.com/office/drawing/2014/main" id="{8CA47728-7B50-4913-8F12-16E09C60CCBF}"/>
              </a:ext>
            </a:extLst>
          </p:cNvPr>
          <p:cNvSpPr>
            <a:spLocks noGrp="1"/>
          </p:cNvSpPr>
          <p:nvPr>
            <p:ph idx="1"/>
          </p:nvPr>
        </p:nvSpPr>
        <p:spPr>
          <a:xfrm>
            <a:off x="822959" y="2076553"/>
            <a:ext cx="7543801" cy="4244348"/>
          </a:xfrm>
        </p:spPr>
        <p:txBody>
          <a:bodyPr/>
          <a:lstStyle/>
          <a:p>
            <a:pPr algn="just">
              <a:buFont typeface="Arial" panose="020B0604020202020204" pitchFamily="34" charset="0"/>
              <a:buChar char="•"/>
            </a:pPr>
            <a:r>
              <a:rPr lang="en-GB" dirty="0"/>
              <a:t> To what extent is Lynn White correct when he says that Francis tried to ‘depose man from his monarchy over creation and set up a democracy of all God’s creatures’ or that he tried to ‘substitute the equality of all creatures, including man, for the idea of man’s limitless rule of creation’? </a:t>
            </a:r>
          </a:p>
          <a:p>
            <a:pPr algn="just">
              <a:buFont typeface="Arial" panose="020B0604020202020204" pitchFamily="34" charset="0"/>
              <a:buChar char="•"/>
            </a:pPr>
            <a:r>
              <a:rPr lang="en-GB" dirty="0"/>
              <a:t> Francis did not reject the notion of human dominion over the rest of creation (in this regard, he was a product of his time).</a:t>
            </a:r>
          </a:p>
          <a:p>
            <a:pPr algn="just">
              <a:buFont typeface="Arial" panose="020B0604020202020204" pitchFamily="34" charset="0"/>
              <a:buChar char="•"/>
            </a:pPr>
            <a:r>
              <a:rPr lang="en-GB" dirty="0"/>
              <a:t> </a:t>
            </a:r>
            <a:r>
              <a:rPr lang="en-GB" i="1" dirty="0"/>
              <a:t>Is there any ecological value in either Francis’ own writings or the stories told about him? What, would you say, are the recoverable elements from our contemporary perspective?</a:t>
            </a:r>
          </a:p>
        </p:txBody>
      </p:sp>
    </p:spTree>
    <p:extLst>
      <p:ext uri="{BB962C8B-B14F-4D97-AF65-F5344CB8AC3E}">
        <p14:creationId xmlns:p14="http://schemas.microsoft.com/office/powerpoint/2010/main" val="162241114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705</TotalTime>
  <Words>2181</Words>
  <Application>Microsoft Office PowerPoint</Application>
  <PresentationFormat>On-screen Show (4:3)</PresentationFormat>
  <Paragraphs>94</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Wingdings</vt:lpstr>
      <vt:lpstr>Retrospect</vt:lpstr>
      <vt:lpstr>Francis of Assisi: A Patron Saint for Ecologists? </vt:lpstr>
      <vt:lpstr>Lynn White on Saint Francis</vt:lpstr>
      <vt:lpstr>Francis: Patron Saint for Ecologists</vt:lpstr>
      <vt:lpstr>Francis: Patron Saint for Ecologists</vt:lpstr>
      <vt:lpstr>Francis: Patron Saint for Ecologists</vt:lpstr>
      <vt:lpstr>PowerPoint Presentation</vt:lpstr>
      <vt:lpstr>Reasons to be Wary</vt:lpstr>
      <vt:lpstr>Francis of Assisi: The Sources</vt:lpstr>
      <vt:lpstr>Francis of Assisi: The Sources</vt:lpstr>
      <vt:lpstr>The ‘Poor Man of Assisi’: A Brief Biographical Sketch</vt:lpstr>
      <vt:lpstr>The ‘Poor Man of Assisi’: A Brief Biographical Sketch</vt:lpstr>
      <vt:lpstr>Searching Francis’ Writings for an Ecological Ethic</vt:lpstr>
      <vt:lpstr>Searching Francis’ Writings for an Ecological Ethic</vt:lpstr>
      <vt:lpstr>Searching Francis’ Writings for an Ecological Ethic: Canticle of the Creatures (Cantico della creatura)</vt:lpstr>
      <vt:lpstr>Canticle of the Creatures: Salient Features</vt:lpstr>
      <vt:lpstr>Canticle of the Creatures: Salient Features</vt:lpstr>
      <vt:lpstr>PowerPoint Presentation</vt:lpstr>
      <vt:lpstr>Assessing the Ecological Worth of Francis’ Writings </vt:lpstr>
      <vt:lpstr>Francis and Nature in the Legends</vt:lpstr>
      <vt:lpstr>Francis and Nature: The Restoration of (Hierarchical) Relationship</vt:lpstr>
      <vt:lpstr>The Wolf of Gubbio</vt:lpstr>
      <vt:lpstr>Francis’ ‘Nature Mysticism’</vt:lpstr>
      <vt:lpstr>Francis’ ‘Nature Mysticism’</vt:lpstr>
      <vt:lpstr>Probing the Limits of Francis’ ‘Nature Mysticism’</vt:lpstr>
      <vt:lpstr>Conclusion: Francis’ Ecological Legacy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the Bible Ecologically: The Influence of Lynn White</dc:title>
  <dc:creator>Rhodri Thomas</dc:creator>
  <cp:lastModifiedBy>Rhodri Thomas</cp:lastModifiedBy>
  <cp:revision>80</cp:revision>
  <dcterms:created xsi:type="dcterms:W3CDTF">2020-01-05T19:48:07Z</dcterms:created>
  <dcterms:modified xsi:type="dcterms:W3CDTF">2020-01-15T18:08:35Z</dcterms:modified>
</cp:coreProperties>
</file>