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42" r:id="rId2"/>
    <p:sldId id="343" r:id="rId3"/>
    <p:sldId id="257" r:id="rId4"/>
    <p:sldId id="256" r:id="rId5"/>
    <p:sldId id="266" r:id="rId6"/>
    <p:sldId id="286" r:id="rId7"/>
    <p:sldId id="287" r:id="rId8"/>
    <p:sldId id="282" r:id="rId9"/>
    <p:sldId id="265" r:id="rId10"/>
    <p:sldId id="273" r:id="rId11"/>
    <p:sldId id="271" r:id="rId12"/>
    <p:sldId id="262" r:id="rId13"/>
    <p:sldId id="269" r:id="rId14"/>
    <p:sldId id="275" r:id="rId15"/>
    <p:sldId id="270" r:id="rId16"/>
    <p:sldId id="264" r:id="rId17"/>
    <p:sldId id="263" r:id="rId18"/>
    <p:sldId id="272" r:id="rId19"/>
    <p:sldId id="260" r:id="rId20"/>
    <p:sldId id="268" r:id="rId21"/>
    <p:sldId id="267" r:id="rId22"/>
    <p:sldId id="274" r:id="rId23"/>
    <p:sldId id="279" r:id="rId24"/>
    <p:sldId id="283" r:id="rId25"/>
    <p:sldId id="288" r:id="rId26"/>
    <p:sldId id="327" r:id="rId27"/>
    <p:sldId id="304" r:id="rId28"/>
    <p:sldId id="301" r:id="rId29"/>
    <p:sldId id="296" r:id="rId30"/>
    <p:sldId id="297" r:id="rId31"/>
    <p:sldId id="298" r:id="rId32"/>
    <p:sldId id="299" r:id="rId33"/>
    <p:sldId id="300" r:id="rId34"/>
    <p:sldId id="310" r:id="rId35"/>
    <p:sldId id="311" r:id="rId36"/>
    <p:sldId id="314" r:id="rId37"/>
    <p:sldId id="305" r:id="rId38"/>
    <p:sldId id="302" r:id="rId39"/>
    <p:sldId id="303" r:id="rId40"/>
    <p:sldId id="306" r:id="rId41"/>
    <p:sldId id="307" r:id="rId42"/>
    <p:sldId id="308" r:id="rId43"/>
    <p:sldId id="309" r:id="rId44"/>
    <p:sldId id="313" r:id="rId45"/>
    <p:sldId id="315" r:id="rId46"/>
    <p:sldId id="318" r:id="rId47"/>
    <p:sldId id="312" r:id="rId48"/>
    <p:sldId id="335" r:id="rId49"/>
    <p:sldId id="258" r:id="rId50"/>
    <p:sldId id="294" r:id="rId51"/>
    <p:sldId id="319" r:id="rId52"/>
    <p:sldId id="332" r:id="rId53"/>
    <p:sldId id="333" r:id="rId54"/>
    <p:sldId id="334" r:id="rId55"/>
    <p:sldId id="278" r:id="rId56"/>
    <p:sldId id="285" r:id="rId57"/>
    <p:sldId id="317" r:id="rId58"/>
    <p:sldId id="336" r:id="rId59"/>
    <p:sldId id="337" r:id="rId60"/>
    <p:sldId id="280" r:id="rId61"/>
    <p:sldId id="328" r:id="rId62"/>
    <p:sldId id="329" r:id="rId63"/>
    <p:sldId id="330" r:id="rId64"/>
    <p:sldId id="293" r:id="rId65"/>
    <p:sldId id="276" r:id="rId66"/>
    <p:sldId id="292" r:id="rId67"/>
    <p:sldId id="291" r:id="rId68"/>
    <p:sldId id="290" r:id="rId69"/>
    <p:sldId id="338" r:id="rId70"/>
    <p:sldId id="340" r:id="rId71"/>
    <p:sldId id="341" r:id="rId72"/>
    <p:sldId id="339" r:id="rId7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F1A"/>
    <a:srgbClr val="000508"/>
    <a:srgbClr val="09B7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4619" autoAdjust="0"/>
  </p:normalViewPr>
  <p:slideViewPr>
    <p:cSldViewPr snapToGrid="0">
      <p:cViewPr varScale="1">
        <p:scale>
          <a:sx n="59" d="100"/>
          <a:sy n="59" d="100"/>
        </p:scale>
        <p:origin x="84" y="12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5FC40-4827-9F94-7F36-1D3AA5D82D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B2EAA1-042F-B7AD-22B2-C6C0DFE503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9D520-C828-6302-85DD-C476270CA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17960-3AB0-6D02-8C37-CCBC83CB5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B76FC-D88F-37F7-651F-5D1684571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693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99D8D-5176-8383-6D50-1A7B04DB7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E6C5B-F255-EF26-2B87-67614B7D2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1D72C-37F5-C729-B335-E09132229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E5083B-81B1-B676-2812-97B45815C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9F203-3BB6-24DE-9E12-B922BB459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504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8B86B-DC1E-AD3F-CCE9-9BB804319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EC0AE7-2B80-7A66-44C2-656524EFD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58A2A-ED2B-3905-AC1E-7F1DAFDFF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1AD54-8C3F-FBCA-4A8D-19C78124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25BF7-3075-F97D-D89D-B311CBCE1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186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E847E-360B-D2CD-48BA-D48C1680E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30988-D953-4C09-A00F-6C6A5B308F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DA7A2E-7AE5-AE78-2096-C1A3DE30A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AD424D-8F57-A466-F50F-59DA064DE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8CA93C-43B0-AAC5-7899-F493C0D6D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A5D328-2631-A71E-F914-C885F0A36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340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1B503-E9AC-6428-6BBD-DED68453B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365DE8-AB32-1DB4-AA1C-24987CB072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7C1422-D6C8-6A7F-E44B-E8F4F05510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D3A9E3-05A6-CCD1-D8E0-4BA48DD3D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F4DF91-AD6F-7FE6-73D1-D594594A50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CBCF61-1322-01AB-C766-253FD3FA6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B0A70C-6F08-366F-636E-9C1F8A99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F91F1F-A787-7A33-CFE2-C3F3A360E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957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0E403-DEAC-B60C-4E5E-1477C04E6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11F873-73B9-F76D-03F6-C5C8CD922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6D1023-3537-A5A5-9EBF-FEC105DB8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29FD88-3048-A224-7DBB-4BD42E9A8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909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BC657B-CA7D-30E6-40D4-89BC6E32C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D296E5-A3E7-1E65-5048-23F6EB7D1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2B97DA-0511-FEE8-B1D8-105764EA3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325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664F1-E85A-6DBE-EA2E-BF4DC53F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308DD-900B-0E85-A882-12925CBF6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659372-FF56-C041-46F9-6BE2F5DF37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36113C-E28B-B720-9595-DA1BB1216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61E817-BD31-4992-60DE-5C4FB379B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98D444-FD13-3A36-17ED-9069B6314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577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210A1-0DFE-E1ED-9F51-A72142FCA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FE3DAF-63ED-21C8-E0F6-52A0FE1F91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C5BC58-EAE3-F397-EE3C-AE0942274A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F4BAF5-F498-D1CB-4DD5-180103FF9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C2C821-C4E7-1D07-D3FB-A878D94F9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7576D4-2104-65AB-8607-91006C8AA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787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80D67-3415-0195-FEFF-63FB0B1F4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BCEDCF-68F6-24F8-AA83-3262ED3F15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F7DBC-A6B4-3F20-C42B-6A70A5AE8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94591-9625-6E70-49F4-79CC1CE67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EDC31-1194-BD8B-E4E7-7B6511C88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243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86A67C-5951-4C4F-0F93-20BF7DC366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64EE20-0CF2-0370-8EAC-6FF8CFB345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D590E-AB56-3938-AC08-4519E0306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9B636-FE31-926D-8221-E22DB90B9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CE6CF8-FA1B-8836-3C42-BD831AD5B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922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B05900-329F-07AA-FDE1-2224E352F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31D59D-F2E0-AE1E-66E8-041CF2E03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C55451-689C-91DF-1102-A4B69B6196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79433-0B82-4CDA-BD5D-E16CC6255A9D}" type="datetimeFigureOut">
              <a:rPr lang="en-GB" smtClean="0"/>
              <a:t>09/12/2024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C4EE8-69A8-A2CD-4414-F4C1017187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4E89F-F9B0-68F1-F01C-A194D2612E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E1ABF-BCEF-4052-ABC3-6F21E53E947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416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7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6.png"/><Relationship Id="rId17" Type="http://schemas.openxmlformats.org/officeDocument/2006/relationships/image" Target="../media/image13.png"/><Relationship Id="rId2" Type="http://schemas.openxmlformats.org/officeDocument/2006/relationships/image" Target="../media/image3.png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5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10" Type="http://schemas.openxmlformats.org/officeDocument/2006/relationships/image" Target="../media/image14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openxmlformats.org/officeDocument/2006/relationships/image" Target="../media/image1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7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6.png"/><Relationship Id="rId17" Type="http://schemas.openxmlformats.org/officeDocument/2006/relationships/image" Target="../media/image13.png"/><Relationship Id="rId2" Type="http://schemas.openxmlformats.org/officeDocument/2006/relationships/image" Target="../media/image3.png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5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10" Type="http://schemas.openxmlformats.org/officeDocument/2006/relationships/image" Target="../media/image14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openxmlformats.org/officeDocument/2006/relationships/image" Target="../media/image18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png"/><Relationship Id="rId3" Type="http://schemas.openxmlformats.org/officeDocument/2006/relationships/image" Target="../media/image3.png"/><Relationship Id="rId7" Type="http://schemas.openxmlformats.org/officeDocument/2006/relationships/image" Target="../media/image4.png"/><Relationship Id="rId12" Type="http://schemas.openxmlformats.org/officeDocument/2006/relationships/image" Target="../media/image6.png"/><Relationship Id="rId17" Type="http://schemas.openxmlformats.org/officeDocument/2006/relationships/image" Target="../media/image11.png"/><Relationship Id="rId2" Type="http://schemas.openxmlformats.org/officeDocument/2006/relationships/image" Target="../media/image1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11" Type="http://schemas.openxmlformats.org/officeDocument/2006/relationships/image" Target="../media/image5.png"/><Relationship Id="rId5" Type="http://schemas.openxmlformats.org/officeDocument/2006/relationships/image" Target="../media/image15.png"/><Relationship Id="rId15" Type="http://schemas.openxmlformats.org/officeDocument/2006/relationships/image" Target="../media/image9.png"/><Relationship Id="rId10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6.png"/><Relationship Id="rId18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5.png"/><Relationship Id="rId17" Type="http://schemas.openxmlformats.org/officeDocument/2006/relationships/image" Target="../media/image12.png"/><Relationship Id="rId2" Type="http://schemas.openxmlformats.org/officeDocument/2006/relationships/image" Target="../media/image27.png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4.png"/><Relationship Id="rId5" Type="http://schemas.openxmlformats.org/officeDocument/2006/relationships/image" Target="../media/image5.png"/><Relationship Id="rId15" Type="http://schemas.openxmlformats.org/officeDocument/2006/relationships/image" Target="../media/image18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7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6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5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4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1.pn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png"/><Relationship Id="rId3" Type="http://schemas.openxmlformats.org/officeDocument/2006/relationships/image" Target="../media/image3.png"/><Relationship Id="rId7" Type="http://schemas.openxmlformats.org/officeDocument/2006/relationships/image" Target="../media/image4.png"/><Relationship Id="rId12" Type="http://schemas.openxmlformats.org/officeDocument/2006/relationships/image" Target="../media/image6.png"/><Relationship Id="rId17" Type="http://schemas.openxmlformats.org/officeDocument/2006/relationships/image" Target="../media/image11.png"/><Relationship Id="rId2" Type="http://schemas.openxmlformats.org/officeDocument/2006/relationships/image" Target="../media/image1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11" Type="http://schemas.openxmlformats.org/officeDocument/2006/relationships/image" Target="../media/image5.png"/><Relationship Id="rId5" Type="http://schemas.openxmlformats.org/officeDocument/2006/relationships/image" Target="../media/image15.png"/><Relationship Id="rId15" Type="http://schemas.openxmlformats.org/officeDocument/2006/relationships/image" Target="../media/image9.png"/><Relationship Id="rId10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ABFF-B4CE-11AF-E930-F391E3E6D97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2EF841-4EE6-00E6-AEDD-980F543012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071526-1942-1BA1-3ABF-C7F730A27CFB}"/>
              </a:ext>
            </a:extLst>
          </p:cNvPr>
          <p:cNvSpPr txBox="1"/>
          <p:nvPr/>
        </p:nvSpPr>
        <p:spPr>
          <a:xfrm>
            <a:off x="337457" y="0"/>
            <a:ext cx="11854543" cy="6267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u="sng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Cyflwyniad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Gwnes i ddewis i greu pecyn adnoddau ‘Hamdden’ ar gyfer disgyblion yn Cam Cynnydd 3 oherwydd rydw i’n meddwl byddan nhw’n dal diddordeb y plant. Rydw i’n meddwl byddan nhw’n credu bod y pecyn yn ddiddorol a byddan nhw’n mwynhau dysgu am ddiddordebau ei gilydd.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Ces i fy ysbrydoli gan ein cyfarfod ar-lein, pan wnaethon ni ddysgu am fethodoleg Dr Gianfranco Conti. Gwnes i sicrhau fod methodoleg MARS EARS yn cael ei defnyddio.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Dewisais i lawer o weithgareddau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ymarferol 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 maen nhw’n llau bygythiol.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ddatblygu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geirfa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wnes i greu llawer o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gardiau fflach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Wrth f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odelu,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bydd y delweddau gweledol yn cefnogi’r dysgu, a chof y plant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 yr eirfa’n cael eu hailadrodd llawer o weithiau. Felly, bydd y plant yn cael llawer o ymarfer wrth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wrando, siarad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ailadrodd,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hefyd trwy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symud.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Hefyd, ces i fy ysbrydoli gan adnoddau Claire Seccombe. Felly wnes i greu’r g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mau ‘pwyntio’ a ‘fflicio’. Bydd yr adnoddau’n datblygu sgiliau’r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cof, gwrando, a llafaredd.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Yn y dosbarth byddai i’n defnyddio’r syniad ‘strip bingo’ fel gwaithgaredd bydd y plant yn gallu gwneud pan fydd ganddyn nhw amser rhydd.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Gwnes i adio llawer o frawddegau i ddarllen, a blychau i lenwi, i gefnogi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prosesu. 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Maen nhw’n datblygu hyder ac yn rhoi cyfle i’r plant i ddeall ac i ymateb, felly, yn arwain nhw i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agwedd positif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Mae’r g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 fwrdd yn rhoi cyfle i’r plant i siarad llawer ac i ofyn ac ateb cwestiynau’n hyderus. Hefy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 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mae’n rhoi cyfle i’r plant dweud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syniadau eu hunain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Gwnes i fatiau iaith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wahaniaethol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Maen nhw’n helpu’r plant i benderfynu ar drefn addas i greu brawddegau.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069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33F801-42CA-1092-9059-135C9467D9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3B18FC-1909-D0F4-1897-8EAAC369D645}"/>
              </a:ext>
            </a:extLst>
          </p:cNvPr>
          <p:cNvSpPr txBox="1"/>
          <p:nvPr/>
        </p:nvSpPr>
        <p:spPr>
          <a:xfrm>
            <a:off x="307521" y="1146558"/>
            <a:ext cx="11576958" cy="41485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Mae’r byrddau bach gwyn yn llai bygythiol ac yn ffordd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hwyl 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 ysgrifennu.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Gwnes i greu’r ffeithiau </a:t>
            </a:r>
            <a:r>
              <a:rPr lang="cy-GB" sz="1800" kern="1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 bobl enwog sydd wedi cynrychioli Cymru i adio elfen o hanes Cymru a chynefin. Mae’n bwysig i’r plant deall fod pobl yn falch i gynrychioli Cymru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gall anabledd bod yn gryfder. Mae’r ffeithiau’n modelu’r iaith ac yn rhoi amser i ymarfer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sgiliau gwrando a darllen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Yna, ces i fy ysbrydoli eto gan Claire Seccombe achos mae’r gweithgaredd nodyn post yn debyg i weithgaredd disgrifio poster hi. Mae’r gweithgaredd yn fwy o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hwyl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nag ysgrifennu mewn llyfrau.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Roeddwn i eisiau elfen o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ddysgu yn yr awyr agored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Bydd y plant yn siarad gyda’i gilydd ac yn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cystadlu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yn erbyn ei gilydd er mwyn gwella eu canlyniadau. Mae’n hawddach i wneud camgymeriadau tu allan ac yn llai bygythiol.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 y wers ymarfer corff bydd y plant yn hoffi’r elfen o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gystadleuaeth a hwyl. 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Byddan nhw’n symud o amgylch a fyddan nhw ddim yn sylweddoli eu bod nhw’n dysgu. Bydd rhaid i’r plant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gwrando’n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ofalus a dilyn cyfarwyddiadau.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Dewisais i wers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greadigol.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Bydd y plant yn gallu siarad yn fwy naturiol gyda llai o bwysedd. Does dim ateb cywir a bydd y plant yn rhydd i ddilyn syniadau eu hunain.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536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BC117C-FBE1-2F5D-61C2-B67D5BE84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8F232A-DCB8-5368-781F-2F534E014B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712" y="11161"/>
            <a:ext cx="11096601" cy="6846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137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6E1AD0-BC88-D1D1-883E-EC23317B3B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29" y="16028"/>
            <a:ext cx="11042211" cy="684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21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E3693D-B5C8-17CF-9056-542B78551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7297BE-05EB-F9E4-C9ED-438BBBDF227C}"/>
              </a:ext>
            </a:extLst>
          </p:cNvPr>
          <p:cNvSpPr txBox="1"/>
          <p:nvPr/>
        </p:nvSpPr>
        <p:spPr>
          <a:xfrm>
            <a:off x="1765301" y="1786031"/>
            <a:ext cx="84472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Hamdden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286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D4FB16-E98A-D924-5558-7218AB5C5B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69943D2-2D04-B529-4564-A98BA57493A9}"/>
              </a:ext>
            </a:extLst>
          </p:cNvPr>
          <p:cNvSpPr txBox="1"/>
          <p:nvPr/>
        </p:nvSpPr>
        <p:spPr>
          <a:xfrm>
            <a:off x="990600" y="1429407"/>
            <a:ext cx="995680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5400" kern="1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Nod y wers heddiw ydy </a:t>
            </a:r>
            <a:r>
              <a:rPr lang="cy-GB" sz="5400" dirty="0">
                <a:latin typeface="Comic Sans MS" panose="030F0702030302020204" pitchFamily="66" charset="0"/>
              </a:rPr>
              <a:t>gofyn ac ateb cwestiynau am beth rydych chi’n mwynhau gwneud yn eich amser hamdden.</a:t>
            </a:r>
          </a:p>
          <a:p>
            <a:pPr algn="ctr"/>
            <a:endParaRPr lang="cy-GB" sz="5400" dirty="0"/>
          </a:p>
        </p:txBody>
      </p:sp>
    </p:spTree>
    <p:extLst>
      <p:ext uri="{BB962C8B-B14F-4D97-AF65-F5344CB8AC3E}">
        <p14:creationId xmlns:p14="http://schemas.microsoft.com/office/powerpoint/2010/main" val="2311856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E83198-54AC-317D-A06F-DCC6113B9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9751DD-1B5B-F961-1277-7144548FF465}"/>
              </a:ext>
            </a:extLst>
          </p:cNvPr>
          <p:cNvSpPr txBox="1"/>
          <p:nvPr/>
        </p:nvSpPr>
        <p:spPr>
          <a:xfrm>
            <a:off x="1354228" y="2579906"/>
            <a:ext cx="8993687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7200" kern="1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Cardiau fflach</a:t>
            </a:r>
            <a:endParaRPr lang="cy-GB" sz="7200" kern="1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cy-GB" sz="4000" dirty="0">
              <a:latin typeface="Comic Sans MS" panose="030F0702030302020204" pitchFamily="66" charset="0"/>
            </a:endParaRPr>
          </a:p>
          <a:p>
            <a:pPr algn="ctr"/>
            <a:endParaRPr lang="cy-GB" sz="4000" dirty="0">
              <a:latin typeface="Comic Sans MS" panose="030F0702030302020204" pitchFamily="66" charset="0"/>
            </a:endParaRPr>
          </a:p>
          <a:p>
            <a:pPr algn="ctr"/>
            <a:endParaRPr lang="cy-GB" sz="4000" dirty="0">
              <a:latin typeface="Comic Sans MS" panose="030F0702030302020204" pitchFamily="66" charset="0"/>
            </a:endParaRPr>
          </a:p>
          <a:p>
            <a:pPr algn="ctr"/>
            <a:endParaRPr lang="cy-GB" sz="4000" dirty="0">
              <a:latin typeface="Comic Sans MS" panose="030F0702030302020204" pitchFamily="66" charset="0"/>
            </a:endParaRPr>
          </a:p>
          <a:p>
            <a:pPr algn="ctr"/>
            <a:endParaRPr lang="cy-GB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765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F750CD-A86B-8B9B-7092-6425D57A6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11021F-D557-494C-FF53-9531A57619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7254" y="669225"/>
            <a:ext cx="3797492" cy="377112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5432D2A-8976-6694-99FB-587CA390A37E}"/>
              </a:ext>
            </a:extLst>
          </p:cNvPr>
          <p:cNvSpPr txBox="1"/>
          <p:nvPr/>
        </p:nvSpPr>
        <p:spPr>
          <a:xfrm>
            <a:off x="4027789" y="4150045"/>
            <a:ext cx="491301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canu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5136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1C7F9B-AD2E-108A-A9D0-C1CFA840D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03A3C7-4341-3D7B-B823-06BF3246C2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9881" y="957653"/>
            <a:ext cx="4451619" cy="30963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A020F7-E02D-F3AC-03B8-9778EDB1B5D2}"/>
              </a:ext>
            </a:extLst>
          </p:cNvPr>
          <p:cNvSpPr txBox="1"/>
          <p:nvPr/>
        </p:nvSpPr>
        <p:spPr>
          <a:xfrm>
            <a:off x="2755900" y="4053953"/>
            <a:ext cx="6654366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peintio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8216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01EE2E-562B-EF8C-7D99-AC093F38D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A625E3-CAFD-BE24-A68E-6312D2F97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4629" y="391265"/>
            <a:ext cx="3838871" cy="39851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021879-CA48-4653-B94B-E93140FDF56F}"/>
              </a:ext>
            </a:extLst>
          </p:cNvPr>
          <p:cNvSpPr txBox="1"/>
          <p:nvPr/>
        </p:nvSpPr>
        <p:spPr>
          <a:xfrm>
            <a:off x="431800" y="4066078"/>
            <a:ext cx="11328400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5000" dirty="0">
                <a:latin typeface="Comic Sans MS" panose="030F0702030302020204" pitchFamily="66" charset="0"/>
              </a:rPr>
              <a:t>cymdeithasu</a:t>
            </a:r>
          </a:p>
        </p:txBody>
      </p:sp>
    </p:spTree>
    <p:extLst>
      <p:ext uri="{BB962C8B-B14F-4D97-AF65-F5344CB8AC3E}">
        <p14:creationId xmlns:p14="http://schemas.microsoft.com/office/powerpoint/2010/main" val="29198835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6765FA-D424-8765-DD68-96C02C29E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88BAD8-B3B7-82E5-26BA-1CE8902CF7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798" y="195076"/>
            <a:ext cx="3605402" cy="35294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C51383C-F8F4-96E0-0A14-C6541FD6A93B}"/>
              </a:ext>
            </a:extLst>
          </p:cNvPr>
          <p:cNvSpPr txBox="1"/>
          <p:nvPr/>
        </p:nvSpPr>
        <p:spPr>
          <a:xfrm>
            <a:off x="2628900" y="3964478"/>
            <a:ext cx="6515100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coginio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255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FA1886-06CF-DC2E-1D21-D113D2B7B0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62A475-7D04-2C71-B45C-43E4D6725E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9588" y="390690"/>
            <a:ext cx="3181512" cy="36509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E839578-A91A-3E81-CF89-1138ED2AF533}"/>
              </a:ext>
            </a:extLst>
          </p:cNvPr>
          <p:cNvSpPr txBox="1"/>
          <p:nvPr/>
        </p:nvSpPr>
        <p:spPr>
          <a:xfrm>
            <a:off x="2603500" y="4053953"/>
            <a:ext cx="6806766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darllen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244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21EBEB-9447-B6B2-AE58-ADE9AD7662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3C0646-CBEC-4FF4-D665-51AC37FF42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8102" y="552293"/>
            <a:ext cx="4894497" cy="327224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9EC7F2-571E-4EB8-C2CA-205BCE9B31F0}"/>
              </a:ext>
            </a:extLst>
          </p:cNvPr>
          <p:cNvSpPr txBox="1"/>
          <p:nvPr/>
        </p:nvSpPr>
        <p:spPr>
          <a:xfrm>
            <a:off x="3487502" y="3824535"/>
            <a:ext cx="671601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nofio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5888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17A268-D791-17B2-AD6D-83D7B567D7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64B5B5-19B6-5895-433E-7492C4CFA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486" y="610855"/>
            <a:ext cx="3468914" cy="36326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BCB9171-E24F-6636-9BDF-432F58564EEE}"/>
              </a:ext>
            </a:extLst>
          </p:cNvPr>
          <p:cNvSpPr txBox="1"/>
          <p:nvPr/>
        </p:nvSpPr>
        <p:spPr>
          <a:xfrm>
            <a:off x="3130550" y="4243493"/>
            <a:ext cx="5930899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bowlio</a:t>
            </a: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34467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88379E-789E-C8FE-7DDB-0368F07326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AEB769-1C60-646D-3239-06CC66F61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4322" y="407675"/>
            <a:ext cx="4889553" cy="40373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B0F4AB-888E-BF68-0813-AA0C99D3CF98}"/>
              </a:ext>
            </a:extLst>
          </p:cNvPr>
          <p:cNvSpPr txBox="1"/>
          <p:nvPr/>
        </p:nvSpPr>
        <p:spPr>
          <a:xfrm>
            <a:off x="1530297" y="4206351"/>
            <a:ext cx="10045700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reidio</a:t>
            </a:r>
            <a:r>
              <a:rPr lang="en-GB" sz="15000" dirty="0"/>
              <a:t> </a:t>
            </a:r>
            <a:r>
              <a:rPr lang="en-GB" sz="15000" dirty="0" err="1"/>
              <a:t>beic</a:t>
            </a:r>
            <a:endParaRPr lang="en-GB" sz="15000" dirty="0"/>
          </a:p>
        </p:txBody>
      </p:sp>
    </p:spTree>
    <p:extLst>
      <p:ext uri="{BB962C8B-B14F-4D97-AF65-F5344CB8AC3E}">
        <p14:creationId xmlns:p14="http://schemas.microsoft.com/office/powerpoint/2010/main" val="121400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4EDDAE-0B14-EED9-193D-F609C66D9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24D726-5357-183C-474E-F5F6A22874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2780" y="924106"/>
            <a:ext cx="5686719" cy="32936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2EECFCF-6C0C-5538-B869-2182D1661076}"/>
              </a:ext>
            </a:extLst>
          </p:cNvPr>
          <p:cNvSpPr txBox="1"/>
          <p:nvPr/>
        </p:nvSpPr>
        <p:spPr>
          <a:xfrm>
            <a:off x="1104900" y="4092053"/>
            <a:ext cx="9683967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gymnasteg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519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9FDCEF-A487-A56A-C893-FA15FBC22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3DC31A6-8F3E-C4D5-6136-16440B823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0481" y="950691"/>
            <a:ext cx="6052904" cy="34085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FF77E58-234A-F05F-87C9-79DE31EDF990}"/>
              </a:ext>
            </a:extLst>
          </p:cNvPr>
          <p:cNvSpPr txBox="1"/>
          <p:nvPr/>
        </p:nvSpPr>
        <p:spPr>
          <a:xfrm>
            <a:off x="1689100" y="4602349"/>
            <a:ext cx="12306299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 err="1">
                <a:latin typeface="Comic Sans MS" panose="030F0702030302020204" pitchFamily="66" charset="0"/>
              </a:rPr>
              <a:t>gwylio’r</a:t>
            </a:r>
            <a:r>
              <a:rPr lang="en-GB" sz="10000" dirty="0"/>
              <a:t> </a:t>
            </a:r>
            <a:r>
              <a:rPr lang="en-GB" sz="10000" dirty="0">
                <a:latin typeface="Comic Sans MS" panose="030F0702030302020204" pitchFamily="66" charset="0"/>
              </a:rPr>
              <a:t>teledu</a:t>
            </a:r>
          </a:p>
        </p:txBody>
      </p:sp>
    </p:spTree>
    <p:extLst>
      <p:ext uri="{BB962C8B-B14F-4D97-AF65-F5344CB8AC3E}">
        <p14:creationId xmlns:p14="http://schemas.microsoft.com/office/powerpoint/2010/main" val="13610721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CBDFEF-0CA2-EE9B-73D8-608E3723D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E386CC-C803-DABD-8C33-D43AEE88F0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1256" y="596016"/>
            <a:ext cx="3751444" cy="38888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416CF6-3335-D0DD-AC25-50963372B8A9}"/>
              </a:ext>
            </a:extLst>
          </p:cNvPr>
          <p:cNvSpPr txBox="1"/>
          <p:nvPr/>
        </p:nvSpPr>
        <p:spPr>
          <a:xfrm>
            <a:off x="170044" y="4802375"/>
            <a:ext cx="131064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0" dirty="0" err="1">
                <a:latin typeface="Comic Sans MS" panose="030F0702030302020204" pitchFamily="66" charset="0"/>
              </a:rPr>
              <a:t>gwrando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ar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gerddoriaeth</a:t>
            </a:r>
            <a:endParaRPr lang="en-GB" sz="8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59131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B865F9-9041-FD0B-77BF-E4C1BF2153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A9D200-88B0-7A20-E554-F5A091DDCB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9182" y="543303"/>
            <a:ext cx="3641918" cy="35163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368335D-9BFD-0516-3BAF-33DA79AB09E6}"/>
              </a:ext>
            </a:extLst>
          </p:cNvPr>
          <p:cNvSpPr txBox="1"/>
          <p:nvPr/>
        </p:nvSpPr>
        <p:spPr>
          <a:xfrm>
            <a:off x="2032974" y="4110437"/>
            <a:ext cx="1004472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pêl-droed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8038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D485B2-81BD-1421-9059-FA079738D9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2F8444-D4E8-67E4-AC6D-1BE528703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6503" y="483594"/>
            <a:ext cx="3529197" cy="365660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B8AC3B-EBBE-20DA-0CC5-2F06730DBA79}"/>
              </a:ext>
            </a:extLst>
          </p:cNvPr>
          <p:cNvSpPr txBox="1"/>
          <p:nvPr/>
        </p:nvSpPr>
        <p:spPr>
          <a:xfrm>
            <a:off x="3639494" y="3973749"/>
            <a:ext cx="491301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rygbi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382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9832B9-09F3-B403-4B1D-78B99AD8BF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517034-35D9-CA8F-EE35-A31C2830D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0434" y="347859"/>
            <a:ext cx="3980405" cy="40082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22D5334-ADFB-9372-FA43-513C876990F8}"/>
              </a:ext>
            </a:extLst>
          </p:cNvPr>
          <p:cNvSpPr txBox="1"/>
          <p:nvPr/>
        </p:nvSpPr>
        <p:spPr>
          <a:xfrm>
            <a:off x="1397000" y="4368800"/>
            <a:ext cx="102616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pêl-fasged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70454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B029BC-9FE8-6E93-78A0-52F96F1B7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9033D19-4B7D-4F86-091E-2268C53334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070" y="623618"/>
            <a:ext cx="5268060" cy="38581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4695B4-4BA2-11AD-0D8A-F46540587FE4}"/>
              </a:ext>
            </a:extLst>
          </p:cNvPr>
          <p:cNvSpPr txBox="1"/>
          <p:nvPr/>
        </p:nvSpPr>
        <p:spPr>
          <a:xfrm>
            <a:off x="1415997" y="4603166"/>
            <a:ext cx="1004570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0000" dirty="0">
                <a:latin typeface="Comic Sans MS" panose="030F0702030302020204" pitchFamily="66" charset="0"/>
              </a:rPr>
              <a:t>ar y cyfrifiadur</a:t>
            </a:r>
          </a:p>
        </p:txBody>
      </p:sp>
    </p:spTree>
    <p:extLst>
      <p:ext uri="{BB962C8B-B14F-4D97-AF65-F5344CB8AC3E}">
        <p14:creationId xmlns:p14="http://schemas.microsoft.com/office/powerpoint/2010/main" val="17205069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115EC-F252-6E24-463C-833AE1F118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C35A5F9-8E45-7235-412B-9C18DADA0E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3844" y="294598"/>
            <a:ext cx="3839111" cy="39248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DD9DC56-9C33-211E-60D6-82AFDFFBB115}"/>
              </a:ext>
            </a:extLst>
          </p:cNvPr>
          <p:cNvSpPr txBox="1"/>
          <p:nvPr/>
        </p:nvSpPr>
        <p:spPr>
          <a:xfrm>
            <a:off x="2718744" y="4219446"/>
            <a:ext cx="675451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sinema</a:t>
            </a:r>
            <a:endParaRPr lang="en-GB" sz="15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3654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87ECC5-C325-7773-7CC9-FD0C579D5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6C8FF21-0315-4626-60AD-4E9B67BC4A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6407687"/>
              </p:ext>
            </p:extLst>
          </p:nvPr>
        </p:nvGraphicFramePr>
        <p:xfrm>
          <a:off x="1591188" y="494532"/>
          <a:ext cx="9813472" cy="61313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83972">
                  <a:extLst>
                    <a:ext uri="{9D8B030D-6E8A-4147-A177-3AD203B41FA5}">
                      <a16:colId xmlns:a16="http://schemas.microsoft.com/office/drawing/2014/main" val="2877035583"/>
                    </a:ext>
                  </a:extLst>
                </a:gridCol>
                <a:gridCol w="2522764">
                  <a:extLst>
                    <a:ext uri="{9D8B030D-6E8A-4147-A177-3AD203B41FA5}">
                      <a16:colId xmlns:a16="http://schemas.microsoft.com/office/drawing/2014/main" val="944654067"/>
                    </a:ext>
                  </a:extLst>
                </a:gridCol>
                <a:gridCol w="2453368">
                  <a:extLst>
                    <a:ext uri="{9D8B030D-6E8A-4147-A177-3AD203B41FA5}">
                      <a16:colId xmlns:a16="http://schemas.microsoft.com/office/drawing/2014/main" val="2317772451"/>
                    </a:ext>
                  </a:extLst>
                </a:gridCol>
                <a:gridCol w="2453368">
                  <a:extLst>
                    <a:ext uri="{9D8B030D-6E8A-4147-A177-3AD203B41FA5}">
                      <a16:colId xmlns:a16="http://schemas.microsoft.com/office/drawing/2014/main" val="3304104801"/>
                    </a:ext>
                  </a:extLst>
                </a:gridCol>
              </a:tblGrid>
              <a:tr h="15634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9374149"/>
                  </a:ext>
                </a:extLst>
              </a:tr>
              <a:tr h="15226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4436620"/>
                  </a:ext>
                </a:extLst>
              </a:tr>
              <a:tr h="15226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9041463"/>
                  </a:ext>
                </a:extLst>
              </a:tr>
              <a:tr h="15226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544546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9E98712A-7AAA-0D91-E8A5-11C84F7C4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1277" y="578896"/>
            <a:ext cx="1376029" cy="13664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D2E39F-0B7C-BB73-67F3-26C96AB6F0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7277" y="578896"/>
            <a:ext cx="1856728" cy="14086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158088-5F06-350C-A62F-1F89D19AB9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7200" y="2128197"/>
            <a:ext cx="1379446" cy="14320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1D2A796-59E9-F86D-99F3-2279B0ADEA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860" y="2113145"/>
            <a:ext cx="1379446" cy="13504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A72608-F972-C924-2B24-6005496414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2353" y="3644023"/>
            <a:ext cx="2019885" cy="13504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D638F4-173B-E1C2-BE3C-D0BA7E0498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77834" y="531975"/>
            <a:ext cx="1227523" cy="14086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C8F4DA-FC89-8489-6995-D6B077DE842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15286" y="5178071"/>
            <a:ext cx="1628719" cy="13448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B679217-9CC3-E284-1A56-98AA71EEBAA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7860" y="5216470"/>
            <a:ext cx="1284228" cy="13448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EFE27D8-9436-6CAD-1919-5B9FF5DA058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72978" y="2176702"/>
            <a:ext cx="1398636" cy="13504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D2A6617-0A70-9721-ED84-FD8144659F7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42645" y="592917"/>
            <a:ext cx="1240789" cy="128558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3830B98-CE40-6051-2942-755845A4C17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659360" y="2072414"/>
            <a:ext cx="1398850" cy="14086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BD7C0F7-6CDD-F2AB-80B9-402E4A2933C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191706" y="3607692"/>
            <a:ext cx="1955333" cy="143202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DD14FB4-C791-6111-95CC-A4A2B959B8B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148112" y="5122610"/>
            <a:ext cx="1416427" cy="144806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84C1B6F-24D3-70BA-0949-76AE0D06DCF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595374" y="3632388"/>
            <a:ext cx="2331562" cy="135040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B83768E-5D92-4871-6924-65831F952F1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095288" y="5122610"/>
            <a:ext cx="2241145" cy="126204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7624BF9-829D-317F-6CF8-2B5B2CD1985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630222" y="3624982"/>
            <a:ext cx="1398849" cy="145008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9E5BED4-575F-6979-1E6C-E4DC504C1E64}"/>
              </a:ext>
            </a:extLst>
          </p:cNvPr>
          <p:cNvSpPr txBox="1"/>
          <p:nvPr/>
        </p:nvSpPr>
        <p:spPr>
          <a:xfrm>
            <a:off x="169787" y="-8024"/>
            <a:ext cx="28836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/>
              <a:t>Gêm</a:t>
            </a:r>
            <a:r>
              <a:rPr lang="en-GB" sz="2200" dirty="0"/>
              <a:t> </a:t>
            </a:r>
            <a:r>
              <a:rPr lang="en-GB" sz="2200" dirty="0" err="1"/>
              <a:t>Pwyntio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0042951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0EE3C9-887A-D667-2B4B-2AD5327EF6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08D34E93-6A90-D831-FA53-763F688E9160}"/>
              </a:ext>
            </a:extLst>
          </p:cNvPr>
          <p:cNvSpPr txBox="1"/>
          <p:nvPr/>
        </p:nvSpPr>
        <p:spPr>
          <a:xfrm>
            <a:off x="723900" y="910362"/>
            <a:ext cx="10350500" cy="503727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Cyfarwyddiadau G</a:t>
            </a:r>
            <a:r>
              <a:rPr lang="cy-GB" sz="24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cy-GB" sz="24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 Conau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Rhowch gerdyn fflach ar bob c</a:t>
            </a: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ô</a:t>
            </a: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Rhowch y conau o amgylch y neuadd.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 y plant yn aros yng nghanol y neuadd.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Gwaeddwch enw un o’r cardiau fflach a bydd rhaid i’r plant rhedeg, sgipio, neidio, neu gerdded i’r c</a:t>
            </a: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ô</a:t>
            </a: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cyfatebol, er enghraifft, rhedwch i’r cerdyn p</a:t>
            </a: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 droed, sgipiwch i’r cerdyn darllen, neidiwch i’r cerdyn gymnasteg, cerddwch i’r cerdyn coginio, hopiwch i’r cerdyn rygbi, ac ati.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 y plant yn rasio i’w gyrraedd. Pwy bynnag sy’n cyrraedd y cerdyn olaf, neu yn mynd i’r cornel anghywir, bydd allan o’r g</a:t>
            </a: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êm.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Yr un olaf bydd yr enillydd.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14929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52E9C4-D823-072D-ACA2-44D3EDEAEA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E50BC49-0C89-6750-AA36-F54270F6B11B}"/>
              </a:ext>
            </a:extLst>
          </p:cNvPr>
          <p:cNvSpPr txBox="1"/>
          <p:nvPr/>
        </p:nvSpPr>
        <p:spPr>
          <a:xfrm>
            <a:off x="1444593" y="1664946"/>
            <a:ext cx="85956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latin typeface="Comic Sans MS" panose="030F0702030302020204" pitchFamily="66" charset="0"/>
              </a:rPr>
              <a:t>Rydw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mwynhau</a:t>
            </a:r>
            <a:r>
              <a:rPr lang="en-GB" sz="4800" dirty="0">
                <a:latin typeface="Comic Sans MS" panose="030F0702030302020204" pitchFamily="66" charset="0"/>
              </a:rPr>
              <a:t>   _______.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25F5E6-0019-7972-854F-7C460E6F09B3}"/>
              </a:ext>
            </a:extLst>
          </p:cNvPr>
          <p:cNvSpPr txBox="1"/>
          <p:nvPr/>
        </p:nvSpPr>
        <p:spPr>
          <a:xfrm>
            <a:off x="1444593" y="4154148"/>
            <a:ext cx="106073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latin typeface="Comic Sans MS" panose="030F0702030302020204" pitchFamily="66" charset="0"/>
              </a:rPr>
              <a:t>Dydw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i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ddim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yn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mwynhau</a:t>
            </a:r>
            <a:r>
              <a:rPr lang="en-GB" sz="4800" dirty="0">
                <a:latin typeface="Comic Sans MS" panose="030F0702030302020204" pitchFamily="66" charset="0"/>
              </a:rPr>
              <a:t>   _______.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AFB86C-E51F-56DF-53B4-5525B363CD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683" y="1539013"/>
            <a:ext cx="1098010" cy="108286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9D34749-D37B-1833-117C-9DEFFAFDA8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56" y="4028213"/>
            <a:ext cx="1071663" cy="1082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121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E8D23F-0A5C-45A1-D292-5F734200E5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C7F3F8-48AD-144C-F1F3-94FD1D6CAB6C}"/>
              </a:ext>
            </a:extLst>
          </p:cNvPr>
          <p:cNvSpPr txBox="1"/>
          <p:nvPr/>
        </p:nvSpPr>
        <p:spPr>
          <a:xfrm>
            <a:off x="3893009" y="1683836"/>
            <a:ext cx="3454400" cy="3429000"/>
          </a:xfrm>
          <a:prstGeom prst="rect">
            <a:avLst/>
          </a:prstGeom>
          <a:solidFill>
            <a:schemeClr val="bg1"/>
          </a:solidFill>
          <a:ln w="508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20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A410B00-162B-A728-85CF-1D06E24CD4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789" y="2033769"/>
            <a:ext cx="3196839" cy="2790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2118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EE2287-E6F7-397B-1433-7A0C62883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DB7A77-C9F6-51E6-91D2-8207D184E8DA}"/>
              </a:ext>
            </a:extLst>
          </p:cNvPr>
          <p:cNvSpPr txBox="1"/>
          <p:nvPr/>
        </p:nvSpPr>
        <p:spPr>
          <a:xfrm>
            <a:off x="504793" y="1525248"/>
            <a:ext cx="105176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               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00F00E-5818-81D8-E98C-F35429EAD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5624" y="413368"/>
            <a:ext cx="2580948" cy="25630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9E0B94F-4F3F-16C7-8A17-4A97575C9345}"/>
              </a:ext>
            </a:extLst>
          </p:cNvPr>
          <p:cNvSpPr txBox="1"/>
          <p:nvPr/>
        </p:nvSpPr>
        <p:spPr>
          <a:xfrm>
            <a:off x="504793" y="3809258"/>
            <a:ext cx="84433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canu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6483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2AB255-15DF-AEA7-B2F0-ECC31E2C0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DD23BBD-641B-DD5B-E05A-963A0620DF55}"/>
              </a:ext>
            </a:extLst>
          </p:cNvPr>
          <p:cNvSpPr txBox="1"/>
          <p:nvPr/>
        </p:nvSpPr>
        <p:spPr>
          <a:xfrm>
            <a:off x="504793" y="1525248"/>
            <a:ext cx="105176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               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29D610-6B72-E816-A6F1-528FADC67D29}"/>
              </a:ext>
            </a:extLst>
          </p:cNvPr>
          <p:cNvSpPr txBox="1"/>
          <p:nvPr/>
        </p:nvSpPr>
        <p:spPr>
          <a:xfrm>
            <a:off x="504793" y="4038272"/>
            <a:ext cx="931056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darllen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C6C176-3D4F-E7B3-B965-736ED534A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4641" y="685557"/>
            <a:ext cx="2390714" cy="2743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368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43C74E-929A-1115-3CAD-9A30B6C69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A0F3D64-FA33-DDC7-6CA8-86AE86C2017B}"/>
              </a:ext>
            </a:extLst>
          </p:cNvPr>
          <p:cNvSpPr txBox="1"/>
          <p:nvPr/>
        </p:nvSpPr>
        <p:spPr>
          <a:xfrm>
            <a:off x="504793" y="1525248"/>
            <a:ext cx="107468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                 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06B47E-6D42-A29C-549B-FCEFB343BD4C}"/>
              </a:ext>
            </a:extLst>
          </p:cNvPr>
          <p:cNvSpPr txBox="1"/>
          <p:nvPr/>
        </p:nvSpPr>
        <p:spPr>
          <a:xfrm>
            <a:off x="504793" y="4038272"/>
            <a:ext cx="928491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peintio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7BBB37-6B3C-ADE5-75D8-57F4C3D549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5631" y="999093"/>
            <a:ext cx="3355284" cy="2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87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3063E9-B413-CEF8-ED5F-26A08308A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5B714E8-B146-E789-5A07-1B57C6C38D4F}"/>
              </a:ext>
            </a:extLst>
          </p:cNvPr>
          <p:cNvSpPr txBox="1"/>
          <p:nvPr/>
        </p:nvSpPr>
        <p:spPr>
          <a:xfrm>
            <a:off x="504793" y="1525248"/>
            <a:ext cx="107468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                 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14486E-2156-3591-72D9-F20D3394905B}"/>
              </a:ext>
            </a:extLst>
          </p:cNvPr>
          <p:cNvSpPr txBox="1"/>
          <p:nvPr/>
        </p:nvSpPr>
        <p:spPr>
          <a:xfrm>
            <a:off x="504793" y="4038272"/>
            <a:ext cx="888416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nofio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B411E2-F3C4-FAF9-E6BA-1D9DF4398F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1103" y="984093"/>
            <a:ext cx="3657000" cy="244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56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FF3CDA-12DD-2C1C-8CC5-2187AD869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FA2EB1E-1EBB-4435-0A91-CB5654BC41B0}"/>
              </a:ext>
            </a:extLst>
          </p:cNvPr>
          <p:cNvSpPr txBox="1"/>
          <p:nvPr/>
        </p:nvSpPr>
        <p:spPr>
          <a:xfrm>
            <a:off x="504793" y="1525248"/>
            <a:ext cx="1028839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               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E66669-3905-388B-58E2-6118A6A4C1F8}"/>
              </a:ext>
            </a:extLst>
          </p:cNvPr>
          <p:cNvSpPr txBox="1"/>
          <p:nvPr/>
        </p:nvSpPr>
        <p:spPr>
          <a:xfrm>
            <a:off x="504793" y="4038272"/>
            <a:ext cx="113111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cymdeithasu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7D1BA1-55B1-386D-04E0-FE17CE249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630" y="391265"/>
            <a:ext cx="2926198" cy="3037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10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86504C-13A8-7BB0-C21A-63131D51C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1092426-4A91-8713-A57F-A4D228538DE9}"/>
              </a:ext>
            </a:extLst>
          </p:cNvPr>
          <p:cNvSpPr txBox="1"/>
          <p:nvPr/>
        </p:nvSpPr>
        <p:spPr>
          <a:xfrm>
            <a:off x="504793" y="1525248"/>
            <a:ext cx="9829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             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EF0D1A-6AAD-7C14-CA3C-CBC321848FEC}"/>
              </a:ext>
            </a:extLst>
          </p:cNvPr>
          <p:cNvSpPr txBox="1"/>
          <p:nvPr/>
        </p:nvSpPr>
        <p:spPr>
          <a:xfrm>
            <a:off x="504793" y="4038272"/>
            <a:ext cx="90669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Rydw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i’n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mwynhau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bowlio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E799074-681E-7C29-6A96-3ED7A072C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9886" y="824734"/>
            <a:ext cx="2486891" cy="2604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753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9BC693-9C66-5E2C-21B4-D61BFD6B6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180CEC4-0388-71AD-388D-EBA4FD88B84E}"/>
              </a:ext>
            </a:extLst>
          </p:cNvPr>
          <p:cNvSpPr txBox="1"/>
          <p:nvPr/>
        </p:nvSpPr>
        <p:spPr>
          <a:xfrm>
            <a:off x="504793" y="1525248"/>
            <a:ext cx="997420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Comic Sans MS" panose="030F0702030302020204" pitchFamily="66" charset="0"/>
              </a:rPr>
              <a:t>Rydw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i’n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mwynhau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chwarae</a:t>
            </a:r>
            <a:r>
              <a:rPr lang="en-GB" sz="4400" dirty="0">
                <a:latin typeface="Comic Sans MS" panose="030F0702030302020204" pitchFamily="66" charset="0"/>
              </a:rPr>
              <a:t>  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780912-198E-C235-121E-245C036E9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8122" y="949994"/>
            <a:ext cx="2423154" cy="23395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00C334-52E0-4C60-FEDE-93AD42A14E1F}"/>
              </a:ext>
            </a:extLst>
          </p:cNvPr>
          <p:cNvSpPr txBox="1"/>
          <p:nvPr/>
        </p:nvSpPr>
        <p:spPr>
          <a:xfrm>
            <a:off x="504793" y="4563311"/>
            <a:ext cx="101072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Comic Sans MS" panose="030F0702030302020204" pitchFamily="66" charset="0"/>
              </a:rPr>
              <a:t>Rydw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i’n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mwynhau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chwarae</a:t>
            </a:r>
            <a:r>
              <a:rPr lang="en-GB" sz="4400" dirty="0">
                <a:latin typeface="Comic Sans MS" panose="030F0702030302020204" pitchFamily="66" charset="0"/>
              </a:rPr>
              <a:t>  </a:t>
            </a:r>
            <a:r>
              <a:rPr lang="en-GB" sz="4400" dirty="0" err="1">
                <a:latin typeface="Comic Sans MS" panose="030F0702030302020204" pitchFamily="66" charset="0"/>
              </a:rPr>
              <a:t>pêl-droed</a:t>
            </a:r>
            <a:r>
              <a:rPr lang="en-GB" sz="4400" dirty="0">
                <a:latin typeface="Comic Sans MS" panose="030F0702030302020204" pitchFamily="66" charset="0"/>
              </a:rPr>
              <a:t>.</a:t>
            </a:r>
            <a:endParaRPr lang="en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77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004FD4-AFE2-F749-1BBC-114296332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36764A1-E564-2780-6C33-50BEA43D3161}"/>
              </a:ext>
            </a:extLst>
          </p:cNvPr>
          <p:cNvSpPr txBox="1"/>
          <p:nvPr/>
        </p:nvSpPr>
        <p:spPr>
          <a:xfrm>
            <a:off x="504793" y="1525248"/>
            <a:ext cx="104791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Comic Sans MS" panose="030F0702030302020204" pitchFamily="66" charset="0"/>
              </a:rPr>
              <a:t>Rydw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i’n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mwynhau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chwarae</a:t>
            </a:r>
            <a:r>
              <a:rPr lang="en-GB" sz="4400" dirty="0">
                <a:latin typeface="Comic Sans MS" panose="030F0702030302020204" pitchFamily="66" charset="0"/>
              </a:rPr>
              <a:t>     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BCD9E8-5FE5-908E-A8C9-850BC94098F7}"/>
              </a:ext>
            </a:extLst>
          </p:cNvPr>
          <p:cNvSpPr txBox="1"/>
          <p:nvPr/>
        </p:nvSpPr>
        <p:spPr>
          <a:xfrm>
            <a:off x="504793" y="4563311"/>
            <a:ext cx="89242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Comic Sans MS" panose="030F0702030302020204" pitchFamily="66" charset="0"/>
              </a:rPr>
              <a:t>Rydw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i’n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mwynhau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chwarae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rygbi</a:t>
            </a:r>
            <a:r>
              <a:rPr lang="en-GB" sz="4400" dirty="0">
                <a:latin typeface="Comic Sans MS" panose="030F0702030302020204" pitchFamily="66" charset="0"/>
              </a:rPr>
              <a:t>.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329BE8-362A-EE00-1C64-48470C3EFF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2204" y="921332"/>
            <a:ext cx="2651009" cy="274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907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E1568F-4F50-68CF-9F9A-6AAF10EAA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4233954-7288-8B14-5B51-059F0F7933CA}"/>
              </a:ext>
            </a:extLst>
          </p:cNvPr>
          <p:cNvSpPr txBox="1"/>
          <p:nvPr/>
        </p:nvSpPr>
        <p:spPr>
          <a:xfrm>
            <a:off x="504793" y="1525248"/>
            <a:ext cx="106939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Comic Sans MS" panose="030F0702030302020204" pitchFamily="66" charset="0"/>
              </a:rPr>
              <a:t>Rydw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i’n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mwynhau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mynd</a:t>
            </a:r>
            <a:r>
              <a:rPr lang="en-GB" sz="4400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i’r</a:t>
            </a:r>
            <a:r>
              <a:rPr lang="en-GB" sz="4400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sz="4400" dirty="0">
                <a:latin typeface="Comic Sans MS" panose="030F0702030302020204" pitchFamily="66" charset="0"/>
              </a:rPr>
              <a:t>     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D1870D-E25C-CAA7-E843-3ACF74E5B716}"/>
              </a:ext>
            </a:extLst>
          </p:cNvPr>
          <p:cNvSpPr txBox="1"/>
          <p:nvPr/>
        </p:nvSpPr>
        <p:spPr>
          <a:xfrm>
            <a:off x="504793" y="4563311"/>
            <a:ext cx="90588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Comic Sans MS" panose="030F0702030302020204" pitchFamily="66" charset="0"/>
              </a:rPr>
              <a:t>Rydw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i’n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mwynhau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mynd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i’r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sinema</a:t>
            </a:r>
            <a:r>
              <a:rPr lang="en-GB" sz="4400" dirty="0">
                <a:latin typeface="Comic Sans MS" panose="030F0702030302020204" pitchFamily="66" charset="0"/>
              </a:rPr>
              <a:t>.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283F33-8206-D399-9329-990295D980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4345" y="629287"/>
            <a:ext cx="3073964" cy="3142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74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730A7C-4EAD-F393-F481-94D40282F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75CD508-83EF-4831-A1E0-E9B6FF8B95DD}"/>
              </a:ext>
            </a:extLst>
          </p:cNvPr>
          <p:cNvSpPr txBox="1"/>
          <p:nvPr/>
        </p:nvSpPr>
        <p:spPr>
          <a:xfrm>
            <a:off x="3915229" y="1562099"/>
            <a:ext cx="3454400" cy="3429000"/>
          </a:xfrm>
          <a:prstGeom prst="rect">
            <a:avLst/>
          </a:prstGeom>
          <a:solidFill>
            <a:schemeClr val="bg1"/>
          </a:solidFill>
          <a:ln w="508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20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9B7BA79-7106-F1E6-AF7B-975604646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2791" y="2057466"/>
            <a:ext cx="2682092" cy="2438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2853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6390DC-E78C-7D7C-7517-4D9AE2D7B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A58F7A-DAB5-C772-21F5-EC30F391C889}"/>
              </a:ext>
            </a:extLst>
          </p:cNvPr>
          <p:cNvSpPr txBox="1"/>
          <p:nvPr/>
        </p:nvSpPr>
        <p:spPr>
          <a:xfrm>
            <a:off x="504793" y="1525248"/>
            <a:ext cx="111572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Dydw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i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mwynhau</a:t>
            </a:r>
            <a:r>
              <a:rPr lang="en-GB" sz="5400" dirty="0">
                <a:latin typeface="Comic Sans MS" panose="030F0702030302020204" pitchFamily="66" charset="0"/>
              </a:rPr>
              <a:t>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10C519-22A1-2C13-56AD-1E9DA2CF8C13}"/>
              </a:ext>
            </a:extLst>
          </p:cNvPr>
          <p:cNvSpPr txBox="1"/>
          <p:nvPr/>
        </p:nvSpPr>
        <p:spPr>
          <a:xfrm>
            <a:off x="606392" y="4317089"/>
            <a:ext cx="106699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Dydw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i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mwynhau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coginio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2E5611-A9D7-80D6-2455-AFCA717BE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6599" y="764626"/>
            <a:ext cx="2514102" cy="2461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14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943960-FF2A-00D6-11D7-72EA04633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386CC58-F9F1-A36D-D3BA-4830BAE751CE}"/>
              </a:ext>
            </a:extLst>
          </p:cNvPr>
          <p:cNvSpPr txBox="1"/>
          <p:nvPr/>
        </p:nvSpPr>
        <p:spPr>
          <a:xfrm>
            <a:off x="504793" y="1525248"/>
            <a:ext cx="111572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Dydw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i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mwynhau</a:t>
            </a:r>
            <a:r>
              <a:rPr lang="en-GB" sz="5400" dirty="0">
                <a:latin typeface="Comic Sans MS" panose="030F0702030302020204" pitchFamily="66" charset="0"/>
              </a:rPr>
              <a:t>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B74EA8-2FE9-D9F4-6E2A-50908E59DAF8}"/>
              </a:ext>
            </a:extLst>
          </p:cNvPr>
          <p:cNvSpPr txBox="1"/>
          <p:nvPr/>
        </p:nvSpPr>
        <p:spPr>
          <a:xfrm>
            <a:off x="303809" y="4317090"/>
            <a:ext cx="118881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Dydw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i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mwynhau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reidio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beic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FBA9A3-32C3-30B8-BAE6-B83ABAE840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4023" y="864575"/>
            <a:ext cx="2505892" cy="206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546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1358BD-A23C-344D-C0F3-7E918FC36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14AD1EA-234E-A525-38AB-96B9D1CC34A9}"/>
              </a:ext>
            </a:extLst>
          </p:cNvPr>
          <p:cNvSpPr txBox="1"/>
          <p:nvPr/>
        </p:nvSpPr>
        <p:spPr>
          <a:xfrm>
            <a:off x="479393" y="1525248"/>
            <a:ext cx="115707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Dydw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i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mwynhau</a:t>
            </a:r>
            <a:r>
              <a:rPr lang="en-GB" sz="5400" dirty="0">
                <a:latin typeface="Comic Sans MS" panose="030F0702030302020204" pitchFamily="66" charset="0"/>
              </a:rPr>
              <a:t>  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704FFE-6E3F-9BE1-320A-9FEBDCB68920}"/>
              </a:ext>
            </a:extLst>
          </p:cNvPr>
          <p:cNvSpPr txBox="1"/>
          <p:nvPr/>
        </p:nvSpPr>
        <p:spPr>
          <a:xfrm>
            <a:off x="164728" y="4317089"/>
            <a:ext cx="1186254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Dydw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i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mwynhau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gymnasteg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F79440F-DDB8-7929-CE48-C200EDB6E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2680" y="1248644"/>
            <a:ext cx="2997061" cy="1735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08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3B47A1-AEE0-4BC0-DCE0-548835C399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196ED8A-7CBC-71EF-26E3-564A81E4AE8F}"/>
              </a:ext>
            </a:extLst>
          </p:cNvPr>
          <p:cNvSpPr txBox="1"/>
          <p:nvPr/>
        </p:nvSpPr>
        <p:spPr>
          <a:xfrm>
            <a:off x="479393" y="1525248"/>
            <a:ext cx="115707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Dydw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i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mwynhau</a:t>
            </a:r>
            <a:r>
              <a:rPr lang="en-GB" sz="5400" dirty="0">
                <a:latin typeface="Comic Sans MS" panose="030F0702030302020204" pitchFamily="66" charset="0"/>
              </a:rPr>
              <a:t>  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47B0EF-CD74-B527-FE14-F54E54EBFE7D}"/>
              </a:ext>
            </a:extLst>
          </p:cNvPr>
          <p:cNvSpPr txBox="1"/>
          <p:nvPr/>
        </p:nvSpPr>
        <p:spPr>
          <a:xfrm>
            <a:off x="164728" y="4317089"/>
            <a:ext cx="116749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latin typeface="Comic Sans MS" panose="030F0702030302020204" pitchFamily="66" charset="0"/>
              </a:rPr>
              <a:t>Dydw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i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ddim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yn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mwynhau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gwylio’r</a:t>
            </a:r>
            <a:r>
              <a:rPr lang="en-GB" sz="4800" dirty="0">
                <a:latin typeface="Comic Sans MS" panose="030F0702030302020204" pitchFamily="66" charset="0"/>
              </a:rPr>
              <a:t> teledu.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66114C-D4A1-018D-1551-DD2DF33606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6281" y="1217391"/>
            <a:ext cx="3070375" cy="1729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37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2C5A4F-8762-CC47-A077-66E8C218A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FAAE904-D14E-0B6F-7877-C340CE531DEA}"/>
              </a:ext>
            </a:extLst>
          </p:cNvPr>
          <p:cNvSpPr txBox="1"/>
          <p:nvPr/>
        </p:nvSpPr>
        <p:spPr>
          <a:xfrm>
            <a:off x="479393" y="1525248"/>
            <a:ext cx="115707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Dydw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i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mwynhau</a:t>
            </a:r>
            <a:r>
              <a:rPr lang="en-GB" sz="5400" dirty="0">
                <a:latin typeface="Comic Sans MS" panose="030F0702030302020204" pitchFamily="66" charset="0"/>
              </a:rPr>
              <a:t>  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1612C8-90D9-9225-2791-C38001E1B40C}"/>
              </a:ext>
            </a:extLst>
          </p:cNvPr>
          <p:cNvSpPr txBox="1"/>
          <p:nvPr/>
        </p:nvSpPr>
        <p:spPr>
          <a:xfrm>
            <a:off x="0" y="4328880"/>
            <a:ext cx="122488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Dydw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i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ddim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yn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mwynhau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gwrando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ar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gerddoriaeth</a:t>
            </a:r>
            <a:r>
              <a:rPr lang="en-GB" sz="4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3DAE5A-A1AE-C2F0-8EA3-AC3F4C24C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4856" y="786981"/>
            <a:ext cx="2548662" cy="2642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111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BD8751-410D-7CF4-2C73-6DDA4CEBD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077816-E43F-0D72-26D2-C69C5B3E21C9}"/>
              </a:ext>
            </a:extLst>
          </p:cNvPr>
          <p:cNvSpPr txBox="1"/>
          <p:nvPr/>
        </p:nvSpPr>
        <p:spPr>
          <a:xfrm>
            <a:off x="504793" y="1525248"/>
            <a:ext cx="119651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Comic Sans MS" panose="030F0702030302020204" pitchFamily="66" charset="0"/>
              </a:rPr>
              <a:t>Dydw</a:t>
            </a:r>
            <a:r>
              <a:rPr lang="en-GB" sz="4400" dirty="0">
                <a:latin typeface="Comic Sans MS" panose="030F0702030302020204" pitchFamily="66" charset="0"/>
              </a:rPr>
              <a:t> i </a:t>
            </a:r>
            <a:r>
              <a:rPr lang="en-GB" sz="4400" dirty="0" err="1">
                <a:latin typeface="Comic Sans MS" panose="030F0702030302020204" pitchFamily="66" charset="0"/>
              </a:rPr>
              <a:t>ddim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yn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mwynhau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chwarae</a:t>
            </a:r>
            <a:r>
              <a:rPr lang="en-GB" sz="4400" dirty="0">
                <a:latin typeface="Comic Sans MS" panose="030F0702030302020204" pitchFamily="66" charset="0"/>
              </a:rPr>
              <a:t>  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CE63B7-1045-C906-AC81-41DE5C652CDB}"/>
              </a:ext>
            </a:extLst>
          </p:cNvPr>
          <p:cNvSpPr txBox="1"/>
          <p:nvPr/>
        </p:nvSpPr>
        <p:spPr>
          <a:xfrm>
            <a:off x="0" y="4563311"/>
            <a:ext cx="123674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Dydw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i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ddim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yn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mwynhau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chwarae</a:t>
            </a:r>
            <a:r>
              <a:rPr lang="en-GB" sz="4400" dirty="0">
                <a:latin typeface="Comic Sans MS" panose="030F0702030302020204" pitchFamily="66" charset="0"/>
              </a:rPr>
              <a:t>  </a:t>
            </a:r>
            <a:r>
              <a:rPr lang="en-GB" sz="4400" dirty="0" err="1">
                <a:latin typeface="Comic Sans MS" panose="030F0702030302020204" pitchFamily="66" charset="0"/>
              </a:rPr>
              <a:t>pêl-fasged</a:t>
            </a:r>
            <a:r>
              <a:rPr lang="en-GB" sz="4400" dirty="0">
                <a:latin typeface="Comic Sans MS" panose="030F0702030302020204" pitchFamily="66" charset="0"/>
              </a:rPr>
              <a:t>.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0DDB4E-5327-C1C4-523E-84721ABAF8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7611" y="919359"/>
            <a:ext cx="2391318" cy="240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18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4DA884-D0D3-84BE-50E3-9B6D6E1D8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37C31A6-5FDD-A6D7-C72A-CC465548F8FD}"/>
              </a:ext>
            </a:extLst>
          </p:cNvPr>
          <p:cNvSpPr txBox="1"/>
          <p:nvPr/>
        </p:nvSpPr>
        <p:spPr>
          <a:xfrm>
            <a:off x="504793" y="1525248"/>
            <a:ext cx="119651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Comic Sans MS" panose="030F0702030302020204" pitchFamily="66" charset="0"/>
              </a:rPr>
              <a:t>Dydw</a:t>
            </a:r>
            <a:r>
              <a:rPr lang="en-GB" sz="4400" dirty="0">
                <a:latin typeface="Comic Sans MS" panose="030F0702030302020204" pitchFamily="66" charset="0"/>
              </a:rPr>
              <a:t> i </a:t>
            </a:r>
            <a:r>
              <a:rPr lang="en-GB" sz="4400" dirty="0" err="1">
                <a:latin typeface="Comic Sans MS" panose="030F0702030302020204" pitchFamily="66" charset="0"/>
              </a:rPr>
              <a:t>ddim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yn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mwynhau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chwarae</a:t>
            </a:r>
            <a:r>
              <a:rPr lang="en-GB" sz="4400" dirty="0">
                <a:latin typeface="Comic Sans MS" panose="030F0702030302020204" pitchFamily="66" charset="0"/>
              </a:rPr>
              <a:t>  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F998AB-3281-4846-719E-A832AB723889}"/>
              </a:ext>
            </a:extLst>
          </p:cNvPr>
          <p:cNvSpPr txBox="1"/>
          <p:nvPr/>
        </p:nvSpPr>
        <p:spPr>
          <a:xfrm>
            <a:off x="0" y="4317090"/>
            <a:ext cx="12335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Dydw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i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ddim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yn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mwynhau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chwarae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ar</a:t>
            </a:r>
            <a:r>
              <a:rPr lang="en-GB" sz="4000" dirty="0">
                <a:solidFill>
                  <a:schemeClr val="accent1"/>
                </a:solidFill>
                <a:latin typeface="Comic Sans MS" panose="030F0702030302020204" pitchFamily="66" charset="0"/>
              </a:rPr>
              <a:t> y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cyfrifiadur</a:t>
            </a:r>
            <a:r>
              <a:rPr lang="en-GB" sz="4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D16EEE-426F-9D67-11C4-0CB7B410D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7911" y="1314749"/>
            <a:ext cx="2349296" cy="172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179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595967-3480-A317-891A-AC2CDE2945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E4A9343-8FA5-BCD4-B1A1-4D301E384C0D}"/>
              </a:ext>
            </a:extLst>
          </p:cNvPr>
          <p:cNvSpPr txBox="1"/>
          <p:nvPr/>
        </p:nvSpPr>
        <p:spPr>
          <a:xfrm>
            <a:off x="504793" y="1525248"/>
            <a:ext cx="112662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Dydw</a:t>
            </a:r>
            <a:r>
              <a:rPr lang="en-GB" sz="4000" dirty="0">
                <a:latin typeface="Comic Sans MS" panose="030F0702030302020204" pitchFamily="66" charset="0"/>
              </a:rPr>
              <a:t> i </a:t>
            </a:r>
            <a:r>
              <a:rPr lang="en-GB" sz="4000" dirty="0" err="1">
                <a:latin typeface="Comic Sans MS" panose="030F0702030302020204" pitchFamily="66" charset="0"/>
              </a:rPr>
              <a:t>ddim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yn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mwynhau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mynd</a:t>
            </a:r>
            <a:r>
              <a:rPr lang="en-GB" sz="4000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i’r</a:t>
            </a:r>
            <a:r>
              <a:rPr lang="en-GB" sz="4000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sz="4000" dirty="0">
                <a:latin typeface="Comic Sans MS" panose="030F0702030302020204" pitchFamily="66" charset="0"/>
              </a:rPr>
              <a:t>                   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F99057-23F9-406D-B927-6A4367936E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5245" y="507483"/>
            <a:ext cx="2745895" cy="280721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6FEE94-6214-3D14-F359-0A9F04CDCCB2}"/>
              </a:ext>
            </a:extLst>
          </p:cNvPr>
          <p:cNvSpPr txBox="1"/>
          <p:nvPr/>
        </p:nvSpPr>
        <p:spPr>
          <a:xfrm>
            <a:off x="504793" y="4270924"/>
            <a:ext cx="130006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Dydw</a:t>
            </a:r>
            <a:r>
              <a:rPr lang="en-GB" sz="4000" dirty="0">
                <a:latin typeface="Comic Sans MS" panose="030F0702030302020204" pitchFamily="66" charset="0"/>
              </a:rPr>
              <a:t> i </a:t>
            </a:r>
            <a:r>
              <a:rPr lang="en-GB" sz="4000" dirty="0" err="1">
                <a:latin typeface="Comic Sans MS" panose="030F0702030302020204" pitchFamily="66" charset="0"/>
              </a:rPr>
              <a:t>ddim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yn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mwynhau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mynd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i’r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sinema</a:t>
            </a:r>
            <a:r>
              <a:rPr lang="en-GB" sz="4000" dirty="0">
                <a:latin typeface="Comic Sans MS" panose="030F0702030302020204" pitchFamily="66" charset="0"/>
              </a:rPr>
              <a:t>.                  .</a:t>
            </a:r>
          </a:p>
        </p:txBody>
      </p:sp>
    </p:spTree>
    <p:extLst>
      <p:ext uri="{BB962C8B-B14F-4D97-AF65-F5344CB8AC3E}">
        <p14:creationId xmlns:p14="http://schemas.microsoft.com/office/powerpoint/2010/main" val="97075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66606E-A890-82B4-DDD9-FC162C2B8D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D9205D2-A453-97E7-54CD-067CDF7F26C3}"/>
              </a:ext>
            </a:extLst>
          </p:cNvPr>
          <p:cNvSpPr txBox="1"/>
          <p:nvPr/>
        </p:nvSpPr>
        <p:spPr>
          <a:xfrm>
            <a:off x="1444593" y="1833780"/>
            <a:ext cx="85956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latin typeface="Comic Sans MS" panose="030F0702030302020204" pitchFamily="66" charset="0"/>
              </a:rPr>
              <a:t>Rydw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mwynhau</a:t>
            </a:r>
            <a:r>
              <a:rPr lang="en-GB" sz="4800" dirty="0">
                <a:latin typeface="Comic Sans MS" panose="030F0702030302020204" pitchFamily="66" charset="0"/>
              </a:rPr>
              <a:t>   _______.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857138-3EEF-1FE3-E07F-4F9C907DE8C8}"/>
              </a:ext>
            </a:extLst>
          </p:cNvPr>
          <p:cNvSpPr txBox="1"/>
          <p:nvPr/>
        </p:nvSpPr>
        <p:spPr>
          <a:xfrm>
            <a:off x="341727" y="5217410"/>
            <a:ext cx="106073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>
                <a:latin typeface="Comic Sans MS" panose="030F0702030302020204" pitchFamily="66" charset="0"/>
              </a:rPr>
              <a:t>Dydw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i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ddim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yn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mwynhau</a:t>
            </a:r>
            <a:r>
              <a:rPr lang="en-GB" sz="4800" dirty="0">
                <a:latin typeface="Comic Sans MS" panose="030F0702030302020204" pitchFamily="66" charset="0"/>
              </a:rPr>
              <a:t>   _______.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B34016-B64F-DAA7-1BD4-910C5FBF5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083" y="98357"/>
            <a:ext cx="1098010" cy="108286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CC07FFC-823D-E53B-AD91-33D413785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430" y="2925367"/>
            <a:ext cx="1071663" cy="10828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AE63479-5B73-5145-74B2-A6B0394D850B}"/>
              </a:ext>
            </a:extLst>
          </p:cNvPr>
          <p:cNvSpPr txBox="1"/>
          <p:nvPr/>
        </p:nvSpPr>
        <p:spPr>
          <a:xfrm>
            <a:off x="1444593" y="795219"/>
            <a:ext cx="10464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Beth </a:t>
            </a:r>
            <a:r>
              <a:rPr lang="en-GB" sz="2800" dirty="0" err="1">
                <a:latin typeface="Comic Sans MS" panose="030F0702030302020204" pitchFamily="66" charset="0"/>
              </a:rPr>
              <a:t>wyt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ti’n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mwynhau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wneud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yn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dy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amser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hamdden</a:t>
            </a:r>
            <a:r>
              <a:rPr lang="en-GB" sz="2800" dirty="0">
                <a:latin typeface="Comic Sans MS" panose="030F0702030302020204" pitchFamily="66" charset="0"/>
              </a:rPr>
              <a:t>? ______.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721918-7257-19B4-6EDF-69FA3A70A093}"/>
              </a:ext>
            </a:extLst>
          </p:cNvPr>
          <p:cNvSpPr txBox="1"/>
          <p:nvPr/>
        </p:nvSpPr>
        <p:spPr>
          <a:xfrm>
            <a:off x="341727" y="4148333"/>
            <a:ext cx="117102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Beth </a:t>
            </a:r>
            <a:r>
              <a:rPr lang="en-GB" sz="2800" dirty="0" err="1">
                <a:latin typeface="Comic Sans MS" panose="030F0702030302020204" pitchFamily="66" charset="0"/>
              </a:rPr>
              <a:t>dwyt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ti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ddim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yn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mwynhau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wneud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yn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dy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amser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hamdden</a:t>
            </a:r>
            <a:r>
              <a:rPr lang="en-GB" sz="2800" dirty="0">
                <a:latin typeface="Comic Sans MS" panose="030F0702030302020204" pitchFamily="66" charset="0"/>
              </a:rPr>
              <a:t>? ______.</a:t>
            </a:r>
          </a:p>
        </p:txBody>
      </p:sp>
    </p:spTree>
    <p:extLst>
      <p:ext uri="{BB962C8B-B14F-4D97-AF65-F5344CB8AC3E}">
        <p14:creationId xmlns:p14="http://schemas.microsoft.com/office/powerpoint/2010/main" val="240017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7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AE6E07-7659-6CF1-D901-AB20AD178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A5CCFE8-6879-92EB-55C3-81F6D679B6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3910649"/>
              </p:ext>
            </p:extLst>
          </p:nvPr>
        </p:nvGraphicFramePr>
        <p:xfrm>
          <a:off x="1591188" y="494532"/>
          <a:ext cx="9800712" cy="61862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80872">
                  <a:extLst>
                    <a:ext uri="{9D8B030D-6E8A-4147-A177-3AD203B41FA5}">
                      <a16:colId xmlns:a16="http://schemas.microsoft.com/office/drawing/2014/main" val="2877035583"/>
                    </a:ext>
                  </a:extLst>
                </a:gridCol>
                <a:gridCol w="2519484">
                  <a:extLst>
                    <a:ext uri="{9D8B030D-6E8A-4147-A177-3AD203B41FA5}">
                      <a16:colId xmlns:a16="http://schemas.microsoft.com/office/drawing/2014/main" val="944654067"/>
                    </a:ext>
                  </a:extLst>
                </a:gridCol>
                <a:gridCol w="2450178">
                  <a:extLst>
                    <a:ext uri="{9D8B030D-6E8A-4147-A177-3AD203B41FA5}">
                      <a16:colId xmlns:a16="http://schemas.microsoft.com/office/drawing/2014/main" val="2317772451"/>
                    </a:ext>
                  </a:extLst>
                </a:gridCol>
                <a:gridCol w="2450178">
                  <a:extLst>
                    <a:ext uri="{9D8B030D-6E8A-4147-A177-3AD203B41FA5}">
                      <a16:colId xmlns:a16="http://schemas.microsoft.com/office/drawing/2014/main" val="3304104801"/>
                    </a:ext>
                  </a:extLst>
                </a:gridCol>
              </a:tblGrid>
              <a:tr h="1298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9374149"/>
                  </a:ext>
                </a:extLst>
              </a:tr>
              <a:tr h="12648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4436620"/>
                  </a:ext>
                </a:extLst>
              </a:tr>
              <a:tr h="12648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5646128"/>
                  </a:ext>
                </a:extLst>
              </a:tr>
              <a:tr h="12648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9041463"/>
                  </a:ext>
                </a:extLst>
              </a:tr>
              <a:tr h="607761">
                <a:tc gridSpan="4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47326" marR="473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544546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891263A-2F1E-5DFA-61A7-6DF8BE007E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002" y="560454"/>
            <a:ext cx="1180828" cy="11726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BB06A3-E096-AE14-7B44-64A668D58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8082" y="560454"/>
            <a:ext cx="1545648" cy="11726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025079-BA9B-15F9-AD37-74CFBB644D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7200" y="1799194"/>
            <a:ext cx="1223426" cy="12700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5F05F3-8FED-E07F-3CB5-EF182411BB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860" y="1900837"/>
            <a:ext cx="1197845" cy="11726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98493C-35BD-300E-39A9-E4A1A8CCD4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04258" y="3093915"/>
            <a:ext cx="1822120" cy="12181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ED021DB-0EC4-D00E-CAD0-60071A2013F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77835" y="531976"/>
            <a:ext cx="1074966" cy="12335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353854F-9FC8-947F-6D11-8497EE3356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2810" y="4389106"/>
            <a:ext cx="1446630" cy="119448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118B418-A890-4316-E7B5-0A78B239DA2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60214" y="4350026"/>
            <a:ext cx="1206620" cy="126356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5DA0444-6874-C0B9-9A49-5214144EC50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2142" y="1835684"/>
            <a:ext cx="1228940" cy="118656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0CAE765-B42F-0458-66BF-D34139052CB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42646" y="592917"/>
            <a:ext cx="1131768" cy="117262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83A1FCB-F542-3CDD-55BC-93ABBA596C7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562810" y="1799004"/>
            <a:ext cx="1258773" cy="126757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9F99070-9F69-6AA7-22F2-B630BDFABE3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413292" y="3107989"/>
            <a:ext cx="1601143" cy="117262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6282833-E9AF-F7A5-3A83-4ECA85BEBC8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112349" y="4350026"/>
            <a:ext cx="1206620" cy="123356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EF44ABA-C99C-60C3-1740-CE50A2B3F1A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660631" y="3109304"/>
            <a:ext cx="2086007" cy="120818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53B9B77-8B09-2190-805D-0A6FE134B96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263242" y="4379936"/>
            <a:ext cx="2000712" cy="112665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765238C-757C-028E-5BBB-3E82595C6EB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692163" y="3107989"/>
            <a:ext cx="1161567" cy="120411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6FFCCF4-0C0F-2474-8881-DAA6E2A7459E}"/>
              </a:ext>
            </a:extLst>
          </p:cNvPr>
          <p:cNvSpPr txBox="1"/>
          <p:nvPr/>
        </p:nvSpPr>
        <p:spPr>
          <a:xfrm>
            <a:off x="169787" y="-8024"/>
            <a:ext cx="28836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/>
              <a:t>Gêm</a:t>
            </a:r>
            <a:r>
              <a:rPr lang="en-GB" sz="2200" dirty="0"/>
              <a:t> </a:t>
            </a:r>
            <a:r>
              <a:rPr lang="en-GB" sz="2200" dirty="0" err="1"/>
              <a:t>Fflicio</a:t>
            </a:r>
            <a:endParaRPr lang="en-GB" sz="2200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507021B-8C0C-3851-6BA0-16CD9AC85522}"/>
              </a:ext>
            </a:extLst>
          </p:cNvPr>
          <p:cNvSpPr/>
          <p:nvPr/>
        </p:nvSpPr>
        <p:spPr>
          <a:xfrm>
            <a:off x="6014435" y="5685855"/>
            <a:ext cx="914400" cy="9144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00" dirty="0"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730422-0789-8FAA-6ABA-7CA5FB5D76CC}"/>
              </a:ext>
            </a:extLst>
          </p:cNvPr>
          <p:cNvSpPr txBox="1"/>
          <p:nvPr/>
        </p:nvSpPr>
        <p:spPr>
          <a:xfrm>
            <a:off x="6022014" y="5956000"/>
            <a:ext cx="103819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Dechreuwch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        </a:t>
            </a:r>
            <a:r>
              <a:rPr lang="en-GB" sz="1100" dirty="0" err="1">
                <a:solidFill>
                  <a:schemeClr val="bg1"/>
                </a:solidFill>
              </a:rPr>
              <a:t>yma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57097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A6FB5B9-450F-13B1-F4E4-192EB83C2A49}"/>
              </a:ext>
            </a:extLst>
          </p:cNvPr>
          <p:cNvSpPr txBox="1"/>
          <p:nvPr/>
        </p:nvSpPr>
        <p:spPr>
          <a:xfrm>
            <a:off x="742653" y="258376"/>
            <a:ext cx="1035050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 Iaith  -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Rhif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Un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	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Beth rwyt ti’n mwynhau wneud yn dy amser hamdden?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5AAD71-2741-6C1A-1CFD-AF9E035AC78A}"/>
              </a:ext>
            </a:extLst>
          </p:cNvPr>
          <p:cNvSpPr txBox="1"/>
          <p:nvPr/>
        </p:nvSpPr>
        <p:spPr>
          <a:xfrm>
            <a:off x="4396462" y="595104"/>
            <a:ext cx="61392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Beth</a:t>
            </a:r>
            <a:r>
              <a:rPr lang="cy-GB" sz="1800" kern="1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dwyt ti ddim yn mwnhau wneud yn dy amser hamdden?</a:t>
            </a: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CC2E0E8-99E6-89D9-A3CD-B552E610D4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405" y="970656"/>
            <a:ext cx="11227190" cy="570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79142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9ACB02-3331-0F59-CC44-D2F3358EF3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A2FDC4D-E788-4D2C-A490-885CA95A6999}"/>
              </a:ext>
            </a:extLst>
          </p:cNvPr>
          <p:cNvSpPr txBox="1"/>
          <p:nvPr/>
        </p:nvSpPr>
        <p:spPr>
          <a:xfrm>
            <a:off x="742653" y="258376"/>
            <a:ext cx="1035050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 Iaith  -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Rhif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Dau		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Beth rwyt ti’n mwynhau wneud yn dy amser hamdden?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49C84AD-C69D-A625-8417-BE57CE070D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178454"/>
              </p:ext>
            </p:extLst>
          </p:nvPr>
        </p:nvGraphicFramePr>
        <p:xfrm>
          <a:off x="284713" y="969663"/>
          <a:ext cx="11676017" cy="5563972"/>
        </p:xfrm>
        <a:graphic>
          <a:graphicData uri="http://schemas.openxmlformats.org/drawingml/2006/table">
            <a:tbl>
              <a:tblPr firstRow="1" firstCol="1" bandRow="1"/>
              <a:tblGrid>
                <a:gridCol w="3612984">
                  <a:extLst>
                    <a:ext uri="{9D8B030D-6E8A-4147-A177-3AD203B41FA5}">
                      <a16:colId xmlns:a16="http://schemas.microsoft.com/office/drawing/2014/main" val="1540068172"/>
                    </a:ext>
                  </a:extLst>
                </a:gridCol>
                <a:gridCol w="3558526">
                  <a:extLst>
                    <a:ext uri="{9D8B030D-6E8A-4147-A177-3AD203B41FA5}">
                      <a16:colId xmlns:a16="http://schemas.microsoft.com/office/drawing/2014/main" val="1197331841"/>
                    </a:ext>
                  </a:extLst>
                </a:gridCol>
                <a:gridCol w="933516">
                  <a:extLst>
                    <a:ext uri="{9D8B030D-6E8A-4147-A177-3AD203B41FA5}">
                      <a16:colId xmlns:a16="http://schemas.microsoft.com/office/drawing/2014/main" val="452258349"/>
                    </a:ext>
                  </a:extLst>
                </a:gridCol>
                <a:gridCol w="2253151">
                  <a:extLst>
                    <a:ext uri="{9D8B030D-6E8A-4147-A177-3AD203B41FA5}">
                      <a16:colId xmlns:a16="http://schemas.microsoft.com/office/drawing/2014/main" val="345257180"/>
                    </a:ext>
                  </a:extLst>
                </a:gridCol>
                <a:gridCol w="1317840">
                  <a:extLst>
                    <a:ext uri="{9D8B030D-6E8A-4147-A177-3AD203B41FA5}">
                      <a16:colId xmlns:a16="http://schemas.microsoft.com/office/drawing/2014/main" val="207906635"/>
                    </a:ext>
                  </a:extLst>
                </a:gridCol>
              </a:tblGrid>
              <a:tr h="2966006">
                <a:tc rowSpan="2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Rydw i’n mwynhau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Rydw i’n mwynhau chwarae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Rydw i’n mwynhau mynd i’r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Dydw i ddim yn mwynhau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Dydw i ddim yn mwynhau chwarae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Dydw i ddim yn mwynhau mynd i’r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achos 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</a:t>
                      </a:r>
                      <a:r>
                        <a:rPr lang="cy-GB" sz="1600" kern="1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ych</a:t>
                      </a: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cy-GB" sz="1600" kern="1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yffrous.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gŵl.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iachus.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hwyl.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</a:t>
                      </a: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iddorol.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Treiglad meddal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b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d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g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f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  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 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_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 → f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ll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2012287"/>
                  </a:ext>
                </a:extLst>
              </a:tr>
              <a:tr h="259796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cy-GB" sz="1600" kern="1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aled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</a:t>
                      </a: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iflas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ofnadwy. 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sbwriel.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anodd.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</a:t>
                      </a: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rud.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047801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9B11DC3-39B0-3B4C-75E8-FBD1524831EF}"/>
              </a:ext>
            </a:extLst>
          </p:cNvPr>
          <p:cNvSpPr txBox="1"/>
          <p:nvPr/>
        </p:nvSpPr>
        <p:spPr>
          <a:xfrm>
            <a:off x="4396462" y="595104"/>
            <a:ext cx="61392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Beth</a:t>
            </a:r>
            <a:r>
              <a:rPr lang="cy-GB" sz="1800" kern="1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dwyt ti ddim yn mwnhau wneud yn dy amser hamdden?</a:t>
            </a: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684708-1600-0689-9081-7EBF42AE3C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2903" y="3438070"/>
            <a:ext cx="867118" cy="8372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E9B1E35-35B7-2DB8-379F-06ECC84D6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0799" y="1059400"/>
            <a:ext cx="818319" cy="81263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4F16B47-7E3B-3493-4FA0-85FDD18E6C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9797" y="2291612"/>
            <a:ext cx="1114380" cy="7450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6FB7E1-CA62-16AF-10BC-7DB766D712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1541" y="3443781"/>
            <a:ext cx="808045" cy="8372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9E3F6C8-88AB-018C-2A31-61C40D4EF6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2722" y="3282701"/>
            <a:ext cx="977605" cy="9844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AAEB0D6-9AF5-0E25-3D65-9D91680F65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5932" y="1064191"/>
            <a:ext cx="1071139" cy="74502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4910B01-2843-305E-4671-462393D56B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5172" y="2188821"/>
            <a:ext cx="729575" cy="83721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457BB5C-938B-8AAB-11C7-4422B9CCB0C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42067" y="5622809"/>
            <a:ext cx="1049268" cy="59087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EC1356D-2E8D-C020-826F-8BF50091CD6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47340" y="5414468"/>
            <a:ext cx="731522" cy="75831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CB03A62-FE09-3EE0-08EF-86772503967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72549" y="1080813"/>
            <a:ext cx="800925" cy="83145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ED69F89E-6CB9-4CD4-D429-2DA9DB7DBF9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64051" y="1041322"/>
            <a:ext cx="833991" cy="816434"/>
          </a:xfrm>
          <a:prstGeom prst="rect">
            <a:avLst/>
          </a:prstGeom>
        </p:spPr>
      </p:pic>
      <p:pic>
        <p:nvPicPr>
          <p:cNvPr id="1024" name="Picture 1023">
            <a:extLst>
              <a:ext uri="{FF2B5EF4-FFF2-40B4-BE49-F238E27FC236}">
                <a16:creationId xmlns:a16="http://schemas.microsoft.com/office/drawing/2014/main" id="{A8383D58-0C6B-4F3E-EEDE-71A01278CBA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75495" y="2280076"/>
            <a:ext cx="866206" cy="715230"/>
          </a:xfrm>
          <a:prstGeom prst="rect">
            <a:avLst/>
          </a:prstGeom>
        </p:spPr>
      </p:pic>
      <p:pic>
        <p:nvPicPr>
          <p:cNvPr id="1062" name="Picture 1061">
            <a:extLst>
              <a:ext uri="{FF2B5EF4-FFF2-40B4-BE49-F238E27FC236}">
                <a16:creationId xmlns:a16="http://schemas.microsoft.com/office/drawing/2014/main" id="{20FCFE01-EAB9-D1A6-2AE0-32F04B5A2C2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020833" y="4637567"/>
            <a:ext cx="885842" cy="648763"/>
          </a:xfrm>
          <a:prstGeom prst="rect">
            <a:avLst/>
          </a:prstGeom>
        </p:spPr>
      </p:pic>
      <p:pic>
        <p:nvPicPr>
          <p:cNvPr id="1066" name="Picture 1065">
            <a:extLst>
              <a:ext uri="{FF2B5EF4-FFF2-40B4-BE49-F238E27FC236}">
                <a16:creationId xmlns:a16="http://schemas.microsoft.com/office/drawing/2014/main" id="{BE824063-CB65-CF4D-18DA-11AFDAB9C10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674585" y="2230930"/>
            <a:ext cx="765621" cy="801756"/>
          </a:xfrm>
          <a:prstGeom prst="rect">
            <a:avLst/>
          </a:prstGeom>
        </p:spPr>
      </p:pic>
      <p:pic>
        <p:nvPicPr>
          <p:cNvPr id="1068" name="Picture 1067">
            <a:extLst>
              <a:ext uri="{FF2B5EF4-FFF2-40B4-BE49-F238E27FC236}">
                <a16:creationId xmlns:a16="http://schemas.microsoft.com/office/drawing/2014/main" id="{4AD730E9-0E0A-B3D0-F563-8E7E714CF92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303215" y="4612000"/>
            <a:ext cx="705559" cy="7213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F0AF86-ED7F-FA24-E4C1-416C55A0FB18}"/>
              </a:ext>
            </a:extLst>
          </p:cNvPr>
          <p:cNvSpPr txBox="1"/>
          <p:nvPr/>
        </p:nvSpPr>
        <p:spPr>
          <a:xfrm>
            <a:off x="4830021" y="3050651"/>
            <a:ext cx="7688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/>
              <a:t>nofio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A76597-77F7-1FEC-E4AF-81CD12777C74}"/>
              </a:ext>
            </a:extLst>
          </p:cNvPr>
          <p:cNvSpPr txBox="1"/>
          <p:nvPr/>
        </p:nvSpPr>
        <p:spPr>
          <a:xfrm>
            <a:off x="3853368" y="4295430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pêl-droed</a:t>
            </a:r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B674C4-C718-72FA-F2B0-D6A6D809C81C}"/>
              </a:ext>
            </a:extLst>
          </p:cNvPr>
          <p:cNvSpPr txBox="1"/>
          <p:nvPr/>
        </p:nvSpPr>
        <p:spPr>
          <a:xfrm>
            <a:off x="3925416" y="1830792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canu</a:t>
            </a:r>
            <a:endParaRPr lang="en-GB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8AA3283-4604-B756-BAD8-C8E78A5E7760}"/>
              </a:ext>
            </a:extLst>
          </p:cNvPr>
          <p:cNvSpPr txBox="1"/>
          <p:nvPr/>
        </p:nvSpPr>
        <p:spPr>
          <a:xfrm>
            <a:off x="6089634" y="4265601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pêl-fasged</a:t>
            </a:r>
            <a:endParaRPr lang="en-GB" sz="16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95E111C-D9E1-411D-5269-3A5F4BA31410}"/>
              </a:ext>
            </a:extLst>
          </p:cNvPr>
          <p:cNvSpPr txBox="1"/>
          <p:nvPr/>
        </p:nvSpPr>
        <p:spPr>
          <a:xfrm>
            <a:off x="4644618" y="1824424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peintio</a:t>
            </a:r>
            <a:endParaRPr lang="en-GB" sz="16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FE2C9DB-9C89-BC69-A543-CE3591227BDA}"/>
              </a:ext>
            </a:extLst>
          </p:cNvPr>
          <p:cNvSpPr txBox="1"/>
          <p:nvPr/>
        </p:nvSpPr>
        <p:spPr>
          <a:xfrm>
            <a:off x="6563671" y="1830792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coginio</a:t>
            </a:r>
            <a:endParaRPr lang="en-GB" sz="16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932237D-18D2-C291-2089-2346C45B8C4B}"/>
              </a:ext>
            </a:extLst>
          </p:cNvPr>
          <p:cNvSpPr txBox="1"/>
          <p:nvPr/>
        </p:nvSpPr>
        <p:spPr>
          <a:xfrm>
            <a:off x="3934776" y="3039268"/>
            <a:ext cx="105655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darllen</a:t>
            </a:r>
            <a:endParaRPr lang="en-GB" sz="16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E2988A3-3359-05A0-502A-BDA19CBCD301}"/>
              </a:ext>
            </a:extLst>
          </p:cNvPr>
          <p:cNvSpPr txBox="1"/>
          <p:nvPr/>
        </p:nvSpPr>
        <p:spPr>
          <a:xfrm>
            <a:off x="5266919" y="6118184"/>
            <a:ext cx="252112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gwrando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gerddoriaeth</a:t>
            </a:r>
            <a:endParaRPr lang="en-GB" sz="16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8C8176E-2F83-BD36-09C7-AFEE8208DB3D}"/>
              </a:ext>
            </a:extLst>
          </p:cNvPr>
          <p:cNvSpPr txBox="1"/>
          <p:nvPr/>
        </p:nvSpPr>
        <p:spPr>
          <a:xfrm>
            <a:off x="5404193" y="1833845"/>
            <a:ext cx="13569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cymdeithasu</a:t>
            </a:r>
            <a:endParaRPr lang="en-GB" sz="16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BD3C76E-978B-D376-31DC-AB987C2194D0}"/>
              </a:ext>
            </a:extLst>
          </p:cNvPr>
          <p:cNvSpPr txBox="1"/>
          <p:nvPr/>
        </p:nvSpPr>
        <p:spPr>
          <a:xfrm>
            <a:off x="5648465" y="3049723"/>
            <a:ext cx="105655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bowlio</a:t>
            </a:r>
            <a:endParaRPr lang="en-GB" sz="16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14DFBDC-348F-B34E-FC20-C25C822722C4}"/>
              </a:ext>
            </a:extLst>
          </p:cNvPr>
          <p:cNvSpPr txBox="1"/>
          <p:nvPr/>
        </p:nvSpPr>
        <p:spPr>
          <a:xfrm>
            <a:off x="6440206" y="3050651"/>
            <a:ext cx="131949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reidio</a:t>
            </a:r>
            <a:r>
              <a:rPr lang="en-GB" sz="1600" dirty="0"/>
              <a:t> </a:t>
            </a:r>
            <a:r>
              <a:rPr lang="en-GB" sz="1600" dirty="0" err="1"/>
              <a:t>beic</a:t>
            </a:r>
            <a:endParaRPr lang="en-GB" sz="1600" dirty="0"/>
          </a:p>
        </p:txBody>
      </p:sp>
      <p:sp>
        <p:nvSpPr>
          <p:cNvPr id="1025" name="TextBox 1024">
            <a:extLst>
              <a:ext uri="{FF2B5EF4-FFF2-40B4-BE49-F238E27FC236}">
                <a16:creationId xmlns:a16="http://schemas.microsoft.com/office/drawing/2014/main" id="{14846510-2BF2-DE95-6D88-C6B0204A5EEA}"/>
              </a:ext>
            </a:extLst>
          </p:cNvPr>
          <p:cNvSpPr txBox="1"/>
          <p:nvPr/>
        </p:nvSpPr>
        <p:spPr>
          <a:xfrm>
            <a:off x="3872068" y="6139883"/>
            <a:ext cx="18204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gwylio’r</a:t>
            </a:r>
            <a:r>
              <a:rPr lang="en-GB" sz="1600" dirty="0"/>
              <a:t> teledu</a:t>
            </a:r>
          </a:p>
        </p:txBody>
      </p:sp>
      <p:sp>
        <p:nvSpPr>
          <p:cNvPr id="1026" name="TextBox 1025">
            <a:extLst>
              <a:ext uri="{FF2B5EF4-FFF2-40B4-BE49-F238E27FC236}">
                <a16:creationId xmlns:a16="http://schemas.microsoft.com/office/drawing/2014/main" id="{A8CA9814-C49E-86A9-651E-3606CC2B70DB}"/>
              </a:ext>
            </a:extLst>
          </p:cNvPr>
          <p:cNvSpPr txBox="1"/>
          <p:nvPr/>
        </p:nvSpPr>
        <p:spPr>
          <a:xfrm>
            <a:off x="5309841" y="4282774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rygbi</a:t>
            </a:r>
            <a:endParaRPr lang="en-GB" sz="1600" dirty="0"/>
          </a:p>
        </p:txBody>
      </p:sp>
      <p:sp>
        <p:nvSpPr>
          <p:cNvPr id="1027" name="TextBox 1026">
            <a:extLst>
              <a:ext uri="{FF2B5EF4-FFF2-40B4-BE49-F238E27FC236}">
                <a16:creationId xmlns:a16="http://schemas.microsoft.com/office/drawing/2014/main" id="{55309C52-A7FA-365B-32B4-2B75A22329CD}"/>
              </a:ext>
            </a:extLst>
          </p:cNvPr>
          <p:cNvSpPr txBox="1"/>
          <p:nvPr/>
        </p:nvSpPr>
        <p:spPr>
          <a:xfrm>
            <a:off x="5252680" y="5286330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sinema</a:t>
            </a:r>
            <a:endParaRPr lang="en-GB" sz="1600" dirty="0"/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4AE2238C-4480-6A60-8CB1-59793A614E4C}"/>
              </a:ext>
            </a:extLst>
          </p:cNvPr>
          <p:cNvSpPr txBox="1"/>
          <p:nvPr/>
        </p:nvSpPr>
        <p:spPr>
          <a:xfrm>
            <a:off x="3858596" y="5279001"/>
            <a:ext cx="14346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cyfrifiadur</a:t>
            </a:r>
            <a:endParaRPr lang="en-GB" sz="1600" dirty="0"/>
          </a:p>
        </p:txBody>
      </p:sp>
      <p:pic>
        <p:nvPicPr>
          <p:cNvPr id="1029" name="Picture 1028">
            <a:extLst>
              <a:ext uri="{FF2B5EF4-FFF2-40B4-BE49-F238E27FC236}">
                <a16:creationId xmlns:a16="http://schemas.microsoft.com/office/drawing/2014/main" id="{56C7204D-BC1C-D6FB-EB65-4009FFED33F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76744" y="4604155"/>
            <a:ext cx="1177818" cy="682175"/>
          </a:xfrm>
          <a:prstGeom prst="rect">
            <a:avLst/>
          </a:prstGeom>
        </p:spPr>
      </p:pic>
      <p:sp>
        <p:nvSpPr>
          <p:cNvPr id="1030" name="TextBox 1029">
            <a:extLst>
              <a:ext uri="{FF2B5EF4-FFF2-40B4-BE49-F238E27FC236}">
                <a16:creationId xmlns:a16="http://schemas.microsoft.com/office/drawing/2014/main" id="{D2A3FCDA-DD42-63CB-41FB-045192EAC8CB}"/>
              </a:ext>
            </a:extLst>
          </p:cNvPr>
          <p:cNvSpPr txBox="1"/>
          <p:nvPr/>
        </p:nvSpPr>
        <p:spPr>
          <a:xfrm>
            <a:off x="6242496" y="5271245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gymnasteg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003999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EA6677-1985-77B7-3A31-5F17CEC17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34679D-A86F-F49D-132E-61D0285064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6641" y="334564"/>
            <a:ext cx="4759959" cy="29886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F55689-3ED2-DA46-742F-3A8E47447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340" y="3664350"/>
            <a:ext cx="4759959" cy="26908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BD0294-9A18-01EB-7D77-E961F75576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4486" y="3534742"/>
            <a:ext cx="4374174" cy="2690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40723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CEEA2A-5516-C182-43A3-8946F8FFA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1A23EEE-4F9D-581D-C15B-DB3C8E4B3D75}"/>
              </a:ext>
            </a:extLst>
          </p:cNvPr>
          <p:cNvSpPr txBox="1"/>
          <p:nvPr/>
        </p:nvSpPr>
        <p:spPr>
          <a:xfrm>
            <a:off x="1723993" y="2664289"/>
            <a:ext cx="71240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Ydw</a:t>
            </a:r>
            <a:r>
              <a:rPr lang="en-GB" sz="4000" dirty="0">
                <a:latin typeface="Comic Sans MS" panose="030F0702030302020204" pitchFamily="66" charset="0"/>
              </a:rPr>
              <a:t>, </a:t>
            </a:r>
            <a:r>
              <a:rPr lang="en-GB" sz="4000" dirty="0" err="1">
                <a:latin typeface="Comic Sans MS" panose="030F0702030302020204" pitchFamily="66" charset="0"/>
              </a:rPr>
              <a:t>rydw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i’n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mwynhau</a:t>
            </a:r>
            <a:r>
              <a:rPr lang="en-GB" sz="4000" dirty="0">
                <a:latin typeface="Comic Sans MS" panose="030F0702030302020204" pitchFamily="66" charset="0"/>
              </a:rPr>
              <a:t> ____.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8F17FE-F5F5-A2DE-F1ED-4B31CC39A0FE}"/>
              </a:ext>
            </a:extLst>
          </p:cNvPr>
          <p:cNvSpPr txBox="1"/>
          <p:nvPr/>
        </p:nvSpPr>
        <p:spPr>
          <a:xfrm>
            <a:off x="1535527" y="4027256"/>
            <a:ext cx="98379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Nac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ydw</a:t>
            </a:r>
            <a:r>
              <a:rPr lang="en-GB" sz="4000" dirty="0">
                <a:latin typeface="Comic Sans MS" panose="030F0702030302020204" pitchFamily="66" charset="0"/>
              </a:rPr>
              <a:t>, </a:t>
            </a:r>
            <a:r>
              <a:rPr lang="en-GB" sz="4000" dirty="0" err="1">
                <a:latin typeface="Comic Sans MS" panose="030F0702030302020204" pitchFamily="66" charset="0"/>
              </a:rPr>
              <a:t>dydw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i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ddim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yn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mwynhau</a:t>
            </a:r>
            <a:r>
              <a:rPr lang="en-GB" sz="4000" dirty="0">
                <a:latin typeface="Comic Sans MS" panose="030F0702030302020204" pitchFamily="66" charset="0"/>
              </a:rPr>
              <a:t> ____.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8461917-CAF7-26BA-41F4-CDFB84F5A9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12" y="2476800"/>
            <a:ext cx="1098010" cy="108286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FE5ED48-F0A0-529E-6DB7-0BAA5F8CB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777" y="3839767"/>
            <a:ext cx="1071663" cy="10828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4047F39-F46E-0321-275B-A4FB897136F0}"/>
              </a:ext>
            </a:extLst>
          </p:cNvPr>
          <p:cNvSpPr txBox="1"/>
          <p:nvPr/>
        </p:nvSpPr>
        <p:spPr>
          <a:xfrm>
            <a:off x="1444593" y="795219"/>
            <a:ext cx="67537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Wyt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ti’n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mwynhau</a:t>
            </a:r>
            <a:r>
              <a:rPr lang="en-GB" sz="4000" dirty="0">
                <a:latin typeface="Comic Sans MS" panose="030F0702030302020204" pitchFamily="66" charset="0"/>
              </a:rPr>
              <a:t> ______?</a:t>
            </a:r>
          </a:p>
        </p:txBody>
      </p:sp>
    </p:spTree>
    <p:extLst>
      <p:ext uri="{BB962C8B-B14F-4D97-AF65-F5344CB8AC3E}">
        <p14:creationId xmlns:p14="http://schemas.microsoft.com/office/powerpoint/2010/main" val="154861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5ACF09-5AA4-C76C-9708-24B80886AC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69B4E32-28B6-163B-E7C7-1BE8CDB3C9B5}"/>
              </a:ext>
            </a:extLst>
          </p:cNvPr>
          <p:cNvSpPr txBox="1"/>
          <p:nvPr/>
        </p:nvSpPr>
        <p:spPr>
          <a:xfrm>
            <a:off x="168728" y="216590"/>
            <a:ext cx="11854543" cy="650896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Cyfarwyddiadau Gêm Bwrdd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</a:t>
            </a:r>
            <a:r>
              <a:rPr lang="cy-GB" sz="18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Cerdyn Cyfarwyddiadau</a:t>
            </a:r>
            <a:r>
              <a:rPr lang="en-GB" sz="1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</a:t>
            </a:r>
            <a:r>
              <a:rPr lang="cy-GB" sz="18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Gwaith pâr</a:t>
            </a:r>
            <a:endParaRPr lang="en-GB" sz="1600" u="sng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 rhaid i chi gael gêm bwrdd, cownter i bob plentyn, a dis. </a:t>
            </a:r>
            <a:endParaRPr lang="en-GB" sz="16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Dewiswch gownter. Pawb i ddechrau yn yr un lle. Dechreuwch ar y cylch gwyrdd, sydd yn dweud ‘Dechrau’.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Partner 1 – Rholiwch y dis a symudwch y cownter ymlaen yr un rhif a beth sydd ar y dis.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Peidiwch gyfrif yn Saesneg. Mae rhaid i chi gyfrif yn Gymraeg.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Pan rydych chi’n glanio ar lun, gofynnwch gwestiwn i’ch partner.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 y mat iaith rhif pedwar i’ch helpu.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Gofynnwch ‘Wyt ti’n mwynhau ...?’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Partner 2 - Atebwch y cwestiwn mewn brawddeg lawn, er enghraifft: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‘Ydw, rydw i’n mwynhau ....’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‘Nac ydw, dydw i ddim yn mwynhau ....’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*Cofiwch fod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treiglad meddal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yn y ferf olaf mewn cwestiwn sydd yn dechrau gyda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‘Beth.’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*Edrychwch ar y mat iaith a chofiwch fod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treiglad meddal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yn yr ansoddair ar ôl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mae’n.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642561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FA52E6-7CC8-0538-6281-9B62FAC2C8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3E2AA66-EA4C-D8F4-BE70-5B19EF29040D}"/>
              </a:ext>
            </a:extLst>
          </p:cNvPr>
          <p:cNvSpPr txBox="1"/>
          <p:nvPr/>
        </p:nvSpPr>
        <p:spPr>
          <a:xfrm>
            <a:off x="122464" y="74043"/>
            <a:ext cx="11947071" cy="670991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y-GB" sz="14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Cyfarwyddiadau’r Cynorthwyydd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Rydw i eisiau i ti chwarae’r gêm fwrdd yma gyda dau blentyn. Gallet ti eistedd wrth y bwrdd neu ar y carpet. Cer ble rydych chi’n gyfforthus.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Bydd rhaid i ti gael gêm bwrdd, cownter i bob plentyn, a dis iddyn nhw rannu.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Esbonia amcan y wers. Dweda ‘Nod y wers heddiw ydy gofyn ac ateb cwestiynau am beth rydych chi’n mwynhau gwneud yn eich amser hamdden.’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 gyntaf, cer dros y cardiau fflach. Enwa’r chwaraeon ar weithgareddau hamdden. Dweda ‘Tro fi, tro chi.’ Dweda wrth y plant i ailadrodd. Gwna’n siŵr bod y geiriau’n cael eu dweud yn gywir.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Esbonia i’r plant sut i chwarae’r gêm. Dilyna’r cyfarwyddiadau ar y cerdyn cyfarwyddiadau.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Modela sut i ofyn y cwestiynau. Gofynna’r plant yn eu tro ‘Wyt ti’n mwynhau ____?’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Dewisa un o’r cardiau fflach. Gwna’n siwr bod y plant yn ateb yn iawn gyda ‘Ydw, rydw i’n mwynhau____?’ neu ‘Nac ydw, dydw i ddim yn mwynhau____?’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Dweda wrth y plant i esbonio pam gan ymestyn eu hatebion gyda ‘achos’ ac ansoddair.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Darllena enghreifftiau o ansoddeiriau sydd ar y mat iaith. Eto, cymera tro gan ddweud ‘Tro fi, tro chi’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*Esbonia fod </a:t>
            </a:r>
            <a:r>
              <a:rPr lang="cy-GB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treiglad meddal</a:t>
            </a: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yn yr ansoddair ar ôl </a:t>
            </a:r>
            <a:r>
              <a:rPr lang="cy-GB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mae’n.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*Gwna’n siŵr bod y plant yn cofio bod </a:t>
            </a:r>
            <a:r>
              <a:rPr lang="cy-GB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treiglad meddal</a:t>
            </a: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yn y ferf olaf mewn cwestiwn sydd yn dechrau gyda</a:t>
            </a:r>
            <a:r>
              <a:rPr lang="cy-GB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‘Beth.’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Gwranda am gamgymeriadau. Cywira cyn gynted â phosib.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Atgoffa’r plant i ddefnyddio’r mat iaith i helpu nhw.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Pan fydd y gêm yn gorffen, ysgrifenna nodiadau ar y daflen arsylwi.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Yna, dewisa ddau blentyn newydd.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Cofia gael y plant i dacluso ar y diwedd.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 dwy her ac un addasiad isod i wahaniaethu’r gêm. Rydw i wedi ysgrifennu rhestr o enwau ar bwys pob her er mwyn i chi wybod pa gêm i chwarae gyda pha blentyn.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175172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0120F7-0291-3777-41E7-D6610F4D4F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C4CE8C-DCBB-BE09-4E3F-650E39BBA456}"/>
              </a:ext>
            </a:extLst>
          </p:cNvPr>
          <p:cNvSpPr txBox="1"/>
          <p:nvPr/>
        </p:nvSpPr>
        <p:spPr>
          <a:xfrm>
            <a:off x="342900" y="0"/>
            <a:ext cx="11506200" cy="695485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y-GB" sz="14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Gwahaniaethu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 1: Ymestyn gan roi rhesymau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Chwaraewch gêm fwrdd A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Gofynnwch: 	Wyt ti’n mwynhau ...?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Atebwch:      Ydw, rydw i’n mwynhau .... achos mae’n ....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	Nac ydw, dydw i ddim yn mwynhau .... achos mae’n ....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 y mat iaith rhif pump i’ch helpu.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Her2:</a:t>
            </a: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Chwaraewch gêm fwrdd A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 y cardiau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Rhowch y cardiau mewn pentwr, wyneb i waered.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tro yma mae rhaid I chi rolio’r dis a chodi carden.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Gofynnwch: 	Wyt ti’n mwynhau ...?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Atebwch:      Ydw, rydw i’n mwynhau .... achos mae’n ....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	Nac ydw, dydw i ddim yn mwynhau .... achos mae’n ....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 y mat iaith rhif pump i’ch helpu.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4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Addasiad i’r plant sydd â llai o ddealltwriaeth: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Chwaraewch gêm fwrdd B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Gofynnwch: 	Wyt ti’n mwynhau ...?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Atebwch:      Ydw, rydw i’n mwynhau ....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	Nac ydw, dydw i ddim yn mwynhau ....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 y mat iaith rhif tri i’ch helpu. Mae’r mat iaith yn cynwys llau o llyniau achos mae’r patrymau yn hawddach.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5990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008F7F-AD1F-A11E-BAEC-32FCDB575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EE61F7-F9F6-92BB-6EAC-CF9182CF0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75758"/>
            <a:ext cx="10731500" cy="65064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ECC920-9A26-874C-7EB2-A45E29A8A43A}"/>
              </a:ext>
            </a:extLst>
          </p:cNvPr>
          <p:cNvSpPr txBox="1"/>
          <p:nvPr/>
        </p:nvSpPr>
        <p:spPr>
          <a:xfrm>
            <a:off x="1485900" y="1092200"/>
            <a:ext cx="14732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err="1"/>
              <a:t>Dechrau</a:t>
            </a:r>
            <a:endParaRPr lang="en-GB" sz="2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5ED391-332C-820A-430D-4BD5D6E3FF1F}"/>
              </a:ext>
            </a:extLst>
          </p:cNvPr>
          <p:cNvSpPr txBox="1"/>
          <p:nvPr/>
        </p:nvSpPr>
        <p:spPr>
          <a:xfrm>
            <a:off x="9855200" y="5499100"/>
            <a:ext cx="14732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err="1"/>
              <a:t>Diwedd</a:t>
            </a:r>
            <a:endParaRPr lang="en-GB" sz="2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796305-F576-7C89-FE39-6002624847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008" y="1012004"/>
            <a:ext cx="818319" cy="8126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4E9F0D-7FE8-F7A2-F921-8607D95F6D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1017" y="999714"/>
            <a:ext cx="1071139" cy="7450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7FC21D-5BB4-EC75-C2B0-AD8722B56E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9846" y="956499"/>
            <a:ext cx="800925" cy="8314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E2721F-A6CE-E89E-3E4B-07A73D7CDA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22784" y="971518"/>
            <a:ext cx="833991" cy="8164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DE6208-161A-BBEC-5972-12F56507CF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858378">
            <a:off x="9578476" y="999714"/>
            <a:ext cx="729575" cy="8372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404BE72-AF96-56E4-71F6-7F981251C3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7536309">
            <a:off x="10214020" y="2288374"/>
            <a:ext cx="1114380" cy="7450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DD9FB8-6147-5EE5-BAB6-9981463049D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20727" y="3158601"/>
            <a:ext cx="765621" cy="8017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6C1D25F-8FA8-E7A6-8C49-E71AA51DFF5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6578" y="3201864"/>
            <a:ext cx="866206" cy="71523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A6C50C0-A9E7-B674-8B2C-C5B6EE7F5EB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17991" y="3140870"/>
            <a:ext cx="867118" cy="83721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876F0EE-2613-7D2E-503F-9A92CA8F7BB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120189" y="3158601"/>
            <a:ext cx="808045" cy="8372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DB150B9-F691-739C-6DEC-9E79C2D2513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583166" y="3140870"/>
            <a:ext cx="867733" cy="87380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5B05943-4CE8-8CC1-2593-263C004AA18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18053830">
            <a:off x="957678" y="3690290"/>
            <a:ext cx="885842" cy="64876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3C2E23E-96CB-9158-8EB1-19F2B164175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08106">
            <a:off x="1200829" y="5024005"/>
            <a:ext cx="705559" cy="72131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DD5F072-4B84-C0EB-A636-C9F98C6BFE0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370191" y="5404233"/>
            <a:ext cx="1177818" cy="68217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FF35734-2ED1-2D02-A63F-5323FB6C3A1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965031" y="5409680"/>
            <a:ext cx="1211406" cy="68217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411B2B7-9F9F-021C-9D60-5E788C10E414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730239" y="5384663"/>
            <a:ext cx="731522" cy="75831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EC51E84-CBA8-D16B-E9BD-162C7D77A9B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13161" y="5345212"/>
            <a:ext cx="867118" cy="83721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1EBDE72-9CFD-C3B1-D38D-E2DF30E539F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750757" y="5404233"/>
            <a:ext cx="705559" cy="72131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56687B1-89AD-85D0-E144-E2E395A90257}"/>
              </a:ext>
            </a:extLst>
          </p:cNvPr>
          <p:cNvSpPr txBox="1"/>
          <p:nvPr/>
        </p:nvSpPr>
        <p:spPr>
          <a:xfrm>
            <a:off x="50747" y="50344"/>
            <a:ext cx="5405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97319747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98AB6A-97C2-7802-0BDF-ABD62E7D2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001572-C0DB-8578-62AB-2FAE84723D23}"/>
              </a:ext>
            </a:extLst>
          </p:cNvPr>
          <p:cNvSpPr txBox="1"/>
          <p:nvPr/>
        </p:nvSpPr>
        <p:spPr>
          <a:xfrm>
            <a:off x="1549400" y="1562100"/>
            <a:ext cx="3454400" cy="3429000"/>
          </a:xfrm>
          <a:prstGeom prst="rect">
            <a:avLst/>
          </a:prstGeom>
          <a:solidFill>
            <a:schemeClr val="bg1"/>
          </a:solidFill>
          <a:ln w="508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20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BC5F24-B144-B0EC-3D01-C75F2BC9B654}"/>
              </a:ext>
            </a:extLst>
          </p:cNvPr>
          <p:cNvSpPr txBox="1"/>
          <p:nvPr/>
        </p:nvSpPr>
        <p:spPr>
          <a:xfrm>
            <a:off x="6518729" y="1562100"/>
            <a:ext cx="3454400" cy="3429000"/>
          </a:xfrm>
          <a:prstGeom prst="rect">
            <a:avLst/>
          </a:prstGeom>
          <a:solidFill>
            <a:schemeClr val="bg1"/>
          </a:solidFill>
          <a:ln w="508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20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188FCD-E5FA-3883-8E58-0C34A97C2F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7754" y="2003106"/>
            <a:ext cx="3196839" cy="279046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D8F2690-83B9-D818-186F-70A4818DA7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7091" y="2057467"/>
            <a:ext cx="2682092" cy="2438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67198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7B7BEB-0BC6-0375-3B66-21C0DE226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7BC408-04CA-524C-7F31-2DB4BE4DF1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75758"/>
            <a:ext cx="10731500" cy="65064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0D0AF6A-AE94-9687-E067-6B46D2C8FBDD}"/>
              </a:ext>
            </a:extLst>
          </p:cNvPr>
          <p:cNvSpPr txBox="1"/>
          <p:nvPr/>
        </p:nvSpPr>
        <p:spPr>
          <a:xfrm>
            <a:off x="1485900" y="1092200"/>
            <a:ext cx="14732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err="1"/>
              <a:t>Dechrau</a:t>
            </a:r>
            <a:endParaRPr lang="en-GB" sz="2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BD4E2D-64FE-FC45-371C-4C69B52DD52B}"/>
              </a:ext>
            </a:extLst>
          </p:cNvPr>
          <p:cNvSpPr txBox="1"/>
          <p:nvPr/>
        </p:nvSpPr>
        <p:spPr>
          <a:xfrm>
            <a:off x="9855200" y="5499100"/>
            <a:ext cx="14732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err="1"/>
              <a:t>Diwedd</a:t>
            </a:r>
            <a:endParaRPr lang="en-GB" sz="2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9A292A-7554-392E-CAF3-F3F476E2C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008" y="1012004"/>
            <a:ext cx="818319" cy="8126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FF278A-6691-9F55-B7D6-C20D4E7CCB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1017" y="999714"/>
            <a:ext cx="1071139" cy="7450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B9D91A-B14F-646B-6E4B-45EFDB5823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9846" y="956499"/>
            <a:ext cx="800925" cy="8314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72EE9B-E346-6927-456F-7C47FF47E8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22784" y="971518"/>
            <a:ext cx="833991" cy="8164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393AB3C-1B5E-C9A2-1E23-C1D28C1C82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858378">
            <a:off x="9578476" y="999714"/>
            <a:ext cx="729575" cy="8372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98EDAA9-20F4-FBF2-9E0C-74E838B5F3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7536309">
            <a:off x="10214020" y="2288374"/>
            <a:ext cx="1114380" cy="7450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52123D-9678-699D-3A97-6F8CF55E705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20727" y="3158601"/>
            <a:ext cx="765621" cy="8017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A464BA6-E825-A4E5-85A9-69E32B97B25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6578" y="3201864"/>
            <a:ext cx="866206" cy="71523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5B833F-F0DB-03AB-5BAD-AFBC4365056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17991" y="3140870"/>
            <a:ext cx="867118" cy="83721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22610A8-E9BD-F0AA-0049-0A27917F4D2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120189" y="3158601"/>
            <a:ext cx="808045" cy="8372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361A2D5-DC89-3272-3C42-02E2E3F7212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583166" y="3140870"/>
            <a:ext cx="867733" cy="87380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E765AFB-5543-8BF9-A6E2-1A0F014DDE7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70191" y="5404233"/>
            <a:ext cx="1177818" cy="68217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85D461C-A020-0EEC-2630-C1240D751F3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13161" y="5345212"/>
            <a:ext cx="867118" cy="83721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5E86336-500E-ACF4-ACB5-FC9F839D73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1087" y="5374218"/>
            <a:ext cx="800925" cy="83145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3B5D300-8F78-C3C1-E1A5-B5F46DD446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62613" y="5360673"/>
            <a:ext cx="765621" cy="80175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2DDDEB8-ACED-E564-424B-11A8D7305C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2005" y="5381727"/>
            <a:ext cx="833991" cy="81643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A770A21-3C4A-40BF-5A94-38D2A81381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7536309">
            <a:off x="881815" y="3642159"/>
            <a:ext cx="1114380" cy="7450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FEA7B63D-E1BA-7A5E-F72F-9699BC9A14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858378">
            <a:off x="1199333" y="4977374"/>
            <a:ext cx="651553" cy="74768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1D35B08F-4D38-FEC6-D472-3561776F0479}"/>
              </a:ext>
            </a:extLst>
          </p:cNvPr>
          <p:cNvSpPr txBox="1"/>
          <p:nvPr/>
        </p:nvSpPr>
        <p:spPr>
          <a:xfrm>
            <a:off x="50747" y="50344"/>
            <a:ext cx="5293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19770063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6E250CF-3FBB-E4DE-F157-A815FB6E53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 Iaith – </a:t>
            </a:r>
            <a:r>
              <a:rPr lang="cy-GB" sz="2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Rhif Tri</a:t>
            </a:r>
            <a:r>
              <a:rPr lang="cy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	</a:t>
            </a:r>
            <a:r>
              <a:rPr lang="cy-GB" sz="28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		       Hamdden    </a:t>
            </a:r>
            <a:r>
              <a:rPr lang="en-GB" sz="2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</a:t>
            </a:r>
            <a:r>
              <a:rPr lang="cy-GB" sz="1800" kern="1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48C8AC-5BE5-E1B1-06F0-407556C487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928" y="667521"/>
            <a:ext cx="10515600" cy="6016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3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5F39964-A2C6-DCB8-8192-77787FB46C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 Iaith – </a:t>
            </a:r>
            <a:r>
              <a:rPr lang="cy-GB" sz="2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Rhif Pedwar</a:t>
            </a:r>
            <a:r>
              <a:rPr lang="cy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</a:t>
            </a:r>
            <a:r>
              <a:rPr lang="cy-GB" sz="24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			      </a:t>
            </a:r>
            <a:r>
              <a:rPr lang="cy-GB" sz="28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Hamdden </a:t>
            </a:r>
            <a:r>
              <a:rPr lang="en-GB" sz="2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     		</a:t>
            </a:r>
            <a:r>
              <a:rPr lang="cy-GB" sz="1800" kern="1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D26D8C8-A527-699C-1284-DB19D2A56E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620927"/>
            <a:ext cx="10313064" cy="5986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39614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0B8FA8-B65D-4341-9F99-E4E99FE955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8EADE30-F947-A0D9-2665-CC7810B856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342136"/>
              </p:ext>
            </p:extLst>
          </p:nvPr>
        </p:nvGraphicFramePr>
        <p:xfrm>
          <a:off x="284713" y="969663"/>
          <a:ext cx="11676017" cy="5563972"/>
        </p:xfrm>
        <a:graphic>
          <a:graphicData uri="http://schemas.openxmlformats.org/drawingml/2006/table">
            <a:tbl>
              <a:tblPr firstRow="1" firstCol="1" bandRow="1"/>
              <a:tblGrid>
                <a:gridCol w="3842787">
                  <a:extLst>
                    <a:ext uri="{9D8B030D-6E8A-4147-A177-3AD203B41FA5}">
                      <a16:colId xmlns:a16="http://schemas.microsoft.com/office/drawing/2014/main" val="1540068172"/>
                    </a:ext>
                  </a:extLst>
                </a:gridCol>
                <a:gridCol w="3441700">
                  <a:extLst>
                    <a:ext uri="{9D8B030D-6E8A-4147-A177-3AD203B41FA5}">
                      <a16:colId xmlns:a16="http://schemas.microsoft.com/office/drawing/2014/main" val="1197331841"/>
                    </a:ext>
                  </a:extLst>
                </a:gridCol>
                <a:gridCol w="820539">
                  <a:extLst>
                    <a:ext uri="{9D8B030D-6E8A-4147-A177-3AD203B41FA5}">
                      <a16:colId xmlns:a16="http://schemas.microsoft.com/office/drawing/2014/main" val="452258349"/>
                    </a:ext>
                  </a:extLst>
                </a:gridCol>
                <a:gridCol w="2253151">
                  <a:extLst>
                    <a:ext uri="{9D8B030D-6E8A-4147-A177-3AD203B41FA5}">
                      <a16:colId xmlns:a16="http://schemas.microsoft.com/office/drawing/2014/main" val="345257180"/>
                    </a:ext>
                  </a:extLst>
                </a:gridCol>
                <a:gridCol w="1317840">
                  <a:extLst>
                    <a:ext uri="{9D8B030D-6E8A-4147-A177-3AD203B41FA5}">
                      <a16:colId xmlns:a16="http://schemas.microsoft.com/office/drawing/2014/main" val="207906635"/>
                    </a:ext>
                  </a:extLst>
                </a:gridCol>
              </a:tblGrid>
              <a:tr h="2966006">
                <a:tc rowSpan="2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kern="100" dirty="0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Wyt ti’n mwynhau ....? 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Ydw, rydw i’n mwynhau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Ydw, rydw i’n mwynhau chwarae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Ydw, rydw i’n mwynhau mynd i’r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Nac ydw, dydw i ddim yn mwynhau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Nac ydw, dydw i ddim yn mwynhau chwarae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Nac ydw, dydw i ddim yn mwynhau mynd i’r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achos 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</a:t>
                      </a:r>
                      <a:r>
                        <a:rPr lang="cy-GB" sz="1600" kern="1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ych</a:t>
                      </a: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cy-GB" sz="1600" kern="1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yffrous.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gŵl.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iachus.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hwyl.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</a:t>
                      </a: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iddorol.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Treiglad meddal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b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d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g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f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  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 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_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 → f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ll →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</a:t>
                      </a:r>
                      <a:endParaRPr lang="en-GB" sz="1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2012287"/>
                  </a:ext>
                </a:extLst>
              </a:tr>
              <a:tr h="259796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cy-GB" sz="1600" kern="1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aled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</a:t>
                      </a: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iflas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ofnadwy. 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sbwriel.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anodd.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</a:t>
                      </a:r>
                      <a:r>
                        <a:rPr lang="cy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rud.</a:t>
                      </a: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0385" marR="603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047801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4F277E5A-4CD3-9990-82DE-67FFA0A618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6461" y="3439989"/>
            <a:ext cx="867118" cy="8372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9A7ACB0-F7D1-6C51-21C9-E3C469E935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552" y="1009426"/>
            <a:ext cx="818319" cy="81263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B7F0A7A-16F4-AA6A-5EAB-9B79172E4C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689" y="2290180"/>
            <a:ext cx="1114380" cy="7450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292C283-896D-1D38-CA89-56446B0A7F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9711" y="3443286"/>
            <a:ext cx="808045" cy="8372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5BC68B4-52D6-B9E9-169E-BB6A626026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2480" y="3283247"/>
            <a:ext cx="977605" cy="9844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BAC63D4-12A5-4318-F728-314994DD59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9463" y="1064190"/>
            <a:ext cx="1071139" cy="74502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50F5218-CB92-2829-B6DA-E3314B0FCB1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00501" y="2164569"/>
            <a:ext cx="729575" cy="83721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6E3FFF0-B536-9E50-97E3-2AE83C30D37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86611" y="5619730"/>
            <a:ext cx="1049268" cy="59087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601E90A-BC11-076A-5F64-1B4E7D5477A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3153" y="5415981"/>
            <a:ext cx="731522" cy="75831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B06F6592-5C46-FCF6-6137-91C32D27AF6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776281" y="1028486"/>
            <a:ext cx="800925" cy="83145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48AD7C0-5BF3-8350-5200-326F63B1E4F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29543" y="1028486"/>
            <a:ext cx="833991" cy="816434"/>
          </a:xfrm>
          <a:prstGeom prst="rect">
            <a:avLst/>
          </a:prstGeom>
        </p:spPr>
      </p:pic>
      <p:pic>
        <p:nvPicPr>
          <p:cNvPr id="1024" name="Picture 1023">
            <a:extLst>
              <a:ext uri="{FF2B5EF4-FFF2-40B4-BE49-F238E27FC236}">
                <a16:creationId xmlns:a16="http://schemas.microsoft.com/office/drawing/2014/main" id="{F533EA81-EF84-E823-0AFF-7599492FB92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609401" y="2253446"/>
            <a:ext cx="866206" cy="715230"/>
          </a:xfrm>
          <a:prstGeom prst="rect">
            <a:avLst/>
          </a:prstGeom>
        </p:spPr>
      </p:pic>
      <p:pic>
        <p:nvPicPr>
          <p:cNvPr id="1062" name="Picture 1061">
            <a:extLst>
              <a:ext uri="{FF2B5EF4-FFF2-40B4-BE49-F238E27FC236}">
                <a16:creationId xmlns:a16="http://schemas.microsoft.com/office/drawing/2014/main" id="{F8FE6D36-BACB-78A9-2815-345CAD43FAE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318584" y="4647038"/>
            <a:ext cx="885842" cy="648763"/>
          </a:xfrm>
          <a:prstGeom prst="rect">
            <a:avLst/>
          </a:prstGeom>
        </p:spPr>
      </p:pic>
      <p:pic>
        <p:nvPicPr>
          <p:cNvPr id="1066" name="Picture 1065">
            <a:extLst>
              <a:ext uri="{FF2B5EF4-FFF2-40B4-BE49-F238E27FC236}">
                <a16:creationId xmlns:a16="http://schemas.microsoft.com/office/drawing/2014/main" id="{49066402-952B-1FE3-AB4B-F3C923C65D3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776281" y="2230794"/>
            <a:ext cx="765621" cy="801756"/>
          </a:xfrm>
          <a:prstGeom prst="rect">
            <a:avLst/>
          </a:prstGeom>
        </p:spPr>
      </p:pic>
      <p:pic>
        <p:nvPicPr>
          <p:cNvPr id="1068" name="Picture 1067">
            <a:extLst>
              <a:ext uri="{FF2B5EF4-FFF2-40B4-BE49-F238E27FC236}">
                <a16:creationId xmlns:a16="http://schemas.microsoft.com/office/drawing/2014/main" id="{AB37AE84-5783-AC31-3BD1-E3D3F0172FD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527486" y="4625099"/>
            <a:ext cx="705559" cy="7213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F3F0C0-E144-3A4B-06C0-5DED6A336D29}"/>
              </a:ext>
            </a:extLst>
          </p:cNvPr>
          <p:cNvSpPr txBox="1"/>
          <p:nvPr/>
        </p:nvSpPr>
        <p:spPr>
          <a:xfrm>
            <a:off x="4906675" y="3037860"/>
            <a:ext cx="7688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/>
              <a:t>nofio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45E3D2-9B04-3561-8D38-2CF70EDFCB1C}"/>
              </a:ext>
            </a:extLst>
          </p:cNvPr>
          <p:cNvSpPr txBox="1"/>
          <p:nvPr/>
        </p:nvSpPr>
        <p:spPr>
          <a:xfrm>
            <a:off x="4236616" y="4284261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pêl-droed</a:t>
            </a:r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28D390-BDE0-502C-93CE-99F40B3BC436}"/>
              </a:ext>
            </a:extLst>
          </p:cNvPr>
          <p:cNvSpPr txBox="1"/>
          <p:nvPr/>
        </p:nvSpPr>
        <p:spPr>
          <a:xfrm>
            <a:off x="4221958" y="1818618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canu</a:t>
            </a:r>
            <a:endParaRPr lang="en-GB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B028154-FA97-F4A5-0BD4-56881560A0F4}"/>
              </a:ext>
            </a:extLst>
          </p:cNvPr>
          <p:cNvSpPr txBox="1"/>
          <p:nvPr/>
        </p:nvSpPr>
        <p:spPr>
          <a:xfrm>
            <a:off x="6331006" y="4265601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pêl-fasged</a:t>
            </a:r>
            <a:endParaRPr lang="en-GB" sz="16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6F5047-B5D4-4819-FBA9-8AFD632CB9C4}"/>
              </a:ext>
            </a:extLst>
          </p:cNvPr>
          <p:cNvSpPr txBox="1"/>
          <p:nvPr/>
        </p:nvSpPr>
        <p:spPr>
          <a:xfrm>
            <a:off x="4908619" y="1851597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peintio</a:t>
            </a:r>
            <a:endParaRPr lang="en-GB" sz="16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A44E795-7164-4D9E-23F9-FC55BAE553BD}"/>
              </a:ext>
            </a:extLst>
          </p:cNvPr>
          <p:cNvSpPr txBox="1"/>
          <p:nvPr/>
        </p:nvSpPr>
        <p:spPr>
          <a:xfrm>
            <a:off x="6688131" y="1818618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coginio</a:t>
            </a:r>
            <a:endParaRPr lang="en-GB" sz="16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90ADD97-2A74-5E0D-76AD-59AF3F81CDF3}"/>
              </a:ext>
            </a:extLst>
          </p:cNvPr>
          <p:cNvSpPr txBox="1"/>
          <p:nvPr/>
        </p:nvSpPr>
        <p:spPr>
          <a:xfrm>
            <a:off x="4145237" y="3038788"/>
            <a:ext cx="105655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darllen</a:t>
            </a:r>
            <a:endParaRPr lang="en-GB" sz="16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6A4F007-41E4-9BEF-2314-C3942DB8EBD4}"/>
              </a:ext>
            </a:extLst>
          </p:cNvPr>
          <p:cNvSpPr txBox="1"/>
          <p:nvPr/>
        </p:nvSpPr>
        <p:spPr>
          <a:xfrm>
            <a:off x="5335879" y="6118142"/>
            <a:ext cx="252112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gwrando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gerddoriaeth</a:t>
            </a:r>
            <a:endParaRPr lang="en-GB" sz="16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A9C9505-630B-0F2D-5691-4E16D13922BC}"/>
              </a:ext>
            </a:extLst>
          </p:cNvPr>
          <p:cNvSpPr txBox="1"/>
          <p:nvPr/>
        </p:nvSpPr>
        <p:spPr>
          <a:xfrm>
            <a:off x="5571770" y="1821473"/>
            <a:ext cx="13569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cymdeithasu</a:t>
            </a:r>
            <a:endParaRPr lang="en-GB" sz="16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AACF83B-164F-4F10-F450-340441198DC3}"/>
              </a:ext>
            </a:extLst>
          </p:cNvPr>
          <p:cNvSpPr txBox="1"/>
          <p:nvPr/>
        </p:nvSpPr>
        <p:spPr>
          <a:xfrm>
            <a:off x="5688275" y="3049550"/>
            <a:ext cx="105655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bowlio</a:t>
            </a:r>
            <a:endParaRPr lang="en-GB" sz="16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349898A-770B-BC32-3890-E0FD1AA58E1F}"/>
              </a:ext>
            </a:extLst>
          </p:cNvPr>
          <p:cNvSpPr txBox="1"/>
          <p:nvPr/>
        </p:nvSpPr>
        <p:spPr>
          <a:xfrm>
            <a:off x="6525966" y="3050174"/>
            <a:ext cx="131949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reidio</a:t>
            </a:r>
            <a:r>
              <a:rPr lang="en-GB" sz="1600" dirty="0"/>
              <a:t> </a:t>
            </a:r>
            <a:r>
              <a:rPr lang="en-GB" sz="1600" dirty="0" err="1"/>
              <a:t>beic</a:t>
            </a:r>
            <a:endParaRPr lang="en-GB" sz="1600" dirty="0"/>
          </a:p>
        </p:txBody>
      </p:sp>
      <p:sp>
        <p:nvSpPr>
          <p:cNvPr id="1025" name="TextBox 1024">
            <a:extLst>
              <a:ext uri="{FF2B5EF4-FFF2-40B4-BE49-F238E27FC236}">
                <a16:creationId xmlns:a16="http://schemas.microsoft.com/office/drawing/2014/main" id="{582D34AA-4B4E-A7C9-615C-CA3F0E877DA6}"/>
              </a:ext>
            </a:extLst>
          </p:cNvPr>
          <p:cNvSpPr txBox="1"/>
          <p:nvPr/>
        </p:nvSpPr>
        <p:spPr>
          <a:xfrm>
            <a:off x="4063839" y="6138738"/>
            <a:ext cx="18204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gwylio’r</a:t>
            </a:r>
            <a:r>
              <a:rPr lang="en-GB" sz="1600" dirty="0"/>
              <a:t> teledu</a:t>
            </a:r>
          </a:p>
        </p:txBody>
      </p:sp>
      <p:sp>
        <p:nvSpPr>
          <p:cNvPr id="1026" name="TextBox 1025">
            <a:extLst>
              <a:ext uri="{FF2B5EF4-FFF2-40B4-BE49-F238E27FC236}">
                <a16:creationId xmlns:a16="http://schemas.microsoft.com/office/drawing/2014/main" id="{3A69CF78-E3E3-05D1-3118-E47F74445BEA}"/>
              </a:ext>
            </a:extLst>
          </p:cNvPr>
          <p:cNvSpPr txBox="1"/>
          <p:nvPr/>
        </p:nvSpPr>
        <p:spPr>
          <a:xfrm>
            <a:off x="5475321" y="4284261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rygbi</a:t>
            </a:r>
            <a:endParaRPr lang="en-GB" sz="1600" dirty="0"/>
          </a:p>
        </p:txBody>
      </p:sp>
      <p:sp>
        <p:nvSpPr>
          <p:cNvPr id="1027" name="TextBox 1026">
            <a:extLst>
              <a:ext uri="{FF2B5EF4-FFF2-40B4-BE49-F238E27FC236}">
                <a16:creationId xmlns:a16="http://schemas.microsoft.com/office/drawing/2014/main" id="{DF4339CF-E72B-56ED-ADB1-729DEB001D58}"/>
              </a:ext>
            </a:extLst>
          </p:cNvPr>
          <p:cNvSpPr txBox="1"/>
          <p:nvPr/>
        </p:nvSpPr>
        <p:spPr>
          <a:xfrm>
            <a:off x="5472006" y="5297280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sinema</a:t>
            </a:r>
            <a:endParaRPr lang="en-GB" sz="1600" dirty="0"/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F3136E08-ADE9-555C-750B-C425C76ABB29}"/>
              </a:ext>
            </a:extLst>
          </p:cNvPr>
          <p:cNvSpPr txBox="1"/>
          <p:nvPr/>
        </p:nvSpPr>
        <p:spPr>
          <a:xfrm>
            <a:off x="4124427" y="5276684"/>
            <a:ext cx="14346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cyfrifiadur</a:t>
            </a:r>
            <a:endParaRPr lang="en-GB" sz="1600" dirty="0"/>
          </a:p>
        </p:txBody>
      </p:sp>
      <p:pic>
        <p:nvPicPr>
          <p:cNvPr id="1029" name="Picture 1028">
            <a:extLst>
              <a:ext uri="{FF2B5EF4-FFF2-40B4-BE49-F238E27FC236}">
                <a16:creationId xmlns:a16="http://schemas.microsoft.com/office/drawing/2014/main" id="{2E38D8BB-5B6F-1E47-C4D3-B70919B5135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342480" y="4604155"/>
            <a:ext cx="1177818" cy="682175"/>
          </a:xfrm>
          <a:prstGeom prst="rect">
            <a:avLst/>
          </a:prstGeom>
        </p:spPr>
      </p:pic>
      <p:sp>
        <p:nvSpPr>
          <p:cNvPr id="1030" name="TextBox 1029">
            <a:extLst>
              <a:ext uri="{FF2B5EF4-FFF2-40B4-BE49-F238E27FC236}">
                <a16:creationId xmlns:a16="http://schemas.microsoft.com/office/drawing/2014/main" id="{F12F2DB6-B023-A745-27FE-D0EF631793A1}"/>
              </a:ext>
            </a:extLst>
          </p:cNvPr>
          <p:cNvSpPr txBox="1"/>
          <p:nvPr/>
        </p:nvSpPr>
        <p:spPr>
          <a:xfrm>
            <a:off x="6382500" y="5267670"/>
            <a:ext cx="1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gymnasteg</a:t>
            </a: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A98365-6166-4E0D-D35C-28C86A0DA808}"/>
              </a:ext>
            </a:extLst>
          </p:cNvPr>
          <p:cNvSpPr txBox="1"/>
          <p:nvPr/>
        </p:nvSpPr>
        <p:spPr>
          <a:xfrm>
            <a:off x="284713" y="286533"/>
            <a:ext cx="11236981" cy="16190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 Iaith – </a:t>
            </a:r>
            <a:r>
              <a:rPr lang="en-GB" kern="1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Rhif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Pump			  </a:t>
            </a:r>
            <a:r>
              <a:rPr lang="en-GB" sz="2800" kern="1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Hamdden</a:t>
            </a:r>
            <a: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1800" kern="1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279549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E15EA2-012F-F21A-9174-1D3742DF8B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75F790-34C9-5663-234C-43110B74B986}"/>
              </a:ext>
            </a:extLst>
          </p:cNvPr>
          <p:cNvSpPr txBox="1"/>
          <p:nvPr/>
        </p:nvSpPr>
        <p:spPr>
          <a:xfrm>
            <a:off x="2971801" y="4150045"/>
            <a:ext cx="59690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bocsio</a:t>
            </a:r>
            <a:endParaRPr lang="en-GB" sz="150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AEB10B-B960-AB5C-AE34-C22909733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297" y="307298"/>
            <a:ext cx="4635566" cy="3947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71645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815C7D-7A55-3D33-29C1-434049FB5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AD006B-1D9E-284D-0A18-2EAE57D00B66}"/>
              </a:ext>
            </a:extLst>
          </p:cNvPr>
          <p:cNvSpPr txBox="1"/>
          <p:nvPr/>
        </p:nvSpPr>
        <p:spPr>
          <a:xfrm>
            <a:off x="2971800" y="4150045"/>
            <a:ext cx="669289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>
                <a:latin typeface="Comic Sans MS" panose="030F0702030302020204" pitchFamily="66" charset="0"/>
              </a:rPr>
              <a:t>rhedeg</a:t>
            </a:r>
            <a:endParaRPr lang="en-GB" sz="150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750981-F0DD-E9F7-1B28-45E41C9EE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4980" y="179075"/>
            <a:ext cx="5922040" cy="415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60427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9DCAC4-574A-7E7B-B1CE-6FD9C112B8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3FE792-97A3-F7BB-84A4-F8DE007E3465}"/>
              </a:ext>
            </a:extLst>
          </p:cNvPr>
          <p:cNvSpPr txBox="1"/>
          <p:nvPr/>
        </p:nvSpPr>
        <p:spPr>
          <a:xfrm>
            <a:off x="2006600" y="4670745"/>
            <a:ext cx="88899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>
                <a:latin typeface="Comic Sans MS" panose="030F0702030302020204" pitchFamily="66" charset="0"/>
              </a:rPr>
              <a:t>rasio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cadair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olwyn</a:t>
            </a:r>
            <a:endParaRPr lang="en-GB" sz="80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AAFF6C-8A85-4FFA-D050-36F45D38C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033" y="314019"/>
            <a:ext cx="4801444" cy="4105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35109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5750A1-27CC-4179-77DF-0EA5F39AB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E8BA36-BF39-A3FC-0776-320755D9FCD2}"/>
              </a:ext>
            </a:extLst>
          </p:cNvPr>
          <p:cNvSpPr txBox="1"/>
          <p:nvPr/>
        </p:nvSpPr>
        <p:spPr>
          <a:xfrm>
            <a:off x="4813300" y="1918890"/>
            <a:ext cx="7150100" cy="2738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Joe Calzaghe ydy e.</a:t>
            </a:r>
            <a:endParaRPr lang="en-GB" sz="3600" kern="1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byw yng Nghaerffili.</a:t>
            </a:r>
            <a:endParaRPr lang="en-GB" sz="3600" kern="1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mwynhau bocsio.</a:t>
            </a:r>
            <a:endParaRPr lang="en-GB" sz="3600" kern="1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bocsio i Gymru.</a:t>
            </a:r>
            <a:endParaRPr lang="en-GB" sz="3600" kern="1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02846E-FD45-31AA-8ABE-AAC5D64428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419" y="334445"/>
            <a:ext cx="3305160" cy="25896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C597F3-AFA6-E6F1-D1B7-554961F341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903" y="3135623"/>
            <a:ext cx="2277891" cy="344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49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B4EDBE-F4C2-9585-FBF8-2292CC401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4464CFC-9E33-3116-951D-CB82E5305829}"/>
              </a:ext>
            </a:extLst>
          </p:cNvPr>
          <p:cNvSpPr txBox="1"/>
          <p:nvPr/>
        </p:nvSpPr>
        <p:spPr>
          <a:xfrm>
            <a:off x="4000500" y="1537891"/>
            <a:ext cx="8051800" cy="27449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 Giggs ydy e.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byw yng Nghaerdydd.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mwynhau chwarae p</a:t>
            </a: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l-droed.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chwarae p</a:t>
            </a: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l-droed i Gymru.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36E104-2B52-E599-77B2-1C7AC039C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306" y="202907"/>
            <a:ext cx="2436878" cy="34038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AF4862-4E2D-71CB-DD11-95D0EC7B1A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01" y="3928908"/>
            <a:ext cx="3370146" cy="2344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7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D396A0-0225-CF27-0FA6-691F39F08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975610C-E594-0578-8FE1-E3439A2F3C61}"/>
              </a:ext>
            </a:extLst>
          </p:cNvPr>
          <p:cNvSpPr txBox="1"/>
          <p:nvPr/>
        </p:nvSpPr>
        <p:spPr>
          <a:xfrm>
            <a:off x="4356100" y="1766491"/>
            <a:ext cx="7594600" cy="27449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Gareth Edwards ydy e.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byw yn Abertawe.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mwynhau chwarae rygbi.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chwarae rygbi i Gymru.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916E6F-8F26-C5D1-7C86-ED541374F6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893" y="138900"/>
            <a:ext cx="2633155" cy="34550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411A97-76BB-08A4-D3D6-5A487C5F05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893" y="3715450"/>
            <a:ext cx="2633155" cy="300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642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736E9B-AE4F-F48C-53AD-C3D62E5C2B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4DB332D-EA80-BF7E-2788-D29544520DE5}"/>
              </a:ext>
            </a:extLst>
          </p:cNvPr>
          <p:cNvSpPr txBox="1"/>
          <p:nvPr/>
        </p:nvSpPr>
        <p:spPr>
          <a:xfrm>
            <a:off x="4572000" y="1906191"/>
            <a:ext cx="7150100" cy="27449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Colin Jackson ydy e.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byw yng Nghaerdydd.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mwynhau rhedeg.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e’n rhedeg i Gymru.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175F16-F0F1-E96A-CCD8-F87ECEB08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900" y="574439"/>
            <a:ext cx="4011479" cy="22830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F2F7C6-C2EA-A727-6AF0-242F8FF6C0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454" y="3056915"/>
            <a:ext cx="3652369" cy="3470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71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08B4F7-E9ED-46FC-C572-FDC7C180D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4404FA-D655-4C2A-B976-DA0F418DC2EC}"/>
              </a:ext>
            </a:extLst>
          </p:cNvPr>
          <p:cNvSpPr txBox="1"/>
          <p:nvPr/>
        </p:nvSpPr>
        <p:spPr>
          <a:xfrm>
            <a:off x="3670300" y="1855391"/>
            <a:ext cx="7937500" cy="27449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Tanni Grey-Thompson ydy hi.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hi’n byw yng Nghaerdydd.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hi’n mwynhau rasio cadair olwyn.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 hi’n rasio cadair olwyn i Gymru.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D514C1-812F-3B04-510C-A95CBD309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658" y="120908"/>
            <a:ext cx="2820294" cy="31937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1A542F-A329-6B88-1851-DC05A1FCB9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200" y="3428998"/>
            <a:ext cx="2375283" cy="3193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14012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85FD7-13F3-236A-5D55-01E9B7D04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D3DDB-AB88-6AE5-71AC-A0EA6CF2D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971BA9-2543-D513-9F06-BAA9D31DB0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242344"/>
            <a:ext cx="10900459" cy="6250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57868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E4B57F-7692-DA69-79C2-2CDE08CAB8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6611B-5A37-8713-66F2-B187ACCE4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92066-9523-51FA-5FEE-562816FE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804E082-9DA1-E574-EA84-D4B1417317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692" y="365125"/>
            <a:ext cx="11868615" cy="612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95390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65CB54-A162-49D2-A6BC-99EE3BF78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615C6-EAB8-EDDB-BEB4-99187B0A6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AEDFF-AA0C-3CFD-D32D-76A58AB34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680514-5CB2-F9AD-13BD-AFCE99D76B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83220"/>
            <a:ext cx="10972800" cy="6231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05630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36754E-5B5D-0161-F50F-B4A81CCF87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85C72-D653-7F58-8260-7A970712E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900" y="365125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1474A-6528-E94A-A8FD-F2426E1098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CAF0FA-BB76-6E46-5F51-477454C95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693" y="469901"/>
            <a:ext cx="11818163" cy="5707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661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4105</TotalTime>
  <Words>2233</Words>
  <Application>Microsoft Office PowerPoint</Application>
  <PresentationFormat>Widescreen</PresentationFormat>
  <Paragraphs>361</Paragraphs>
  <Slides>72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8" baseType="lpstr">
      <vt:lpstr>Aptos</vt:lpstr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Mat Iaith – Rhif Tri              Hamdden         </vt:lpstr>
      <vt:lpstr>Mat Iaith – Rhif Pedwar             Hamdden    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Kay Owen</dc:creator>
  <cp:lastModifiedBy>Kay Owen</cp:lastModifiedBy>
  <cp:revision>55</cp:revision>
  <dcterms:created xsi:type="dcterms:W3CDTF">2024-11-21T10:43:37Z</dcterms:created>
  <dcterms:modified xsi:type="dcterms:W3CDTF">2024-12-09T22:19:37Z</dcterms:modified>
</cp:coreProperties>
</file>