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9" r:id="rId1"/>
  </p:sldMasterIdLst>
  <p:notesMasterIdLst>
    <p:notesMasterId r:id="rId37"/>
  </p:notesMasterIdLst>
  <p:handoutMasterIdLst>
    <p:handoutMasterId r:id="rId38"/>
  </p:handoutMasterIdLst>
  <p:sldIdLst>
    <p:sldId id="292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82" autoAdjust="0"/>
    <p:restoredTop sz="90929"/>
  </p:normalViewPr>
  <p:slideViewPr>
    <p:cSldViewPr snapToGrid="0" snapToObjects="1">
      <p:cViewPr varScale="1">
        <p:scale>
          <a:sx n="84" d="100"/>
          <a:sy n="84" d="100"/>
        </p:scale>
        <p:origin x="108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10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4" Type="http://schemas.openxmlformats.org/officeDocument/2006/relationships/image" Target="../media/image34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image" Target="../media/image4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6D18AE4-203F-4101-B9F5-ABD8806566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14830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5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45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FAABC-A261-40C9-A0C7-282C3BFE4F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03059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FAABC-A261-40C9-A0C7-282C3BFE4FA9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4764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0D87C940-E15B-49EF-BBB8-0AC80134123E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229601" y="6273799"/>
            <a:ext cx="74771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10210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A5DF76-2F60-4ECC-9A92-DFEBAD2BA6DE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>
          <a:xfrm>
            <a:off x="8050748" y="6246814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614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F111058-2E0B-4D56-8B95-50FF619C12E1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2445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42445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09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2B1B3D-292C-4E3A-A953-A3256BB1F5E0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93501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87C6DC1-6B4A-430E-AAFB-9C906BADFED3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60190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8E8A0B5D-798F-4C54-A6CF-A1F630CA54B7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583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FF60FC-BA21-4C3E-B708-34912AEDBB43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dirty="0">
              <a:solidFill>
                <a:srgbClr val="424456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424456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7874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3DBD5A-295A-4D2C-9AAA-4659152FE5FF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51441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14B3EAA-6751-4CBE-8591-D1A5368ECDD9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253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497C01-3ED4-4A38-945F-7FDDE09201BC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495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73BD0C-0366-40D8-AEEE-02F7BA3E2D0F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dirty="0">
              <a:solidFill>
                <a:srgbClr val="43808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43808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97708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975B4-A3B5-441F-8031-9B9533F0E3B3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9274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86B7AD-30D1-42FA-A7D0-6DC770794A45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0834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D428D2-D1FD-4583-B6DD-7E71861A7C15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54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5D0F10-8280-4C17-A7ED-17B4AE91365F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119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266A43CE-91D2-4CB8-8918-FC22B4521818}" type="datetime1">
              <a:rPr lang="en-US" smtClean="0">
                <a:solidFill>
                  <a:srgbClr val="438086"/>
                </a:solidFill>
                <a:latin typeface="Georgia"/>
              </a:rPr>
              <a:t>8/23/2016</a:t>
            </a:fld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C5217A8-0E06-4059-AC45-433E2E67A85D}" type="slidenum">
              <a:rPr lang="en-US" sz="1800" smtClean="0">
                <a:latin typeface="Georgia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sz="11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620277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8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10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2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4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6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7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8.w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5" Type="http://schemas.openxmlformats.org/officeDocument/2006/relationships/image" Target="../media/image22.emf"/><Relationship Id="rId4" Type="http://schemas.openxmlformats.org/officeDocument/2006/relationships/image" Target="../media/image21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26.emf"/><Relationship Id="rId5" Type="http://schemas.openxmlformats.org/officeDocument/2006/relationships/image" Target="../media/image25.emf"/><Relationship Id="rId4" Type="http://schemas.openxmlformats.org/officeDocument/2006/relationships/image" Target="../media/image23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5" Type="http://schemas.openxmlformats.org/officeDocument/2006/relationships/image" Target="../media/image27.wmf"/><Relationship Id="rId4" Type="http://schemas.openxmlformats.org/officeDocument/2006/relationships/oleObject" Target="../embeddings/oleObject19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5" Type="http://schemas.openxmlformats.org/officeDocument/2006/relationships/image" Target="../media/image30.emf"/><Relationship Id="rId4" Type="http://schemas.openxmlformats.org/officeDocument/2006/relationships/image" Target="../media/image29.w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32.wmf"/><Relationship Id="rId5" Type="http://schemas.openxmlformats.org/officeDocument/2006/relationships/oleObject" Target="../embeddings/oleObject22.bin"/><Relationship Id="rId10" Type="http://schemas.openxmlformats.org/officeDocument/2006/relationships/image" Target="../media/image34.wmf"/><Relationship Id="rId4" Type="http://schemas.openxmlformats.org/officeDocument/2006/relationships/image" Target="../media/image31.wmf"/><Relationship Id="rId9" Type="http://schemas.openxmlformats.org/officeDocument/2006/relationships/oleObject" Target="../embeddings/oleObject24.bin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38.wmf"/><Relationship Id="rId5" Type="http://schemas.openxmlformats.org/officeDocument/2006/relationships/oleObject" Target="../embeddings/oleObject26.bin"/><Relationship Id="rId4" Type="http://schemas.openxmlformats.org/officeDocument/2006/relationships/image" Target="../media/image37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41.wmf"/><Relationship Id="rId5" Type="http://schemas.openxmlformats.org/officeDocument/2006/relationships/oleObject" Target="../embeddings/oleObject29.bin"/><Relationship Id="rId4" Type="http://schemas.openxmlformats.org/officeDocument/2006/relationships/image" Target="../media/image40.w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charset="0"/>
                <a:cs typeface="Times New Roman" pitchFamily="18" charset="0"/>
              </a:rPr>
              <a:t>Signals and </a:t>
            </a:r>
            <a:r>
              <a:rPr lang="en-GB" b="1" dirty="0" smtClean="0">
                <a:latin typeface="Arial" charset="0"/>
                <a:cs typeface="Times New Roman" pitchFamily="18" charset="0"/>
              </a:rPr>
              <a:t>Sequences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i="1" baseline="30000" dirty="0">
                <a:latin typeface="Arial Black" panose="020B0A0402010202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Prepared by Prof. Ian Wells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369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What is DSP?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143000" y="1928813"/>
            <a:ext cx="7848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For most applications, DSP means the replacement of analogue elements such as amplifiers, modulators and filters by the subsystem shown below: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i="1" dirty="0" smtClean="0">
                <a:latin typeface="Arial" charset="0"/>
                <a:cs typeface="Arial" charset="0"/>
              </a:rPr>
              <a:t>Figure 1.1 Typical DSP System</a:t>
            </a:r>
            <a:endParaRPr lang="en-GB" sz="2800" dirty="0" smtClean="0">
              <a:cs typeface="Times New Roman" pitchFamily="18" charset="0"/>
            </a:endParaRPr>
          </a:p>
        </p:txBody>
      </p:sp>
      <p:sp>
        <p:nvSpPr>
          <p:cNvPr id="1003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0844641-7D31-4E76-9DB3-E69238AB3108}" type="slidenum">
              <a:rPr lang="en-GB" altLang="en-US" sz="1400"/>
              <a:pPr eaLnBrk="1" hangingPunct="1"/>
              <a:t>2</a:t>
            </a:fld>
            <a:endParaRPr lang="en-GB" altLang="en-US" sz="1400"/>
          </a:p>
        </p:txBody>
      </p:sp>
      <p:grpSp>
        <p:nvGrpSpPr>
          <p:cNvPr id="8" name="Group 7"/>
          <p:cNvGrpSpPr/>
          <p:nvPr/>
        </p:nvGrpSpPr>
        <p:grpSpPr>
          <a:xfrm>
            <a:off x="1973263" y="3878263"/>
            <a:ext cx="5376863" cy="754063"/>
            <a:chOff x="1973263" y="3878263"/>
            <a:chExt cx="5376863" cy="754063"/>
          </a:xfrm>
        </p:grpSpPr>
        <p:grpSp>
          <p:nvGrpSpPr>
            <p:cNvPr id="2" name="Group 30"/>
            <p:cNvGrpSpPr>
              <a:grpSpLocks/>
            </p:cNvGrpSpPr>
            <p:nvPr/>
          </p:nvGrpSpPr>
          <p:grpSpPr bwMode="auto">
            <a:xfrm>
              <a:off x="1973263" y="3878263"/>
              <a:ext cx="974725" cy="617538"/>
              <a:chOff x="1056" y="2736"/>
              <a:chExt cx="614" cy="389"/>
            </a:xfrm>
          </p:grpSpPr>
          <p:sp>
            <p:nvSpPr>
              <p:cNvPr id="100384" name="Rectangle 5"/>
              <p:cNvSpPr>
                <a:spLocks noChangeArrowheads="1"/>
              </p:cNvSpPr>
              <p:nvPr/>
            </p:nvSpPr>
            <p:spPr bwMode="auto">
              <a:xfrm>
                <a:off x="1205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85" name="Line 11"/>
              <p:cNvSpPr>
                <a:spLocks noChangeShapeType="1"/>
              </p:cNvSpPr>
              <p:nvPr/>
            </p:nvSpPr>
            <p:spPr bwMode="auto">
              <a:xfrm>
                <a:off x="1056" y="3019"/>
                <a:ext cx="14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86" name="Text Box 18"/>
              <p:cNvSpPr txBox="1">
                <a:spLocks noChangeArrowheads="1"/>
              </p:cNvSpPr>
              <p:nvPr/>
            </p:nvSpPr>
            <p:spPr bwMode="auto">
              <a:xfrm>
                <a:off x="1243" y="2736"/>
                <a:ext cx="427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Anti-Aliasing Filter</a:t>
                </a:r>
              </a:p>
            </p:txBody>
          </p:sp>
        </p:grpSp>
        <p:grpSp>
          <p:nvGrpSpPr>
            <p:cNvPr id="3" name="Group 25"/>
            <p:cNvGrpSpPr>
              <a:grpSpLocks/>
            </p:cNvGrpSpPr>
            <p:nvPr/>
          </p:nvGrpSpPr>
          <p:grpSpPr bwMode="auto">
            <a:xfrm>
              <a:off x="2854326" y="3884613"/>
              <a:ext cx="863600" cy="687388"/>
              <a:chOff x="1611" y="2740"/>
              <a:chExt cx="544" cy="433"/>
            </a:xfrm>
          </p:grpSpPr>
          <p:sp>
            <p:nvSpPr>
              <p:cNvPr id="100381" name="Rectangle 6"/>
              <p:cNvSpPr>
                <a:spLocks noChangeArrowheads="1"/>
              </p:cNvSpPr>
              <p:nvPr/>
            </p:nvSpPr>
            <p:spPr bwMode="auto">
              <a:xfrm>
                <a:off x="1723" y="2740"/>
                <a:ext cx="405" cy="385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82" name="Line 12"/>
              <p:cNvSpPr>
                <a:spLocks noChangeShapeType="1"/>
              </p:cNvSpPr>
              <p:nvPr/>
            </p:nvSpPr>
            <p:spPr bwMode="auto">
              <a:xfrm>
                <a:off x="1611" y="3025"/>
                <a:ext cx="11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83" name="Text Box 19"/>
              <p:cNvSpPr txBox="1">
                <a:spLocks noChangeArrowheads="1"/>
              </p:cNvSpPr>
              <p:nvPr/>
            </p:nvSpPr>
            <p:spPr bwMode="auto">
              <a:xfrm>
                <a:off x="1728" y="2794"/>
                <a:ext cx="427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Sample and Hold</a:t>
                </a:r>
              </a:p>
            </p:txBody>
          </p:sp>
        </p:grp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3675063" y="3886201"/>
              <a:ext cx="982663" cy="652462"/>
              <a:chOff x="2128" y="2741"/>
              <a:chExt cx="619" cy="411"/>
            </a:xfrm>
          </p:grpSpPr>
          <p:sp>
            <p:nvSpPr>
              <p:cNvPr id="100378" name="Rectangle 7"/>
              <p:cNvSpPr>
                <a:spLocks noChangeArrowheads="1"/>
              </p:cNvSpPr>
              <p:nvPr/>
            </p:nvSpPr>
            <p:spPr bwMode="auto">
              <a:xfrm>
                <a:off x="2283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79" name="Line 13"/>
              <p:cNvSpPr>
                <a:spLocks noChangeShapeType="1"/>
              </p:cNvSpPr>
              <p:nvPr/>
            </p:nvSpPr>
            <p:spPr bwMode="auto">
              <a:xfrm>
                <a:off x="2128" y="3019"/>
                <a:ext cx="15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80" name="Text Box 20"/>
              <p:cNvSpPr txBox="1">
                <a:spLocks noChangeArrowheads="1"/>
              </p:cNvSpPr>
              <p:nvPr/>
            </p:nvSpPr>
            <p:spPr bwMode="auto">
              <a:xfrm>
                <a:off x="2267" y="2773"/>
                <a:ext cx="480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A/D Converter</a:t>
                </a:r>
              </a:p>
            </p:txBody>
          </p:sp>
        </p:grpSp>
        <p:grpSp>
          <p:nvGrpSpPr>
            <p:cNvPr id="5" name="Group 32"/>
            <p:cNvGrpSpPr>
              <a:grpSpLocks/>
            </p:cNvGrpSpPr>
            <p:nvPr/>
          </p:nvGrpSpPr>
          <p:grpSpPr bwMode="auto">
            <a:xfrm>
              <a:off x="5427663" y="3894138"/>
              <a:ext cx="966788" cy="661988"/>
              <a:chOff x="3232" y="2746"/>
              <a:chExt cx="609" cy="417"/>
            </a:xfrm>
          </p:grpSpPr>
          <p:sp>
            <p:nvSpPr>
              <p:cNvPr id="100375" name="Rectangle 9"/>
              <p:cNvSpPr>
                <a:spLocks noChangeArrowheads="1"/>
              </p:cNvSpPr>
              <p:nvPr/>
            </p:nvSpPr>
            <p:spPr bwMode="auto">
              <a:xfrm>
                <a:off x="3387" y="2746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76" name="Line 15"/>
              <p:cNvSpPr>
                <a:spLocks noChangeShapeType="1"/>
              </p:cNvSpPr>
              <p:nvPr/>
            </p:nvSpPr>
            <p:spPr bwMode="auto">
              <a:xfrm>
                <a:off x="3232" y="3030"/>
                <a:ext cx="14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7" name="Text Box 21"/>
              <p:cNvSpPr txBox="1">
                <a:spLocks noChangeArrowheads="1"/>
              </p:cNvSpPr>
              <p:nvPr/>
            </p:nvSpPr>
            <p:spPr bwMode="auto">
              <a:xfrm>
                <a:off x="3371" y="2784"/>
                <a:ext cx="470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D/A Converter</a:t>
                </a:r>
              </a:p>
            </p:txBody>
          </p:sp>
        </p:grpSp>
        <p:grpSp>
          <p:nvGrpSpPr>
            <p:cNvPr id="6" name="Group 29"/>
            <p:cNvGrpSpPr>
              <a:grpSpLocks/>
            </p:cNvGrpSpPr>
            <p:nvPr/>
          </p:nvGrpSpPr>
          <p:grpSpPr bwMode="auto">
            <a:xfrm>
              <a:off x="6308726" y="3886201"/>
              <a:ext cx="1041400" cy="609600"/>
              <a:chOff x="3787" y="2741"/>
              <a:chExt cx="656" cy="384"/>
            </a:xfrm>
          </p:grpSpPr>
          <p:sp>
            <p:nvSpPr>
              <p:cNvPr id="100371" name="Rectangle 10"/>
              <p:cNvSpPr>
                <a:spLocks noChangeArrowheads="1"/>
              </p:cNvSpPr>
              <p:nvPr/>
            </p:nvSpPr>
            <p:spPr bwMode="auto">
              <a:xfrm>
                <a:off x="3959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72" name="Line 16"/>
              <p:cNvSpPr>
                <a:spLocks noChangeShapeType="1"/>
              </p:cNvSpPr>
              <p:nvPr/>
            </p:nvSpPr>
            <p:spPr bwMode="auto">
              <a:xfrm>
                <a:off x="3787" y="3035"/>
                <a:ext cx="17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3" name="Line 17"/>
              <p:cNvSpPr>
                <a:spLocks noChangeShapeType="1"/>
              </p:cNvSpPr>
              <p:nvPr/>
            </p:nvSpPr>
            <p:spPr bwMode="auto">
              <a:xfrm>
                <a:off x="4363" y="3035"/>
                <a:ext cx="8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4" name="Text Box 22"/>
              <p:cNvSpPr txBox="1">
                <a:spLocks noChangeArrowheads="1"/>
              </p:cNvSpPr>
              <p:nvPr/>
            </p:nvSpPr>
            <p:spPr bwMode="auto">
              <a:xfrm>
                <a:off x="3958" y="2741"/>
                <a:ext cx="405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Reconstruction Filter</a:t>
                </a:r>
              </a:p>
            </p:txBody>
          </p:sp>
        </p:grpSp>
        <p:grpSp>
          <p:nvGrpSpPr>
            <p:cNvPr id="7" name="Group 27"/>
            <p:cNvGrpSpPr>
              <a:grpSpLocks/>
            </p:cNvGrpSpPr>
            <p:nvPr/>
          </p:nvGrpSpPr>
          <p:grpSpPr bwMode="auto">
            <a:xfrm>
              <a:off x="4564063" y="3886201"/>
              <a:ext cx="906463" cy="746125"/>
              <a:chOff x="2688" y="2741"/>
              <a:chExt cx="571" cy="470"/>
            </a:xfrm>
          </p:grpSpPr>
          <p:sp>
            <p:nvSpPr>
              <p:cNvPr id="100368" name="Rectangle 8"/>
              <p:cNvSpPr>
                <a:spLocks noChangeArrowheads="1"/>
              </p:cNvSpPr>
              <p:nvPr/>
            </p:nvSpPr>
            <p:spPr bwMode="auto">
              <a:xfrm>
                <a:off x="2827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69" name="Line 14"/>
              <p:cNvSpPr>
                <a:spLocks noChangeShapeType="1"/>
              </p:cNvSpPr>
              <p:nvPr/>
            </p:nvSpPr>
            <p:spPr bwMode="auto">
              <a:xfrm>
                <a:off x="2688" y="3030"/>
                <a:ext cx="13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0" name="Text Box 23"/>
              <p:cNvSpPr txBox="1">
                <a:spLocks noChangeArrowheads="1"/>
              </p:cNvSpPr>
              <p:nvPr/>
            </p:nvSpPr>
            <p:spPr bwMode="auto">
              <a:xfrm>
                <a:off x="2832" y="2832"/>
                <a:ext cx="427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200" dirty="0"/>
                  <a:t>DSP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What is DSP?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waveform to be processed is: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Filtered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Sampled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converted to digital representation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input to the signal processor</a:t>
            </a:r>
            <a:r>
              <a:rPr lang="en-GB" smtClean="0"/>
              <a:t> </a:t>
            </a:r>
          </a:p>
        </p:txBody>
      </p:sp>
      <p:sp>
        <p:nvSpPr>
          <p:cNvPr id="1013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1574A0D-6316-4D24-BFCC-C9CAA20E5DC9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ADVANTAGES OF DSP</a:t>
            </a:r>
            <a:r>
              <a:rPr lang="en-GB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1.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Precision, hence predictability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2.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Stability i.e. no drifting with temperature or age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3.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Controlled accumulation of noise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4.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Hardware cost independent of complexity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5.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Easily modified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6.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Simulated Easily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7.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Easy to debug, hence short development time 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8.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Simpler hardware, hence lower cost and greater reliability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9.  Can implement functions impossible with analogue</a:t>
            </a:r>
            <a:r>
              <a:rPr lang="en-GB" sz="2000" smtClean="0"/>
              <a:t> </a:t>
            </a:r>
          </a:p>
        </p:txBody>
      </p:sp>
      <p:sp>
        <p:nvSpPr>
          <p:cNvPr id="1024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C8451BD-521C-44E0-9393-8993EFC110A7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LIMITATIONS OF DSP</a:t>
            </a:r>
            <a:r>
              <a:rPr lang="en-GB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Bandwidth limited by sample rate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Limited Dynamic Range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Quantisation Noise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Round‑off errors</a:t>
            </a:r>
            <a:r>
              <a:rPr lang="en-GB" smtClean="0"/>
              <a:t> </a:t>
            </a:r>
          </a:p>
        </p:txBody>
      </p:sp>
      <p:sp>
        <p:nvSpPr>
          <p:cNvPr id="1034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201BCE7D-08C7-4822-B146-34978DE37836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Types of Signal</a:t>
            </a:r>
            <a:r>
              <a:rPr lang="en-GB" smtClean="0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a) Continuous Time and Continuous Amplitude</a:t>
            </a:r>
            <a:endParaRPr lang="en-GB" dirty="0" smtClean="0">
              <a:cs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en-GB" dirty="0" smtClean="0">
                <a:cs typeface="Times New Roman" pitchFamily="18" charset="0"/>
              </a:rPr>
              <a:t> </a:t>
            </a:r>
          </a:p>
          <a:p>
            <a:pPr algn="ctr"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algn="ctr"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algn="ctr"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b="1" i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Arial" charset="0"/>
              </a:rPr>
              <a:t>Figure 1.2: Analogue Signal</a:t>
            </a:r>
            <a:endParaRPr lang="en-GB" dirty="0" smtClean="0"/>
          </a:p>
        </p:txBody>
      </p:sp>
      <p:sp>
        <p:nvSpPr>
          <p:cNvPr id="10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7CD42DF-0E6C-4251-8C7A-643D074EE488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sp>
        <p:nvSpPr>
          <p:cNvPr id="1031" name="Rectangle 5"/>
          <p:cNvSpPr>
            <a:spLocks noChangeArrowheads="1"/>
          </p:cNvSpPr>
          <p:nvPr/>
        </p:nvSpPr>
        <p:spPr bwMode="auto">
          <a:xfrm>
            <a:off x="2476500" y="920750"/>
            <a:ext cx="2492375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2438400" y="3048000"/>
          <a:ext cx="4419600" cy="234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r:id="rId3" imgW="606066" imgH="321279" progId="CDraw">
                  <p:embed/>
                </p:oleObj>
              </mc:Choice>
              <mc:Fallback>
                <p:oleObj r:id="rId3" imgW="606066" imgH="321279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3048000"/>
                        <a:ext cx="4419600" cy="234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Matlab Code: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t=[0:0.001:0.1];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y=sin(2*pi*t*20);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plot(t,y)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title('Continuous Time Waveform')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xlabel('Time')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ylabel('Magnitude')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1044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64E7512-78DB-405A-9FD0-BDADF53A2F8E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pic>
        <p:nvPicPr>
          <p:cNvPr id="10445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440" y="3870960"/>
            <a:ext cx="3733800" cy="280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b) Discrete Time and Continuous Amplitude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This is a discrete time continuous amplitude signal with time steps spaced by the sampling interval T seconds as in figure 1.4. where the dotted line represents the original analogue signal</a:t>
            </a:r>
          </a:p>
        </p:txBody>
      </p:sp>
      <p:sp>
        <p:nvSpPr>
          <p:cNvPr id="20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BC48D5DE-39EE-4D02-A65A-79E85AF18AE7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sp>
        <p:nvSpPr>
          <p:cNvPr id="2055" name="Rectangle 5"/>
          <p:cNvSpPr>
            <a:spLocks noChangeArrowheads="1"/>
          </p:cNvSpPr>
          <p:nvPr/>
        </p:nvSpPr>
        <p:spPr bwMode="auto">
          <a:xfrm>
            <a:off x="2595563" y="23526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2438400" y="4419600"/>
          <a:ext cx="3952875" cy="2152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r:id="rId3" imgW="593527" imgH="323984" progId="CDraw">
                  <p:embed/>
                </p:oleObj>
              </mc:Choice>
              <mc:Fallback>
                <p:oleObj r:id="rId3" imgW="593527" imgH="323984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4419600"/>
                        <a:ext cx="3952875" cy="2152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4724400" y="5105400"/>
            <a:ext cx="31035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1.4: Sampled Signal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Matlab Code: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t=[0:0.001:0.1];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y=sin(2*pi*t*20);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stem(t,y)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title('Sampled Waveform')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xlabel('Time')</a:t>
            </a:r>
          </a:p>
          <a:p>
            <a:pPr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ylabel('Magnitude'</a:t>
            </a:r>
            <a:r>
              <a:rPr lang="en-GB" smtClean="0">
                <a:cs typeface="Times New Roman" pitchFamily="18" charset="0"/>
              </a:rPr>
              <a:t>)</a:t>
            </a:r>
            <a:r>
              <a:rPr lang="en-GB" smtClean="0"/>
              <a:t> </a:t>
            </a:r>
          </a:p>
        </p:txBody>
      </p:sp>
      <p:sp>
        <p:nvSpPr>
          <p:cNvPr id="1054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39560D25-78C1-4894-B70D-09EF0AF96D25}" type="slidenum">
              <a:rPr lang="en-GB" altLang="en-US" sz="1400"/>
              <a:pPr eaLnBrk="1" hangingPunct="1"/>
              <a:t>9</a:t>
            </a:fld>
            <a:endParaRPr lang="en-GB" altLang="en-US" sz="1400"/>
          </a:p>
        </p:txBody>
      </p:sp>
      <p:pic>
        <p:nvPicPr>
          <p:cNvPr id="10547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590800"/>
            <a:ext cx="4038600" cy="303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9" name="Text Box 5"/>
          <p:cNvSpPr txBox="1">
            <a:spLocks noChangeArrowheads="1"/>
          </p:cNvSpPr>
          <p:nvPr/>
        </p:nvSpPr>
        <p:spPr bwMode="auto">
          <a:xfrm>
            <a:off x="1066800" y="4953000"/>
            <a:ext cx="31035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1.5: Sampled Signal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(iii) Digital Signal:</a:t>
            </a:r>
            <a:r>
              <a:rPr lang="en-GB" smtClean="0"/>
              <a:t>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Here the signal has discrete time and discrete amplitude i.e. it is quantised. This type of signal is generated by an analogue to digital (A/D) converter and is shown in figure 1.6.</a:t>
            </a:r>
            <a:r>
              <a:rPr lang="en-GB" sz="2000" smtClean="0"/>
              <a:t> </a:t>
            </a:r>
          </a:p>
        </p:txBody>
      </p:sp>
      <p:sp>
        <p:nvSpPr>
          <p:cNvPr id="30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37F87AD-747C-427F-BD02-F20BD608807D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3079" name="Rectangle 5"/>
          <p:cNvSpPr>
            <a:spLocks noChangeArrowheads="1"/>
          </p:cNvSpPr>
          <p:nvPr/>
        </p:nvSpPr>
        <p:spPr bwMode="auto">
          <a:xfrm>
            <a:off x="2257425" y="21859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1676400" y="3810000"/>
          <a:ext cx="4629150" cy="2486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5" r:id="rId3" imgW="644252" imgH="345407" progId="CDraw">
                  <p:embed/>
                </p:oleObj>
              </mc:Choice>
              <mc:Fallback>
                <p:oleObj r:id="rId3" imgW="644252" imgH="345407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3810000"/>
                        <a:ext cx="4629150" cy="2486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Text Box 6"/>
          <p:cNvSpPr txBox="1">
            <a:spLocks noChangeArrowheads="1"/>
          </p:cNvSpPr>
          <p:nvPr/>
        </p:nvSpPr>
        <p:spPr bwMode="auto">
          <a:xfrm>
            <a:off x="5791200" y="4419600"/>
            <a:ext cx="2946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1.6: Digital Signal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(iv) Sampled Data Signal:</a:t>
            </a:r>
            <a:r>
              <a:rPr lang="en-GB" smtClean="0"/>
              <a:t>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This is produced at the output of a sample and hold (S/H) device and is continuous time and continuous amplitude but with uniform time steps as in figure 1.4.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41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1269839-96A1-473E-A561-0F87902FA3E6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4103" name="Rectangle 5"/>
          <p:cNvSpPr>
            <a:spLocks noChangeArrowheads="1"/>
          </p:cNvSpPr>
          <p:nvPr/>
        </p:nvSpPr>
        <p:spPr bwMode="auto">
          <a:xfrm>
            <a:off x="2524125" y="23526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1447800" y="3810000"/>
          <a:ext cx="5029200" cy="2643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9" r:id="rId3" imgW="599180" imgH="357053" progId="CDraw">
                  <p:embed/>
                </p:oleObj>
              </mc:Choice>
              <mc:Fallback>
                <p:oleObj r:id="rId3" imgW="599180" imgH="357053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810000"/>
                        <a:ext cx="5029200" cy="2643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4" name="Text Box 6"/>
          <p:cNvSpPr txBox="1">
            <a:spLocks noChangeArrowheads="1"/>
          </p:cNvSpPr>
          <p:nvPr/>
        </p:nvSpPr>
        <p:spPr bwMode="auto">
          <a:xfrm>
            <a:off x="3413125" y="3778250"/>
            <a:ext cx="36750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1.4: Sampled Data Signal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(v)	Digital to Analogue Output: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This signal has continuous time and discrete amplitude with uniform time steps and is produced at the output of a digital to analogue (A/D) converter as in figure 1.5.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512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E7AAC71-DE50-426B-868F-204B5FFEC682}" type="slidenum">
              <a:rPr lang="en-GB" altLang="en-US" sz="1400"/>
              <a:pPr eaLnBrk="1" hangingPunct="1"/>
              <a:t>12</a:t>
            </a:fld>
            <a:endParaRPr lang="en-GB" altLang="en-US" sz="1400"/>
          </a:p>
        </p:txBody>
      </p:sp>
      <p:sp>
        <p:nvSpPr>
          <p:cNvPr id="5127" name="Rectangle 5"/>
          <p:cNvSpPr>
            <a:spLocks noChangeArrowheads="1"/>
          </p:cNvSpPr>
          <p:nvPr/>
        </p:nvSpPr>
        <p:spPr bwMode="auto">
          <a:xfrm>
            <a:off x="2614613" y="2171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/>
        </p:nvGraphicFramePr>
        <p:xfrm>
          <a:off x="1524000" y="3810000"/>
          <a:ext cx="4343400" cy="2789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r:id="rId3" imgW="575880" imgH="371294" progId="CDraw">
                  <p:embed/>
                </p:oleObj>
              </mc:Choice>
              <mc:Fallback>
                <p:oleObj r:id="rId3" imgW="575880" imgH="371294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3810000"/>
                        <a:ext cx="4343400" cy="2789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8" name="Text Box 6"/>
          <p:cNvSpPr txBox="1">
            <a:spLocks noChangeArrowheads="1"/>
          </p:cNvSpPr>
          <p:nvPr/>
        </p:nvSpPr>
        <p:spPr bwMode="auto">
          <a:xfrm>
            <a:off x="4267200" y="4343400"/>
            <a:ext cx="43005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1.5: Digital to Analogue Output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Sequences</a:t>
            </a:r>
            <a:r>
              <a:rPr lang="en-GB" smtClean="0"/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Signals  defined in terms of the continuous variable of time 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Sequences are defined at discrete time values t=kT (or nT)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T is the time interval between individual samples of the signal waveform and k is an integer.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A sequence is obtained from a signal by sampling it at equally spaced time intervals T.</a:t>
            </a:r>
            <a:r>
              <a:rPr lang="en-GB" sz="2800" smtClean="0"/>
              <a:t> </a:t>
            </a:r>
          </a:p>
        </p:txBody>
      </p:sp>
      <p:sp>
        <p:nvSpPr>
          <p:cNvPr id="1064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B9996AA-98E7-49A6-B377-54BD727766AC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Sequences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295400" y="2057400"/>
            <a:ext cx="7848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sequence is simply a series of numbers representing the amplitude values of the original signal. Such a sequence is shown in figure 1.6.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This sequence could be expressed mathematically as:</a:t>
            </a:r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   Equation 1.1</a:t>
            </a:r>
            <a:r>
              <a:rPr lang="en-GB" sz="2800" smtClean="0"/>
              <a:t> </a:t>
            </a:r>
          </a:p>
        </p:txBody>
      </p:sp>
      <p:sp>
        <p:nvSpPr>
          <p:cNvPr id="614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83421983-B0AF-42F6-9A8C-31F14BE42392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6151" name="Rectangle 5"/>
          <p:cNvSpPr>
            <a:spLocks noChangeArrowheads="1"/>
          </p:cNvSpPr>
          <p:nvPr/>
        </p:nvSpPr>
        <p:spPr bwMode="auto">
          <a:xfrm>
            <a:off x="18097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6" name="Object 4"/>
          <p:cNvGraphicFramePr>
            <a:graphicFrameLocks noChangeAspect="1"/>
          </p:cNvGraphicFramePr>
          <p:nvPr/>
        </p:nvGraphicFramePr>
        <p:xfrm>
          <a:off x="1752600" y="4876800"/>
          <a:ext cx="5524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6" r:id="rId3" imgW="5524500" imgH="381000" progId="Equation.3">
                  <p:embed/>
                </p:oleObj>
              </mc:Choice>
              <mc:Fallback>
                <p:oleObj r:id="rId3" imgW="55245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4876800"/>
                        <a:ext cx="5524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Sequences</a:t>
            </a:r>
          </a:p>
        </p:txBody>
      </p:sp>
      <p:sp>
        <p:nvSpPr>
          <p:cNvPr id="71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AB72E91-9B6C-41D3-A084-EEF4970EEC03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7175" name="Rectangle 5"/>
          <p:cNvSpPr>
            <a:spLocks noChangeArrowheads="1"/>
          </p:cNvSpPr>
          <p:nvPr/>
        </p:nvSpPr>
        <p:spPr bwMode="auto">
          <a:xfrm>
            <a:off x="2362200" y="2100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7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3241676"/>
              </p:ext>
            </p:extLst>
          </p:nvPr>
        </p:nvGraphicFramePr>
        <p:xfrm>
          <a:off x="2057400" y="2083594"/>
          <a:ext cx="5410200" cy="34028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5" r:id="rId3" imgW="514561" imgH="308990" progId="CDraw">
                  <p:embed/>
                </p:oleObj>
              </mc:Choice>
              <mc:Fallback>
                <p:oleObj r:id="rId3" imgW="514561" imgH="308990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2083594"/>
                        <a:ext cx="5410200" cy="3402806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6" name="Text Box 6"/>
          <p:cNvSpPr txBox="1">
            <a:spLocks noChangeArrowheads="1"/>
          </p:cNvSpPr>
          <p:nvPr/>
        </p:nvSpPr>
        <p:spPr bwMode="auto">
          <a:xfrm>
            <a:off x="4175125" y="3016250"/>
            <a:ext cx="31067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Figure 1.6: A Sequence</a:t>
            </a:r>
            <a:r>
              <a:rPr lang="en-GB" altLang="en-US"/>
              <a:t> </a:t>
            </a:r>
          </a:p>
        </p:txBody>
      </p:sp>
      <p:graphicFrame>
        <p:nvGraphicFramePr>
          <p:cNvPr id="7171" name="Object 7"/>
          <p:cNvGraphicFramePr>
            <a:graphicFrameLocks noChangeAspect="1"/>
          </p:cNvGraphicFramePr>
          <p:nvPr/>
        </p:nvGraphicFramePr>
        <p:xfrm>
          <a:off x="1828800" y="5791200"/>
          <a:ext cx="5524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6" r:id="rId5" imgW="5524500" imgH="381000" progId="Equation.3">
                  <p:embed/>
                </p:oleObj>
              </mc:Choice>
              <mc:Fallback>
                <p:oleObj r:id="rId5" imgW="5524500" imgH="3810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5791200"/>
                        <a:ext cx="5524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Matlab Code:</a:t>
            </a:r>
            <a:r>
              <a:rPr lang="en-GB" smtClean="0"/>
              <a:t>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143000" y="2209800"/>
            <a:ext cx="7848600" cy="41148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x=[7,6.5,6,4,2,0.2,-0.3,-0.4,-0.3,0.2];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stem(x)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1075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0C823F61-100A-48A8-A1DB-906E6FB25E26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pic>
        <p:nvPicPr>
          <p:cNvPr id="1075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048000"/>
            <a:ext cx="4648200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6037263" y="3810000"/>
            <a:ext cx="31067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Figure 1.7: A Sequence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Delta (</a:t>
            </a:r>
            <a:r>
              <a:rPr lang="en-GB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mtClean="0">
                <a:cs typeface="Times New Roman" pitchFamily="18" charset="0"/>
              </a:rPr>
              <a:t>) Functions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It is sometimes convenient to express sequences as a summation of a series of shifted scaled delta (</a:t>
            </a:r>
            <a:r>
              <a:rPr lang="en-GB" sz="200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z="2000" smtClean="0">
                <a:cs typeface="Times New Roman" pitchFamily="18" charset="0"/>
              </a:rPr>
              <a:t>) functions where a delta function is defined below and figure 1.7.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819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419041F-DC79-4CFD-9236-E1FD3766AF60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sp>
        <p:nvSpPr>
          <p:cNvPr id="8200" name="Rectangle 5"/>
          <p:cNvSpPr>
            <a:spLocks noChangeArrowheads="1"/>
          </p:cNvSpPr>
          <p:nvPr/>
        </p:nvSpPr>
        <p:spPr bwMode="auto">
          <a:xfrm>
            <a:off x="3538538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4" name="Object 4"/>
          <p:cNvGraphicFramePr>
            <a:graphicFrameLocks noChangeAspect="1"/>
          </p:cNvGraphicFramePr>
          <p:nvPr/>
        </p:nvGraphicFramePr>
        <p:xfrm>
          <a:off x="3276600" y="3429000"/>
          <a:ext cx="206692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1" r:id="rId3" imgW="2070100" imgH="901700" progId="Equation.3">
                  <p:embed/>
                </p:oleObj>
              </mc:Choice>
              <mc:Fallback>
                <p:oleObj r:id="rId3" imgW="2070100" imgH="901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6600" y="3429000"/>
                        <a:ext cx="206692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1" name="Rectangle 7"/>
          <p:cNvSpPr>
            <a:spLocks noChangeArrowheads="1"/>
          </p:cNvSpPr>
          <p:nvPr/>
        </p:nvSpPr>
        <p:spPr bwMode="auto">
          <a:xfrm>
            <a:off x="3171825" y="21240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5" name="Object 6"/>
          <p:cNvGraphicFramePr>
            <a:graphicFrameLocks noChangeAspect="1"/>
          </p:cNvGraphicFramePr>
          <p:nvPr/>
        </p:nvGraphicFramePr>
        <p:xfrm>
          <a:off x="1524000" y="3352800"/>
          <a:ext cx="3429000" cy="3195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2" r:id="rId5" imgW="2802636" imgH="2606040" progId="CDraw">
                  <p:embed/>
                </p:oleObj>
              </mc:Choice>
              <mc:Fallback>
                <p:oleObj r:id="rId5" imgW="2802636" imgH="2606040" progId="CDraw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3352800"/>
                        <a:ext cx="3429000" cy="3195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2" name="Text Box 8"/>
          <p:cNvSpPr txBox="1">
            <a:spLocks noChangeArrowheads="1"/>
          </p:cNvSpPr>
          <p:nvPr/>
        </p:nvSpPr>
        <p:spPr bwMode="auto">
          <a:xfrm>
            <a:off x="4800600" y="4800600"/>
            <a:ext cx="32797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1.8: A Delta Function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Scaled and shifted delta (</a:t>
            </a:r>
            <a:r>
              <a:rPr lang="en-GB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mtClean="0">
                <a:cs typeface="Times New Roman" pitchFamily="18" charset="0"/>
              </a:rPr>
              <a:t>) function</a:t>
            </a:r>
            <a:r>
              <a:rPr lang="en-GB" smtClean="0"/>
              <a:t> </a:t>
            </a:r>
          </a:p>
        </p:txBody>
      </p:sp>
      <p:sp>
        <p:nvSpPr>
          <p:cNvPr id="922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E9152BA-C1FC-4554-B7C8-D1AF8B70DD3B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  <p:sp>
        <p:nvSpPr>
          <p:cNvPr id="9223" name="Rectangle 5"/>
          <p:cNvSpPr>
            <a:spLocks noChangeArrowheads="1"/>
          </p:cNvSpPr>
          <p:nvPr/>
        </p:nvSpPr>
        <p:spPr bwMode="auto">
          <a:xfrm>
            <a:off x="3224213" y="2243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8" name="Object 4"/>
          <p:cNvGraphicFramePr>
            <a:graphicFrameLocks noChangeAspect="1"/>
          </p:cNvGraphicFramePr>
          <p:nvPr/>
        </p:nvGraphicFramePr>
        <p:xfrm>
          <a:off x="914400" y="2514600"/>
          <a:ext cx="4191000" cy="368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3" r:id="rId3" imgW="807889" imgH="712391" progId="CDraw">
                  <p:embed/>
                </p:oleObj>
              </mc:Choice>
              <mc:Fallback>
                <p:oleObj r:id="rId3" imgW="807889" imgH="712391" progId="CDraw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2514600"/>
                        <a:ext cx="4191000" cy="368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4" name="Rectangle 7"/>
          <p:cNvSpPr>
            <a:spLocks noChangeArrowheads="1"/>
          </p:cNvSpPr>
          <p:nvPr/>
        </p:nvSpPr>
        <p:spPr bwMode="auto">
          <a:xfrm>
            <a:off x="1962150" y="24955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9" name="Object 6"/>
          <p:cNvGraphicFramePr>
            <a:graphicFrameLocks noChangeAspect="1"/>
          </p:cNvGraphicFramePr>
          <p:nvPr/>
        </p:nvGraphicFramePr>
        <p:xfrm>
          <a:off x="4191000" y="2819400"/>
          <a:ext cx="4610100" cy="1649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4" r:id="rId5" imgW="5219700" imgH="1866900" progId="Equation.3">
                  <p:embed/>
                </p:oleObj>
              </mc:Choice>
              <mc:Fallback>
                <p:oleObj r:id="rId5" imgW="5219700" imgH="18669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2819400"/>
                        <a:ext cx="4610100" cy="1649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General sequence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Any general sequence in fact can be described by a summation of all its scaled delta (</a:t>
            </a:r>
            <a:r>
              <a:rPr lang="en-GB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mtClean="0">
                <a:cs typeface="Times New Roman" pitchFamily="18" charset="0"/>
              </a:rPr>
              <a:t>) functions as:</a:t>
            </a:r>
            <a:r>
              <a:rPr lang="en-GB" smtClean="0"/>
              <a:t> </a:t>
            </a:r>
          </a:p>
        </p:txBody>
      </p:sp>
      <p:sp>
        <p:nvSpPr>
          <p:cNvPr id="1024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0F596FF-47AD-4040-86C0-C09C5871482A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sp>
        <p:nvSpPr>
          <p:cNvPr id="10247" name="Rectangle 5"/>
          <p:cNvSpPr>
            <a:spLocks noChangeArrowheads="1"/>
          </p:cNvSpPr>
          <p:nvPr/>
        </p:nvSpPr>
        <p:spPr bwMode="auto">
          <a:xfrm>
            <a:off x="3071813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42" name="Object 4"/>
          <p:cNvGraphicFramePr>
            <a:graphicFrameLocks noChangeAspect="1"/>
          </p:cNvGraphicFramePr>
          <p:nvPr/>
        </p:nvGraphicFramePr>
        <p:xfrm>
          <a:off x="2057400" y="4419600"/>
          <a:ext cx="5791200" cy="119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2" r:id="rId3" imgW="2997200" imgH="622300" progId="Equation.3">
                  <p:embed/>
                </p:oleObj>
              </mc:Choice>
              <mc:Fallback>
                <p:oleObj r:id="rId3" imgW="2997200" imgH="6223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419600"/>
                        <a:ext cx="5791200" cy="1195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Note on Notation</a:t>
            </a:r>
            <a:r>
              <a:rPr lang="en-GB" smtClean="0"/>
              <a:t>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g(k) is usually complex valued: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real		 imaginary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 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The k index is an integer value and g(0) can take any value. g(k) is 'non-causal' in general (i.e. -&lt;k&lt;+ and integer causal g(k) is zero for k&lt;0).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</p:txBody>
      </p:sp>
      <p:sp>
        <p:nvSpPr>
          <p:cNvPr id="1126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1DB6E9B-4CA9-46B6-8A27-AC455AE42055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  <p:sp>
        <p:nvSpPr>
          <p:cNvPr id="11271" name="Rectangle 5"/>
          <p:cNvSpPr>
            <a:spLocks noChangeArrowheads="1"/>
          </p:cNvSpPr>
          <p:nvPr/>
        </p:nvSpPr>
        <p:spPr bwMode="auto">
          <a:xfrm>
            <a:off x="316230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12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1868058"/>
              </p:ext>
            </p:extLst>
          </p:nvPr>
        </p:nvGraphicFramePr>
        <p:xfrm>
          <a:off x="1143000" y="2890838"/>
          <a:ext cx="49530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6" r:id="rId3" imgW="2819400" imgH="393700" progId="Equation.3">
                  <p:embed/>
                </p:oleObj>
              </mc:Choice>
              <mc:Fallback>
                <p:oleObj r:id="rId3" imgW="28194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2890838"/>
                        <a:ext cx="4953000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Note on Notation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So g(k) can be thought of as a collection of numbers in a sequence.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A finite length sequence could look like this: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{3,-1,4,4,7}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We have no indication where the indexing should start.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Normally, we assume the following: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g(0) = 3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g(1) = -1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g(2) = 4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g(3) = 4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g(4) = 7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all other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0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/>
          </a:p>
        </p:txBody>
      </p:sp>
      <p:sp>
        <p:nvSpPr>
          <p:cNvPr id="1085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BB25D61-ADDF-42DD-AB20-483F6CB6A10D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A single sided infinite length sequence: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{3,-1,4,4,7,6,2,....}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we usually assume g(0) = 3 etc.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A doubly infinite sequence: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{....,6,3,-1,4,4,7,6,2,...)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there are no guidelines where g(0) should be.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 Often we impose structure on a closed loop form expression (singly infinite):</a:t>
            </a:r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1229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B37E48C-225E-45D0-9B4F-39C33372AA90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sp>
        <p:nvSpPr>
          <p:cNvPr id="12295" name="Rectangle 5"/>
          <p:cNvSpPr>
            <a:spLocks noChangeArrowheads="1"/>
          </p:cNvSpPr>
          <p:nvPr/>
        </p:nvSpPr>
        <p:spPr bwMode="auto">
          <a:xfrm>
            <a:off x="28765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229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7855923"/>
              </p:ext>
            </p:extLst>
          </p:nvPr>
        </p:nvGraphicFramePr>
        <p:xfrm>
          <a:off x="3000693" y="5716274"/>
          <a:ext cx="2820987" cy="412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0" name="Equation" r:id="rId3" imgW="1549080" imgH="228600" progId="Equation.3">
                  <p:embed/>
                </p:oleObj>
              </mc:Choice>
              <mc:Fallback>
                <p:oleObj name="Equation" r:id="rId3" imgW="1549080" imgH="228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00693" y="5716274"/>
                        <a:ext cx="2820987" cy="412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Sketching of Sequences with Matlab</a:t>
            </a:r>
            <a:r>
              <a:rPr lang="en-GB" smtClean="0"/>
              <a:t>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following </a:t>
            </a:r>
            <a:r>
              <a:rPr lang="en-GB" sz="2000" dirty="0" err="1" smtClean="0">
                <a:cs typeface="Times New Roman" pitchFamily="18" charset="0"/>
              </a:rPr>
              <a:t>Matlab</a:t>
            </a:r>
            <a:r>
              <a:rPr lang="en-GB" sz="2000" dirty="0" smtClean="0">
                <a:cs typeface="Times New Roman" pitchFamily="18" charset="0"/>
              </a:rPr>
              <a:t> code shows easy it is to visualise even the most tricky functions such as the complex exponential: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g(k)=e </a:t>
            </a:r>
            <a:r>
              <a:rPr lang="en-GB" sz="2000" i="1" baseline="30000" dirty="0" err="1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en-GB" sz="2000" i="1" baseline="30000" dirty="0" err="1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</a:t>
            </a:r>
            <a:r>
              <a:rPr lang="en-GB" sz="2000" i="1" baseline="30000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000" dirty="0" smtClean="0"/>
              <a:t> </a:t>
            </a:r>
          </a:p>
          <a:p>
            <a:pPr algn="ctr" eaLnBrk="1" hangingPunct="1">
              <a:buFontTx/>
              <a:buNone/>
              <a:defRPr/>
            </a:pPr>
            <a:endParaRPr lang="en-GB" sz="2000" dirty="0" smtClean="0"/>
          </a:p>
        </p:txBody>
      </p:sp>
      <p:sp>
        <p:nvSpPr>
          <p:cNvPr id="10957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E8ADF80F-2320-4538-A76F-475369B984BF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109574" name="Text Box 4"/>
          <p:cNvSpPr txBox="1">
            <a:spLocks noChangeArrowheads="1"/>
          </p:cNvSpPr>
          <p:nvPr/>
        </p:nvSpPr>
        <p:spPr bwMode="auto">
          <a:xfrm>
            <a:off x="811530" y="3669030"/>
            <a:ext cx="4156075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k=[0:0.1:10];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g=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exp</a:t>
            </a:r>
            <a:r>
              <a:rPr lang="en-GB" altLang="en-US" sz="2000" i="1" dirty="0">
                <a:cs typeface="Times New Roman" panose="02020603050405020304" pitchFamily="18" charset="0"/>
              </a:rPr>
              <a:t>(j*pi*k);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plot3(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k,real</a:t>
            </a:r>
            <a:r>
              <a:rPr lang="en-GB" altLang="en-US" sz="2000" i="1" dirty="0">
                <a:cs typeface="Times New Roman" panose="02020603050405020304" pitchFamily="18" charset="0"/>
              </a:rPr>
              <a:t>(g),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imag</a:t>
            </a:r>
            <a:r>
              <a:rPr lang="en-GB" altLang="en-US" sz="2000" i="1" dirty="0">
                <a:cs typeface="Times New Roman" panose="02020603050405020304" pitchFamily="18" charset="0"/>
              </a:rPr>
              <a:t>(g))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xlabel</a:t>
            </a:r>
            <a:r>
              <a:rPr lang="en-GB" altLang="en-US" sz="2000" i="1" dirty="0">
                <a:cs typeface="Times New Roman" panose="02020603050405020304" pitchFamily="18" charset="0"/>
              </a:rPr>
              <a:t>('k');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ylabel</a:t>
            </a:r>
            <a:r>
              <a:rPr lang="en-GB" altLang="en-US" sz="2000" i="1" dirty="0">
                <a:cs typeface="Times New Roman" panose="02020603050405020304" pitchFamily="18" charset="0"/>
              </a:rPr>
              <a:t>('Real')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zlabel</a:t>
            </a:r>
            <a:r>
              <a:rPr lang="en-GB" altLang="en-US" sz="2000" i="1" dirty="0">
                <a:cs typeface="Times New Roman" panose="02020603050405020304" pitchFamily="18" charset="0"/>
              </a:rPr>
              <a:t>('Imaginary')</a:t>
            </a:r>
          </a:p>
          <a:p>
            <a:pPr eaLnBrk="1" hangingPunct="1"/>
            <a:r>
              <a:rPr lang="en-GB" altLang="en-US" sz="2000" dirty="0">
                <a:cs typeface="Times New Roman" panose="02020603050405020304" pitchFamily="18" charset="0"/>
              </a:rPr>
              <a:t>title('Complex Exponential Sequence')</a:t>
            </a:r>
            <a:r>
              <a:rPr lang="en-GB" altLang="en-US" sz="2000" dirty="0"/>
              <a:t> </a:t>
            </a:r>
          </a:p>
        </p:txBody>
      </p:sp>
      <p:pic>
        <p:nvPicPr>
          <p:cNvPr id="10957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429000"/>
            <a:ext cx="4137025" cy="310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cs typeface="Times New Roman" pitchFamily="18" charset="0"/>
              </a:rPr>
              <a:t>Complex Exponential</a:t>
            </a:r>
            <a:r>
              <a:rPr lang="en-GB" smtClean="0"/>
              <a:t>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This is not strictly a discrete waveform since the command plot3 was used if the individual delta functions want to be observed then the command stem3 can be used instead (although it looks a bit of a mess in this case).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This plot could also be split into two 2-D subplots with the following code:</a:t>
            </a:r>
            <a:r>
              <a:rPr lang="en-GB" sz="2000" smtClean="0"/>
              <a:t> </a:t>
            </a:r>
          </a:p>
        </p:txBody>
      </p:sp>
      <p:sp>
        <p:nvSpPr>
          <p:cNvPr id="1105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2BF4C16-682B-4C2F-9134-23793ADE0DD8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cs typeface="Times New Roman" pitchFamily="18" charset="0"/>
              </a:rPr>
              <a:t>Complex Exponential</a:t>
            </a:r>
          </a:p>
        </p:txBody>
      </p:sp>
      <p:sp>
        <p:nvSpPr>
          <p:cNvPr id="111621" name="Text Box 5"/>
          <p:cNvSpPr>
            <a:spLocks noGrp="1" noChangeArrowheads="1"/>
          </p:cNvSpPr>
          <p:nvPr>
            <p:ph idx="1"/>
          </p:nvPr>
        </p:nvSpPr>
        <p:spPr>
          <a:xfrm>
            <a:off x="990600" y="2590800"/>
            <a:ext cx="53340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k=[0:0.1:2];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g=exp(j*pi*k);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subplot(2,1,1), stem(k,real(g))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xlabel(</a:t>
            </a:r>
            <a:r>
              <a:rPr lang="en-GB" altLang="en-US" sz="2000" i="1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'k'</a:t>
            </a: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ylabel(</a:t>
            </a:r>
            <a:r>
              <a:rPr lang="en-GB" altLang="en-US" sz="2000" i="1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'Real(g)'</a:t>
            </a: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title(</a:t>
            </a:r>
            <a:r>
              <a:rPr lang="en-GB" altLang="en-US" sz="2000" i="1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'Real Part of Exponential Sequence'</a:t>
            </a: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subplot(2,1,2), stem(k,imag(g))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xlabel(</a:t>
            </a:r>
            <a:r>
              <a:rPr lang="en-GB" altLang="en-US" sz="2000" i="1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'k'</a:t>
            </a: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ylabel(</a:t>
            </a:r>
            <a:r>
              <a:rPr lang="en-GB" altLang="en-US" sz="2000" i="1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'Imaginary(g)'</a:t>
            </a: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title(</a:t>
            </a:r>
            <a:r>
              <a:rPr lang="en-GB" altLang="en-US" sz="2000" i="1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'Imaginary Part of Exponential Sequence'</a:t>
            </a:r>
            <a:r>
              <a:rPr lang="en-GB" altLang="en-US" sz="2000" i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000" smtClean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11161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F48DAFE-258D-46D7-94B7-755510FECEC3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pic>
        <p:nvPicPr>
          <p:cNvPr id="11162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81200"/>
            <a:ext cx="43434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Discrete Delta(</a:t>
            </a:r>
            <a:r>
              <a:rPr lang="en-GB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mtClean="0">
                <a:cs typeface="Times New Roman" pitchFamily="18" charset="0"/>
              </a:rPr>
              <a:t>) Sequences</a:t>
            </a:r>
            <a:r>
              <a:rPr lang="en-GB" smtClean="0"/>
              <a:t> </a:t>
            </a:r>
          </a:p>
        </p:txBody>
      </p:sp>
      <p:sp>
        <p:nvSpPr>
          <p:cNvPr id="1331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EB33A7C7-18D6-475D-8839-9E5171FF9E72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13318" name="Rectangle 5"/>
          <p:cNvSpPr>
            <a:spLocks noChangeArrowheads="1"/>
          </p:cNvSpPr>
          <p:nvPr/>
        </p:nvSpPr>
        <p:spPr bwMode="auto">
          <a:xfrm>
            <a:off x="4448175" y="3281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3128963" y="29670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3314" name="Object 6"/>
          <p:cNvGraphicFramePr>
            <a:graphicFrameLocks noChangeAspect="1"/>
          </p:cNvGraphicFramePr>
          <p:nvPr/>
        </p:nvGraphicFramePr>
        <p:xfrm>
          <a:off x="6019800" y="3429000"/>
          <a:ext cx="2886075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5" r:id="rId3" imgW="2882900" imgH="927100" progId="Equation.3">
                  <p:embed/>
                </p:oleObj>
              </mc:Choice>
              <mc:Fallback>
                <p:oleObj r:id="rId3" imgW="2882900" imgH="9271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3429000"/>
                        <a:ext cx="2886075" cy="923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438400"/>
            <a:ext cx="48006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1434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854ACE3-418E-4872-842E-AD79725EC3BC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sp>
        <p:nvSpPr>
          <p:cNvPr id="14343" name="Rectangle 5"/>
          <p:cNvSpPr>
            <a:spLocks noChangeArrowheads="1"/>
          </p:cNvSpPr>
          <p:nvPr/>
        </p:nvSpPr>
        <p:spPr bwMode="auto">
          <a:xfrm>
            <a:off x="33337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4338" name="Object 4"/>
          <p:cNvGraphicFramePr>
            <a:graphicFrameLocks noChangeAspect="1"/>
          </p:cNvGraphicFramePr>
          <p:nvPr/>
        </p:nvGraphicFramePr>
        <p:xfrm>
          <a:off x="3200400" y="1981200"/>
          <a:ext cx="2476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6" r:id="rId3" imgW="2476500" imgH="381000" progId="Equation.3">
                  <p:embed/>
                </p:oleObj>
              </mc:Choice>
              <mc:Fallback>
                <p:oleObj r:id="rId3" imgW="24765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1981200"/>
                        <a:ext cx="2476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 Box 6"/>
          <p:cNvSpPr txBox="1">
            <a:spLocks noChangeArrowheads="1"/>
          </p:cNvSpPr>
          <p:nvPr/>
        </p:nvSpPr>
        <p:spPr bwMode="auto">
          <a:xfrm>
            <a:off x="1371600" y="2286000"/>
            <a:ext cx="60499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400">
                <a:cs typeface="Times New Roman" panose="02020603050405020304" pitchFamily="18" charset="0"/>
              </a:rPr>
              <a:t>this is identical to the sum of the individual </a:t>
            </a:r>
            <a:r>
              <a:rPr lang="en-GB" altLang="en-US" sz="2400">
                <a:cs typeface="Times New Roman" panose="02020603050405020304" pitchFamily="18" charset="0"/>
                <a:sym typeface="Symbol" panose="05050102010706020507" pitchFamily="18" charset="2"/>
              </a:rPr>
              <a:t></a:t>
            </a:r>
            <a:r>
              <a:rPr lang="en-GB" altLang="en-US" sz="2400">
                <a:cs typeface="Times New Roman" panose="02020603050405020304" pitchFamily="18" charset="0"/>
              </a:rPr>
              <a:t> 's</a:t>
            </a:r>
            <a:r>
              <a:rPr lang="en-GB" altLang="en-US"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1434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733800"/>
            <a:ext cx="3514725" cy="263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3429000"/>
            <a:ext cx="4284663" cy="321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7" name="Rectangle 10"/>
          <p:cNvSpPr>
            <a:spLocks noChangeArrowheads="1"/>
          </p:cNvSpPr>
          <p:nvPr/>
        </p:nvSpPr>
        <p:spPr bwMode="auto">
          <a:xfrm>
            <a:off x="8048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4339" name="Object 9"/>
          <p:cNvGraphicFramePr>
            <a:graphicFrameLocks noChangeAspect="1"/>
          </p:cNvGraphicFramePr>
          <p:nvPr/>
        </p:nvGraphicFramePr>
        <p:xfrm>
          <a:off x="1219200" y="2971800"/>
          <a:ext cx="75342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7" r:id="rId7" imgW="7531100" imgH="381000" progId="Equation.3">
                  <p:embed/>
                </p:oleObj>
              </mc:Choice>
              <mc:Fallback>
                <p:oleObj r:id="rId7" imgW="7531100" imgH="3810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2971800"/>
                        <a:ext cx="75342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Symmetry</a:t>
            </a:r>
            <a:r>
              <a:rPr lang="en-GB" smtClean="0"/>
              <a:t>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Even Symmetry</a:t>
            </a: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Example N=3</a:t>
            </a:r>
            <a:r>
              <a:rPr lang="en-GB" smtClean="0"/>
              <a:t> </a:t>
            </a:r>
          </a:p>
        </p:txBody>
      </p:sp>
      <p:sp>
        <p:nvSpPr>
          <p:cNvPr id="1536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E12B284D-5613-4C9A-AAE3-4B61C667A677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  <p:pic>
        <p:nvPicPr>
          <p:cNvPr id="1536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200400"/>
            <a:ext cx="4537075" cy="340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6"/>
          <p:cNvSpPr>
            <a:spLocks noChangeArrowheads="1"/>
          </p:cNvSpPr>
          <p:nvPr/>
        </p:nvSpPr>
        <p:spPr bwMode="auto">
          <a:xfrm>
            <a:off x="367188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5362" name="Object 5"/>
          <p:cNvGraphicFramePr>
            <a:graphicFrameLocks noChangeAspect="1"/>
          </p:cNvGraphicFramePr>
          <p:nvPr/>
        </p:nvGraphicFramePr>
        <p:xfrm>
          <a:off x="6324600" y="4572000"/>
          <a:ext cx="18002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3" r:id="rId4" imgW="1803400" imgH="381000" progId="Equation.3">
                  <p:embed/>
                </p:oleObj>
              </mc:Choice>
              <mc:Fallback>
                <p:oleObj r:id="rId4" imgW="1803400" imgH="3810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24600" y="4572000"/>
                        <a:ext cx="18002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Symmetry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Arial" charset="0"/>
              </a:rPr>
              <a:t>Odd Symmetry</a:t>
            </a:r>
          </a:p>
          <a:p>
            <a:pPr eaLnBrk="1" hangingPunct="1">
              <a:defRPr/>
            </a:pPr>
            <a:endParaRPr lang="en-GB" sz="2400" b="1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(g(0)=0)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Example N=5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163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920135F-D5A2-4698-9683-EE66C62467E0}" type="slidenum">
              <a:rPr lang="en-GB" altLang="en-US" sz="1400"/>
              <a:pPr eaLnBrk="1" hangingPunct="1"/>
              <a:t>29</a:t>
            </a:fld>
            <a:endParaRPr lang="en-GB" altLang="en-US" sz="1400"/>
          </a:p>
        </p:txBody>
      </p:sp>
      <p:sp>
        <p:nvSpPr>
          <p:cNvPr id="16391" name="Rectangle 5"/>
          <p:cNvSpPr>
            <a:spLocks noChangeArrowheads="1"/>
          </p:cNvSpPr>
          <p:nvPr/>
        </p:nvSpPr>
        <p:spPr bwMode="auto">
          <a:xfrm>
            <a:off x="35766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638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8318625"/>
              </p:ext>
            </p:extLst>
          </p:nvPr>
        </p:nvGraphicFramePr>
        <p:xfrm>
          <a:off x="876300" y="2692400"/>
          <a:ext cx="15240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7" name="Equation" r:id="rId3" imgW="927000" imgH="215640" progId="Equation.3">
                  <p:embed/>
                </p:oleObj>
              </mc:Choice>
              <mc:Fallback>
                <p:oleObj name="Equation" r:id="rId3" imgW="92700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6300" y="2692400"/>
                        <a:ext cx="1524000" cy="355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39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3048000"/>
            <a:ext cx="4541838" cy="340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Symmetry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Arial" charset="0"/>
                <a:cs typeface="Arial" charset="0"/>
              </a:rPr>
              <a:t>Hermitian Symmetry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If                 (so       is even symmetric and        is odd symmetric)</a:t>
            </a: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Example N=5</a:t>
            </a:r>
          </a:p>
          <a:p>
            <a:pPr eaLnBrk="1" hangingPunct="1"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where the indexing of k in the equation starts at -2.</a:t>
            </a:r>
            <a:endParaRPr lang="en-GB" sz="2800" dirty="0" smtClean="0"/>
          </a:p>
        </p:txBody>
      </p:sp>
      <p:sp>
        <p:nvSpPr>
          <p:cNvPr id="174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5ACB494E-04B3-402A-AD97-EBFFD4C97E0A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17418" name="Rectangle 5"/>
          <p:cNvSpPr>
            <a:spLocks noChangeArrowheads="1"/>
          </p:cNvSpPr>
          <p:nvPr/>
        </p:nvSpPr>
        <p:spPr bwMode="auto">
          <a:xfrm>
            <a:off x="358616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0855348"/>
              </p:ext>
            </p:extLst>
          </p:nvPr>
        </p:nvGraphicFramePr>
        <p:xfrm>
          <a:off x="1244807" y="2857501"/>
          <a:ext cx="1305512" cy="3311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8" name="Equation" r:id="rId3" imgW="901440" imgH="228600" progId="Equation.3">
                  <p:embed/>
                </p:oleObj>
              </mc:Choice>
              <mc:Fallback>
                <p:oleObj name="Equation" r:id="rId3" imgW="901440" imgH="228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4807" y="2857501"/>
                        <a:ext cx="1305512" cy="331154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9" name="Rectangle 7"/>
          <p:cNvSpPr>
            <a:spLocks noChangeArrowheads="1"/>
          </p:cNvSpPr>
          <p:nvPr/>
        </p:nvSpPr>
        <p:spPr bwMode="auto">
          <a:xfrm>
            <a:off x="418623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2108766"/>
              </p:ext>
            </p:extLst>
          </p:nvPr>
        </p:nvGraphicFramePr>
        <p:xfrm>
          <a:off x="3152776" y="2889359"/>
          <a:ext cx="514347" cy="299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9" name="Equation" r:id="rId5" imgW="368280" imgH="215640" progId="Equation.3">
                  <p:embed/>
                </p:oleObj>
              </mc:Choice>
              <mc:Fallback>
                <p:oleObj name="Equation" r:id="rId5" imgW="368280" imgH="2156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52776" y="2889359"/>
                        <a:ext cx="514347" cy="299296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20" name="Rectangle 9"/>
          <p:cNvSpPr>
            <a:spLocks noChangeArrowheads="1"/>
          </p:cNvSpPr>
          <p:nvPr/>
        </p:nvSpPr>
        <p:spPr bwMode="auto">
          <a:xfrm>
            <a:off x="41957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2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0608929"/>
              </p:ext>
            </p:extLst>
          </p:nvPr>
        </p:nvGraphicFramePr>
        <p:xfrm>
          <a:off x="7264400" y="2850950"/>
          <a:ext cx="530860" cy="33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40" name="Equation" r:id="rId7" imgW="355320" imgH="228600" progId="Equation.3">
                  <p:embed/>
                </p:oleObj>
              </mc:Choice>
              <mc:Fallback>
                <p:oleObj name="Equation" r:id="rId7" imgW="355320" imgH="2286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64400" y="2850950"/>
                        <a:ext cx="530860" cy="33739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21" name="Rectangle 11"/>
          <p:cNvSpPr>
            <a:spLocks noChangeArrowheads="1"/>
          </p:cNvSpPr>
          <p:nvPr/>
        </p:nvSpPr>
        <p:spPr bwMode="auto">
          <a:xfrm>
            <a:off x="23574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3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4789469"/>
              </p:ext>
            </p:extLst>
          </p:nvPr>
        </p:nvGraphicFramePr>
        <p:xfrm>
          <a:off x="2188710" y="4172903"/>
          <a:ext cx="4014105" cy="4241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41" name="Equation" r:id="rId9" imgW="2044440" imgH="215640" progId="Equation.3">
                  <p:embed/>
                </p:oleObj>
              </mc:Choice>
              <mc:Fallback>
                <p:oleObj name="Equation" r:id="rId9" imgW="2044440" imgH="21564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8710" y="4172903"/>
                        <a:ext cx="4014105" cy="424179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Matlab: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3-D complex plot is not that clear in this case.</a:t>
            </a:r>
            <a:r>
              <a:rPr lang="en-GB" smtClean="0">
                <a:cs typeface="Times New Roman" pitchFamily="18" charset="0"/>
              </a:rPr>
              <a:t> </a:t>
            </a:r>
          </a:p>
        </p:txBody>
      </p:sp>
      <p:sp>
        <p:nvSpPr>
          <p:cNvPr id="1126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278BD7C2-0D67-4D36-A54C-551E580F49CB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pic>
        <p:nvPicPr>
          <p:cNvPr id="11264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895600"/>
            <a:ext cx="4038600" cy="303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7" name="Text Box 5"/>
          <p:cNvSpPr txBox="1">
            <a:spLocks noChangeArrowheads="1"/>
          </p:cNvSpPr>
          <p:nvPr/>
        </p:nvSpPr>
        <p:spPr bwMode="auto">
          <a:xfrm>
            <a:off x="5105400" y="2590800"/>
            <a:ext cx="8550275" cy="405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g=[2-2*j,1+j,0,1-j,2+2*j];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k=[-2,-1,0,1,2];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subplot(3,1,1), stem(k,real(g));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title(</a:t>
            </a:r>
            <a:r>
              <a:rPr lang="en-GB" altLang="en-US" sz="2000" i="1">
                <a:solidFill>
                  <a:srgbClr val="800000"/>
                </a:solidFill>
                <a:cs typeface="Times New Roman" panose="02020603050405020304" pitchFamily="18" charset="0"/>
              </a:rPr>
              <a:t>'Real Part of g'</a:t>
            </a:r>
            <a:r>
              <a:rPr lang="en-GB" altLang="en-US" sz="2000" i="1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subplot(3,1,2), stem(k,imag(g));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title(</a:t>
            </a:r>
            <a:r>
              <a:rPr lang="en-GB" altLang="en-US" sz="2000" i="1">
                <a:solidFill>
                  <a:srgbClr val="800000"/>
                </a:solidFill>
                <a:cs typeface="Times New Roman" panose="02020603050405020304" pitchFamily="18" charset="0"/>
              </a:rPr>
              <a:t>'Imaginary Part of g'</a:t>
            </a:r>
            <a:r>
              <a:rPr lang="en-GB" altLang="en-US" sz="2000" i="1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subplot(3,1,3), 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                     stem3(k,real(g),imag(g));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xlabel(</a:t>
            </a:r>
            <a:r>
              <a:rPr lang="en-GB" altLang="en-US" sz="2000" i="1">
                <a:solidFill>
                  <a:srgbClr val="800000"/>
                </a:solidFill>
                <a:cs typeface="Times New Roman" panose="02020603050405020304" pitchFamily="18" charset="0"/>
              </a:rPr>
              <a:t>'k'</a:t>
            </a:r>
            <a:r>
              <a:rPr lang="en-GB" altLang="en-US" sz="2000" i="1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ylabel(</a:t>
            </a:r>
            <a:r>
              <a:rPr lang="en-GB" altLang="en-US" sz="2000" i="1">
                <a:solidFill>
                  <a:srgbClr val="800000"/>
                </a:solidFill>
                <a:cs typeface="Times New Roman" panose="02020603050405020304" pitchFamily="18" charset="0"/>
              </a:rPr>
              <a:t>'Real'</a:t>
            </a:r>
            <a:r>
              <a:rPr lang="en-GB" altLang="en-US" sz="2000" i="1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zlabel(</a:t>
            </a:r>
            <a:r>
              <a:rPr lang="en-GB" altLang="en-US" sz="2000" i="1">
                <a:solidFill>
                  <a:srgbClr val="800000"/>
                </a:solidFill>
                <a:cs typeface="Times New Roman" panose="02020603050405020304" pitchFamily="18" charset="0"/>
              </a:rPr>
              <a:t>'Imaginary'</a:t>
            </a:r>
            <a:r>
              <a:rPr lang="en-GB" altLang="en-US" sz="2000" i="1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title(</a:t>
            </a:r>
            <a:r>
              <a:rPr lang="en-GB" altLang="en-US" sz="2000" i="1">
                <a:solidFill>
                  <a:srgbClr val="800000"/>
                </a:solidFill>
                <a:cs typeface="Times New Roman" panose="02020603050405020304" pitchFamily="18" charset="0"/>
              </a:rPr>
              <a:t>'Complex Plot of g'</a:t>
            </a:r>
            <a:r>
              <a:rPr lang="en-GB" altLang="en-US" sz="2000" i="1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endParaRPr lang="en-GB" altLang="en-US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Asymmetric Signals</a:t>
            </a:r>
            <a:r>
              <a:rPr lang="en-GB" smtClean="0"/>
              <a:t> 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All other signal types will be asymmetric.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Example N=4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1136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0C982AD-B480-41DB-B656-3E12F8A377C5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pic>
        <p:nvPicPr>
          <p:cNvPr id="11367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2895600"/>
            <a:ext cx="4868863" cy="365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Energy of a Sequence</a:t>
            </a:r>
            <a:r>
              <a:rPr lang="en-GB" smtClean="0"/>
              <a:t> 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 sequence g(k) possesses energy  (hopefully a finite number):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Arial" charset="0"/>
              </a:rPr>
              <a:t>Example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Find the energy of g(k)</a:t>
            </a:r>
            <a:r>
              <a:rPr lang="en-GB" sz="2400" smtClean="0"/>
              <a:t> </a:t>
            </a:r>
          </a:p>
        </p:txBody>
      </p:sp>
      <p:sp>
        <p:nvSpPr>
          <p:cNvPr id="184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A5F0AB54-19C1-4ECB-82AB-A28B904463BB}" type="slidenum">
              <a:rPr lang="en-GB" altLang="en-US" sz="1400"/>
              <a:pPr eaLnBrk="1" hangingPunct="1"/>
              <a:t>33</a:t>
            </a:fld>
            <a:endParaRPr lang="en-GB" altLang="en-US" sz="1400"/>
          </a:p>
        </p:txBody>
      </p:sp>
      <p:sp>
        <p:nvSpPr>
          <p:cNvPr id="18441" name="Rectangle 5"/>
          <p:cNvSpPr>
            <a:spLocks noChangeArrowheads="1"/>
          </p:cNvSpPr>
          <p:nvPr/>
        </p:nvSpPr>
        <p:spPr bwMode="auto">
          <a:xfrm>
            <a:off x="3548063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4" name="Object 4"/>
          <p:cNvGraphicFramePr>
            <a:graphicFrameLocks noChangeAspect="1"/>
          </p:cNvGraphicFramePr>
          <p:nvPr/>
        </p:nvGraphicFramePr>
        <p:xfrm>
          <a:off x="3200400" y="2819400"/>
          <a:ext cx="3048000" cy="1006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56" r:id="rId3" imgW="2044700" imgH="673100" progId="Equation.3">
                  <p:embed/>
                </p:oleObj>
              </mc:Choice>
              <mc:Fallback>
                <p:oleObj r:id="rId3" imgW="2044700" imgH="673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2819400"/>
                        <a:ext cx="3048000" cy="1006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2" name="Rectangle 7"/>
          <p:cNvSpPr>
            <a:spLocks noChangeArrowheads="1"/>
          </p:cNvSpPr>
          <p:nvPr/>
        </p:nvSpPr>
        <p:spPr bwMode="auto">
          <a:xfrm>
            <a:off x="344328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5" name="Object 6"/>
          <p:cNvGraphicFramePr>
            <a:graphicFrameLocks noChangeAspect="1"/>
          </p:cNvGraphicFramePr>
          <p:nvPr/>
        </p:nvGraphicFramePr>
        <p:xfrm>
          <a:off x="5562600" y="4572000"/>
          <a:ext cx="22574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57" r:id="rId5" imgW="2260600" imgH="381000" progId="Equation.3">
                  <p:embed/>
                </p:oleObj>
              </mc:Choice>
              <mc:Fallback>
                <p:oleObj r:id="rId5" imgW="22606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0" y="4572000"/>
                        <a:ext cx="22574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3" name="Rectangle 9"/>
          <p:cNvSpPr>
            <a:spLocks noChangeArrowheads="1"/>
          </p:cNvSpPr>
          <p:nvPr/>
        </p:nvSpPr>
        <p:spPr bwMode="auto">
          <a:xfrm>
            <a:off x="1619250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6" name="Object 8"/>
          <p:cNvGraphicFramePr>
            <a:graphicFrameLocks noChangeAspect="1"/>
          </p:cNvGraphicFramePr>
          <p:nvPr/>
        </p:nvGraphicFramePr>
        <p:xfrm>
          <a:off x="1600200" y="5334000"/>
          <a:ext cx="5905500" cy="67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58" r:id="rId7" imgW="5905500" imgH="673100" progId="Equation.3">
                  <p:embed/>
                </p:oleObj>
              </mc:Choice>
              <mc:Fallback>
                <p:oleObj r:id="rId7" imgW="5905500" imgH="6731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5334000"/>
                        <a:ext cx="5905500" cy="676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Total Average Power</a:t>
            </a:r>
            <a:r>
              <a:rPr lang="en-GB" smtClean="0"/>
              <a:t> 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average power of a sequence over a 2M+1 sample window is given be: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If the window encompasses the whole life of the sequence, then we get the total average power of the sequence:</a:t>
            </a:r>
            <a:r>
              <a:rPr lang="en-GB" sz="2400" smtClean="0"/>
              <a:t> </a:t>
            </a:r>
          </a:p>
        </p:txBody>
      </p:sp>
      <p:sp>
        <p:nvSpPr>
          <p:cNvPr id="1946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9291E30-55E2-41D8-9D6F-B2EC5591D4BC}" type="slidenum">
              <a:rPr lang="en-GB" altLang="en-US" sz="1400"/>
              <a:pPr eaLnBrk="1" hangingPunct="1"/>
              <a:t>34</a:t>
            </a:fld>
            <a:endParaRPr lang="en-GB" altLang="en-US" sz="1400"/>
          </a:p>
        </p:txBody>
      </p:sp>
      <p:sp>
        <p:nvSpPr>
          <p:cNvPr id="19464" name="Rectangle 5"/>
          <p:cNvSpPr>
            <a:spLocks noChangeArrowheads="1"/>
          </p:cNvSpPr>
          <p:nvPr/>
        </p:nvSpPr>
        <p:spPr bwMode="auto">
          <a:xfrm>
            <a:off x="29718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9458" name="Object 4"/>
          <p:cNvGraphicFramePr>
            <a:graphicFrameLocks noChangeAspect="1"/>
          </p:cNvGraphicFramePr>
          <p:nvPr/>
        </p:nvGraphicFramePr>
        <p:xfrm>
          <a:off x="2971800" y="2895600"/>
          <a:ext cx="32004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4" r:id="rId3" imgW="3200400" imgH="787400" progId="Equation.3">
                  <p:embed/>
                </p:oleObj>
              </mc:Choice>
              <mc:Fallback>
                <p:oleObj r:id="rId3" imgW="3200400" imgH="787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895600"/>
                        <a:ext cx="32004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5" name="Rectangle 7"/>
          <p:cNvSpPr>
            <a:spLocks noChangeArrowheads="1"/>
          </p:cNvSpPr>
          <p:nvPr/>
        </p:nvSpPr>
        <p:spPr bwMode="auto">
          <a:xfrm>
            <a:off x="2457450" y="29908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9459" name="Object 6"/>
          <p:cNvGraphicFramePr>
            <a:graphicFrameLocks noChangeAspect="1"/>
          </p:cNvGraphicFramePr>
          <p:nvPr/>
        </p:nvGraphicFramePr>
        <p:xfrm>
          <a:off x="2438400" y="4953000"/>
          <a:ext cx="4229100" cy="876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5" r:id="rId5" imgW="4229100" imgH="876300" progId="Equation.3">
                  <p:embed/>
                </p:oleObj>
              </mc:Choice>
              <mc:Fallback>
                <p:oleObj r:id="rId5" imgW="4229100" imgH="8763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4953000"/>
                        <a:ext cx="4229100" cy="876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Consequences</a:t>
            </a:r>
            <a:r>
              <a:rPr lang="en-GB" smtClean="0"/>
              <a:t>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A finite energy value for a sequence implies zero power, this is called </a:t>
            </a:r>
            <a:r>
              <a:rPr lang="en-GB" sz="2800" b="1" smtClean="0">
                <a:cs typeface="Times New Roman" pitchFamily="18" charset="0"/>
              </a:rPr>
              <a:t>an energy sequence</a:t>
            </a:r>
            <a:r>
              <a:rPr lang="en-GB" sz="2800" smtClean="0"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A finite power value for a sequence implies infinite energy, this is called </a:t>
            </a:r>
            <a:r>
              <a:rPr lang="en-GB" sz="2800" b="1" smtClean="0">
                <a:cs typeface="Times New Roman" pitchFamily="18" charset="0"/>
              </a:rPr>
              <a:t>a power sequence</a:t>
            </a:r>
            <a:r>
              <a:rPr lang="en-GB" sz="2800" smtClean="0"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If power and energy are both infinite this is an undefined sequence.</a:t>
            </a:r>
            <a:r>
              <a:rPr lang="en-GB" sz="2800" smtClean="0"/>
              <a:t> </a:t>
            </a:r>
          </a:p>
        </p:txBody>
      </p:sp>
      <p:sp>
        <p:nvSpPr>
          <p:cNvPr id="1146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882F52A-6D75-4D0E-AE89-24DFF735F0EA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1017</TotalTime>
  <Words>1133</Words>
  <Application>Microsoft Office PowerPoint</Application>
  <PresentationFormat>On-screen Show (4:3)</PresentationFormat>
  <Paragraphs>233</Paragraphs>
  <Slides>35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Arial</vt:lpstr>
      <vt:lpstr>Arial Black</vt:lpstr>
      <vt:lpstr>Cordia New</vt:lpstr>
      <vt:lpstr>Georgia</vt:lpstr>
      <vt:lpstr>Symbol</vt:lpstr>
      <vt:lpstr>Times New Roman</vt:lpstr>
      <vt:lpstr>Trebuchet MS</vt:lpstr>
      <vt:lpstr>Wingdings 2</vt:lpstr>
      <vt:lpstr>Theme1</vt:lpstr>
      <vt:lpstr>CDraw</vt:lpstr>
      <vt:lpstr>Microsoft Equation 3.0</vt:lpstr>
      <vt:lpstr>Equation</vt:lpstr>
      <vt:lpstr>Signals and Sequences</vt:lpstr>
      <vt:lpstr>What is DSP?</vt:lpstr>
      <vt:lpstr>What is DSP?</vt:lpstr>
      <vt:lpstr>ADVANTAGES OF DSP </vt:lpstr>
      <vt:lpstr>LIMITATIONS OF DSP </vt:lpstr>
      <vt:lpstr>Types of Signal </vt:lpstr>
      <vt:lpstr>Matlab Code: </vt:lpstr>
      <vt:lpstr>Types of Signal</vt:lpstr>
      <vt:lpstr>Matlab Code:</vt:lpstr>
      <vt:lpstr>Types of Signal</vt:lpstr>
      <vt:lpstr>Types of Signal</vt:lpstr>
      <vt:lpstr>Types of Signal</vt:lpstr>
      <vt:lpstr>Sequences </vt:lpstr>
      <vt:lpstr>Sequences</vt:lpstr>
      <vt:lpstr>Sequences</vt:lpstr>
      <vt:lpstr>Matlab Code: </vt:lpstr>
      <vt:lpstr>Delta () Functions</vt:lpstr>
      <vt:lpstr>Scaled and shifted delta () function </vt:lpstr>
      <vt:lpstr>General sequence </vt:lpstr>
      <vt:lpstr>Note on Notation </vt:lpstr>
      <vt:lpstr>Note on Notation</vt:lpstr>
      <vt:lpstr>Example</vt:lpstr>
      <vt:lpstr>Sketching of Sequences with Matlab </vt:lpstr>
      <vt:lpstr>Complex Exponential </vt:lpstr>
      <vt:lpstr>Complex Exponential</vt:lpstr>
      <vt:lpstr>Discrete Delta() Sequences </vt:lpstr>
      <vt:lpstr>Example</vt:lpstr>
      <vt:lpstr>Symmetry </vt:lpstr>
      <vt:lpstr>Symmetry</vt:lpstr>
      <vt:lpstr>Symmetry</vt:lpstr>
      <vt:lpstr>Matlab:</vt:lpstr>
      <vt:lpstr>Asymmetric Signals </vt:lpstr>
      <vt:lpstr>Energy of a Sequence </vt:lpstr>
      <vt:lpstr>Total Average Power </vt:lpstr>
      <vt:lpstr>Consequences </vt:lpstr>
    </vt:vector>
  </TitlesOfParts>
  <Company>swansea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faculty of applied design and engineering</dc:title>
  <dc:creator>ian wells</dc:creator>
  <cp:lastModifiedBy>Ian Wells</cp:lastModifiedBy>
  <cp:revision>118</cp:revision>
  <dcterms:created xsi:type="dcterms:W3CDTF">2003-01-28T18:01:25Z</dcterms:created>
  <dcterms:modified xsi:type="dcterms:W3CDTF">2016-08-23T18:31:39Z</dcterms:modified>
</cp:coreProperties>
</file>