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11/30/2019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8850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806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068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391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558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378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14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11/30/2019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956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4487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403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72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055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55" r:id="rId5"/>
    <p:sldLayoutId id="2147483761" r:id="rId6"/>
    <p:sldLayoutId id="2147483762" r:id="rId7"/>
    <p:sldLayoutId id="2147483752" r:id="rId8"/>
    <p:sldLayoutId id="2147483753" r:id="rId9"/>
    <p:sldLayoutId id="2147483754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>
            <a:extLst>
              <a:ext uri="{FF2B5EF4-FFF2-40B4-BE49-F238E27FC236}">
                <a16:creationId xmlns:a16="http://schemas.microsoft.com/office/drawing/2014/main" id="{F66BF506-22D9-43F8-BFDE-E0A96DBB3B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882A4-96B3-4828-9C76-5982CB7D1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 fontScale="90000"/>
          </a:bodyPr>
          <a:lstStyle/>
          <a:p>
            <a:r>
              <a:rPr lang="en-GB" dirty="0"/>
              <a:t>LO: To ask questions and respond using 3</a:t>
            </a:r>
            <a:r>
              <a:rPr lang="en-GB" baseline="30000" dirty="0"/>
              <a:t>rd</a:t>
            </a:r>
            <a:r>
              <a:rPr lang="en-GB" dirty="0"/>
              <a:t> person.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FC0F45-7D99-4B93-ACA0-6021D72275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6837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72BA9-C9F1-40A2-A9C1-5696BCF64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(</a:t>
            </a:r>
            <a:r>
              <a:rPr lang="en-GB" dirty="0" err="1"/>
              <a:t>enw</a:t>
            </a:r>
            <a:r>
              <a:rPr lang="en-GB" dirty="0"/>
              <a:t>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/</a:t>
            </a:r>
            <a:r>
              <a:rPr lang="en-GB" dirty="0" err="1"/>
              <a:t>mynd</a:t>
            </a:r>
            <a:r>
              <a:rPr lang="en-GB" dirty="0"/>
              <a:t> 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E92B7-8652-42C1-BE73-BABD91D5F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Mae (</a:t>
            </a:r>
            <a:r>
              <a:rPr lang="en-GB" sz="2800" dirty="0" err="1"/>
              <a:t>enw</a:t>
            </a:r>
            <a:r>
              <a:rPr lang="en-GB" sz="2800" dirty="0"/>
              <a:t>/name)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chwarae</a:t>
            </a:r>
            <a:r>
              <a:rPr lang="en-GB" sz="2800" dirty="0"/>
              <a:t>/</a:t>
            </a:r>
            <a:r>
              <a:rPr lang="en-GB" sz="2800" dirty="0" err="1"/>
              <a:t>mynd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………………   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Dyddd</a:t>
            </a:r>
            <a:r>
              <a:rPr lang="en-GB" sz="2800" dirty="0"/>
              <a:t> ……………….. am ………………… o </a:t>
            </a:r>
            <a:r>
              <a:rPr lang="en-GB" sz="2800" dirty="0" err="1"/>
              <a:t>gloch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03834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ECDBD87-5DCC-4A7B-947A-BABDAAA364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5846929"/>
              </p:ext>
            </p:extLst>
          </p:nvPr>
        </p:nvGraphicFramePr>
        <p:xfrm>
          <a:off x="579121" y="447359"/>
          <a:ext cx="10728958" cy="38707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1391">
                  <a:extLst>
                    <a:ext uri="{9D8B030D-6E8A-4147-A177-3AD203B41FA5}">
                      <a16:colId xmlns:a16="http://schemas.microsoft.com/office/drawing/2014/main" val="1799114921"/>
                    </a:ext>
                  </a:extLst>
                </a:gridCol>
                <a:gridCol w="1260658">
                  <a:extLst>
                    <a:ext uri="{9D8B030D-6E8A-4147-A177-3AD203B41FA5}">
                      <a16:colId xmlns:a16="http://schemas.microsoft.com/office/drawing/2014/main" val="2583925589"/>
                    </a:ext>
                  </a:extLst>
                </a:gridCol>
                <a:gridCol w="1217087">
                  <a:extLst>
                    <a:ext uri="{9D8B030D-6E8A-4147-A177-3AD203B41FA5}">
                      <a16:colId xmlns:a16="http://schemas.microsoft.com/office/drawing/2014/main" val="263339724"/>
                    </a:ext>
                  </a:extLst>
                </a:gridCol>
                <a:gridCol w="1358385">
                  <a:extLst>
                    <a:ext uri="{9D8B030D-6E8A-4147-A177-3AD203B41FA5}">
                      <a16:colId xmlns:a16="http://schemas.microsoft.com/office/drawing/2014/main" val="1994066950"/>
                    </a:ext>
                  </a:extLst>
                </a:gridCol>
                <a:gridCol w="1141454">
                  <a:extLst>
                    <a:ext uri="{9D8B030D-6E8A-4147-A177-3AD203B41FA5}">
                      <a16:colId xmlns:a16="http://schemas.microsoft.com/office/drawing/2014/main" val="25301750"/>
                    </a:ext>
                  </a:extLst>
                </a:gridCol>
                <a:gridCol w="1629426">
                  <a:extLst>
                    <a:ext uri="{9D8B030D-6E8A-4147-A177-3AD203B41FA5}">
                      <a16:colId xmlns:a16="http://schemas.microsoft.com/office/drawing/2014/main" val="3190201876"/>
                    </a:ext>
                  </a:extLst>
                </a:gridCol>
                <a:gridCol w="1686906">
                  <a:extLst>
                    <a:ext uri="{9D8B030D-6E8A-4147-A177-3AD203B41FA5}">
                      <a16:colId xmlns:a16="http://schemas.microsoft.com/office/drawing/2014/main" val="2107037605"/>
                    </a:ext>
                  </a:extLst>
                </a:gridCol>
                <a:gridCol w="1643651">
                  <a:extLst>
                    <a:ext uri="{9D8B030D-6E8A-4147-A177-3AD203B41FA5}">
                      <a16:colId xmlns:a16="http://schemas.microsoft.com/office/drawing/2014/main" val="54947465"/>
                    </a:ext>
                  </a:extLst>
                </a:gridCol>
              </a:tblGrid>
              <a:tr h="51811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Dydd</a:t>
                      </a:r>
                      <a:r>
                        <a:rPr lang="en-GB" dirty="0"/>
                        <a:t> Llun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Dydd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Mawrth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Dydd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Mercher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Dydd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Iau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Dydd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Gwener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Dydd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Sadwrn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Dydd</a:t>
                      </a:r>
                      <a:r>
                        <a:rPr lang="en-GB" dirty="0"/>
                        <a:t> Sul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1352465"/>
                  </a:ext>
                </a:extLst>
              </a:tr>
              <a:tr h="518115">
                <a:tc>
                  <a:txBody>
                    <a:bodyPr/>
                    <a:lstStyle/>
                    <a:p>
                      <a:r>
                        <a:rPr lang="en-GB" dirty="0"/>
                        <a:t>09:00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Rugbi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Hoci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Nofio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3986762"/>
                  </a:ext>
                </a:extLst>
              </a:tr>
              <a:tr h="518115">
                <a:tc>
                  <a:txBody>
                    <a:bodyPr/>
                    <a:lstStyle/>
                    <a:p>
                      <a:r>
                        <a:rPr lang="en-GB" dirty="0"/>
                        <a:t>11:00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Dawnsio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Hoci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Judo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019614"/>
                  </a:ext>
                </a:extLst>
              </a:tr>
              <a:tr h="518115">
                <a:tc>
                  <a:txBody>
                    <a:bodyPr/>
                    <a:lstStyle/>
                    <a:p>
                      <a:r>
                        <a:rPr lang="en-GB" dirty="0"/>
                        <a:t>15:00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Pel-fasged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Pel-droed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0408710"/>
                  </a:ext>
                </a:extLst>
              </a:tr>
              <a:tr h="518115">
                <a:tc>
                  <a:txBody>
                    <a:bodyPr/>
                    <a:lstStyle/>
                    <a:p>
                      <a:r>
                        <a:rPr lang="en-GB" dirty="0"/>
                        <a:t>17:00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Clwb</a:t>
                      </a:r>
                      <a:r>
                        <a:rPr lang="en-GB" dirty="0"/>
                        <a:t> film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Hoci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Clwb</a:t>
                      </a:r>
                      <a:r>
                        <a:rPr lang="en-GB" dirty="0"/>
                        <a:t>- Film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Clwb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coginio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6070555"/>
                  </a:ext>
                </a:extLst>
              </a:tr>
              <a:tr h="518115">
                <a:tc>
                  <a:txBody>
                    <a:bodyPr/>
                    <a:lstStyle/>
                    <a:p>
                      <a:r>
                        <a:rPr lang="en-GB" dirty="0"/>
                        <a:t>19:00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Pel</a:t>
                      </a:r>
                      <a:r>
                        <a:rPr lang="en-GB" dirty="0"/>
                        <a:t>- </a:t>
                      </a:r>
                      <a:r>
                        <a:rPr lang="en-GB" dirty="0" err="1"/>
                        <a:t>droed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Clwb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darllen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Pel-fasged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Yoga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0105920"/>
                  </a:ext>
                </a:extLst>
              </a:tr>
              <a:tr h="518115">
                <a:tc>
                  <a:txBody>
                    <a:bodyPr/>
                    <a:lstStyle/>
                    <a:p>
                      <a:r>
                        <a:rPr lang="en-GB" dirty="0"/>
                        <a:t>21:00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Nofio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0577213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2B7E55C4-CCC2-47E2-BF2B-7FC4513C5D60}"/>
              </a:ext>
            </a:extLst>
          </p:cNvPr>
          <p:cNvSpPr/>
          <p:nvPr/>
        </p:nvSpPr>
        <p:spPr>
          <a:xfrm>
            <a:off x="733154" y="4470460"/>
            <a:ext cx="1082892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arenR"/>
            </a:pPr>
            <a:r>
              <a:rPr lang="en-GB" dirty="0"/>
              <a:t>Mae Lilly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Hoci</a:t>
            </a:r>
            <a:r>
              <a:rPr lang="en-GB" dirty="0"/>
              <a:t>.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Lilly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hoci</a:t>
            </a:r>
            <a:r>
              <a:rPr lang="en-GB" dirty="0"/>
              <a:t>? </a:t>
            </a:r>
          </a:p>
          <a:p>
            <a:pPr marL="342900" indent="-342900">
              <a:buAutoNum type="arabicParenR"/>
            </a:pPr>
            <a:r>
              <a:rPr lang="en-GB" dirty="0"/>
              <a:t>Mae Jack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Clwb</a:t>
            </a:r>
            <a:r>
              <a:rPr lang="en-GB" dirty="0"/>
              <a:t>-Film.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Jack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Clwb</a:t>
            </a:r>
            <a:r>
              <a:rPr lang="en-GB" dirty="0"/>
              <a:t>- Film? </a:t>
            </a:r>
          </a:p>
          <a:p>
            <a:pPr marL="342900" indent="-342900">
              <a:buAutoNum type="arabicParenR"/>
            </a:pPr>
            <a:r>
              <a:rPr lang="en-GB" dirty="0"/>
              <a:t> Mae Paula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rugby.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Paula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rugby? </a:t>
            </a:r>
          </a:p>
          <a:p>
            <a:pPr marL="342900" indent="-342900">
              <a:buAutoNum type="arabicParenR"/>
            </a:pPr>
            <a:r>
              <a:rPr lang="en-GB" dirty="0"/>
              <a:t> Mae </a:t>
            </a:r>
            <a:r>
              <a:rPr lang="en-GB" dirty="0" err="1"/>
              <a:t>Mr.s</a:t>
            </a:r>
            <a:r>
              <a:rPr lang="en-GB" dirty="0"/>
              <a:t> Williams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yoga.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Mr.s</a:t>
            </a:r>
            <a:r>
              <a:rPr lang="en-GB" dirty="0"/>
              <a:t> </a:t>
            </a:r>
            <a:r>
              <a:rPr lang="en-GB" dirty="0" err="1"/>
              <a:t>Willams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yoga? </a:t>
            </a:r>
          </a:p>
          <a:p>
            <a:pPr marL="342900" indent="-342900">
              <a:buAutoNum type="arabicParenR"/>
            </a:pPr>
            <a:r>
              <a:rPr lang="en-GB" dirty="0"/>
              <a:t> Mae Hugh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Hoci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penwythnos</a:t>
            </a:r>
            <a:r>
              <a:rPr lang="en-GB" dirty="0"/>
              <a:t>.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Hugh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Hoci</a:t>
            </a:r>
            <a:r>
              <a:rPr lang="en-GB" dirty="0"/>
              <a:t>?</a:t>
            </a:r>
          </a:p>
          <a:p>
            <a:pPr marL="342900" indent="-342900">
              <a:buAutoNum type="arabicParenR"/>
            </a:pPr>
            <a:r>
              <a:rPr lang="en-GB" dirty="0"/>
              <a:t>Mae Miss. Jones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clwb</a:t>
            </a:r>
            <a:r>
              <a:rPr lang="en-GB" dirty="0"/>
              <a:t> </a:t>
            </a:r>
            <a:r>
              <a:rPr lang="en-GB" dirty="0" err="1"/>
              <a:t>coginio</a:t>
            </a:r>
            <a:r>
              <a:rPr lang="en-GB" dirty="0"/>
              <a:t>.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Miss Jones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clwb</a:t>
            </a:r>
            <a:r>
              <a:rPr lang="en-GB" dirty="0"/>
              <a:t> </a:t>
            </a:r>
            <a:r>
              <a:rPr lang="en-GB" dirty="0" err="1"/>
              <a:t>coginio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800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RegularSeedRightStep">
      <a:dk1>
        <a:srgbClr val="000000"/>
      </a:dk1>
      <a:lt1>
        <a:srgbClr val="FFFFFF"/>
      </a:lt1>
      <a:dk2>
        <a:srgbClr val="313C22"/>
      </a:dk2>
      <a:lt2>
        <a:srgbClr val="E2E8E8"/>
      </a:lt2>
      <a:accent1>
        <a:srgbClr val="E73129"/>
      </a:accent1>
      <a:accent2>
        <a:srgbClr val="D56E17"/>
      </a:accent2>
      <a:accent3>
        <a:srgbClr val="B6A320"/>
      </a:accent3>
      <a:accent4>
        <a:srgbClr val="82B013"/>
      </a:accent4>
      <a:accent5>
        <a:srgbClr val="4EBB21"/>
      </a:accent5>
      <a:accent6>
        <a:srgbClr val="15BD2A"/>
      </a:accent6>
      <a:hlink>
        <a:srgbClr val="319095"/>
      </a:hlink>
      <a:folHlink>
        <a:srgbClr val="828282"/>
      </a:folHlink>
    </a:clrScheme>
    <a:fontScheme name="Savon">
      <a:majorFont>
        <a:latin typeface="Century Gothic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185</Words>
  <Application>Microsoft Office PowerPoint</Application>
  <PresentationFormat>Widescreen</PresentationFormat>
  <Paragraphs>39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Century Gothic</vt:lpstr>
      <vt:lpstr>Garamond</vt:lpstr>
      <vt:lpstr>Gill Sans MT</vt:lpstr>
      <vt:lpstr>SavonVTI</vt:lpstr>
      <vt:lpstr>LO: To ask questions and respond using 3rd person. </vt:lpstr>
      <vt:lpstr>Pryd mae (enw) yn chwarae/mynd I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LO: To ask questions and respond using 3rd person. </dc:title>
  <dc:creator>hannah brenchley</dc:creator>
  <cp:lastModifiedBy>hannah brenchley</cp:lastModifiedBy>
  <cp:revision>3</cp:revision>
  <dcterms:created xsi:type="dcterms:W3CDTF">2019-11-30T14:02:05Z</dcterms:created>
  <dcterms:modified xsi:type="dcterms:W3CDTF">2019-11-30T16:58:22Z</dcterms:modified>
</cp:coreProperties>
</file>