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58" r:id="rId2"/>
    <p:sldId id="259" r:id="rId3"/>
    <p:sldId id="274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76" r:id="rId13"/>
    <p:sldId id="268" r:id="rId14"/>
    <p:sldId id="275" r:id="rId15"/>
    <p:sldId id="269" r:id="rId16"/>
    <p:sldId id="273" r:id="rId1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54121" autoAdjust="0"/>
  </p:normalViewPr>
  <p:slideViewPr>
    <p:cSldViewPr>
      <p:cViewPr varScale="1">
        <p:scale>
          <a:sx n="58" d="100"/>
          <a:sy n="58" d="100"/>
        </p:scale>
        <p:origin x="1524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D7123D-D547-4A6B-961C-92C914327936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1B1BB3-E097-4A23-A1D0-2A682C1DAD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0958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6298B847-40C5-48C5-93F3-4430E974E71B}" type="slidenum">
              <a:rPr lang="en-GB" altLang="en-US" smtClean="0"/>
              <a:pPr>
                <a:spcBef>
                  <a:spcPct val="0"/>
                </a:spcBef>
                <a:defRPr/>
              </a:pPr>
              <a:t>1</a:t>
            </a:fld>
            <a:endParaRPr lang="en-GB" altLang="en-US" smtClean="0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717161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 smtClean="0">
              <a:ea typeface="ＭＳ Ｐゴシック" pitchFamily="34" charset="-128"/>
            </a:endParaRP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E571C704-A9A0-4DE2-9CCD-4FFF78FAF016}" type="slidenum">
              <a:rPr lang="cy-GB" altLang="en-US" smtClean="0"/>
              <a:pPr>
                <a:spcBef>
                  <a:spcPct val="0"/>
                </a:spcBef>
                <a:defRPr/>
              </a:pPr>
              <a:t>2</a:t>
            </a:fld>
            <a:endParaRPr lang="cy-GB" altLang="en-US" smtClean="0"/>
          </a:p>
        </p:txBody>
      </p:sp>
    </p:spTree>
    <p:extLst>
      <p:ext uri="{BB962C8B-B14F-4D97-AF65-F5344CB8AC3E}">
        <p14:creationId xmlns:p14="http://schemas.microsoft.com/office/powerpoint/2010/main" val="38828784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6598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7194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8516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7920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6767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7840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489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5219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71044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4177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2169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83993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5360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30/11/2018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g.m.davies@uwtsd.ac.uk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mailto:ann.c.davies@uwtsd.ac.uk" TargetMode="External"/><Relationship Id="rId4" Type="http://schemas.openxmlformats.org/officeDocument/2006/relationships/hyperlink" Target="mailto:paul.darby@uwtsd.ac.uk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fld id="{C2952CC6-0338-4DB3-B5BB-416EA4BE2AAF}" type="slidenum">
              <a:rPr lang="en-GB" altLang="en-US" sz="1400" smtClean="0">
                <a:ea typeface="ＭＳ Ｐゴシック" pitchFamily="34" charset="-128"/>
              </a:rPr>
              <a:pPr eaLnBrk="1" hangingPunct="1">
                <a:spcBef>
                  <a:spcPct val="0"/>
                </a:spcBef>
                <a:buFontTx/>
                <a:buNone/>
                <a:defRPr/>
              </a:pPr>
              <a:t>1</a:t>
            </a:fld>
            <a:endParaRPr lang="en-GB" altLang="en-US" sz="1400" smtClean="0">
              <a:ea typeface="ＭＳ Ｐゴシック" pitchFamily="34" charset="-128"/>
            </a:endParaRP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98913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y-GB" b="1" dirty="0" smtClean="0"/>
              <a:t/>
            </a:r>
            <a:br>
              <a:rPr lang="cy-GB" b="1" dirty="0" smtClean="0"/>
            </a:br>
            <a:r>
              <a:rPr lang="cy-GB" b="1" dirty="0"/>
              <a:t/>
            </a:r>
            <a:br>
              <a:rPr lang="cy-GB" b="1" dirty="0"/>
            </a:br>
            <a:r>
              <a:rPr lang="cy-GB" b="1" dirty="0" smtClean="0"/>
              <a:t/>
            </a:r>
            <a:br>
              <a:rPr lang="cy-GB" b="1" dirty="0" smtClean="0"/>
            </a:br>
            <a:r>
              <a:rPr lang="cy-GB" b="1" dirty="0" smtClean="0">
                <a:solidFill>
                  <a:schemeClr val="bg1"/>
                </a:solidFill>
              </a:rPr>
              <a:t>EAEE5002C/EAEE5007C: </a:t>
            </a:r>
            <a:r>
              <a:rPr lang="cy-GB" b="1" dirty="0">
                <a:solidFill>
                  <a:schemeClr val="bg1"/>
                </a:solidFill>
              </a:rPr>
              <a:t>Adfyfyrio ar ddarpariaeth blynyddoedd </a:t>
            </a:r>
            <a:r>
              <a:rPr lang="cy-GB" b="1" dirty="0" smtClean="0">
                <a:solidFill>
                  <a:schemeClr val="bg1"/>
                </a:solidFill>
              </a:rPr>
              <a:t>cynnar</a:t>
            </a: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/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cy-GB" b="1" dirty="0" smtClean="0">
                <a:solidFill>
                  <a:schemeClr val="bg1"/>
                </a:solidFill>
              </a:rPr>
              <a:t>EAEE5002/EAEE5007: </a:t>
            </a:r>
            <a:r>
              <a:rPr lang="cy-GB" b="1" dirty="0">
                <a:solidFill>
                  <a:schemeClr val="bg1"/>
                </a:solidFill>
              </a:rPr>
              <a:t>Reflections on early years provision</a:t>
            </a: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 </a:t>
            </a: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endParaRPr lang="en-GB" altLang="en-US" dirty="0" smtClean="0">
              <a:solidFill>
                <a:schemeClr val="bg1"/>
              </a:solidFill>
            </a:endParaRPr>
          </a:p>
        </p:txBody>
      </p:sp>
      <p:sp>
        <p:nvSpPr>
          <p:cNvPr id="3076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57313" y="5013175"/>
            <a:ext cx="6400800" cy="1080121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en-US" sz="2800" dirty="0" smtClean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 b="1" dirty="0" err="1" smtClean="0">
                <a:solidFill>
                  <a:schemeClr val="bg1"/>
                </a:solidFill>
              </a:rPr>
              <a:t>Darlith</a:t>
            </a:r>
            <a:r>
              <a:rPr lang="en-GB" altLang="en-US" sz="2800" b="1" dirty="0" smtClean="0">
                <a:solidFill>
                  <a:schemeClr val="bg1"/>
                </a:solidFill>
              </a:rPr>
              <a:t> 1 Lecture 1</a:t>
            </a:r>
          </a:p>
        </p:txBody>
      </p:sp>
    </p:spTree>
    <p:extLst>
      <p:ext uri="{BB962C8B-B14F-4D97-AF65-F5344CB8AC3E}">
        <p14:creationId xmlns:p14="http://schemas.microsoft.com/office/powerpoint/2010/main" val="2963796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altLang="en-US" dirty="0" err="1" smtClean="0"/>
              <a:t>Tîm</a:t>
            </a:r>
            <a:r>
              <a:rPr lang="en-GB" altLang="en-US" dirty="0" smtClean="0"/>
              <a:t> y </a:t>
            </a:r>
            <a:r>
              <a:rPr lang="en-GB" altLang="en-US" dirty="0" err="1" smtClean="0"/>
              <a:t>modiwl</a:t>
            </a:r>
            <a:r>
              <a:rPr lang="en-GB" altLang="en-US" dirty="0"/>
              <a:t> </a:t>
            </a:r>
            <a:r>
              <a:rPr lang="en-GB" altLang="en-US" dirty="0" smtClean="0"/>
              <a:t>   </a:t>
            </a:r>
            <a:r>
              <a:rPr lang="en-GB" altLang="en-US" i="1" dirty="0" smtClean="0"/>
              <a:t>Module team</a:t>
            </a:r>
            <a:endParaRPr lang="en-GB" altLang="en-US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Gwyneth Davies </a:t>
            </a:r>
          </a:p>
          <a:p>
            <a:pPr marL="0" indent="0">
              <a:buFontTx/>
              <a:buNone/>
              <a:defRPr/>
            </a:pPr>
            <a:r>
              <a:rPr lang="en-GB" dirty="0"/>
              <a:t>	</a:t>
            </a:r>
            <a:r>
              <a:rPr lang="en-GB" dirty="0" smtClean="0">
                <a:hlinkClick r:id="rId3"/>
              </a:rPr>
              <a:t>g.m.davies@uwtsd.ac.uk</a:t>
            </a:r>
            <a:endParaRPr lang="en-GB" dirty="0" smtClean="0"/>
          </a:p>
          <a:p>
            <a:pPr>
              <a:defRPr/>
            </a:pPr>
            <a:r>
              <a:rPr lang="en-GB" dirty="0" smtClean="0"/>
              <a:t>Paul Darby </a:t>
            </a:r>
            <a:r>
              <a:rPr lang="en-GB" dirty="0" smtClean="0">
                <a:hlinkClick r:id="rId4"/>
              </a:rPr>
              <a:t>paul.darby@uwtsd.ac.uk</a:t>
            </a:r>
            <a:r>
              <a:rPr lang="en-GB" dirty="0" smtClean="0"/>
              <a:t> </a:t>
            </a:r>
          </a:p>
          <a:p>
            <a:pPr>
              <a:defRPr/>
            </a:pPr>
            <a:r>
              <a:rPr lang="en-GB" dirty="0" smtClean="0"/>
              <a:t>Ann Davies </a:t>
            </a:r>
            <a:r>
              <a:rPr lang="en-GB" dirty="0" smtClean="0">
                <a:hlinkClick r:id="rId5"/>
              </a:rPr>
              <a:t>ann.c.davies@uwtsd.ac.uk</a:t>
            </a:r>
            <a:r>
              <a:rPr lang="en-GB" dirty="0" smtClean="0"/>
              <a:t> </a:t>
            </a:r>
          </a:p>
          <a:p>
            <a:pPr lvl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2471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Autofit/>
          </a:bodyPr>
          <a:lstStyle/>
          <a:p>
            <a:r>
              <a:rPr lang="en-GB" sz="3200" dirty="0" err="1" smtClean="0"/>
              <a:t>Cysylltiadau</a:t>
            </a:r>
            <a:r>
              <a:rPr lang="en-GB" sz="3200" dirty="0" smtClean="0"/>
              <a:t> NOS EAEE5002/C NOS links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/>
          <a:lstStyle/>
          <a:p>
            <a:r>
              <a:rPr lang="en-GB" dirty="0" err="1"/>
              <a:t>Craidd</a:t>
            </a:r>
            <a:r>
              <a:rPr lang="en-GB" dirty="0"/>
              <a:t>/Core: K28, K29</a:t>
            </a:r>
          </a:p>
          <a:p>
            <a:r>
              <a:rPr lang="en-GB" dirty="0"/>
              <a:t>CCLD0417 K60</a:t>
            </a:r>
          </a:p>
          <a:p>
            <a:r>
              <a:rPr lang="en-GB" dirty="0"/>
              <a:t>CCLD0412 P1</a:t>
            </a:r>
          </a:p>
          <a:p>
            <a:r>
              <a:rPr lang="en-GB"/>
              <a:t>SCH32 1, 2, 3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16427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Deilliannau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lvl="0" fontAlgn="base" hangingPunct="0"/>
            <a:r>
              <a:rPr lang="cy-GB" dirty="0"/>
              <a:t>ddangos dealltwriaeth fanwl o </a:t>
            </a:r>
            <a:r>
              <a:rPr lang="cy-GB" dirty="0">
                <a:solidFill>
                  <a:srgbClr val="C00000"/>
                </a:solidFill>
              </a:rPr>
              <a:t>wybodaeth ddamcaniaethol </a:t>
            </a:r>
            <a:r>
              <a:rPr lang="cy-GB" dirty="0"/>
              <a:t>sy’n sail i </a:t>
            </a:r>
            <a:r>
              <a:rPr lang="cy-GB" dirty="0">
                <a:solidFill>
                  <a:srgbClr val="C00000"/>
                </a:solidFill>
              </a:rPr>
              <a:t>arfer effeithiol </a:t>
            </a:r>
            <a:r>
              <a:rPr lang="cy-GB" dirty="0"/>
              <a:t>yn y blynyddoedd cynnar yn cynnwys y defnydd o adfyfyrio fel arf ar gyfer </a:t>
            </a:r>
            <a:r>
              <a:rPr lang="cy-GB" dirty="0">
                <a:solidFill>
                  <a:srgbClr val="C00000"/>
                </a:solidFill>
              </a:rPr>
              <a:t>datblygu a gwella arfer da;</a:t>
            </a:r>
            <a:endParaRPr lang="en-GB" dirty="0">
              <a:solidFill>
                <a:srgbClr val="C00000"/>
              </a:solidFill>
            </a:endParaRPr>
          </a:p>
          <a:p>
            <a:pPr lvl="0" fontAlgn="base" hangingPunct="0"/>
            <a:r>
              <a:rPr lang="cy-GB" dirty="0">
                <a:solidFill>
                  <a:srgbClr val="C00000"/>
                </a:solidFill>
              </a:rPr>
              <a:t>adfyfyrio ar eu profiadau a’u datblygiad eu hunain </a:t>
            </a:r>
            <a:r>
              <a:rPr lang="cy-GB" dirty="0"/>
              <a:t>fel ymarferwyr blynyddoedd cynnar cymwys a darparu </a:t>
            </a:r>
            <a:r>
              <a:rPr lang="cy-GB" dirty="0">
                <a:solidFill>
                  <a:srgbClr val="C00000"/>
                </a:solidFill>
              </a:rPr>
              <a:t>tystiolaeth o ddatblygiad personol a phroffesiynol parhaus,</a:t>
            </a:r>
            <a:r>
              <a:rPr lang="cy-GB" dirty="0"/>
              <a:t> yn cynnwys </a:t>
            </a:r>
            <a:r>
              <a:rPr lang="cy-GB" dirty="0">
                <a:solidFill>
                  <a:srgbClr val="C00000"/>
                </a:solidFill>
              </a:rPr>
              <a:t>modelau adfyfyrio priodol</a:t>
            </a:r>
            <a:r>
              <a:rPr lang="cy-GB" dirty="0"/>
              <a:t>;</a:t>
            </a:r>
            <a:r>
              <a:rPr lang="en-GB" dirty="0"/>
              <a:t> </a:t>
            </a:r>
          </a:p>
          <a:p>
            <a:pPr lvl="0" fontAlgn="base" hangingPunct="0"/>
            <a:r>
              <a:rPr lang="cy-GB" dirty="0"/>
              <a:t>dangos </a:t>
            </a:r>
            <a:r>
              <a:rPr lang="cy-GB" dirty="0">
                <a:solidFill>
                  <a:srgbClr val="C00000"/>
                </a:solidFill>
              </a:rPr>
              <a:t>gwerthfawrogiad beirniadol dyfnach </a:t>
            </a:r>
            <a:r>
              <a:rPr lang="cy-GB" dirty="0"/>
              <a:t>o faterion sy’n ymwneud â darparu </a:t>
            </a:r>
            <a:r>
              <a:rPr lang="cy-GB" dirty="0">
                <a:solidFill>
                  <a:srgbClr val="C00000"/>
                </a:solidFill>
              </a:rPr>
              <a:t>gwasanaethau o ansawdd </a:t>
            </a:r>
            <a:r>
              <a:rPr lang="cy-GB" dirty="0"/>
              <a:t>i blant ifanc;</a:t>
            </a:r>
            <a:endParaRPr lang="en-GB" dirty="0"/>
          </a:p>
          <a:p>
            <a:pPr lvl="0" fontAlgn="base" hangingPunct="0"/>
            <a:r>
              <a:rPr lang="cy-GB" dirty="0"/>
              <a:t>trefnu eu gwybodaeth a’r hyn y maent wedi’i ddysgu drwy </a:t>
            </a:r>
            <a:r>
              <a:rPr lang="cy-GB" dirty="0">
                <a:solidFill>
                  <a:srgbClr val="C00000"/>
                </a:solidFill>
              </a:rPr>
              <a:t>ddefnyddio amrywiaeth o adnoddau gwybodaeth</a:t>
            </a:r>
            <a:r>
              <a:rPr lang="cy-GB" dirty="0"/>
              <a:t>, a chyflwyno’u gwaith ar y </a:t>
            </a:r>
            <a:r>
              <a:rPr lang="cy-GB" dirty="0">
                <a:solidFill>
                  <a:srgbClr val="C00000"/>
                </a:solidFill>
              </a:rPr>
              <a:t>lefel briodol</a:t>
            </a:r>
            <a:r>
              <a:rPr lang="cy-GB" dirty="0"/>
              <a:t>.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01276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lvl="0" fontAlgn="base" hangingPunct="0"/>
            <a:r>
              <a:rPr lang="en-GB" dirty="0"/>
              <a:t>demonstrate a thorough understanding of the </a:t>
            </a:r>
            <a:r>
              <a:rPr lang="en-GB" dirty="0">
                <a:solidFill>
                  <a:srgbClr val="C00000"/>
                </a:solidFill>
              </a:rPr>
              <a:t>theoretical knowledge</a:t>
            </a:r>
            <a:r>
              <a:rPr lang="en-GB" dirty="0"/>
              <a:t> underpinning effective early years practice including the use of reflection as a tool </a:t>
            </a:r>
            <a:r>
              <a:rPr lang="en-GB" dirty="0">
                <a:solidFill>
                  <a:srgbClr val="C00000"/>
                </a:solidFill>
              </a:rPr>
              <a:t>for developing and enhancing good practice;</a:t>
            </a:r>
          </a:p>
          <a:p>
            <a:pPr lvl="0" fontAlgn="base" hangingPunct="0"/>
            <a:r>
              <a:rPr lang="en-GB" dirty="0">
                <a:solidFill>
                  <a:srgbClr val="C00000"/>
                </a:solidFill>
              </a:rPr>
              <a:t>reflect on their own experiences </a:t>
            </a:r>
            <a:r>
              <a:rPr lang="en-GB" dirty="0"/>
              <a:t>and development as competent early years practitioners and provide </a:t>
            </a:r>
            <a:r>
              <a:rPr lang="en-GB" dirty="0">
                <a:solidFill>
                  <a:srgbClr val="C00000"/>
                </a:solidFill>
              </a:rPr>
              <a:t>evidence of continuing personal and professional development</a:t>
            </a:r>
            <a:r>
              <a:rPr lang="en-GB" dirty="0"/>
              <a:t>, including appropriate </a:t>
            </a:r>
            <a:r>
              <a:rPr lang="en-GB" dirty="0">
                <a:solidFill>
                  <a:srgbClr val="C00000"/>
                </a:solidFill>
              </a:rPr>
              <a:t>models of reflection</a:t>
            </a:r>
            <a:r>
              <a:rPr lang="en-GB" dirty="0"/>
              <a:t>; </a:t>
            </a:r>
          </a:p>
          <a:p>
            <a:pPr lvl="0" fontAlgn="base" hangingPunct="0"/>
            <a:r>
              <a:rPr lang="en-GB" dirty="0"/>
              <a:t>demonstrate a </a:t>
            </a:r>
            <a:r>
              <a:rPr lang="en-GB" dirty="0">
                <a:solidFill>
                  <a:srgbClr val="C00000"/>
                </a:solidFill>
              </a:rPr>
              <a:t>deeper critical appreciation </a:t>
            </a:r>
            <a:r>
              <a:rPr lang="en-GB" dirty="0"/>
              <a:t>of issues involved in providing </a:t>
            </a:r>
            <a:r>
              <a:rPr lang="en-GB" dirty="0">
                <a:solidFill>
                  <a:srgbClr val="C00000"/>
                </a:solidFill>
              </a:rPr>
              <a:t>quality services </a:t>
            </a:r>
            <a:r>
              <a:rPr lang="en-GB" dirty="0"/>
              <a:t>for young children;</a:t>
            </a:r>
          </a:p>
          <a:p>
            <a:pPr lvl="0" fontAlgn="base" hangingPunct="0"/>
            <a:r>
              <a:rPr lang="en-GB" dirty="0"/>
              <a:t>organise their knowledge and learning through use of a </a:t>
            </a:r>
            <a:r>
              <a:rPr lang="en-GB" dirty="0">
                <a:solidFill>
                  <a:srgbClr val="C00000"/>
                </a:solidFill>
              </a:rPr>
              <a:t>range of information resources</a:t>
            </a:r>
            <a:r>
              <a:rPr lang="en-GB" dirty="0"/>
              <a:t>, and present their work at the </a:t>
            </a:r>
            <a:r>
              <a:rPr lang="en-GB" dirty="0">
                <a:solidFill>
                  <a:srgbClr val="C00000"/>
                </a:solidFill>
              </a:rPr>
              <a:t>appropriate level</a:t>
            </a:r>
            <a:r>
              <a:rPr lang="en-GB" dirty="0"/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69040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Asesu</a:t>
            </a:r>
            <a:r>
              <a:rPr lang="en-GB" dirty="0" smtClean="0"/>
              <a:t>      Assessment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600" dirty="0" err="1" smtClean="0"/>
              <a:t>Portffolio</a:t>
            </a:r>
            <a:endParaRPr lang="en-GB" sz="2600" dirty="0" smtClean="0"/>
          </a:p>
          <a:p>
            <a:r>
              <a:rPr lang="en-GB" sz="2600" dirty="0" smtClean="0"/>
              <a:t>4 </a:t>
            </a:r>
            <a:r>
              <a:rPr lang="en-GB" sz="2600" dirty="0" err="1" smtClean="0"/>
              <a:t>elfen</a:t>
            </a:r>
            <a:endParaRPr lang="en-GB" sz="2600" dirty="0" smtClean="0"/>
          </a:p>
          <a:p>
            <a:pPr lvl="1"/>
            <a:r>
              <a:rPr lang="en-GB" dirty="0" err="1" smtClean="0"/>
              <a:t>Cyflwyniad</a:t>
            </a:r>
            <a:r>
              <a:rPr lang="en-GB" dirty="0" smtClean="0"/>
              <a:t> </a:t>
            </a:r>
            <a:r>
              <a:rPr lang="en-GB" dirty="0" err="1" smtClean="0"/>
              <a:t>unigol</a:t>
            </a:r>
            <a:endParaRPr lang="en-GB" dirty="0" smtClean="0"/>
          </a:p>
          <a:p>
            <a:pPr lvl="1"/>
            <a:r>
              <a:rPr lang="en-GB" dirty="0" smtClean="0"/>
              <a:t>Log </a:t>
            </a:r>
            <a:r>
              <a:rPr lang="en-GB" dirty="0" err="1" smtClean="0"/>
              <a:t>adfyfyriol</a:t>
            </a:r>
            <a:endParaRPr lang="en-GB" dirty="0" smtClean="0"/>
          </a:p>
          <a:p>
            <a:pPr lvl="1"/>
            <a:r>
              <a:rPr lang="en-GB" dirty="0" err="1" smtClean="0"/>
              <a:t>Papur</a:t>
            </a:r>
            <a:r>
              <a:rPr lang="en-GB" dirty="0" smtClean="0"/>
              <a:t> </a:t>
            </a:r>
            <a:r>
              <a:rPr lang="en-GB" dirty="0" err="1" smtClean="0"/>
              <a:t>briffio</a:t>
            </a:r>
            <a:endParaRPr lang="en-GB" dirty="0" smtClean="0"/>
          </a:p>
          <a:p>
            <a:pPr lvl="1"/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Personol</a:t>
            </a:r>
            <a:endParaRPr lang="en-GB" dirty="0" smtClean="0"/>
          </a:p>
          <a:p>
            <a:r>
              <a:rPr lang="en-GB" sz="2600" dirty="0" err="1" smtClean="0"/>
              <a:t>Cyflwyniad</a:t>
            </a:r>
            <a:r>
              <a:rPr lang="en-GB" sz="2600" dirty="0" smtClean="0"/>
              <a:t> </a:t>
            </a:r>
            <a:r>
              <a:rPr lang="en-GB" sz="2600" dirty="0" err="1" smtClean="0"/>
              <a:t>unigol</a:t>
            </a:r>
            <a:r>
              <a:rPr lang="en-GB" sz="2600" dirty="0" smtClean="0"/>
              <a:t> 17.01.19</a:t>
            </a:r>
          </a:p>
          <a:p>
            <a:r>
              <a:rPr lang="en-GB" sz="2600" dirty="0" err="1" smtClean="0"/>
              <a:t>Cyflwyno</a:t>
            </a:r>
            <a:r>
              <a:rPr lang="en-GB" sz="2600" dirty="0" smtClean="0"/>
              <a:t> </a:t>
            </a:r>
            <a:r>
              <a:rPr lang="en-GB" sz="2600" dirty="0" err="1" smtClean="0"/>
              <a:t>elfennau</a:t>
            </a:r>
            <a:r>
              <a:rPr lang="en-GB" sz="2600" dirty="0" smtClean="0"/>
              <a:t> 2,3 a 4 – </a:t>
            </a:r>
            <a:r>
              <a:rPr lang="en-GB" sz="2600" dirty="0" err="1" smtClean="0"/>
              <a:t>Turnitin</a:t>
            </a:r>
            <a:r>
              <a:rPr lang="en-GB" sz="2600" dirty="0" smtClean="0"/>
              <a:t> 25.01.19 23.59</a:t>
            </a:r>
            <a:endParaRPr lang="en-GB" sz="26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600" dirty="0" smtClean="0"/>
              <a:t>Portfolio</a:t>
            </a:r>
          </a:p>
          <a:p>
            <a:r>
              <a:rPr lang="en-GB" sz="2600" dirty="0" smtClean="0"/>
              <a:t>4 elements</a:t>
            </a:r>
          </a:p>
          <a:p>
            <a:pPr lvl="1"/>
            <a:r>
              <a:rPr lang="en-GB" dirty="0" smtClean="0"/>
              <a:t>Individual presentation</a:t>
            </a:r>
          </a:p>
          <a:p>
            <a:pPr lvl="1"/>
            <a:r>
              <a:rPr lang="en-GB" dirty="0" smtClean="0"/>
              <a:t>Reflective log</a:t>
            </a:r>
          </a:p>
          <a:p>
            <a:pPr lvl="1"/>
            <a:r>
              <a:rPr lang="en-GB" dirty="0" smtClean="0"/>
              <a:t>Briefing paper</a:t>
            </a:r>
          </a:p>
          <a:p>
            <a:pPr lvl="1"/>
            <a:r>
              <a:rPr lang="en-GB" dirty="0" smtClean="0"/>
              <a:t>Personal Development Plan</a:t>
            </a:r>
          </a:p>
          <a:p>
            <a:r>
              <a:rPr lang="en-GB" sz="2600" dirty="0" smtClean="0"/>
              <a:t>Individual presentation 17.01.19</a:t>
            </a:r>
          </a:p>
          <a:p>
            <a:r>
              <a:rPr lang="en-GB" sz="2600" dirty="0" smtClean="0"/>
              <a:t>Submit elements 2, 3 and 4 – </a:t>
            </a:r>
            <a:r>
              <a:rPr lang="en-GB" sz="2600" dirty="0" err="1" smtClean="0"/>
              <a:t>Turnitin</a:t>
            </a:r>
            <a:r>
              <a:rPr lang="en-GB" sz="2600" dirty="0" smtClean="0"/>
              <a:t> 25.01.19 23.59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26516856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Elfen</a:t>
            </a:r>
            <a:r>
              <a:rPr lang="en-GB" dirty="0" smtClean="0"/>
              <a:t> 1     Element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4392489"/>
          </a:xfrm>
        </p:spPr>
        <p:txBody>
          <a:bodyPr>
            <a:normAutofit/>
          </a:bodyPr>
          <a:lstStyle/>
          <a:p>
            <a:pPr lvl="0"/>
            <a:r>
              <a:rPr lang="cy-GB" dirty="0"/>
              <a:t>Cyflwyniad unigol 5 munud yn gwerthuso 2 fodel adfyfyriol ac yn ystyried </a:t>
            </a:r>
            <a:r>
              <a:rPr lang="cy-GB" dirty="0" smtClean="0"/>
              <a:t>manteision ac anfanteision </a:t>
            </a:r>
            <a:r>
              <a:rPr lang="cy-GB" dirty="0"/>
              <a:t>y naill a’r llall fel adnodd ar gyfer arfer adfyfyriol effeithiol. 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4392489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5 minute individual oral presentation evaluating 2 models of reflection and considering the </a:t>
            </a:r>
            <a:r>
              <a:rPr lang="en-GB" dirty="0" smtClean="0"/>
              <a:t>advantages and disadvantages </a:t>
            </a:r>
            <a:r>
              <a:rPr lang="en-GB" dirty="0"/>
              <a:t>of each as tools for effective reflective practice.  </a:t>
            </a:r>
          </a:p>
        </p:txBody>
      </p:sp>
    </p:spTree>
    <p:extLst>
      <p:ext uri="{BB962C8B-B14F-4D97-AF65-F5344CB8AC3E}">
        <p14:creationId xmlns:p14="http://schemas.microsoft.com/office/powerpoint/2010/main" val="2895705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Elfen</a:t>
            </a:r>
            <a:r>
              <a:rPr lang="en-GB" dirty="0"/>
              <a:t> </a:t>
            </a:r>
            <a:r>
              <a:rPr lang="en-GB" dirty="0" smtClean="0"/>
              <a:t>2     </a:t>
            </a:r>
            <a:r>
              <a:rPr lang="en-GB" dirty="0"/>
              <a:t>Element </a:t>
            </a:r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y-GB" dirty="0"/>
              <a:t>Log adfyfyriol yn manylu eich cyfraniad tuag at weithgaredd yn eich lleoliad; adnabyddwch sut mae’r gweithgaredd hyn wedi helpu datblygu sgiliau, gwerthoedd a gwybodaeth benodol </a:t>
            </a:r>
            <a:r>
              <a:rPr lang="en-GB" dirty="0"/>
              <a:t>(1000 o </a:t>
            </a:r>
            <a:r>
              <a:rPr lang="en-GB" dirty="0" err="1"/>
              <a:t>eiriau</a:t>
            </a:r>
            <a:r>
              <a:rPr lang="en-GB" dirty="0"/>
              <a:t>);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A reflective log detailing your contribution to an activity within your placement; identifying how this activity helped you to develop specific skills, values and knowledge. (1000 words)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32945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Elfen</a:t>
            </a:r>
            <a:r>
              <a:rPr lang="en-GB" dirty="0"/>
              <a:t> </a:t>
            </a:r>
            <a:r>
              <a:rPr lang="en-GB" dirty="0" smtClean="0"/>
              <a:t>3     </a:t>
            </a:r>
            <a:r>
              <a:rPr lang="en-GB" dirty="0"/>
              <a:t>Element </a:t>
            </a:r>
            <a:r>
              <a:rPr lang="en-GB" dirty="0" smtClean="0"/>
              <a:t>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dirty="0"/>
              <a:t>Paratowch bapur briffio ar gyfer ymarferwyr blynyddoedd cynnar am bwysigrwydd arfer adfyfyriol fel dull o gynnal gwasanaethau o safon ar gyfer plant ifanc (2 tudalen A4);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dirty="0"/>
              <a:t>Prepare a briefing paper aimed at early years practitioners about the importance of reflective practice as a means of maintaining quality services for young children. (2 A4 pages)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96747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Elfen</a:t>
            </a:r>
            <a:r>
              <a:rPr lang="en-GB" dirty="0"/>
              <a:t> </a:t>
            </a:r>
            <a:r>
              <a:rPr lang="en-GB" dirty="0" smtClean="0"/>
              <a:t>4     </a:t>
            </a:r>
            <a:r>
              <a:rPr lang="en-GB" dirty="0"/>
              <a:t>Element </a:t>
            </a:r>
            <a:r>
              <a:rPr lang="en-GB" dirty="0" smtClean="0"/>
              <a:t>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dirty="0"/>
              <a:t>Cynllun Datblygiad Personol yn nodi agweddau ar gyfer datblygiad personol a phroffesiynol pellach wedi ei cysylltu a’ch profiadau ar leoliad.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dirty="0"/>
              <a:t>A Personal Development Plan identifying areas for further personal and professional development linked to your placement experiences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59760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adfyfyrio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 smtClean="0"/>
              <a:t>What is reflection?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Trafodaeth</a:t>
            </a:r>
            <a:r>
              <a:rPr lang="en-GB" dirty="0"/>
              <a:t> </a:t>
            </a:r>
            <a:r>
              <a:rPr lang="en-GB" dirty="0" err="1"/>
              <a:t>grŵp</a:t>
            </a:r>
            <a:endParaRPr lang="en-GB" dirty="0"/>
          </a:p>
          <a:p>
            <a:pPr lvl="1"/>
            <a:r>
              <a:rPr lang="en-GB" dirty="0" err="1" smtClean="0"/>
              <a:t>Pwrpas</a:t>
            </a:r>
            <a:r>
              <a:rPr lang="en-GB" dirty="0" smtClean="0"/>
              <a:t>?</a:t>
            </a:r>
          </a:p>
          <a:p>
            <a:pPr lvl="1"/>
            <a:r>
              <a:rPr lang="en-GB" dirty="0" err="1" smtClean="0"/>
              <a:t>Pryd</a:t>
            </a:r>
            <a:r>
              <a:rPr lang="en-GB" dirty="0" smtClean="0"/>
              <a:t>?</a:t>
            </a:r>
          </a:p>
          <a:p>
            <a:pPr lvl="1"/>
            <a:r>
              <a:rPr lang="en-GB" dirty="0" err="1" smtClean="0"/>
              <a:t>Pwy</a:t>
            </a:r>
            <a:r>
              <a:rPr lang="en-GB" dirty="0" smtClean="0"/>
              <a:t>?</a:t>
            </a:r>
          </a:p>
          <a:p>
            <a:pPr lvl="1"/>
            <a:r>
              <a:rPr lang="en-GB" dirty="0" smtClean="0"/>
              <a:t>Pam?</a:t>
            </a:r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Group discussion</a:t>
            </a:r>
          </a:p>
          <a:p>
            <a:pPr lvl="1"/>
            <a:r>
              <a:rPr lang="en-GB" dirty="0" smtClean="0"/>
              <a:t>Purpose? </a:t>
            </a:r>
          </a:p>
          <a:p>
            <a:pPr lvl="1"/>
            <a:r>
              <a:rPr lang="en-GB" dirty="0" smtClean="0"/>
              <a:t>When?</a:t>
            </a:r>
          </a:p>
          <a:p>
            <a:pPr lvl="1"/>
            <a:r>
              <a:rPr lang="en-GB" dirty="0" smtClean="0"/>
              <a:t>Who?</a:t>
            </a:r>
          </a:p>
          <a:p>
            <a:pPr lvl="1"/>
            <a:r>
              <a:rPr lang="en-GB" dirty="0" smtClean="0"/>
              <a:t>Why?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81024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Adfyfyrio’n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Effective reflection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‘The ability to think critically and creatively.’</a:t>
            </a:r>
          </a:p>
          <a:p>
            <a:pPr marL="0" indent="0">
              <a:buNone/>
            </a:pPr>
            <a:r>
              <a:rPr lang="en-GB" dirty="0" smtClean="0"/>
              <a:t>				</a:t>
            </a:r>
            <a:r>
              <a:rPr lang="en-GB" sz="2800" dirty="0" smtClean="0"/>
              <a:t>(</a:t>
            </a:r>
            <a:r>
              <a:rPr lang="en-GB" sz="2800" dirty="0"/>
              <a:t>Appleby, 2010:8</a:t>
            </a:r>
            <a:r>
              <a:rPr lang="en-GB" sz="2800" dirty="0" smtClean="0"/>
              <a:t>)</a:t>
            </a:r>
          </a:p>
          <a:p>
            <a:r>
              <a:rPr lang="en-GB" dirty="0" smtClean="0"/>
              <a:t>‘Reflecting on practice underpins the work of early years practice.’</a:t>
            </a:r>
          </a:p>
          <a:p>
            <a:pPr marL="0" indent="0">
              <a:buNone/>
            </a:pPr>
            <a:r>
              <a:rPr lang="en-GB" sz="2800" dirty="0" smtClean="0"/>
              <a:t>			(Reed and Canning, 2010:1)</a:t>
            </a:r>
          </a:p>
          <a:p>
            <a:pPr marL="914400" lvl="2" indent="0">
              <a:buNone/>
            </a:pPr>
            <a:r>
              <a:rPr lang="en-GB" dirty="0" smtClean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39276351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 smtClean="0"/>
              <a:t>adfyfyriol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Reflective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personol</a:t>
            </a:r>
            <a:endParaRPr lang="en-GB" dirty="0"/>
          </a:p>
          <a:p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endParaRPr lang="en-GB" dirty="0"/>
          </a:p>
          <a:p>
            <a:r>
              <a:rPr lang="en-GB" dirty="0" err="1"/>
              <a:t>Gwybodaeth</a:t>
            </a:r>
            <a:endParaRPr lang="en-GB" dirty="0"/>
          </a:p>
          <a:p>
            <a:r>
              <a:rPr lang="en-GB" dirty="0" err="1"/>
              <a:t>Sgiliau</a:t>
            </a:r>
            <a:endParaRPr lang="en-GB" dirty="0"/>
          </a:p>
          <a:p>
            <a:r>
              <a:rPr lang="en-GB" dirty="0" err="1"/>
              <a:t>Gwerthoedd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Personal learning</a:t>
            </a:r>
          </a:p>
          <a:p>
            <a:r>
              <a:rPr lang="en-GB" dirty="0" smtClean="0"/>
              <a:t>Professional development</a:t>
            </a:r>
          </a:p>
          <a:p>
            <a:r>
              <a:rPr lang="en-GB" dirty="0" smtClean="0"/>
              <a:t>Knowledge</a:t>
            </a:r>
          </a:p>
          <a:p>
            <a:r>
              <a:rPr lang="en-GB" dirty="0" smtClean="0"/>
              <a:t>Skills</a:t>
            </a:r>
          </a:p>
          <a:p>
            <a:r>
              <a:rPr lang="en-GB" dirty="0" smtClean="0"/>
              <a:t>Values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65203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Dealltwriaeth</a:t>
            </a:r>
            <a:r>
              <a:rPr lang="en-GB" dirty="0" smtClean="0"/>
              <a:t>     Understanding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4000" dirty="0" err="1"/>
              <a:t>Gwybodaeth</a:t>
            </a:r>
            <a:endParaRPr lang="en-GB" sz="4000" dirty="0"/>
          </a:p>
          <a:p>
            <a:r>
              <a:rPr lang="en-GB" sz="4000" dirty="0" err="1"/>
              <a:t>Sgiliau</a:t>
            </a:r>
            <a:endParaRPr lang="en-GB" sz="4000" dirty="0"/>
          </a:p>
          <a:p>
            <a:r>
              <a:rPr lang="en-GB" sz="4000" dirty="0" err="1"/>
              <a:t>Gwerthoedd</a:t>
            </a:r>
            <a:r>
              <a:rPr lang="en-GB" sz="4000" dirty="0"/>
              <a:t>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4000" dirty="0"/>
              <a:t>Knowledge</a:t>
            </a:r>
          </a:p>
          <a:p>
            <a:r>
              <a:rPr lang="en-GB" sz="4000" dirty="0"/>
              <a:t>Skills</a:t>
            </a:r>
          </a:p>
          <a:p>
            <a:r>
              <a:rPr lang="en-GB" sz="4000" dirty="0"/>
              <a:t>Values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59390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Tasg</a:t>
            </a:r>
            <a:r>
              <a:rPr lang="en-GB" dirty="0" smtClean="0"/>
              <a:t> </a:t>
            </a:r>
            <a:r>
              <a:rPr lang="en-GB" dirty="0" err="1" smtClean="0"/>
              <a:t>adfyfyriol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Reflective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Cryfderau</a:t>
            </a:r>
            <a:r>
              <a:rPr lang="en-GB" dirty="0"/>
              <a:t> </a:t>
            </a:r>
            <a:r>
              <a:rPr lang="en-GB" dirty="0" err="1"/>
              <a:t>academaidd</a:t>
            </a:r>
            <a:endParaRPr lang="en-GB" dirty="0"/>
          </a:p>
          <a:p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academaidd</a:t>
            </a:r>
            <a:endParaRPr lang="en-GB" dirty="0"/>
          </a:p>
          <a:p>
            <a:r>
              <a:rPr lang="en-GB" dirty="0" err="1"/>
              <a:t>Cryfderau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endParaRPr lang="en-GB" dirty="0"/>
          </a:p>
          <a:p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Academic strengths</a:t>
            </a:r>
          </a:p>
          <a:p>
            <a:r>
              <a:rPr lang="en-GB" dirty="0" smtClean="0"/>
              <a:t>Academic challenges</a:t>
            </a:r>
          </a:p>
          <a:p>
            <a:r>
              <a:rPr lang="en-GB" dirty="0" smtClean="0"/>
              <a:t>Professional strengths</a:t>
            </a:r>
          </a:p>
          <a:p>
            <a:r>
              <a:rPr lang="en-GB" dirty="0" smtClean="0"/>
              <a:t>Professional challenges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92700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Cyfeiriadau</a:t>
            </a:r>
            <a:r>
              <a:rPr lang="en-GB" dirty="0" smtClean="0"/>
              <a:t>     References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Appleby, K. (2010) </a:t>
            </a:r>
            <a:r>
              <a:rPr lang="en-GB" i="1" dirty="0" smtClean="0"/>
              <a:t>Reflective thinking: reflective practice.</a:t>
            </a:r>
            <a:r>
              <a:rPr lang="en-GB" dirty="0" smtClean="0"/>
              <a:t>  In M. Reed and N. Canning (2010) </a:t>
            </a:r>
            <a:r>
              <a:rPr lang="en-GB" i="1" dirty="0"/>
              <a:t>Reflective practice in the early years.  </a:t>
            </a:r>
            <a:r>
              <a:rPr lang="en-GB" dirty="0"/>
              <a:t>London</a:t>
            </a:r>
            <a:r>
              <a:rPr lang="en-GB" i="1" dirty="0"/>
              <a:t>: </a:t>
            </a:r>
            <a:r>
              <a:rPr lang="en-GB" dirty="0"/>
              <a:t>Sage</a:t>
            </a:r>
            <a:r>
              <a:rPr lang="en-GB" dirty="0" smtClean="0"/>
              <a:t>. Pp.7-23.</a:t>
            </a:r>
            <a:endParaRPr lang="en-GB" dirty="0"/>
          </a:p>
          <a:p>
            <a:r>
              <a:rPr lang="en-GB" dirty="0" smtClean="0"/>
              <a:t>Bolton, G. (2014) </a:t>
            </a:r>
            <a:r>
              <a:rPr lang="en-GB" i="1" dirty="0" smtClean="0"/>
              <a:t>Reflective practice: writing and professional development.</a:t>
            </a:r>
            <a:r>
              <a:rPr lang="en-GB" dirty="0" smtClean="0"/>
              <a:t>  London: Sage.</a:t>
            </a:r>
          </a:p>
          <a:p>
            <a:r>
              <a:rPr lang="en-GB" dirty="0" smtClean="0"/>
              <a:t>Reed, M. and Canning, N. (2010) </a:t>
            </a:r>
            <a:r>
              <a:rPr lang="en-GB" i="1" dirty="0" smtClean="0"/>
              <a:t>Reflective practice in the early years.  </a:t>
            </a:r>
            <a:r>
              <a:rPr lang="en-GB" dirty="0" smtClean="0"/>
              <a:t>London</a:t>
            </a:r>
            <a:r>
              <a:rPr lang="en-GB" i="1" dirty="0" smtClean="0"/>
              <a:t>: </a:t>
            </a:r>
            <a:r>
              <a:rPr lang="en-GB" dirty="0" smtClean="0"/>
              <a:t>Sage.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546428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830</TotalTime>
  <Words>686</Words>
  <Application>Microsoft Office PowerPoint</Application>
  <PresentationFormat>On-screen Show (4:3)</PresentationFormat>
  <Paragraphs>116</Paragraphs>
  <Slides>16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ＭＳ Ｐゴシック</vt:lpstr>
      <vt:lpstr>Arial</vt:lpstr>
      <vt:lpstr>Calibri</vt:lpstr>
      <vt:lpstr>Myriad Pro</vt:lpstr>
      <vt:lpstr>20140311PresentationUWTSDTemplate</vt:lpstr>
      <vt:lpstr>   EAEE5002C/EAEE5007C: Adfyfyrio ar ddarpariaeth blynyddoedd cynnar  EAEE5002/EAEE5007: Reflections on early years provision   </vt:lpstr>
      <vt:lpstr>Tîm y modiwl    Module team</vt:lpstr>
      <vt:lpstr>Cysylltiadau NOS EAEE5002/C NOS links</vt:lpstr>
      <vt:lpstr>Deilliannau dysgu</vt:lpstr>
      <vt:lpstr>Learning outcomes</vt:lpstr>
      <vt:lpstr>Asesu      Assessment</vt:lpstr>
      <vt:lpstr>Elfen 1     Element 1</vt:lpstr>
      <vt:lpstr>Elfen 2     Element 2</vt:lpstr>
      <vt:lpstr>Elfen 3     Element 3</vt:lpstr>
      <vt:lpstr>Elfen 4     Element 4</vt:lpstr>
      <vt:lpstr>Beth yw adfyfyrio? What is reflection?</vt:lpstr>
      <vt:lpstr>Adfyfyrio’n effeithiol Effective reflection</vt:lpstr>
      <vt:lpstr>Arfer adfyfyriol Reflective practice</vt:lpstr>
      <vt:lpstr>Dealltwriaeth     Understanding</vt:lpstr>
      <vt:lpstr>Tasg adfyfyriol Reflective task</vt:lpstr>
      <vt:lpstr>Cyfeiriadau    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Gwyneth Davies</cp:lastModifiedBy>
  <cp:revision>38</cp:revision>
  <cp:lastPrinted>2017-05-30T09:23:07Z</cp:lastPrinted>
  <dcterms:created xsi:type="dcterms:W3CDTF">2015-04-14T15:21:28Z</dcterms:created>
  <dcterms:modified xsi:type="dcterms:W3CDTF">2018-11-30T13:20:49Z</dcterms:modified>
</cp:coreProperties>
</file>