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notesMasterIdLst>
    <p:notesMasterId r:id="rId16"/>
  </p:notesMasterIdLst>
  <p:sldIdLst>
    <p:sldId id="256" r:id="rId2"/>
    <p:sldId id="259" r:id="rId3"/>
    <p:sldId id="271" r:id="rId4"/>
    <p:sldId id="263" r:id="rId5"/>
    <p:sldId id="269" r:id="rId6"/>
    <p:sldId id="272" r:id="rId7"/>
    <p:sldId id="273" r:id="rId8"/>
    <p:sldId id="265" r:id="rId9"/>
    <p:sldId id="270" r:id="rId10"/>
    <p:sldId id="276" r:id="rId11"/>
    <p:sldId id="261" r:id="rId12"/>
    <p:sldId id="268" r:id="rId13"/>
    <p:sldId id="258"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D59D7-A04F-7040-9A35-4AC3E2A1A0A5}" v="4" dt="2026-01-16T10:25:26.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34565"/>
    <p:restoredTop sz="86421"/>
  </p:normalViewPr>
  <p:slideViewPr>
    <p:cSldViewPr snapToGrid="0">
      <p:cViewPr>
        <p:scale>
          <a:sx n="96" d="100"/>
          <a:sy n="96" d="100"/>
        </p:scale>
        <p:origin x="160" y="144"/>
      </p:cViewPr>
      <p:guideLst/>
    </p:cSldViewPr>
  </p:slideViewPr>
  <p:outlineViewPr>
    <p:cViewPr>
      <p:scale>
        <a:sx n="33" d="100"/>
        <a:sy n="33" d="100"/>
      </p:scale>
      <p:origin x="0" y="-26504"/>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et Cope (2305803)" userId="930d905c-6b60-4f4d-b9fa-aedda6a6ae14" providerId="ADAL" clId="{F9FA5F24-B539-56F5-A61C-080F49B9C795}"/>
    <pc:docChg chg="undo custSel modSld">
      <pc:chgData name="Harriet Cope (2305803)" userId="930d905c-6b60-4f4d-b9fa-aedda6a6ae14" providerId="ADAL" clId="{F9FA5F24-B539-56F5-A61C-080F49B9C795}" dt="2026-01-16T10:29:49.064" v="313" actId="20577"/>
      <pc:docMkLst>
        <pc:docMk/>
      </pc:docMkLst>
      <pc:sldChg chg="modNotesTx">
        <pc:chgData name="Harriet Cope (2305803)" userId="930d905c-6b60-4f4d-b9fa-aedda6a6ae14" providerId="ADAL" clId="{F9FA5F24-B539-56F5-A61C-080F49B9C795}" dt="2026-01-16T10:29:49.064" v="313" actId="20577"/>
        <pc:sldMkLst>
          <pc:docMk/>
          <pc:sldMk cId="2932001770" sldId="268"/>
        </pc:sldMkLst>
      </pc:sldChg>
      <pc:sldChg chg="modSp mod">
        <pc:chgData name="Harriet Cope (2305803)" userId="930d905c-6b60-4f4d-b9fa-aedda6a6ae14" providerId="ADAL" clId="{F9FA5F24-B539-56F5-A61C-080F49B9C795}" dt="2026-01-16T10:29:12.143" v="312" actId="20577"/>
        <pc:sldMkLst>
          <pc:docMk/>
          <pc:sldMk cId="3299482729" sldId="274"/>
        </pc:sldMkLst>
        <pc:spChg chg="mod">
          <ac:chgData name="Harriet Cope (2305803)" userId="930d905c-6b60-4f4d-b9fa-aedda6a6ae14" providerId="ADAL" clId="{F9FA5F24-B539-56F5-A61C-080F49B9C795}" dt="2026-01-16T10:29:12.143" v="312" actId="20577"/>
          <ac:spMkLst>
            <pc:docMk/>
            <pc:sldMk cId="3299482729" sldId="274"/>
            <ac:spMk id="2" creationId="{A0F524A6-80DA-D566-6CC6-0DA99ED117F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1CD57-CEFB-BE4B-9BAB-0F1911D0C535}" type="datetimeFigureOut">
              <a:rPr lang="en-GB" smtClean="0"/>
              <a:t>11/01/2026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E3FF31-FF5A-574D-8D86-332AC9D75129}" type="slidenum">
              <a:rPr lang="en-GB" smtClean="0"/>
              <a:t>‹#›</a:t>
            </a:fld>
            <a:endParaRPr lang="en-GB"/>
          </a:p>
        </p:txBody>
      </p:sp>
    </p:spTree>
    <p:extLst>
      <p:ext uri="{BB962C8B-B14F-4D97-AF65-F5344CB8AC3E}">
        <p14:creationId xmlns:p14="http://schemas.microsoft.com/office/powerpoint/2010/main" val="1702153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1</a:t>
            </a:fld>
            <a:endParaRPr lang="en-GB"/>
          </a:p>
        </p:txBody>
      </p:sp>
    </p:spTree>
    <p:extLst>
      <p:ext uri="{BB962C8B-B14F-4D97-AF65-F5344CB8AC3E}">
        <p14:creationId xmlns:p14="http://schemas.microsoft.com/office/powerpoint/2010/main" val="3460025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2</a:t>
            </a:fld>
            <a:endParaRPr lang="en-GB"/>
          </a:p>
        </p:txBody>
      </p:sp>
    </p:spTree>
    <p:extLst>
      <p:ext uri="{BB962C8B-B14F-4D97-AF65-F5344CB8AC3E}">
        <p14:creationId xmlns:p14="http://schemas.microsoft.com/office/powerpoint/2010/main" val="971371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3</a:t>
            </a:fld>
            <a:endParaRPr lang="en-GB"/>
          </a:p>
        </p:txBody>
      </p:sp>
    </p:spTree>
    <p:extLst>
      <p:ext uri="{BB962C8B-B14F-4D97-AF65-F5344CB8AC3E}">
        <p14:creationId xmlns:p14="http://schemas.microsoft.com/office/powerpoint/2010/main" val="3141842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buNone/>
            </a:pPr>
            <a:endParaRPr lang="en-GB" sz="800" kern="1200" dirty="0">
              <a:solidFill>
                <a:schemeClr val="accent1"/>
              </a:solidFill>
              <a:latin typeface="+mn-lt"/>
              <a:ea typeface="+mn-ea"/>
              <a:cs typeface="+mn-cs"/>
            </a:endParaRPr>
          </a:p>
          <a:p>
            <a:pPr marL="0" indent="0">
              <a:buNone/>
            </a:pPr>
            <a:endParaRPr lang="en-GB" sz="800" kern="1200" dirty="0">
              <a:solidFill>
                <a:schemeClr val="accent1"/>
              </a:solidFill>
              <a:latin typeface="+mn-lt"/>
              <a:ea typeface="+mn-ea"/>
              <a:cs typeface="+mn-cs"/>
            </a:endParaRPr>
          </a:p>
          <a:p>
            <a:pPr marL="0" indent="0">
              <a:buNone/>
            </a:pPr>
            <a:endParaRPr lang="en-GB" sz="800" kern="1200" dirty="0">
              <a:solidFill>
                <a:schemeClr val="accent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4</a:t>
            </a:fld>
            <a:endParaRPr lang="en-GB"/>
          </a:p>
        </p:txBody>
      </p:sp>
    </p:spTree>
    <p:extLst>
      <p:ext uri="{BB962C8B-B14F-4D97-AF65-F5344CB8AC3E}">
        <p14:creationId xmlns:p14="http://schemas.microsoft.com/office/powerpoint/2010/main" val="1942756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5</a:t>
            </a:fld>
            <a:endParaRPr lang="en-GB"/>
          </a:p>
        </p:txBody>
      </p:sp>
    </p:spTree>
    <p:extLst>
      <p:ext uri="{BB962C8B-B14F-4D97-AF65-F5344CB8AC3E}">
        <p14:creationId xmlns:p14="http://schemas.microsoft.com/office/powerpoint/2010/main" val="1945364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6</a:t>
            </a:fld>
            <a:endParaRPr lang="en-GB"/>
          </a:p>
        </p:txBody>
      </p:sp>
    </p:spTree>
    <p:extLst>
      <p:ext uri="{BB962C8B-B14F-4D97-AF65-F5344CB8AC3E}">
        <p14:creationId xmlns:p14="http://schemas.microsoft.com/office/powerpoint/2010/main" val="4164430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7</a:t>
            </a:fld>
            <a:endParaRPr lang="en-GB"/>
          </a:p>
        </p:txBody>
      </p:sp>
    </p:spTree>
    <p:extLst>
      <p:ext uri="{BB962C8B-B14F-4D97-AF65-F5344CB8AC3E}">
        <p14:creationId xmlns:p14="http://schemas.microsoft.com/office/powerpoint/2010/main" val="2223221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8</a:t>
            </a:fld>
            <a:endParaRPr lang="en-GB"/>
          </a:p>
        </p:txBody>
      </p:sp>
    </p:spTree>
    <p:extLst>
      <p:ext uri="{BB962C8B-B14F-4D97-AF65-F5344CB8AC3E}">
        <p14:creationId xmlns:p14="http://schemas.microsoft.com/office/powerpoint/2010/main" val="3519766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9</a:t>
            </a:fld>
            <a:endParaRPr lang="en-GB"/>
          </a:p>
        </p:txBody>
      </p:sp>
    </p:spTree>
    <p:extLst>
      <p:ext uri="{BB962C8B-B14F-4D97-AF65-F5344CB8AC3E}">
        <p14:creationId xmlns:p14="http://schemas.microsoft.com/office/powerpoint/2010/main" val="14632441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10</a:t>
            </a:fld>
            <a:endParaRPr lang="en-GB"/>
          </a:p>
        </p:txBody>
      </p:sp>
    </p:spTree>
    <p:extLst>
      <p:ext uri="{BB962C8B-B14F-4D97-AF65-F5344CB8AC3E}">
        <p14:creationId xmlns:p14="http://schemas.microsoft.com/office/powerpoint/2010/main" val="1384595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84E3FF31-FF5A-574D-8D86-332AC9D75129}" type="slidenum">
              <a:rPr lang="en-GB" smtClean="0"/>
              <a:t>11</a:t>
            </a:fld>
            <a:endParaRPr lang="en-GB"/>
          </a:p>
        </p:txBody>
      </p:sp>
    </p:spTree>
    <p:extLst>
      <p:ext uri="{BB962C8B-B14F-4D97-AF65-F5344CB8AC3E}">
        <p14:creationId xmlns:p14="http://schemas.microsoft.com/office/powerpoint/2010/main" val="39365098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12</a:t>
            </a:fld>
            <a:endParaRPr lang="en-GB"/>
          </a:p>
        </p:txBody>
      </p:sp>
    </p:spTree>
    <p:extLst>
      <p:ext uri="{BB962C8B-B14F-4D97-AF65-F5344CB8AC3E}">
        <p14:creationId xmlns:p14="http://schemas.microsoft.com/office/powerpoint/2010/main" val="136204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4E3FF31-FF5A-574D-8D86-332AC9D75129}" type="slidenum">
              <a:rPr lang="en-GB" smtClean="0"/>
              <a:t>13</a:t>
            </a:fld>
            <a:endParaRPr lang="en-GB"/>
          </a:p>
        </p:txBody>
      </p:sp>
    </p:spTree>
    <p:extLst>
      <p:ext uri="{BB962C8B-B14F-4D97-AF65-F5344CB8AC3E}">
        <p14:creationId xmlns:p14="http://schemas.microsoft.com/office/powerpoint/2010/main" val="3693923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3FF31-FF5A-574D-8D86-332AC9D75129}" type="slidenum">
              <a:rPr lang="en-GB" smtClean="0"/>
              <a:t>14</a:t>
            </a:fld>
            <a:endParaRPr lang="en-GB"/>
          </a:p>
        </p:txBody>
      </p:sp>
    </p:spTree>
    <p:extLst>
      <p:ext uri="{BB962C8B-B14F-4D97-AF65-F5344CB8AC3E}">
        <p14:creationId xmlns:p14="http://schemas.microsoft.com/office/powerpoint/2010/main" val="3012903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C4E8331-9181-CD4E-96C5-23D58B2FD3C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1793583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C4E8331-9181-CD4E-96C5-23D58B2FD3C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2701216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4E8331-9181-CD4E-96C5-23D58B2FD3C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2607661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C4E8331-9181-CD4E-96C5-23D58B2FD3C4}" type="datetimeFigureOut">
              <a:rPr lang="en-GB" smtClean="0"/>
              <a:t>11/01/2026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376430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C4E8331-9181-CD4E-96C5-23D58B2FD3C4}" type="datetimeFigureOut">
              <a:rPr lang="en-GB" smtClean="0"/>
              <a:t>11/01/2026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189416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C4E8331-9181-CD4E-96C5-23D58B2FD3C4}" type="datetimeFigureOut">
              <a:rPr lang="en-GB" smtClean="0"/>
              <a:t>11/01/2026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3753139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4E8331-9181-CD4E-96C5-23D58B2FD3C4}" type="datetimeFigureOut">
              <a:rPr lang="en-GB" smtClean="0"/>
              <a:t>11/01/2026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275392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4E8331-9181-CD4E-96C5-23D58B2FD3C4}" type="datetimeFigureOut">
              <a:rPr lang="en-GB" smtClean="0"/>
              <a:t>11/01/2026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1641072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4E8331-9181-CD4E-96C5-23D58B2FD3C4}" type="datetimeFigureOut">
              <a:rPr lang="en-GB" smtClean="0"/>
              <a:t>11/01/2026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3414933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C4E8331-9181-CD4E-96C5-23D58B2FD3C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684507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C4E8331-9181-CD4E-96C5-23D58B2FD3C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BEE2B4-E05C-5940-9155-ABB89832078C}" type="slidenum">
              <a:rPr lang="en-GB" smtClean="0"/>
              <a:t>‹#›</a:t>
            </a:fld>
            <a:endParaRPr lang="en-GB"/>
          </a:p>
        </p:txBody>
      </p:sp>
    </p:spTree>
    <p:extLst>
      <p:ext uri="{BB962C8B-B14F-4D97-AF65-F5344CB8AC3E}">
        <p14:creationId xmlns:p14="http://schemas.microsoft.com/office/powerpoint/2010/main" val="3803705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4E8331-9181-CD4E-96C5-23D58B2FD3C4}" type="datetimeFigureOut">
              <a:rPr lang="en-GB" smtClean="0"/>
              <a:t>11/01/2026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BEE2B4-E05C-5940-9155-ABB89832078C}" type="slidenum">
              <a:rPr lang="en-GB" smtClean="0"/>
              <a:t>‹#›</a:t>
            </a:fld>
            <a:endParaRPr lang="en-GB"/>
          </a:p>
        </p:txBody>
      </p:sp>
    </p:spTree>
    <p:extLst>
      <p:ext uri="{BB962C8B-B14F-4D97-AF65-F5344CB8AC3E}">
        <p14:creationId xmlns:p14="http://schemas.microsoft.com/office/powerpoint/2010/main" val="4064187147"/>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8" Type="http://schemas.openxmlformats.org/officeDocument/2006/relationships/hyperlink" Target="http://www.theguardian.com/uk-news/2024/apr/18/only-40-of-people-in-england-trust-their-police-force-research-reveals" TargetMode="External"/><Relationship Id="rId3" Type="http://schemas.openxmlformats.org/officeDocument/2006/relationships/hyperlink" Target="https://www.bbc.co.uk/news/uk-26465916" TargetMode="External"/><Relationship Id="rId7" Type="http://schemas.openxmlformats.org/officeDocument/2006/relationships/hyperlink" Target="https://www.centreforwomensjustice.org.uk/case-studies/2022/12/1/police-misogyny-chloes-case" TargetMode="External"/><Relationship Id="rId12" Type="http://schemas.openxmlformats.org/officeDocument/2006/relationships/hyperlink" Target="https://assets.publishing.service.gov.uk/media/5a7c2af540f0b645ba3c7202/4262.pdf"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lag.org.uk/article/214079/the-casey-review-institutional-discrimination-and-the-law-where-next-" TargetMode="External"/><Relationship Id="rId11" Type="http://schemas.openxmlformats.org/officeDocument/2006/relationships/hyperlink" Target="https://www.westmidlands-pcc.gov.uk/wp-content/uploads/2021/05/HMICFRS-Disproportionate-use-of-police-powers-WMPCC-Response.pdf" TargetMode="External"/><Relationship Id="rId5" Type="http://schemas.openxmlformats.org/officeDocument/2006/relationships/hyperlink" Target="https://www.redthread.org.uk/news/hxkciheflnq1863pgbok4jkfxfntkl#:~:text=urgently%20needed%20%E2%80%94%20Redthread.-,Casey%20Review%20response:%20Improvements%20for%20children%2C%20young%20women,and%20Black%20communities%20urgently%20needed&amp;text=The%20Baroness%20Casey%20Review%20of,will%20bring%20about%20tangible%20change.%E2%80%9D" TargetMode="External"/><Relationship Id="rId10" Type="http://schemas.openxmlformats.org/officeDocument/2006/relationships/hyperlink" Target="https://hmicfrs.justiceinspectorates.gov.uk/news/news-feed/greater-manchester-police-has-failed-to-improve-its-response-to-vulnerable-victims-of-crime/" TargetMode="External"/><Relationship Id="rId4" Type="http://schemas.openxmlformats.org/officeDocument/2006/relationships/hyperlink" Target="https://scholarlycommons.law.northwestern.edu/jclc/vol102/iss1/4/" TargetMode="External"/><Relationship Id="rId9" Type="http://schemas.openxmlformats.org/officeDocument/2006/relationships/hyperlink" Target="https://www.endviolenceagainstwomen.org.uk/almost-half-of-women-have-less-trust-in-police-following-sarah-everard-murder/"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policingtrauma.sociology.cam.ac.uk/news/casey-review-met-our-trauma-input" TargetMode="External"/><Relationship Id="rId3" Type="http://schemas.openxmlformats.org/officeDocument/2006/relationships/hyperlink" Target="http://accessed:%206%20January%202026)./" TargetMode="External"/><Relationship Id="rId7" Type="http://schemas.openxmlformats.org/officeDocument/2006/relationships/hyperlink" Target="https://commonslibrary.parliament.uk/casey-review-misconduct-in-the-met-and-officer-dismissal/" TargetMode="External"/><Relationship Id="rId12" Type="http://schemas.openxmlformats.org/officeDocument/2006/relationships/hyperlink" Target="https://www.met.police.uk/SysSiteAssets/media/downloads/met/about-us/baroness-casey-review/update-march-2023/baroness-casey-review-march-2023a.pdf"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s://www.peoplemanagement.co.uk/article/1817494/toxic-culture-inadequate-management-lack-training-%E2%80%93-hr-lessons-casey-review" TargetMode="External"/><Relationship Id="rId11" Type="http://schemas.openxmlformats.org/officeDocument/2006/relationships/hyperlink" Target="https://yougov.co.uk/politics/articles/45188-51-42-londoners-dont-trust-metropolitan-police" TargetMode="External"/><Relationship Id="rId5" Type="http://schemas.openxmlformats.org/officeDocument/2006/relationships/hyperlink" Target="https://www.london.gov.uk/who-we-are/what-london-assembly-does/london-assembly-members/unmesh-desai/10000-public-complaints-against-met-officers-and-staff-last-year" TargetMode="External"/><Relationship Id="rId10" Type="http://schemas.openxmlformats.org/officeDocument/2006/relationships/hyperlink" Target="https://www.opendemocracy.net/en/met-police-institutional-racism-louise-casey-apa-mina-smallman/" TargetMode="External"/><Relationship Id="rId4" Type="http://schemas.openxmlformats.org/officeDocument/2006/relationships/hyperlink" Target="https://www.london.gov.uk/mayor-london-and-metropolitan-police-commissioner-announce-details-follow-progress-review-following" TargetMode="External"/><Relationship Id="rId9" Type="http://schemas.openxmlformats.org/officeDocument/2006/relationships/hyperlink" Target="https://www.inquest.org.uk/police-accountability-respon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A6208D-20EA-1E33-E08E-95085467728D}"/>
              </a:ext>
            </a:extLst>
          </p:cNvPr>
          <p:cNvSpPr>
            <a:spLocks noGrp="1"/>
          </p:cNvSpPr>
          <p:nvPr>
            <p:ph type="ctrTitle"/>
          </p:nvPr>
        </p:nvSpPr>
        <p:spPr>
          <a:xfrm>
            <a:off x="312163" y="275652"/>
            <a:ext cx="4620584" cy="4567137"/>
          </a:xfrm>
        </p:spPr>
        <p:txBody>
          <a:bodyPr>
            <a:normAutofit/>
          </a:bodyPr>
          <a:lstStyle/>
          <a:p>
            <a:pPr algn="l"/>
            <a:r>
              <a:rPr lang="en-GB" sz="2800" dirty="0"/>
              <a:t>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a:t>
            </a:r>
          </a:p>
        </p:txBody>
      </p:sp>
      <p:sp>
        <p:nvSpPr>
          <p:cNvPr id="3" name="Subtitle 2">
            <a:extLst>
              <a:ext uri="{FF2B5EF4-FFF2-40B4-BE49-F238E27FC236}">
                <a16:creationId xmlns:a16="http://schemas.microsoft.com/office/drawing/2014/main" id="{1E89DE71-3D00-2968-F9B8-97AC36FEA242}"/>
              </a:ext>
            </a:extLst>
          </p:cNvPr>
          <p:cNvSpPr>
            <a:spLocks noGrp="1"/>
          </p:cNvSpPr>
          <p:nvPr>
            <p:ph type="subTitle" idx="1"/>
          </p:nvPr>
        </p:nvSpPr>
        <p:spPr>
          <a:xfrm>
            <a:off x="312163" y="5118441"/>
            <a:ext cx="4620584" cy="1195779"/>
          </a:xfrm>
        </p:spPr>
        <p:txBody>
          <a:bodyPr>
            <a:normAutofit fontScale="62500" lnSpcReduction="20000"/>
          </a:bodyPr>
          <a:lstStyle/>
          <a:p>
            <a:pPr algn="l"/>
            <a:r>
              <a:rPr lang="en-GB"/>
              <a:t>Harriet Cope </a:t>
            </a:r>
          </a:p>
          <a:p>
            <a:pPr algn="l"/>
            <a:r>
              <a:rPr lang="en-GB"/>
              <a:t> 2305803</a:t>
            </a:r>
          </a:p>
          <a:p>
            <a:pPr algn="l"/>
            <a:r>
              <a:rPr lang="en-GB"/>
              <a:t>Jane Davies </a:t>
            </a:r>
          </a:p>
          <a:p>
            <a:pPr algn="l"/>
            <a:r>
              <a:rPr lang="en-GB"/>
              <a:t>BMPL5015</a:t>
            </a:r>
          </a:p>
        </p:txBody>
      </p:sp>
      <p:pic>
        <p:nvPicPr>
          <p:cNvPr id="1026" name="Picture 2" descr="The Casey Review of The Met: our trauma input | Trauma Resilience in UK  Policing">
            <a:extLst>
              <a:ext uri="{FF2B5EF4-FFF2-40B4-BE49-F238E27FC236}">
                <a16:creationId xmlns:a16="http://schemas.microsoft.com/office/drawing/2014/main" id="{69FFBA9D-3763-0A6F-72D4-F8F95DF552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06253" y="879589"/>
            <a:ext cx="4942280" cy="50988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D073F2-A908-C523-CAE0-A696A79FC92D}"/>
              </a:ext>
            </a:extLst>
          </p:cNvPr>
          <p:cNvSpPr txBox="1"/>
          <p:nvPr/>
        </p:nvSpPr>
        <p:spPr>
          <a:xfrm>
            <a:off x="10144731" y="6446710"/>
            <a:ext cx="3438203" cy="307777"/>
          </a:xfrm>
          <a:prstGeom prst="rect">
            <a:avLst/>
          </a:prstGeom>
          <a:noFill/>
        </p:spPr>
        <p:txBody>
          <a:bodyPr wrap="square" rtlCol="0">
            <a:spAutoFit/>
          </a:bodyPr>
          <a:lstStyle/>
          <a:p>
            <a:r>
              <a:rPr lang="en-GB" sz="1400"/>
              <a:t>(Miller, 2023))</a:t>
            </a:r>
          </a:p>
        </p:txBody>
      </p:sp>
    </p:spTree>
    <p:extLst>
      <p:ext uri="{BB962C8B-B14F-4D97-AF65-F5344CB8AC3E}">
        <p14:creationId xmlns:p14="http://schemas.microsoft.com/office/powerpoint/2010/main" val="1983977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286942-8508-D059-A8DD-32035BDBBAC8}"/>
              </a:ext>
            </a:extLst>
          </p:cNvPr>
          <p:cNvSpPr>
            <a:spLocks noGrp="1"/>
          </p:cNvSpPr>
          <p:nvPr>
            <p:ph type="title"/>
          </p:nvPr>
        </p:nvSpPr>
        <p:spPr>
          <a:xfrm>
            <a:off x="838200" y="365125"/>
            <a:ext cx="10515600" cy="1325563"/>
          </a:xfrm>
        </p:spPr>
        <p:txBody>
          <a:bodyPr>
            <a:normAutofit/>
          </a:bodyPr>
          <a:lstStyle/>
          <a:p>
            <a:r>
              <a:rPr lang="en-GB">
                <a:ea typeface="+mj-lt"/>
                <a:cs typeface="+mj-lt"/>
              </a:rPr>
              <a:t>Why Was the Casey Review Commissioned?</a:t>
            </a:r>
            <a:endParaRPr lang="en-US">
              <a:ea typeface="+mj-lt"/>
              <a:cs typeface="+mj-lt"/>
            </a:endParaRPr>
          </a:p>
        </p:txBody>
      </p:sp>
      <p:sp>
        <p:nvSpPr>
          <p:cNvPr id="3" name="Content Placeholder 2">
            <a:extLst>
              <a:ext uri="{FF2B5EF4-FFF2-40B4-BE49-F238E27FC236}">
                <a16:creationId xmlns:a16="http://schemas.microsoft.com/office/drawing/2014/main" id="{D750EA82-0297-9285-7302-1F1F89A9266E}"/>
              </a:ext>
            </a:extLst>
          </p:cNvPr>
          <p:cNvSpPr>
            <a:spLocks noGrp="1"/>
          </p:cNvSpPr>
          <p:nvPr>
            <p:ph idx="1"/>
          </p:nvPr>
        </p:nvSpPr>
        <p:spPr>
          <a:xfrm>
            <a:off x="838201" y="2013625"/>
            <a:ext cx="5105399" cy="4479250"/>
          </a:xfrm>
        </p:spPr>
        <p:txBody>
          <a:bodyPr vert="horz" lIns="91440" tIns="45720" rIns="91440" bIns="45720" rtlCol="0" anchor="t">
            <a:normAutofit lnSpcReduction="10000"/>
          </a:bodyPr>
          <a:lstStyle/>
          <a:p>
            <a:pPr marL="0" indent="0">
              <a:buNone/>
            </a:pPr>
            <a:endParaRPr lang="en-GB" sz="1900" dirty="0"/>
          </a:p>
          <a:p>
            <a:pPr>
              <a:buFont typeface="Courier New" panose="02070309020205020404" pitchFamily="49" charset="0"/>
              <a:buChar char="o"/>
            </a:pPr>
            <a:r>
              <a:rPr lang="en-GB" sz="2000" dirty="0">
                <a:latin typeface="+mj-lt"/>
              </a:rPr>
              <a:t>Created after major failures in the Metropolitan Police</a:t>
            </a:r>
          </a:p>
          <a:p>
            <a:pPr>
              <a:buFont typeface="Courier New" panose="02070309020205020404" pitchFamily="49" charset="0"/>
              <a:buChar char="o"/>
            </a:pPr>
            <a:r>
              <a:rPr lang="en-GB" sz="2000" dirty="0">
                <a:latin typeface="+mj-lt"/>
              </a:rPr>
              <a:t>Prompted by widely publicised scandals and misconduct</a:t>
            </a:r>
          </a:p>
          <a:p>
            <a:pPr>
              <a:buFont typeface="Courier New" panose="02070309020205020404" pitchFamily="49" charset="0"/>
              <a:buChar char="o"/>
            </a:pPr>
            <a:r>
              <a:rPr lang="en-GB" sz="2000" dirty="0">
                <a:latin typeface="+mj-lt"/>
              </a:rPr>
              <a:t>Sparked by the murder of Sarah Everard by a Met police officer</a:t>
            </a:r>
          </a:p>
          <a:p>
            <a:pPr>
              <a:buFont typeface="Courier New" panose="02070309020205020404" pitchFamily="49" charset="0"/>
              <a:buChar char="o"/>
            </a:pPr>
            <a:r>
              <a:rPr lang="en-GB" sz="2000" dirty="0">
                <a:latin typeface="+mj-lt"/>
              </a:rPr>
              <a:t>Raised concerns about culture, vetting and accountability</a:t>
            </a:r>
          </a:p>
          <a:p>
            <a:pPr>
              <a:buFont typeface="Courier New" panose="02070309020205020404" pitchFamily="49" charset="0"/>
              <a:buChar char="o"/>
            </a:pPr>
            <a:r>
              <a:rPr lang="en-GB" sz="2000" dirty="0">
                <a:latin typeface="+mj-lt"/>
              </a:rPr>
              <a:t>Declining public confidence, particularly among women and minority ethnic communities</a:t>
            </a:r>
          </a:p>
          <a:p>
            <a:pPr marL="0" indent="0">
              <a:buNone/>
            </a:pPr>
            <a:endParaRPr lang="en-GB" sz="2000" dirty="0">
              <a:latin typeface="+mj-lt"/>
            </a:endParaRPr>
          </a:p>
          <a:p>
            <a:pPr marL="0" indent="0">
              <a:buNone/>
            </a:pPr>
            <a:r>
              <a:rPr lang="en-GB" sz="1600" dirty="0">
                <a:latin typeface="+mj-lt"/>
              </a:rPr>
              <a:t>(Casserley, 2023)</a:t>
            </a:r>
            <a:endParaRPr lang="en-GB" sz="1600" dirty="0">
              <a:latin typeface="+mj-lt"/>
              <a:ea typeface="Calibri Light"/>
              <a:cs typeface="Calibri Light"/>
            </a:endParaRPr>
          </a:p>
          <a:p>
            <a:pPr>
              <a:buFont typeface="Courier New" panose="02070309020205020404" pitchFamily="49" charset="0"/>
              <a:buChar char="o"/>
            </a:pPr>
            <a:endParaRPr lang="en-GB" sz="2000" dirty="0">
              <a:latin typeface="+mj-lt"/>
            </a:endParaRPr>
          </a:p>
          <a:p>
            <a:pPr marL="0" indent="0">
              <a:buNone/>
            </a:pPr>
            <a:endParaRPr lang="en-GB" sz="1900" dirty="0">
              <a:highlight>
                <a:srgbClr val="00FFFF"/>
              </a:highlight>
            </a:endParaRPr>
          </a:p>
        </p:txBody>
      </p:sp>
      <p:pic>
        <p:nvPicPr>
          <p:cNvPr id="8" name="Graphic 7" descr="Question Mark with solid fill">
            <a:extLst>
              <a:ext uri="{FF2B5EF4-FFF2-40B4-BE49-F238E27FC236}">
                <a16:creationId xmlns:a16="http://schemas.microsoft.com/office/drawing/2014/main" id="{F0984FC9-AE4D-5645-8C69-E56E5B349A4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1646273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BC3FA-FDA2-E76A-F5F2-1DDC0B3B81EA}"/>
              </a:ext>
            </a:extLst>
          </p:cNvPr>
          <p:cNvSpPr>
            <a:spLocks noGrp="1"/>
          </p:cNvSpPr>
          <p:nvPr>
            <p:ph type="title"/>
          </p:nvPr>
        </p:nvSpPr>
        <p:spPr>
          <a:xfrm>
            <a:off x="6248400" y="365125"/>
            <a:ext cx="5105398" cy="1952744"/>
          </a:xfrm>
        </p:spPr>
        <p:txBody>
          <a:bodyPr>
            <a:normAutofit/>
          </a:bodyPr>
          <a:lstStyle/>
          <a:p>
            <a:r>
              <a:rPr lang="en-GB"/>
              <a:t>The lead findings of the Casey review 2023</a:t>
            </a:r>
          </a:p>
        </p:txBody>
      </p:sp>
      <p:sp>
        <p:nvSpPr>
          <p:cNvPr id="22" name="Freeform: Shape 2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Graphic 4" descr="Document with solid fill">
            <a:extLst>
              <a:ext uri="{FF2B5EF4-FFF2-40B4-BE49-F238E27FC236}">
                <a16:creationId xmlns:a16="http://schemas.microsoft.com/office/drawing/2014/main" id="{A5298398-40A4-47EB-BC56-EF84D4DDC7E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7A2FF327-A997-F892-4338-C81729A6D173}"/>
              </a:ext>
            </a:extLst>
          </p:cNvPr>
          <p:cNvSpPr>
            <a:spLocks noGrp="1"/>
          </p:cNvSpPr>
          <p:nvPr>
            <p:ph idx="1"/>
          </p:nvPr>
        </p:nvSpPr>
        <p:spPr>
          <a:xfrm>
            <a:off x="6248400" y="2497257"/>
            <a:ext cx="5105398" cy="3679705"/>
          </a:xfrm>
        </p:spPr>
        <p:txBody>
          <a:bodyPr vert="horz" lIns="91440" tIns="45720" rIns="91440" bIns="45720" rtlCol="0">
            <a:normAutofit lnSpcReduction="10000"/>
          </a:bodyPr>
          <a:lstStyle/>
          <a:p>
            <a:pPr marL="0" indent="0">
              <a:buNone/>
            </a:pPr>
            <a:endParaRPr lang="en-GB" sz="2000" dirty="0">
              <a:latin typeface="+mj-lt"/>
            </a:endParaRPr>
          </a:p>
          <a:p>
            <a:pPr>
              <a:buFont typeface="Courier New" panose="02070309020205020404" pitchFamily="49" charset="0"/>
              <a:buChar char="o"/>
            </a:pPr>
            <a:r>
              <a:rPr lang="en-GB" sz="2000" dirty="0">
                <a:latin typeface="+mj-lt"/>
              </a:rPr>
              <a:t>Police culture described as a “lad culture” and “boys club”</a:t>
            </a:r>
          </a:p>
          <a:p>
            <a:pPr>
              <a:buFont typeface="Courier New" panose="02070309020205020404" pitchFamily="49" charset="0"/>
              <a:buChar char="o"/>
            </a:pPr>
            <a:r>
              <a:rPr lang="en-GB" sz="2000" dirty="0">
                <a:latin typeface="+mj-lt"/>
              </a:rPr>
              <a:t>Normalisation of sexist and inappropriate behaviour</a:t>
            </a:r>
          </a:p>
          <a:p>
            <a:pPr>
              <a:buFont typeface="Courier New" panose="02070309020205020404" pitchFamily="49" charset="0"/>
              <a:buChar char="o"/>
            </a:pPr>
            <a:r>
              <a:rPr lang="en-GB" sz="2000" dirty="0">
                <a:latin typeface="+mj-lt"/>
              </a:rPr>
              <a:t>Metropolitan Police found to be institutionally racist</a:t>
            </a:r>
          </a:p>
          <a:p>
            <a:pPr>
              <a:buFont typeface="Courier New" panose="02070309020205020404" pitchFamily="49" charset="0"/>
              <a:buChar char="o"/>
            </a:pPr>
            <a:r>
              <a:rPr lang="en-GB" sz="2000" dirty="0">
                <a:latin typeface="+mj-lt"/>
              </a:rPr>
              <a:t>Metropolitan Police found to be institutionally misogynistic</a:t>
            </a:r>
          </a:p>
          <a:p>
            <a:pPr>
              <a:buFont typeface="Courier New" panose="02070309020205020404" pitchFamily="49" charset="0"/>
              <a:buChar char="o"/>
            </a:pPr>
            <a:endParaRPr lang="en-GB" sz="2000" dirty="0">
              <a:latin typeface="+mj-lt"/>
            </a:endParaRPr>
          </a:p>
          <a:p>
            <a:pPr marL="0" indent="0">
              <a:buNone/>
            </a:pPr>
            <a:r>
              <a:rPr lang="en-GB" sz="1600" dirty="0">
                <a:latin typeface="+mj-lt"/>
              </a:rPr>
              <a:t>(Mayn, 2023)</a:t>
            </a:r>
          </a:p>
          <a:p>
            <a:endParaRPr lang="en-GB" sz="2000" dirty="0">
              <a:ea typeface="Calibri"/>
              <a:cs typeface="Calibri"/>
            </a:endParaRPr>
          </a:p>
        </p:txBody>
      </p:sp>
    </p:spTree>
    <p:extLst>
      <p:ext uri="{BB962C8B-B14F-4D97-AF65-F5344CB8AC3E}">
        <p14:creationId xmlns:p14="http://schemas.microsoft.com/office/powerpoint/2010/main" val="257315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25B57-047D-0C2F-3ACB-AB70364C16AA}"/>
              </a:ext>
            </a:extLst>
          </p:cNvPr>
          <p:cNvSpPr>
            <a:spLocks noGrp="1"/>
          </p:cNvSpPr>
          <p:nvPr>
            <p:ph type="title"/>
          </p:nvPr>
        </p:nvSpPr>
        <p:spPr>
          <a:xfrm>
            <a:off x="6248400" y="365125"/>
            <a:ext cx="5105398" cy="1952744"/>
          </a:xfrm>
        </p:spPr>
        <p:txBody>
          <a:bodyPr vert="horz" lIns="91440" tIns="45720" rIns="91440" bIns="45720" rtlCol="0" anchor="ctr">
            <a:normAutofit/>
          </a:bodyPr>
          <a:lstStyle/>
          <a:p>
            <a:r>
              <a:rPr lang="en-US" sz="4400" kern="1200">
                <a:solidFill>
                  <a:schemeClr val="tx1"/>
                </a:solidFill>
                <a:latin typeface="+mj-lt"/>
                <a:ea typeface="+mj-ea"/>
                <a:cs typeface="+mj-cs"/>
              </a:rPr>
              <a:t>Implications for Public Trust</a:t>
            </a:r>
          </a:p>
        </p:txBody>
      </p:sp>
      <p:sp>
        <p:nvSpPr>
          <p:cNvPr id="14" name="Freeform: Shape 13">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Graphic 5" descr="Group with solid fill">
            <a:extLst>
              <a:ext uri="{FF2B5EF4-FFF2-40B4-BE49-F238E27FC236}">
                <a16:creationId xmlns:a16="http://schemas.microsoft.com/office/drawing/2014/main" id="{5DF3FB1A-37B0-9111-2405-495E1F93A3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7" name="Rectangle 1">
            <a:extLst>
              <a:ext uri="{FF2B5EF4-FFF2-40B4-BE49-F238E27FC236}">
                <a16:creationId xmlns:a16="http://schemas.microsoft.com/office/drawing/2014/main" id="{26D2DB21-9FF9-91C5-D8D0-53F61D9EB172}"/>
              </a:ext>
            </a:extLst>
          </p:cNvPr>
          <p:cNvSpPr>
            <a:spLocks noGrp="1" noChangeArrowheads="1"/>
          </p:cNvSpPr>
          <p:nvPr>
            <p:ph idx="1"/>
          </p:nvPr>
        </p:nvSpPr>
        <p:spPr bwMode="auto">
          <a:xfrm>
            <a:off x="6094476" y="2321746"/>
            <a:ext cx="5940552" cy="367970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spcBef>
                <a:spcPct val="0"/>
              </a:spcBef>
              <a:spcAft>
                <a:spcPts val="600"/>
              </a:spcAft>
              <a:buClrTx/>
              <a:buSzTx/>
              <a:buFont typeface="Courier New" panose="02070309020205020404" pitchFamily="49" charset="0"/>
              <a:buChar char="o"/>
              <a:tabLst/>
            </a:pPr>
            <a:r>
              <a:rPr lang="en-US" altLang="en-US" sz="1800">
                <a:latin typeface="+mj-lt"/>
              </a:rPr>
              <a:t>Policing by consent relies on public trust and legitimacy</a:t>
            </a:r>
          </a:p>
          <a:p>
            <a:pPr marL="0" marR="0" lvl="0" fontAlgn="base">
              <a:spcBef>
                <a:spcPct val="0"/>
              </a:spcBef>
              <a:spcAft>
                <a:spcPts val="600"/>
              </a:spcAft>
              <a:buClrTx/>
              <a:buSzTx/>
              <a:tabLst/>
            </a:pPr>
            <a:endParaRPr lang="en-US" altLang="en-US" sz="1800">
              <a:latin typeface="+mj-lt"/>
            </a:endParaRPr>
          </a:p>
          <a:p>
            <a:pPr marR="0" lvl="0" fontAlgn="base">
              <a:spcBef>
                <a:spcPct val="0"/>
              </a:spcBef>
              <a:spcAft>
                <a:spcPts val="600"/>
              </a:spcAft>
              <a:buClrTx/>
              <a:buSzTx/>
              <a:buFont typeface="Courier New" panose="02070309020205020404" pitchFamily="49" charset="0"/>
              <a:buChar char="o"/>
              <a:tabLst/>
            </a:pPr>
            <a:r>
              <a:rPr lang="en-US" altLang="en-US" sz="1800">
                <a:latin typeface="+mj-lt"/>
              </a:rPr>
              <a:t>The Casey Review found confidence in the Met has fallen</a:t>
            </a:r>
          </a:p>
          <a:p>
            <a:pPr marL="0" marR="0" lvl="0" fontAlgn="base">
              <a:spcBef>
                <a:spcPct val="0"/>
              </a:spcBef>
              <a:spcAft>
                <a:spcPts val="600"/>
              </a:spcAft>
              <a:buClrTx/>
              <a:buSzTx/>
              <a:tabLst/>
            </a:pPr>
            <a:endParaRPr lang="en-US" altLang="en-US" sz="1800">
              <a:latin typeface="+mj-lt"/>
            </a:endParaRPr>
          </a:p>
          <a:p>
            <a:pPr marR="0" lvl="0" fontAlgn="base">
              <a:spcBef>
                <a:spcPct val="0"/>
              </a:spcBef>
              <a:spcAft>
                <a:spcPts val="600"/>
              </a:spcAft>
              <a:buClrTx/>
              <a:buSzTx/>
              <a:buFont typeface="Courier New" panose="02070309020205020404" pitchFamily="49" charset="0"/>
              <a:buChar char="o"/>
              <a:tabLst/>
            </a:pPr>
            <a:r>
              <a:rPr lang="en-US" altLang="en-US" sz="1800">
                <a:latin typeface="+mj-lt"/>
              </a:rPr>
              <a:t>Repeated scandals have damaged police legitimacy</a:t>
            </a:r>
          </a:p>
          <a:p>
            <a:pPr marL="0" marR="0" lvl="0" fontAlgn="base">
              <a:spcBef>
                <a:spcPct val="0"/>
              </a:spcBef>
              <a:spcAft>
                <a:spcPts val="600"/>
              </a:spcAft>
              <a:buClrTx/>
              <a:buSzTx/>
              <a:tabLst/>
            </a:pPr>
            <a:endParaRPr lang="en-US" altLang="en-US" sz="1800">
              <a:latin typeface="+mj-lt"/>
            </a:endParaRPr>
          </a:p>
          <a:p>
            <a:pPr marR="0" lvl="0" fontAlgn="base">
              <a:spcBef>
                <a:spcPct val="0"/>
              </a:spcBef>
              <a:spcAft>
                <a:spcPts val="600"/>
              </a:spcAft>
              <a:buClrTx/>
              <a:buSzTx/>
              <a:buFont typeface="Courier New" panose="02070309020205020404" pitchFamily="49" charset="0"/>
              <a:buChar char="o"/>
              <a:tabLst/>
            </a:pPr>
            <a:r>
              <a:rPr lang="en-US" altLang="en-US" sz="1800">
                <a:latin typeface="+mj-lt"/>
              </a:rPr>
              <a:t>Failures were systemic, not isolated</a:t>
            </a:r>
          </a:p>
          <a:p>
            <a:pPr marL="0" marR="0" lvl="0" fontAlgn="base">
              <a:spcBef>
                <a:spcPct val="0"/>
              </a:spcBef>
              <a:spcAft>
                <a:spcPts val="600"/>
              </a:spcAft>
              <a:buClrTx/>
              <a:buSzTx/>
              <a:tabLst/>
            </a:pPr>
            <a:endParaRPr lang="en-US" altLang="en-US" sz="1800">
              <a:latin typeface="+mj-lt"/>
            </a:endParaRPr>
          </a:p>
          <a:p>
            <a:pPr marR="0" lvl="0" fontAlgn="base">
              <a:spcBef>
                <a:spcPct val="0"/>
              </a:spcBef>
              <a:spcAft>
                <a:spcPts val="600"/>
              </a:spcAft>
              <a:buClrTx/>
              <a:buSzTx/>
              <a:buFont typeface="Courier New" panose="02070309020205020404" pitchFamily="49" charset="0"/>
              <a:buChar char="o"/>
              <a:tabLst/>
            </a:pPr>
            <a:r>
              <a:rPr lang="en-US" altLang="en-US" sz="1800">
                <a:latin typeface="+mj-lt"/>
              </a:rPr>
              <a:t>Lack of accountability has worsened public trust</a:t>
            </a:r>
          </a:p>
          <a:p>
            <a:pPr marL="0" marR="0" lvl="0" fontAlgn="base">
              <a:spcBef>
                <a:spcPct val="0"/>
              </a:spcBef>
              <a:spcAft>
                <a:spcPts val="600"/>
              </a:spcAft>
              <a:buClrTx/>
              <a:buSzTx/>
              <a:tabLst/>
            </a:pPr>
            <a:endParaRPr lang="en-US" altLang="en-US" sz="1800">
              <a:latin typeface="+mj-lt"/>
            </a:endParaRPr>
          </a:p>
          <a:p>
            <a:pPr marR="0" lvl="0" fontAlgn="base">
              <a:spcBef>
                <a:spcPct val="0"/>
              </a:spcBef>
              <a:spcAft>
                <a:spcPts val="600"/>
              </a:spcAft>
              <a:buClrTx/>
              <a:buSzTx/>
              <a:buFont typeface="Courier New" panose="02070309020205020404" pitchFamily="49" charset="0"/>
              <a:buChar char="o"/>
              <a:tabLst/>
            </a:pPr>
            <a:r>
              <a:rPr lang="en-US" altLang="en-US" sz="1800">
                <a:latin typeface="+mj-lt"/>
              </a:rPr>
              <a:t>Trust cannot improve without visible accountability</a:t>
            </a:r>
          </a:p>
          <a:p>
            <a:pPr marR="0" lvl="0" fontAlgn="base">
              <a:spcBef>
                <a:spcPct val="0"/>
              </a:spcBef>
              <a:spcAft>
                <a:spcPts val="600"/>
              </a:spcAft>
              <a:buClrTx/>
              <a:buSzTx/>
              <a:tabLst/>
            </a:pPr>
            <a:endParaRPr lang="en-US" altLang="en-US" sz="1800"/>
          </a:p>
          <a:p>
            <a:pPr marL="0" lvl="0" indent="0" fontAlgn="base">
              <a:spcBef>
                <a:spcPct val="0"/>
              </a:spcBef>
              <a:spcAft>
                <a:spcPts val="600"/>
              </a:spcAft>
              <a:buNone/>
            </a:pPr>
            <a:r>
              <a:rPr lang="en-US" sz="1800">
                <a:latin typeface="+mj-lt"/>
              </a:rPr>
              <a:t>(Bottoms,. and Tankebe,  2012; The Guardian 2023)</a:t>
            </a:r>
            <a:endParaRPr lang="en-US" altLang="en-US" sz="1800">
              <a:latin typeface="+mj-lt"/>
            </a:endParaRPr>
          </a:p>
        </p:txBody>
      </p:sp>
    </p:spTree>
    <p:extLst>
      <p:ext uri="{BB962C8B-B14F-4D97-AF65-F5344CB8AC3E}">
        <p14:creationId xmlns:p14="http://schemas.microsoft.com/office/powerpoint/2010/main" val="99526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33FB2-9A69-2787-87C6-7B527F1BA2D6}"/>
              </a:ext>
            </a:extLst>
          </p:cNvPr>
          <p:cNvSpPr>
            <a:spLocks noGrp="1"/>
          </p:cNvSpPr>
          <p:nvPr>
            <p:ph type="title"/>
          </p:nvPr>
        </p:nvSpPr>
        <p:spPr>
          <a:xfrm>
            <a:off x="839788" y="229481"/>
            <a:ext cx="4042178" cy="1600200"/>
          </a:xfrm>
        </p:spPr>
        <p:txBody>
          <a:bodyPr/>
          <a:lstStyle/>
          <a:p>
            <a:r>
              <a:rPr lang="en-GB"/>
              <a:t>Public trust statistics ‘after the Casey review’</a:t>
            </a:r>
          </a:p>
        </p:txBody>
      </p:sp>
      <p:pic>
        <p:nvPicPr>
          <p:cNvPr id="3074" name="Picture 2" descr="Output image">
            <a:extLst>
              <a:ext uri="{FF2B5EF4-FFF2-40B4-BE49-F238E27FC236}">
                <a16:creationId xmlns:a16="http://schemas.microsoft.com/office/drawing/2014/main" id="{9F8CD3FB-741A-30C4-C53B-C1EE2867A0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2025" y="727075"/>
            <a:ext cx="7137400" cy="55245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64E33C6E-6738-0F6E-CF0D-2887E770BC36}"/>
              </a:ext>
            </a:extLst>
          </p:cNvPr>
          <p:cNvSpPr>
            <a:spLocks noGrp="1" noChangeArrowheads="1"/>
          </p:cNvSpPr>
          <p:nvPr>
            <p:ph type="body" sz="half" idx="2"/>
          </p:nvPr>
        </p:nvSpPr>
        <p:spPr bwMode="auto">
          <a:xfrm>
            <a:off x="839788" y="1984664"/>
            <a:ext cx="3762192"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000" b="1" dirty="0">
                <a:latin typeface="+mj-lt"/>
              </a:rPr>
              <a:t>42% </a:t>
            </a:r>
            <a:r>
              <a:rPr lang="en-US" altLang="en-US" sz="2000" dirty="0">
                <a:latin typeface="+mj-lt"/>
              </a:rPr>
              <a:t>of Londoners say they tend to trust the Metropolitan Police</a:t>
            </a:r>
          </a:p>
          <a:p>
            <a:pPr marR="0" lvl="0" algn="l" defTabSz="914400" rtl="0" eaLnBrk="0" fontAlgn="base" latinLnBrk="0" hangingPunct="0">
              <a:lnSpc>
                <a:spcPct val="100000"/>
              </a:lnSpc>
              <a:spcBef>
                <a:spcPct val="0"/>
              </a:spcBef>
              <a:spcAft>
                <a:spcPct val="0"/>
              </a:spcAft>
              <a:buClrTx/>
              <a:buSzTx/>
              <a:tabLst/>
            </a:pPr>
            <a:endParaRPr lang="en-US" altLang="en-US" sz="2000" dirty="0">
              <a:latin typeface="+mj-lt"/>
            </a:endParaRPr>
          </a:p>
          <a:p>
            <a:pPr marL="342900" marR="0" lvl="0" indent="-34290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000" b="1" dirty="0">
                <a:latin typeface="+mj-lt"/>
              </a:rPr>
              <a:t>51% </a:t>
            </a:r>
            <a:r>
              <a:rPr lang="en-US" altLang="en-US" sz="2000" dirty="0">
                <a:latin typeface="+mj-lt"/>
              </a:rPr>
              <a:t>of Londoners say they do not trust the Metropolitan Police</a:t>
            </a:r>
          </a:p>
          <a:p>
            <a:pPr marR="0" lvl="0" algn="l" defTabSz="914400" rtl="0" eaLnBrk="0" fontAlgn="base" latinLnBrk="0" hangingPunct="0">
              <a:lnSpc>
                <a:spcPct val="100000"/>
              </a:lnSpc>
              <a:spcBef>
                <a:spcPct val="0"/>
              </a:spcBef>
              <a:spcAft>
                <a:spcPct val="0"/>
              </a:spcAft>
              <a:buClrTx/>
              <a:buSzTx/>
              <a:tabLst/>
            </a:pPr>
            <a:endParaRPr lang="en-US" altLang="en-US" sz="2000" dirty="0">
              <a:latin typeface="+mj-lt"/>
            </a:endParaRPr>
          </a:p>
          <a:p>
            <a:pPr marL="342900" marR="0" lvl="0" indent="-34290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000" b="1" dirty="0">
                <a:latin typeface="+mj-lt"/>
              </a:rPr>
              <a:t>56% </a:t>
            </a:r>
            <a:r>
              <a:rPr lang="en-US" altLang="en-US" sz="2000" dirty="0">
                <a:latin typeface="+mj-lt"/>
              </a:rPr>
              <a:t>of ethnic minority Britons say they do not trust the Metropolitan Police.</a:t>
            </a:r>
          </a:p>
          <a:p>
            <a:pPr marR="0" lvl="0" algn="l" defTabSz="914400" rtl="0" eaLnBrk="0" fontAlgn="base" latinLnBrk="0" hangingPunct="0">
              <a:lnSpc>
                <a:spcPct val="100000"/>
              </a:lnSpc>
              <a:spcBef>
                <a:spcPct val="0"/>
              </a:spcBef>
              <a:spcAft>
                <a:spcPct val="0"/>
              </a:spcAft>
              <a:buClrTx/>
              <a:buSzTx/>
              <a:tabLst/>
            </a:pPr>
            <a:endParaRPr lang="en-US" altLang="en-US" sz="2000" dirty="0">
              <a:latin typeface="+mj-lt"/>
            </a:endParaRPr>
          </a:p>
          <a:p>
            <a:pPr eaLnBrk="0" fontAlgn="base" hangingPunct="0">
              <a:lnSpc>
                <a:spcPct val="100000"/>
              </a:lnSpc>
              <a:spcBef>
                <a:spcPct val="0"/>
              </a:spcBef>
              <a:spcAft>
                <a:spcPct val="0"/>
              </a:spcAft>
            </a:pPr>
            <a:r>
              <a:rPr lang="en-GB" dirty="0">
                <a:latin typeface="+mj-lt"/>
              </a:rPr>
              <a:t>(Smith, 2023; Dodd, 2024).</a:t>
            </a:r>
            <a:endParaRPr lang="en-US" altLang="en-US" sz="2000" dirty="0">
              <a:latin typeface="+mj-lt"/>
            </a:endParaRPr>
          </a:p>
          <a:p>
            <a:pPr marR="0" lvl="0" algn="l" defTabSz="914400" rtl="0" eaLnBrk="0" fontAlgn="base" latinLnBrk="0" hangingPunct="0">
              <a:lnSpc>
                <a:spcPct val="100000"/>
              </a:lnSpc>
              <a:spcBef>
                <a:spcPct val="0"/>
              </a:spcBef>
              <a:spcAft>
                <a:spcPct val="0"/>
              </a:spcAft>
              <a:buClrTx/>
              <a:buSzTx/>
              <a:tabLst/>
            </a:pPr>
            <a:endParaRPr lang="en-US" altLang="en-US" sz="2000" dirty="0">
              <a:latin typeface="+mj-lt"/>
            </a:endParaRPr>
          </a:p>
        </p:txBody>
      </p:sp>
    </p:spTree>
    <p:extLst>
      <p:ext uri="{BB962C8B-B14F-4D97-AF65-F5344CB8AC3E}">
        <p14:creationId xmlns:p14="http://schemas.microsoft.com/office/powerpoint/2010/main" val="357715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45840-97DA-0FFF-B070-C06431F37B39}"/>
              </a:ext>
            </a:extLst>
          </p:cNvPr>
          <p:cNvSpPr>
            <a:spLocks noGrp="1"/>
          </p:cNvSpPr>
          <p:nvPr>
            <p:ph type="title"/>
          </p:nvPr>
        </p:nvSpPr>
        <p:spPr>
          <a:xfrm>
            <a:off x="839788" y="600635"/>
            <a:ext cx="3932237" cy="1600200"/>
          </a:xfrm>
        </p:spPr>
        <p:txBody>
          <a:bodyPr/>
          <a:lstStyle/>
          <a:p>
            <a:r>
              <a:rPr lang="en-GB" dirty="0"/>
              <a:t>Examples of Misogyny: Chloe’s Case and Public Trust</a:t>
            </a:r>
          </a:p>
        </p:txBody>
      </p:sp>
      <p:sp>
        <p:nvSpPr>
          <p:cNvPr id="3" name="Content Placeholder 2">
            <a:extLst>
              <a:ext uri="{FF2B5EF4-FFF2-40B4-BE49-F238E27FC236}">
                <a16:creationId xmlns:a16="http://schemas.microsoft.com/office/drawing/2014/main" id="{64BE18E9-D665-998D-5D5F-8A3D36367496}"/>
              </a:ext>
            </a:extLst>
          </p:cNvPr>
          <p:cNvSpPr>
            <a:spLocks noGrp="1"/>
          </p:cNvSpPr>
          <p:nvPr>
            <p:ph idx="1"/>
          </p:nvPr>
        </p:nvSpPr>
        <p:spPr>
          <a:xfrm>
            <a:off x="5183186" y="987425"/>
            <a:ext cx="6571491" cy="5743159"/>
          </a:xfrm>
        </p:spPr>
        <p:txBody>
          <a:bodyPr vert="horz" lIns="91440" tIns="45720" rIns="91440" bIns="45720" rtlCol="0" anchor="t">
            <a:normAutofit/>
          </a:bodyPr>
          <a:lstStyle/>
          <a:p>
            <a:pPr>
              <a:buFont typeface="Courier New" panose="02070309020205020404" pitchFamily="49" charset="0"/>
              <a:buChar char="o"/>
            </a:pPr>
            <a:r>
              <a:rPr lang="en-GB" sz="2100" dirty="0">
                <a:latin typeface="+mj-lt"/>
              </a:rPr>
              <a:t>Evidence of misogynistic attitudes within policing</a:t>
            </a:r>
          </a:p>
          <a:p>
            <a:pPr marL="0" indent="0">
              <a:buNone/>
            </a:pPr>
            <a:endParaRPr lang="en-GB" sz="2100" dirty="0">
              <a:latin typeface="+mj-lt"/>
            </a:endParaRPr>
          </a:p>
          <a:p>
            <a:pPr>
              <a:buFont typeface="Courier New" panose="02070309020205020404" pitchFamily="49" charset="0"/>
              <a:buChar char="o"/>
            </a:pPr>
            <a:r>
              <a:rPr lang="en-GB" sz="2100" dirty="0">
                <a:latin typeface="+mj-lt"/>
              </a:rPr>
              <a:t>Chloe reported sexual violence and felt dismissed and disbelieved</a:t>
            </a:r>
          </a:p>
          <a:p>
            <a:pPr marL="0" indent="0">
              <a:buNone/>
            </a:pPr>
            <a:endParaRPr lang="en-GB" sz="2100" dirty="0">
              <a:latin typeface="+mj-lt"/>
            </a:endParaRPr>
          </a:p>
          <a:p>
            <a:pPr>
              <a:buFont typeface="Courier New" panose="02070309020205020404" pitchFamily="49" charset="0"/>
              <a:buChar char="o"/>
            </a:pPr>
            <a:r>
              <a:rPr lang="en-GB" sz="2100" dirty="0">
                <a:latin typeface="+mj-lt"/>
              </a:rPr>
              <a:t>Police behaviour caused re-traumatisation</a:t>
            </a:r>
          </a:p>
          <a:p>
            <a:pPr marL="0" indent="0">
              <a:buNone/>
            </a:pPr>
            <a:endParaRPr lang="en-GB" sz="2100" dirty="0">
              <a:latin typeface="+mj-lt"/>
            </a:endParaRPr>
          </a:p>
          <a:p>
            <a:pPr>
              <a:buFont typeface="Courier New" panose="02070309020205020404" pitchFamily="49" charset="0"/>
              <a:buChar char="o"/>
            </a:pPr>
            <a:r>
              <a:rPr lang="en-GB" sz="2100" dirty="0">
                <a:latin typeface="+mj-lt"/>
              </a:rPr>
              <a:t>Case highlights institutional misogyny, not individual failure</a:t>
            </a:r>
          </a:p>
          <a:p>
            <a:pPr marL="0" indent="0">
              <a:buNone/>
            </a:pPr>
            <a:endParaRPr lang="en-GB" sz="2100" dirty="0">
              <a:latin typeface="+mj-lt"/>
            </a:endParaRPr>
          </a:p>
          <a:p>
            <a:pPr>
              <a:buFont typeface="Courier New" panose="02070309020205020404" pitchFamily="49" charset="0"/>
              <a:buChar char="o"/>
            </a:pPr>
            <a:r>
              <a:rPr lang="en-GB" sz="2100" dirty="0">
                <a:latin typeface="+mj-lt"/>
              </a:rPr>
              <a:t>Such experiences undermine women’s trust in the police</a:t>
            </a:r>
          </a:p>
          <a:p>
            <a:pPr marL="0" indent="0">
              <a:buNone/>
            </a:pPr>
            <a:endParaRPr lang="en-GB" sz="2800" dirty="0">
              <a:latin typeface="+mj-lt"/>
            </a:endParaRPr>
          </a:p>
          <a:p>
            <a:pPr marL="0" indent="0">
              <a:buNone/>
            </a:pPr>
            <a:endParaRPr lang="en-GB" sz="2800" dirty="0">
              <a:latin typeface="+mj-lt"/>
            </a:endParaRPr>
          </a:p>
          <a:p>
            <a:pPr marL="0" indent="0">
              <a:buNone/>
            </a:pPr>
            <a:r>
              <a:rPr lang="en-GB" sz="1600" dirty="0">
                <a:latin typeface="+mj-lt"/>
              </a:rPr>
              <a:t>(Centre for Women’s Justice 2022; End Violence Against Women, 2012)</a:t>
            </a:r>
          </a:p>
        </p:txBody>
      </p:sp>
      <p:pic>
        <p:nvPicPr>
          <p:cNvPr id="6" name="Graphic 5" descr="School girl with solid fill">
            <a:extLst>
              <a:ext uri="{FF2B5EF4-FFF2-40B4-BE49-F238E27FC236}">
                <a16:creationId xmlns:a16="http://schemas.microsoft.com/office/drawing/2014/main" id="{8CE4A62B-F8DD-E015-E15D-AC315ECAF14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08" y="1860753"/>
            <a:ext cx="4677817" cy="4677817"/>
          </a:xfrm>
          <a:prstGeom prst="rect">
            <a:avLst/>
          </a:prstGeom>
        </p:spPr>
      </p:pic>
      <p:sp>
        <p:nvSpPr>
          <p:cNvPr id="7" name="TextBox 6">
            <a:extLst>
              <a:ext uri="{FF2B5EF4-FFF2-40B4-BE49-F238E27FC236}">
                <a16:creationId xmlns:a16="http://schemas.microsoft.com/office/drawing/2014/main" id="{92CD1F2F-B67C-8FDF-5DEC-859F2E7D9CCF}"/>
              </a:ext>
            </a:extLst>
          </p:cNvPr>
          <p:cNvSpPr txBox="1"/>
          <p:nvPr/>
        </p:nvSpPr>
        <p:spPr>
          <a:xfrm>
            <a:off x="197374" y="6077634"/>
            <a:ext cx="4780232" cy="646331"/>
          </a:xfrm>
          <a:prstGeom prst="rect">
            <a:avLst/>
          </a:prstGeom>
          <a:noFill/>
          <a:ln w="28575">
            <a:solidFill>
              <a:schemeClr val="accent1"/>
            </a:solidFill>
          </a:ln>
        </p:spPr>
        <p:txBody>
          <a:bodyPr wrap="square" lIns="91440" tIns="45720" rIns="91440" bIns="45720" rtlCol="0" anchor="t">
            <a:spAutoFit/>
          </a:bodyPr>
          <a:lstStyle/>
          <a:p>
            <a:r>
              <a:rPr lang="en-GB" dirty="0">
                <a:latin typeface="+mj-lt"/>
              </a:rPr>
              <a:t>47% of women reported decreased trust in the police following the murder of Sarah Everard</a:t>
            </a:r>
          </a:p>
        </p:txBody>
      </p:sp>
    </p:spTree>
    <p:extLst>
      <p:ext uri="{BB962C8B-B14F-4D97-AF65-F5344CB8AC3E}">
        <p14:creationId xmlns:p14="http://schemas.microsoft.com/office/powerpoint/2010/main" val="3729809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AD41-60C9-7E17-9F8E-0A4AC3ABD7C0}"/>
              </a:ext>
            </a:extLst>
          </p:cNvPr>
          <p:cNvSpPr>
            <a:spLocks noGrp="1"/>
          </p:cNvSpPr>
          <p:nvPr>
            <p:ph type="title"/>
          </p:nvPr>
        </p:nvSpPr>
        <p:spPr/>
        <p:txBody>
          <a:bodyPr/>
          <a:lstStyle/>
          <a:p>
            <a:r>
              <a:rPr lang="en-GB"/>
              <a:t>Examples of Institutional Racism Macpherson Report</a:t>
            </a:r>
          </a:p>
        </p:txBody>
      </p:sp>
      <p:sp>
        <p:nvSpPr>
          <p:cNvPr id="3" name="Content Placeholder 2">
            <a:extLst>
              <a:ext uri="{FF2B5EF4-FFF2-40B4-BE49-F238E27FC236}">
                <a16:creationId xmlns:a16="http://schemas.microsoft.com/office/drawing/2014/main" id="{422C04E7-596F-1B58-A5D0-A41722D9AFE3}"/>
              </a:ext>
            </a:extLst>
          </p:cNvPr>
          <p:cNvSpPr>
            <a:spLocks noGrp="1"/>
          </p:cNvSpPr>
          <p:nvPr>
            <p:ph idx="1"/>
          </p:nvPr>
        </p:nvSpPr>
        <p:spPr>
          <a:xfrm>
            <a:off x="5183188" y="987425"/>
            <a:ext cx="6172200" cy="5627947"/>
          </a:xfrm>
        </p:spPr>
        <p:txBody>
          <a:bodyPr vert="horz" lIns="91440" tIns="45720" rIns="91440" bIns="45720" rtlCol="0" anchor="t">
            <a:normAutofit/>
          </a:bodyPr>
          <a:lstStyle/>
          <a:p>
            <a:pPr>
              <a:buFont typeface="Courier New" panose="02070309020205020404" pitchFamily="49" charset="0"/>
              <a:buChar char="o"/>
            </a:pPr>
            <a:r>
              <a:rPr lang="en-GB" sz="2100" dirty="0">
                <a:latin typeface="+mj-lt"/>
              </a:rPr>
              <a:t>Macpherson Report (1999) found the Met to be institutionally racist</a:t>
            </a:r>
          </a:p>
          <a:p>
            <a:endParaRPr lang="en-GB" sz="2100" dirty="0">
              <a:latin typeface="+mj-lt"/>
            </a:endParaRPr>
          </a:p>
          <a:p>
            <a:pPr>
              <a:buFont typeface="Courier New" panose="02070309020205020404" pitchFamily="49" charset="0"/>
              <a:buChar char="o"/>
            </a:pPr>
            <a:r>
              <a:rPr lang="en-GB" sz="2100" dirty="0">
                <a:latin typeface="+mj-lt"/>
              </a:rPr>
              <a:t>Failures in the Stephen Lawrence murder investigation</a:t>
            </a:r>
          </a:p>
          <a:p>
            <a:pPr marL="0" indent="0">
              <a:buNone/>
            </a:pPr>
            <a:endParaRPr lang="en-GB" sz="2100" dirty="0">
              <a:latin typeface="+mj-lt"/>
            </a:endParaRPr>
          </a:p>
          <a:p>
            <a:pPr>
              <a:buFont typeface="Courier New" panose="02070309020205020404" pitchFamily="49" charset="0"/>
              <a:buChar char="o"/>
            </a:pPr>
            <a:r>
              <a:rPr lang="en-GB" sz="2100" dirty="0">
                <a:latin typeface="+mj-lt"/>
              </a:rPr>
              <a:t>Discriminatory practices damaged trust with Black communities</a:t>
            </a:r>
          </a:p>
          <a:p>
            <a:pPr marL="0" indent="0">
              <a:buNone/>
            </a:pPr>
            <a:endParaRPr lang="en-GB" sz="2100" dirty="0">
              <a:latin typeface="+mj-lt"/>
            </a:endParaRPr>
          </a:p>
          <a:p>
            <a:pPr>
              <a:buFont typeface="Courier New" panose="02070309020205020404" pitchFamily="49" charset="0"/>
              <a:buChar char="o"/>
            </a:pPr>
            <a:r>
              <a:rPr lang="en-GB" sz="2100" dirty="0">
                <a:latin typeface="+mj-lt"/>
              </a:rPr>
              <a:t>Ongoing concerns show long-term impact on legitimacy</a:t>
            </a:r>
            <a:endParaRPr lang="en-GB" dirty="0"/>
          </a:p>
          <a:p>
            <a:pPr>
              <a:buFont typeface="Courier New" panose="02070309020205020404" pitchFamily="49" charset="0"/>
              <a:buChar char="o"/>
            </a:pPr>
            <a:endParaRPr lang="en-GB" sz="2100" dirty="0">
              <a:latin typeface="Calibri Light"/>
              <a:ea typeface="Calibri Light"/>
              <a:cs typeface="Calibri Light"/>
            </a:endParaRPr>
          </a:p>
          <a:p>
            <a:pPr>
              <a:buFont typeface="Courier New" panose="02070309020205020404" pitchFamily="49" charset="0"/>
              <a:buChar char="o"/>
            </a:pPr>
            <a:r>
              <a:rPr lang="en-GB" sz="2100" dirty="0">
                <a:latin typeface="Calibri Light"/>
                <a:ea typeface="Calibri Light"/>
                <a:cs typeface="Calibri Light"/>
              </a:rPr>
              <a:t>20 years later, Casey report still found the Met to be institutionally racist. </a:t>
            </a:r>
          </a:p>
          <a:p>
            <a:pPr marL="0" indent="0">
              <a:buNone/>
            </a:pPr>
            <a:r>
              <a:rPr lang="en-GB" sz="1600" dirty="0">
                <a:latin typeface="+mj-lt"/>
              </a:rPr>
              <a:t>(Home Office, 1999; BBC News, 2018; Mureithi, 2023)</a:t>
            </a:r>
          </a:p>
        </p:txBody>
      </p:sp>
      <p:pic>
        <p:nvPicPr>
          <p:cNvPr id="6" name="Graphic 5" descr="School boy with solid fill">
            <a:extLst>
              <a:ext uri="{FF2B5EF4-FFF2-40B4-BE49-F238E27FC236}">
                <a16:creationId xmlns:a16="http://schemas.microsoft.com/office/drawing/2014/main" id="{4EE152FC-2777-2189-2365-12CF1B0CF4B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2891" y="1755153"/>
            <a:ext cx="4371458" cy="4371458"/>
          </a:xfrm>
          <a:prstGeom prst="rect">
            <a:avLst/>
          </a:prstGeom>
        </p:spPr>
      </p:pic>
      <p:sp>
        <p:nvSpPr>
          <p:cNvPr id="9" name="TextBox 8">
            <a:extLst>
              <a:ext uri="{FF2B5EF4-FFF2-40B4-BE49-F238E27FC236}">
                <a16:creationId xmlns:a16="http://schemas.microsoft.com/office/drawing/2014/main" id="{9ABAE558-BDB8-FA35-8D56-D5D9AAEEC41B}"/>
              </a:ext>
            </a:extLst>
          </p:cNvPr>
          <p:cNvSpPr txBox="1"/>
          <p:nvPr/>
        </p:nvSpPr>
        <p:spPr>
          <a:xfrm>
            <a:off x="197375" y="5526446"/>
            <a:ext cx="4780232" cy="1200329"/>
          </a:xfrm>
          <a:prstGeom prst="rect">
            <a:avLst/>
          </a:prstGeom>
          <a:noFill/>
          <a:ln w="28575">
            <a:solidFill>
              <a:schemeClr val="accent1"/>
            </a:solidFill>
          </a:ln>
        </p:spPr>
        <p:txBody>
          <a:bodyPr wrap="square" rtlCol="0">
            <a:spAutoFit/>
          </a:bodyPr>
          <a:lstStyle/>
          <a:p>
            <a:r>
              <a:rPr lang="en-GB">
                <a:latin typeface="Calibri Light"/>
                <a:cs typeface="Calibri Light"/>
              </a:rPr>
              <a:t>“There is knife crime that isn’t even reported now… you have to trust the police. And they don’t.”</a:t>
            </a:r>
            <a:br>
              <a:rPr lang="en-GB">
                <a:latin typeface="Calibri Light"/>
                <a:cs typeface="Calibri Light"/>
              </a:rPr>
            </a:br>
            <a:r>
              <a:rPr lang="en-GB">
                <a:latin typeface="Calibri Light"/>
                <a:cs typeface="Calibri Light"/>
              </a:rPr>
              <a:t>— Community member</a:t>
            </a:r>
            <a:endParaRPr lang="en-GB"/>
          </a:p>
        </p:txBody>
      </p:sp>
    </p:spTree>
    <p:extLst>
      <p:ext uri="{BB962C8B-B14F-4D97-AF65-F5344CB8AC3E}">
        <p14:creationId xmlns:p14="http://schemas.microsoft.com/office/powerpoint/2010/main" val="79676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0B0B293-C97B-2EF5-FA1A-F267B1473DEB}"/>
              </a:ext>
            </a:extLst>
          </p:cNvPr>
          <p:cNvSpPr>
            <a:spLocks noGrp="1"/>
          </p:cNvSpPr>
          <p:nvPr>
            <p:ph type="title"/>
          </p:nvPr>
        </p:nvSpPr>
        <p:spPr>
          <a:xfrm>
            <a:off x="1139044" y="2090114"/>
            <a:ext cx="3382890" cy="2481886"/>
          </a:xfrm>
        </p:spPr>
        <p:txBody>
          <a:bodyPr>
            <a:normAutofit/>
          </a:bodyPr>
          <a:lstStyle/>
          <a:p>
            <a:pPr algn="ctr"/>
            <a:r>
              <a:rPr lang="en-GB" sz="4100"/>
              <a:t>Implications for Accountability</a:t>
            </a:r>
          </a:p>
        </p:txBody>
      </p:sp>
      <p:sp>
        <p:nvSpPr>
          <p:cNvPr id="3" name="Content Placeholder 2">
            <a:extLst>
              <a:ext uri="{FF2B5EF4-FFF2-40B4-BE49-F238E27FC236}">
                <a16:creationId xmlns:a16="http://schemas.microsoft.com/office/drawing/2014/main" id="{4D20B54D-5A1F-4F8A-27D5-95A73B67CEA3}"/>
              </a:ext>
            </a:extLst>
          </p:cNvPr>
          <p:cNvSpPr>
            <a:spLocks noGrp="1"/>
          </p:cNvSpPr>
          <p:nvPr>
            <p:ph idx="1"/>
          </p:nvPr>
        </p:nvSpPr>
        <p:spPr>
          <a:xfrm>
            <a:off x="5359659" y="1468704"/>
            <a:ext cx="6068786" cy="4928300"/>
          </a:xfrm>
        </p:spPr>
        <p:txBody>
          <a:bodyPr anchor="ctr">
            <a:normAutofit lnSpcReduction="10000"/>
          </a:bodyPr>
          <a:lstStyle/>
          <a:p>
            <a:pPr>
              <a:buFont typeface="Courier New" panose="02070309020205020404" pitchFamily="49" charset="0"/>
              <a:buChar char="o"/>
            </a:pPr>
            <a:r>
              <a:rPr lang="en-GB" sz="2100" dirty="0">
                <a:latin typeface="+mj-lt"/>
              </a:rPr>
              <a:t>Casey Review found poor accountability in the Met</a:t>
            </a:r>
          </a:p>
          <a:p>
            <a:pPr>
              <a:buFont typeface="Courier New" panose="02070309020205020404" pitchFamily="49" charset="0"/>
              <a:buChar char="o"/>
            </a:pPr>
            <a:endParaRPr lang="en-GB" sz="2100" dirty="0">
              <a:latin typeface="+mj-lt"/>
            </a:endParaRPr>
          </a:p>
          <a:p>
            <a:pPr>
              <a:buFont typeface="Courier New" panose="02070309020205020404" pitchFamily="49" charset="0"/>
              <a:buChar char="o"/>
            </a:pPr>
            <a:r>
              <a:rPr lang="en-GB" sz="2100" dirty="0">
                <a:latin typeface="+mj-lt"/>
              </a:rPr>
              <a:t>Complaints often not taken seriously or resolved quickly</a:t>
            </a:r>
          </a:p>
          <a:p>
            <a:pPr>
              <a:buFont typeface="Courier New" panose="02070309020205020404" pitchFamily="49" charset="0"/>
              <a:buChar char="o"/>
            </a:pPr>
            <a:endParaRPr lang="en-GB" sz="2100" dirty="0">
              <a:latin typeface="+mj-lt"/>
            </a:endParaRPr>
          </a:p>
          <a:p>
            <a:pPr>
              <a:buFont typeface="Courier New" panose="02070309020205020404" pitchFamily="49" charset="0"/>
              <a:buChar char="o"/>
            </a:pPr>
            <a:r>
              <a:rPr lang="en-GB" sz="2100" dirty="0">
                <a:latin typeface="+mj-lt"/>
              </a:rPr>
              <a:t>Serious misconduct not always followed by strong consequences</a:t>
            </a:r>
          </a:p>
          <a:p>
            <a:pPr>
              <a:buFont typeface="Courier New" panose="02070309020205020404" pitchFamily="49" charset="0"/>
              <a:buChar char="o"/>
            </a:pPr>
            <a:endParaRPr lang="en-GB" sz="2100" dirty="0">
              <a:latin typeface="+mj-lt"/>
            </a:endParaRPr>
          </a:p>
          <a:p>
            <a:pPr>
              <a:buFont typeface="Courier New" panose="02070309020205020404" pitchFamily="49" charset="0"/>
              <a:buChar char="o"/>
            </a:pPr>
            <a:r>
              <a:rPr lang="en-GB" sz="2100" dirty="0">
                <a:latin typeface="+mj-lt"/>
              </a:rPr>
              <a:t>Lack of accountability damages public trust further</a:t>
            </a:r>
          </a:p>
          <a:p>
            <a:pPr>
              <a:buFont typeface="Courier New" panose="02070309020205020404" pitchFamily="49" charset="0"/>
              <a:buChar char="o"/>
            </a:pPr>
            <a:endParaRPr lang="en-GB" sz="2100" dirty="0">
              <a:latin typeface="+mj-lt"/>
            </a:endParaRPr>
          </a:p>
          <a:p>
            <a:pPr>
              <a:buFont typeface="Courier New" panose="02070309020205020404" pitchFamily="49" charset="0"/>
              <a:buChar char="o"/>
            </a:pPr>
            <a:r>
              <a:rPr lang="en-GB" sz="2100" dirty="0">
                <a:latin typeface="+mj-lt"/>
              </a:rPr>
              <a:t>Visible accountability is key to rebuilding confidence</a:t>
            </a:r>
          </a:p>
          <a:p>
            <a:pPr marL="0" indent="0">
              <a:buNone/>
            </a:pPr>
            <a:endParaRPr lang="en-GB" sz="2100" dirty="0">
              <a:latin typeface="+mj-lt"/>
            </a:endParaRPr>
          </a:p>
          <a:p>
            <a:pPr marL="0" indent="0">
              <a:buNone/>
            </a:pPr>
            <a:r>
              <a:rPr lang="en-GB" sz="1600" dirty="0">
                <a:latin typeface="+mj-lt"/>
              </a:rPr>
              <a:t>(Mkay, 2023; London Assembly, 2023)</a:t>
            </a:r>
            <a:endParaRPr lang="en-GB" sz="1600" dirty="0">
              <a:latin typeface="+mj-lt"/>
              <a:ea typeface="Calibri Light"/>
              <a:cs typeface="Calibri Light"/>
            </a:endParaRPr>
          </a:p>
          <a:p>
            <a:pPr marL="0" indent="0">
              <a:buNone/>
            </a:pPr>
            <a:endParaRPr lang="en-GB" sz="2000" dirty="0"/>
          </a:p>
        </p:txBody>
      </p:sp>
    </p:spTree>
    <p:extLst>
      <p:ext uri="{BB962C8B-B14F-4D97-AF65-F5344CB8AC3E}">
        <p14:creationId xmlns:p14="http://schemas.microsoft.com/office/powerpoint/2010/main" val="1628840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88170F-83D6-021F-1B42-BF1FDB24F8A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AE9CE8-352F-37A0-1BA0-AAD4FB66A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0774811-A6FF-7287-C2F0-D1C29F064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04DACC6-C0F7-2319-6A54-3C05260715F6}"/>
              </a:ext>
            </a:extLst>
          </p:cNvPr>
          <p:cNvSpPr>
            <a:spLocks noGrp="1"/>
          </p:cNvSpPr>
          <p:nvPr>
            <p:ph type="title"/>
          </p:nvPr>
        </p:nvSpPr>
        <p:spPr>
          <a:xfrm>
            <a:off x="1173574" y="1995985"/>
            <a:ext cx="3382890" cy="2481886"/>
          </a:xfrm>
        </p:spPr>
        <p:txBody>
          <a:bodyPr>
            <a:normAutofit/>
          </a:bodyPr>
          <a:lstStyle/>
          <a:p>
            <a:pPr algn="ctr"/>
            <a:r>
              <a:rPr lang="en-GB" sz="4100"/>
              <a:t>Implications for Protection of Vulnerable Communities</a:t>
            </a:r>
          </a:p>
        </p:txBody>
      </p:sp>
      <p:sp>
        <p:nvSpPr>
          <p:cNvPr id="3" name="Content Placeholder 2">
            <a:extLst>
              <a:ext uri="{FF2B5EF4-FFF2-40B4-BE49-F238E27FC236}">
                <a16:creationId xmlns:a16="http://schemas.microsoft.com/office/drawing/2014/main" id="{B478E6A8-F6DC-2EEA-92C0-EFFDAA4D1C78}"/>
              </a:ext>
            </a:extLst>
          </p:cNvPr>
          <p:cNvSpPr>
            <a:spLocks noGrp="1"/>
          </p:cNvSpPr>
          <p:nvPr>
            <p:ph idx="1"/>
          </p:nvPr>
        </p:nvSpPr>
        <p:spPr>
          <a:xfrm>
            <a:off x="5730038" y="1219200"/>
            <a:ext cx="6068786" cy="5577092"/>
          </a:xfrm>
        </p:spPr>
        <p:txBody>
          <a:bodyPr anchor="ctr">
            <a:normAutofit/>
          </a:bodyPr>
          <a:lstStyle/>
          <a:p>
            <a:pPr marL="0" indent="0">
              <a:buNone/>
            </a:pPr>
            <a:r>
              <a:rPr lang="en-GB" sz="2100" dirty="0">
                <a:latin typeface="+mj-lt"/>
              </a:rPr>
              <a:t>Burley, (2023) highlights failures in protecting</a:t>
            </a:r>
          </a:p>
          <a:p>
            <a:pPr lvl="1">
              <a:buFont typeface="Courier New" panose="02070309020205020404" pitchFamily="49" charset="0"/>
              <a:buChar char="o"/>
            </a:pPr>
            <a:r>
              <a:rPr lang="en-GB" sz="2100" dirty="0">
                <a:latin typeface="+mj-lt"/>
              </a:rPr>
              <a:t>Children &amp; young people</a:t>
            </a:r>
          </a:p>
          <a:p>
            <a:pPr lvl="1">
              <a:buFont typeface="Courier New" panose="02070309020205020404" pitchFamily="49" charset="0"/>
              <a:buChar char="o"/>
            </a:pPr>
            <a:r>
              <a:rPr lang="en-GB" sz="2100" dirty="0">
                <a:latin typeface="+mj-lt"/>
              </a:rPr>
              <a:t>Women and girls</a:t>
            </a:r>
          </a:p>
          <a:p>
            <a:pPr lvl="1">
              <a:buFont typeface="Courier New" panose="02070309020205020404" pitchFamily="49" charset="0"/>
              <a:buChar char="o"/>
            </a:pPr>
            <a:r>
              <a:rPr lang="en-GB" sz="2100" dirty="0">
                <a:latin typeface="+mj-lt"/>
              </a:rPr>
              <a:t>Black and minoritised ethnic groups</a:t>
            </a:r>
          </a:p>
          <a:p>
            <a:pPr marL="457200" lvl="1" indent="0">
              <a:buNone/>
            </a:pPr>
            <a:endParaRPr lang="en-GB" sz="2100" dirty="0">
              <a:latin typeface="+mj-lt"/>
            </a:endParaRPr>
          </a:p>
          <a:p>
            <a:pPr marL="0" indent="0">
              <a:buNone/>
            </a:pPr>
            <a:r>
              <a:rPr lang="en-GB" sz="2100" dirty="0">
                <a:latin typeface="+mj-lt"/>
              </a:rPr>
              <a:t>Met failed to address serious crimes affecting women and girls</a:t>
            </a:r>
          </a:p>
          <a:p>
            <a:pPr marL="0" indent="0">
              <a:buNone/>
            </a:pPr>
            <a:endParaRPr lang="en-GB" sz="2100" dirty="0">
              <a:latin typeface="+mj-lt"/>
            </a:endParaRPr>
          </a:p>
          <a:p>
            <a:pPr marL="0" indent="0">
              <a:buNone/>
            </a:pPr>
            <a:r>
              <a:rPr lang="en-GB" sz="2100" dirty="0">
                <a:latin typeface="+mj-lt"/>
              </a:rPr>
              <a:t>Lack of specialist training for these harms</a:t>
            </a:r>
          </a:p>
          <a:p>
            <a:pPr marL="0" indent="0">
              <a:buNone/>
            </a:pPr>
            <a:endParaRPr lang="en-GB" sz="2100" dirty="0">
              <a:latin typeface="+mj-lt"/>
            </a:endParaRPr>
          </a:p>
          <a:p>
            <a:pPr marL="0" indent="0">
              <a:buNone/>
            </a:pPr>
            <a:r>
              <a:rPr lang="en-GB" sz="2100" dirty="0">
                <a:latin typeface="+mj-lt"/>
              </a:rPr>
              <a:t>Need for a child-focused strategy</a:t>
            </a:r>
          </a:p>
          <a:p>
            <a:pPr marL="0" indent="0">
              <a:buNone/>
            </a:pPr>
            <a:endParaRPr lang="en-GB" sz="2100" dirty="0">
              <a:latin typeface="+mj-lt"/>
            </a:endParaRPr>
          </a:p>
          <a:p>
            <a:pPr marL="0" indent="0">
              <a:buNone/>
            </a:pPr>
            <a:r>
              <a:rPr lang="en-GB" sz="2100" dirty="0">
                <a:latin typeface="+mj-lt"/>
              </a:rPr>
              <a:t>Reset policing approaches to build trust</a:t>
            </a:r>
          </a:p>
          <a:p>
            <a:endParaRPr lang="en-GB" sz="2000" dirty="0"/>
          </a:p>
        </p:txBody>
      </p:sp>
    </p:spTree>
    <p:extLst>
      <p:ext uri="{BB962C8B-B14F-4D97-AF65-F5344CB8AC3E}">
        <p14:creationId xmlns:p14="http://schemas.microsoft.com/office/powerpoint/2010/main" val="164715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C7E6F-188C-5FF5-AC02-5F4EC3641DC8}"/>
              </a:ext>
            </a:extLst>
          </p:cNvPr>
          <p:cNvSpPr>
            <a:spLocks noGrp="1"/>
          </p:cNvSpPr>
          <p:nvPr>
            <p:ph type="title"/>
          </p:nvPr>
        </p:nvSpPr>
        <p:spPr/>
        <p:txBody>
          <a:bodyPr/>
          <a:lstStyle/>
          <a:p>
            <a:r>
              <a:rPr lang="en-US"/>
              <a:t>Links to Other UK Forces</a:t>
            </a:r>
            <a:endParaRPr lang="en-GB"/>
          </a:p>
        </p:txBody>
      </p:sp>
      <p:sp>
        <p:nvSpPr>
          <p:cNvPr id="3" name="Text Placeholder 2">
            <a:extLst>
              <a:ext uri="{FF2B5EF4-FFF2-40B4-BE49-F238E27FC236}">
                <a16:creationId xmlns:a16="http://schemas.microsoft.com/office/drawing/2014/main" id="{EC50EED1-E7A9-9DDD-BEC5-D00086220873}"/>
              </a:ext>
            </a:extLst>
          </p:cNvPr>
          <p:cNvSpPr>
            <a:spLocks noGrp="1"/>
          </p:cNvSpPr>
          <p:nvPr>
            <p:ph type="body" idx="1"/>
          </p:nvPr>
        </p:nvSpPr>
        <p:spPr>
          <a:ln w="28575">
            <a:solidFill>
              <a:schemeClr val="accent1"/>
            </a:solidFill>
          </a:ln>
        </p:spPr>
        <p:txBody>
          <a:bodyPr/>
          <a:lstStyle/>
          <a:p>
            <a:r>
              <a:rPr lang="en-GB" b="0">
                <a:latin typeface="+mj-lt"/>
              </a:rPr>
              <a:t>Greater Manchester Police</a:t>
            </a:r>
            <a:endParaRPr lang="en-GB">
              <a:latin typeface="+mj-lt"/>
            </a:endParaRPr>
          </a:p>
        </p:txBody>
      </p:sp>
      <p:sp>
        <p:nvSpPr>
          <p:cNvPr id="4" name="Content Placeholder 3">
            <a:extLst>
              <a:ext uri="{FF2B5EF4-FFF2-40B4-BE49-F238E27FC236}">
                <a16:creationId xmlns:a16="http://schemas.microsoft.com/office/drawing/2014/main" id="{6F4D739C-367B-89F2-3D0B-959948AAE4D6}"/>
              </a:ext>
            </a:extLst>
          </p:cNvPr>
          <p:cNvSpPr>
            <a:spLocks noGrp="1"/>
          </p:cNvSpPr>
          <p:nvPr>
            <p:ph sz="half" idx="2"/>
          </p:nvPr>
        </p:nvSpPr>
        <p:spPr>
          <a:ln w="28575">
            <a:solidFill>
              <a:schemeClr val="accent1"/>
            </a:solidFill>
          </a:ln>
        </p:spPr>
        <p:txBody>
          <a:bodyPr>
            <a:normAutofit fontScale="92500" lnSpcReduction="10000"/>
          </a:bodyPr>
          <a:lstStyle/>
          <a:p>
            <a:pPr>
              <a:buFont typeface="Courier New" panose="02070309020205020404" pitchFamily="49" charset="0"/>
              <a:buChar char="o"/>
            </a:pPr>
            <a:endParaRPr lang="en-GB" sz="2400" dirty="0">
              <a:latin typeface="+mj-lt"/>
            </a:endParaRPr>
          </a:p>
          <a:p>
            <a:pPr>
              <a:buFont typeface="Courier New" panose="02070309020205020404" pitchFamily="49" charset="0"/>
              <a:buChar char="o"/>
            </a:pPr>
            <a:r>
              <a:rPr lang="en-GB" sz="2400" dirty="0">
                <a:latin typeface="+mj-lt"/>
              </a:rPr>
              <a:t>Failed to improve response to vulnerable victims.</a:t>
            </a:r>
          </a:p>
          <a:p>
            <a:pPr>
              <a:buFont typeface="Courier New" panose="02070309020205020404" pitchFamily="49" charset="0"/>
              <a:buChar char="o"/>
            </a:pPr>
            <a:endParaRPr lang="en-GB" sz="2400" dirty="0">
              <a:latin typeface="+mj-lt"/>
            </a:endParaRPr>
          </a:p>
          <a:p>
            <a:pPr>
              <a:buFont typeface="Courier New" panose="02070309020205020404" pitchFamily="49" charset="0"/>
              <a:buChar char="o"/>
            </a:pPr>
            <a:r>
              <a:rPr lang="en-GB" sz="2400" dirty="0">
                <a:latin typeface="+mj-lt"/>
              </a:rPr>
              <a:t>Delays in attending high-risk incidents.</a:t>
            </a:r>
          </a:p>
          <a:p>
            <a:pPr>
              <a:buFont typeface="Courier New" panose="02070309020205020404" pitchFamily="49" charset="0"/>
              <a:buChar char="o"/>
            </a:pPr>
            <a:endParaRPr lang="en-GB" sz="2400" dirty="0">
              <a:latin typeface="+mj-lt"/>
            </a:endParaRPr>
          </a:p>
          <a:p>
            <a:pPr>
              <a:buFont typeface="Courier New" panose="02070309020205020404" pitchFamily="49" charset="0"/>
              <a:buChar char="o"/>
            </a:pPr>
            <a:r>
              <a:rPr lang="en-GB" sz="2400" dirty="0">
                <a:latin typeface="+mj-lt"/>
              </a:rPr>
              <a:t>Concerns raised despite previous warnings.</a:t>
            </a:r>
          </a:p>
          <a:p>
            <a:pPr marL="0" indent="0">
              <a:buNone/>
            </a:pPr>
            <a:endParaRPr lang="en-GB" sz="2400" dirty="0">
              <a:latin typeface="+mj-lt"/>
            </a:endParaRPr>
          </a:p>
          <a:p>
            <a:pPr marL="0" indent="0">
              <a:buNone/>
            </a:pPr>
            <a:r>
              <a:rPr lang="en-GB" sz="1700" dirty="0"/>
              <a:t>(</a:t>
            </a:r>
            <a:r>
              <a:rPr lang="en-GB" sz="1700" dirty="0">
                <a:latin typeface="+mj-lt"/>
              </a:rPr>
              <a:t>HMICFRS, 2021)</a:t>
            </a:r>
          </a:p>
        </p:txBody>
      </p:sp>
      <p:sp>
        <p:nvSpPr>
          <p:cNvPr id="5" name="Text Placeholder 4">
            <a:extLst>
              <a:ext uri="{FF2B5EF4-FFF2-40B4-BE49-F238E27FC236}">
                <a16:creationId xmlns:a16="http://schemas.microsoft.com/office/drawing/2014/main" id="{57B3D7F0-4C8E-4895-FE64-C9A27D0969F9}"/>
              </a:ext>
            </a:extLst>
          </p:cNvPr>
          <p:cNvSpPr>
            <a:spLocks noGrp="1"/>
          </p:cNvSpPr>
          <p:nvPr>
            <p:ph type="body" sz="quarter" idx="3"/>
          </p:nvPr>
        </p:nvSpPr>
        <p:spPr>
          <a:xfrm>
            <a:off x="6169024" y="1681163"/>
            <a:ext cx="5183188" cy="823912"/>
          </a:xfrm>
          <a:ln w="28575">
            <a:solidFill>
              <a:schemeClr val="accent1"/>
            </a:solidFill>
          </a:ln>
        </p:spPr>
        <p:txBody>
          <a:bodyPr/>
          <a:lstStyle/>
          <a:p>
            <a:r>
              <a:rPr lang="en-GB" b="0">
                <a:latin typeface="+mj-lt"/>
              </a:rPr>
              <a:t>West Midlands Police</a:t>
            </a:r>
            <a:endParaRPr lang="en-GB">
              <a:latin typeface="+mj-lt"/>
            </a:endParaRPr>
          </a:p>
        </p:txBody>
      </p:sp>
      <p:sp>
        <p:nvSpPr>
          <p:cNvPr id="6" name="Content Placeholder 5">
            <a:extLst>
              <a:ext uri="{FF2B5EF4-FFF2-40B4-BE49-F238E27FC236}">
                <a16:creationId xmlns:a16="http://schemas.microsoft.com/office/drawing/2014/main" id="{BC412EEC-4596-6AEB-07D2-9749FAB331E0}"/>
              </a:ext>
            </a:extLst>
          </p:cNvPr>
          <p:cNvSpPr>
            <a:spLocks noGrp="1"/>
          </p:cNvSpPr>
          <p:nvPr>
            <p:ph sz="quarter" idx="4"/>
          </p:nvPr>
        </p:nvSpPr>
        <p:spPr>
          <a:ln w="28575" cmpd="thickThin">
            <a:solidFill>
              <a:schemeClr val="accent1"/>
            </a:solidFill>
          </a:ln>
        </p:spPr>
        <p:txBody>
          <a:bodyPr>
            <a:normAutofit fontScale="92500" lnSpcReduction="10000"/>
          </a:bodyPr>
          <a:lstStyle/>
          <a:p>
            <a:pPr>
              <a:buFont typeface="Courier New" panose="02070309020205020404" pitchFamily="49" charset="0"/>
              <a:buChar char="o"/>
            </a:pPr>
            <a:endParaRPr lang="en-GB" dirty="0"/>
          </a:p>
          <a:p>
            <a:pPr>
              <a:buFont typeface="Courier New" panose="02070309020205020404" pitchFamily="49" charset="0"/>
              <a:buChar char="o"/>
            </a:pPr>
            <a:r>
              <a:rPr lang="en-GB" sz="2400" dirty="0">
                <a:latin typeface="+mj-lt"/>
              </a:rPr>
              <a:t>Shown weakness in supporting vulnerable individuals.</a:t>
            </a:r>
          </a:p>
          <a:p>
            <a:pPr>
              <a:buFont typeface="Courier New" panose="02070309020205020404" pitchFamily="49" charset="0"/>
              <a:buChar char="o"/>
            </a:pPr>
            <a:endParaRPr lang="en-GB" sz="2400" dirty="0">
              <a:latin typeface="+mj-lt"/>
            </a:endParaRPr>
          </a:p>
          <a:p>
            <a:pPr>
              <a:buFont typeface="Courier New" panose="02070309020205020404" pitchFamily="49" charset="0"/>
              <a:buChar char="o"/>
            </a:pPr>
            <a:r>
              <a:rPr lang="en-GB" sz="2400" dirty="0">
                <a:latin typeface="+mj-lt"/>
              </a:rPr>
              <a:t>They also had problems with safeguarding and investigations </a:t>
            </a:r>
          </a:p>
          <a:p>
            <a:pPr marL="0" indent="0">
              <a:buNone/>
            </a:pPr>
            <a:endParaRPr lang="en-GB" sz="2400" dirty="0">
              <a:latin typeface="+mj-lt"/>
            </a:endParaRPr>
          </a:p>
          <a:p>
            <a:pPr marL="0" indent="0">
              <a:buNone/>
            </a:pPr>
            <a:endParaRPr lang="en-GB" sz="2400" dirty="0">
              <a:latin typeface="+mj-lt"/>
            </a:endParaRPr>
          </a:p>
          <a:p>
            <a:pPr marL="0" indent="0">
              <a:buNone/>
            </a:pPr>
            <a:r>
              <a:rPr lang="en-GB" sz="1700" dirty="0">
                <a:latin typeface="+mj-lt"/>
              </a:rPr>
              <a:t>(HMICRFS 2023)</a:t>
            </a:r>
          </a:p>
        </p:txBody>
      </p:sp>
      <p:pic>
        <p:nvPicPr>
          <p:cNvPr id="7" name="Graphic 6" descr="Link with solid fill">
            <a:extLst>
              <a:ext uri="{FF2B5EF4-FFF2-40B4-BE49-F238E27FC236}">
                <a16:creationId xmlns:a16="http://schemas.microsoft.com/office/drawing/2014/main" id="{F3F87839-7265-422F-613A-9C9048BD62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38193" y="35155"/>
            <a:ext cx="1691820" cy="1655533"/>
          </a:xfrm>
          <a:prstGeom prst="rect">
            <a:avLst/>
          </a:prstGeom>
        </p:spPr>
      </p:pic>
    </p:spTree>
    <p:extLst>
      <p:ext uri="{BB962C8B-B14F-4D97-AF65-F5344CB8AC3E}">
        <p14:creationId xmlns:p14="http://schemas.microsoft.com/office/powerpoint/2010/main" val="956081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1D7EF1B-7265-4A47-AB85-5639DB833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3615"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AB011930-B639-64D7-D83B-84ABF6348290}"/>
              </a:ext>
            </a:extLst>
          </p:cNvPr>
          <p:cNvSpPr>
            <a:spLocks noGrp="1"/>
          </p:cNvSpPr>
          <p:nvPr>
            <p:ph type="title"/>
          </p:nvPr>
        </p:nvSpPr>
        <p:spPr>
          <a:xfrm>
            <a:off x="6248400" y="1065749"/>
            <a:ext cx="5105400" cy="4726502"/>
          </a:xfrm>
        </p:spPr>
        <p:txBody>
          <a:bodyPr>
            <a:normAutofit/>
          </a:bodyPr>
          <a:lstStyle/>
          <a:p>
            <a:r>
              <a:rPr lang="en-GB"/>
              <a:t>Critical Assessment: Limitations of Report</a:t>
            </a:r>
          </a:p>
        </p:txBody>
      </p:sp>
      <p:sp>
        <p:nvSpPr>
          <p:cNvPr id="3" name="Content Placeholder 2">
            <a:extLst>
              <a:ext uri="{FF2B5EF4-FFF2-40B4-BE49-F238E27FC236}">
                <a16:creationId xmlns:a16="http://schemas.microsoft.com/office/drawing/2014/main" id="{B14E451D-5F05-F1EE-B80A-5600E63E781D}"/>
              </a:ext>
            </a:extLst>
          </p:cNvPr>
          <p:cNvSpPr>
            <a:spLocks noGrp="1"/>
          </p:cNvSpPr>
          <p:nvPr>
            <p:ph idx="1"/>
          </p:nvPr>
        </p:nvSpPr>
        <p:spPr>
          <a:xfrm>
            <a:off x="729343" y="713313"/>
            <a:ext cx="6802545" cy="5431376"/>
          </a:xfrm>
        </p:spPr>
        <p:txBody>
          <a:bodyPr anchor="ctr">
            <a:normAutofit/>
          </a:bodyPr>
          <a:lstStyle/>
          <a:p>
            <a:pPr>
              <a:buFont typeface="Courier New" panose="020B0604020202020204" pitchFamily="34" charset="0"/>
              <a:buChar char="o"/>
            </a:pPr>
            <a:r>
              <a:rPr lang="en-GB" sz="2100" dirty="0">
                <a:latin typeface="+mj-lt"/>
              </a:rPr>
              <a:t>Focused on Met only</a:t>
            </a:r>
            <a:endParaRPr lang="en-US" dirty="0">
              <a:ea typeface="Calibri" panose="020F0502020204030204"/>
              <a:cs typeface="Calibri" panose="020F0502020204030204"/>
            </a:endParaRPr>
          </a:p>
          <a:p>
            <a:pPr>
              <a:buFont typeface="Courier New" panose="020B0604020202020204" pitchFamily="34" charset="0"/>
              <a:buChar char="o"/>
            </a:pPr>
            <a:endParaRPr lang="en-GB" sz="2100" dirty="0">
              <a:latin typeface="+mj-lt"/>
            </a:endParaRPr>
          </a:p>
          <a:p>
            <a:pPr>
              <a:buFont typeface="Courier New" panose="020B0604020202020204" pitchFamily="34" charset="0"/>
              <a:buChar char="o"/>
            </a:pPr>
            <a:r>
              <a:rPr lang="en-GB" sz="2100" dirty="0">
                <a:latin typeface="+mj-lt"/>
              </a:rPr>
              <a:t>Internal data reliance</a:t>
            </a:r>
            <a:endParaRPr lang="en-GB" sz="2100" dirty="0">
              <a:latin typeface="+mj-lt"/>
              <a:ea typeface="Calibri Light" panose="020F0302020204030204"/>
              <a:cs typeface="Calibri Light" panose="020F0302020204030204"/>
            </a:endParaRPr>
          </a:p>
          <a:p>
            <a:pPr>
              <a:buFont typeface="Courier New" panose="020B0604020202020204" pitchFamily="34" charset="0"/>
              <a:buChar char="o"/>
            </a:pPr>
            <a:endParaRPr lang="en-GB" sz="2100" dirty="0">
              <a:latin typeface="+mj-lt"/>
            </a:endParaRPr>
          </a:p>
          <a:p>
            <a:pPr>
              <a:buFont typeface="Courier New" panose="020B0604020202020204" pitchFamily="34" charset="0"/>
              <a:buChar char="o"/>
            </a:pPr>
            <a:r>
              <a:rPr lang="en-GB" sz="2100" dirty="0">
                <a:latin typeface="+mj-lt"/>
              </a:rPr>
              <a:t>Limited long-term evaluation</a:t>
            </a:r>
            <a:endParaRPr lang="en-GB" sz="2100" dirty="0">
              <a:latin typeface="+mj-lt"/>
              <a:ea typeface="Calibri Light" panose="020F0302020204030204"/>
              <a:cs typeface="Calibri Light" panose="020F0302020204030204"/>
            </a:endParaRPr>
          </a:p>
          <a:p>
            <a:pPr>
              <a:buFont typeface="Courier New" panose="020B0604020202020204" pitchFamily="34" charset="0"/>
              <a:buChar char="o"/>
            </a:pPr>
            <a:endParaRPr lang="en-GB" sz="2100" dirty="0">
              <a:latin typeface="+mj-lt"/>
            </a:endParaRPr>
          </a:p>
          <a:p>
            <a:pPr>
              <a:buFont typeface="Courier New" panose="020B0604020202020204" pitchFamily="34" charset="0"/>
              <a:buChar char="o"/>
            </a:pPr>
            <a:r>
              <a:rPr lang="en-GB" sz="2100" dirty="0">
                <a:latin typeface="+mj-lt"/>
              </a:rPr>
              <a:t>Risk of repeating past failures</a:t>
            </a:r>
            <a:endParaRPr lang="en-GB" sz="2100" dirty="0">
              <a:latin typeface="+mj-lt"/>
              <a:cs typeface="Calibri Light" panose="020F0302020204030204"/>
            </a:endParaRPr>
          </a:p>
          <a:p>
            <a:pPr>
              <a:buFont typeface="Courier New" panose="020B0604020202020204" pitchFamily="34" charset="0"/>
              <a:buChar char="o"/>
            </a:pPr>
            <a:endParaRPr lang="en-GB" sz="2100" dirty="0">
              <a:latin typeface="+mj-lt"/>
              <a:ea typeface="Calibri Light" panose="020F0302020204030204"/>
              <a:cs typeface="Calibri Light" panose="020F0302020204030204"/>
            </a:endParaRPr>
          </a:p>
          <a:p>
            <a:pPr marL="0" indent="0">
              <a:buNone/>
            </a:pPr>
            <a:endParaRPr lang="en-GB" sz="2100" dirty="0">
              <a:latin typeface="Calibri Light" panose="020F0302020204030204"/>
              <a:ea typeface="Calibri Light" panose="020F0302020204030204"/>
              <a:cs typeface="Calibri Light" panose="020F0302020204030204"/>
            </a:endParaRPr>
          </a:p>
          <a:p>
            <a:pPr marL="0" indent="0">
              <a:buNone/>
            </a:pPr>
            <a:endParaRPr lang="en-GB" sz="2100" dirty="0">
              <a:latin typeface="Calibri Light" panose="020F0302020204030204"/>
              <a:ea typeface="Calibri Light" panose="020F0302020204030204"/>
              <a:cs typeface="Calibri Light" panose="020F0302020204030204"/>
            </a:endParaRPr>
          </a:p>
          <a:p>
            <a:pPr>
              <a:buNone/>
            </a:pPr>
            <a:r>
              <a:rPr lang="en-GB" sz="1600" dirty="0">
                <a:latin typeface="+mj-lt"/>
              </a:rPr>
              <a:t>(Ipsos 2023; The Metropolitan Police, 2023; </a:t>
            </a:r>
            <a:endParaRPr lang="en-GB" sz="1600" dirty="0">
              <a:latin typeface="+mj-lt"/>
              <a:ea typeface="Calibri Light"/>
              <a:cs typeface="Calibri Light"/>
            </a:endParaRPr>
          </a:p>
          <a:p>
            <a:pPr>
              <a:buNone/>
            </a:pPr>
            <a:r>
              <a:rPr lang="en-GB" sz="1600" dirty="0">
                <a:latin typeface="+mj-lt"/>
              </a:rPr>
              <a:t>London Assembly, 2025)</a:t>
            </a:r>
            <a:endParaRPr lang="en-GB" sz="1600" dirty="0"/>
          </a:p>
          <a:p>
            <a:pPr marL="0" indent="0">
              <a:buNone/>
            </a:pPr>
            <a:endParaRPr lang="en-GB" sz="2000" b="1" dirty="0">
              <a:latin typeface="Calibri" panose="020F0502020204030204"/>
              <a:ea typeface="Calibri"/>
              <a:cs typeface="Calibri"/>
            </a:endParaRPr>
          </a:p>
        </p:txBody>
      </p:sp>
    </p:spTree>
    <p:extLst>
      <p:ext uri="{BB962C8B-B14F-4D97-AF65-F5344CB8AC3E}">
        <p14:creationId xmlns:p14="http://schemas.microsoft.com/office/powerpoint/2010/main" val="3744115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C89C0D-52A8-8372-D317-8582B4531C64}"/>
              </a:ext>
            </a:extLst>
          </p:cNvPr>
          <p:cNvSpPr>
            <a:spLocks noGrp="1"/>
          </p:cNvSpPr>
          <p:nvPr>
            <p:ph type="title"/>
          </p:nvPr>
        </p:nvSpPr>
        <p:spPr>
          <a:xfrm>
            <a:off x="953794" y="2943284"/>
            <a:ext cx="4055418" cy="2146374"/>
          </a:xfrm>
          <a:noFill/>
          <a:ln>
            <a:noFill/>
          </a:ln>
        </p:spPr>
        <p:txBody>
          <a:bodyPr anchor="b">
            <a:normAutofit/>
          </a:bodyPr>
          <a:lstStyle/>
          <a:p>
            <a:r>
              <a:rPr lang="en-GB">
                <a:solidFill>
                  <a:schemeClr val="tx1">
                    <a:lumMod val="85000"/>
                    <a:lumOff val="15000"/>
                  </a:schemeClr>
                </a:solidFill>
              </a:rPr>
              <a:t>Conclusion </a:t>
            </a:r>
          </a:p>
        </p:txBody>
      </p:sp>
      <p:sp>
        <p:nvSpPr>
          <p:cNvPr id="3" name="Content Placeholder 2">
            <a:extLst>
              <a:ext uri="{FF2B5EF4-FFF2-40B4-BE49-F238E27FC236}">
                <a16:creationId xmlns:a16="http://schemas.microsoft.com/office/drawing/2014/main" id="{E29B96BE-562D-F887-5203-A781858960A5}"/>
              </a:ext>
            </a:extLst>
          </p:cNvPr>
          <p:cNvSpPr>
            <a:spLocks noGrp="1"/>
          </p:cNvSpPr>
          <p:nvPr>
            <p:ph idx="1"/>
          </p:nvPr>
        </p:nvSpPr>
        <p:spPr>
          <a:xfrm>
            <a:off x="6096000" y="590608"/>
            <a:ext cx="5367130" cy="5867400"/>
          </a:xfrm>
        </p:spPr>
        <p:txBody>
          <a:bodyPr vert="horz" lIns="91440" tIns="45720" rIns="91440" bIns="45720" rtlCol="0" anchor="t">
            <a:normAutofit/>
          </a:bodyPr>
          <a:lstStyle/>
          <a:p>
            <a:pPr>
              <a:buFont typeface="Courier New" panose="02070309020205020404" pitchFamily="49" charset="0"/>
              <a:buChar char="o"/>
            </a:pPr>
            <a:r>
              <a:rPr lang="en-GB" sz="2300" dirty="0">
                <a:latin typeface="+mj-lt"/>
              </a:rPr>
              <a:t>Failure to adapt to modern society</a:t>
            </a:r>
          </a:p>
          <a:p>
            <a:pPr>
              <a:buFont typeface="Courier New" panose="02070309020205020404" pitchFamily="49" charset="0"/>
              <a:buChar char="o"/>
            </a:pPr>
            <a:r>
              <a:rPr lang="en-GB" sz="2300" dirty="0">
                <a:latin typeface="+mj-lt"/>
              </a:rPr>
              <a:t>Issues around ethnicity and misogyny</a:t>
            </a:r>
          </a:p>
          <a:p>
            <a:pPr>
              <a:buFont typeface="Courier New" panose="02070309020205020404" pitchFamily="49" charset="0"/>
              <a:buChar char="o"/>
            </a:pPr>
            <a:r>
              <a:rPr lang="en-GB" sz="2300" dirty="0">
                <a:latin typeface="+mj-lt"/>
              </a:rPr>
              <a:t>Reliance on internal data</a:t>
            </a:r>
          </a:p>
          <a:p>
            <a:pPr>
              <a:buFont typeface="Courier New" panose="02070309020205020404" pitchFamily="49" charset="0"/>
              <a:buChar char="o"/>
            </a:pPr>
            <a:r>
              <a:rPr lang="en-GB" sz="2300" dirty="0">
                <a:latin typeface="+mj-lt"/>
              </a:rPr>
              <a:t>Focused only on the Met</a:t>
            </a:r>
          </a:p>
          <a:p>
            <a:pPr>
              <a:buFont typeface="Courier New" panose="02070309020205020404" pitchFamily="49" charset="0"/>
              <a:buChar char="o"/>
            </a:pPr>
            <a:r>
              <a:rPr lang="en-GB" sz="2300" dirty="0">
                <a:latin typeface="+mj-lt"/>
              </a:rPr>
              <a:t>Limits understanding of wider failure</a:t>
            </a:r>
          </a:p>
          <a:p>
            <a:pPr marL="0" indent="0">
              <a:buNone/>
            </a:pPr>
            <a:endParaRPr lang="en-GB" sz="2300" dirty="0">
              <a:latin typeface="+mj-lt"/>
            </a:endParaRPr>
          </a:p>
          <a:p>
            <a:pPr marL="0" indent="0">
              <a:buNone/>
            </a:pPr>
            <a:r>
              <a:rPr lang="en-GB" sz="2300" dirty="0">
                <a:latin typeface="+mj-lt"/>
              </a:rPr>
              <a:t>Recommendations</a:t>
            </a:r>
          </a:p>
          <a:p>
            <a:pPr>
              <a:buFont typeface="Courier New" panose="02070309020205020404" pitchFamily="49" charset="0"/>
              <a:buChar char="o"/>
            </a:pPr>
            <a:r>
              <a:rPr lang="en-GB" sz="2300" dirty="0">
                <a:latin typeface="+mj-lt"/>
              </a:rPr>
              <a:t>Independent, multi-disciplinary misconduct teams</a:t>
            </a:r>
          </a:p>
          <a:p>
            <a:pPr>
              <a:buFont typeface="Courier New" panose="02070309020205020404" pitchFamily="49" charset="0"/>
              <a:buChar char="o"/>
            </a:pPr>
            <a:r>
              <a:rPr lang="en-GB" sz="2300" dirty="0">
                <a:latin typeface="+mj-lt"/>
              </a:rPr>
              <a:t>Stronger misconduct and dismissal processes</a:t>
            </a:r>
          </a:p>
          <a:p>
            <a:pPr>
              <a:buFont typeface="Courier New" panose="02070309020205020404" pitchFamily="49" charset="0"/>
              <a:buChar char="o"/>
            </a:pPr>
            <a:r>
              <a:rPr lang="en-GB" sz="2300" dirty="0">
                <a:latin typeface="+mj-lt"/>
              </a:rPr>
              <a:t>Better action on repeated unacceptable behaviour</a:t>
            </a:r>
          </a:p>
          <a:p>
            <a:pPr marL="0" indent="0">
              <a:buNone/>
            </a:pPr>
            <a:r>
              <a:rPr lang="en-GB" sz="1600" dirty="0">
                <a:latin typeface="+mj-lt"/>
              </a:rPr>
              <a:t>(Meade, 2023)</a:t>
            </a:r>
          </a:p>
        </p:txBody>
      </p:sp>
      <p:pic>
        <p:nvPicPr>
          <p:cNvPr id="5" name="Graphic 4" descr="Arrow Right with solid fill">
            <a:extLst>
              <a:ext uri="{FF2B5EF4-FFF2-40B4-BE49-F238E27FC236}">
                <a16:creationId xmlns:a16="http://schemas.microsoft.com/office/drawing/2014/main" id="{09D63879-41F7-548E-670A-FDF810C901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7983" y="3641651"/>
            <a:ext cx="4272434" cy="2896015"/>
          </a:xfrm>
          <a:prstGeom prst="rect">
            <a:avLst/>
          </a:prstGeom>
        </p:spPr>
      </p:pic>
    </p:spTree>
    <p:extLst>
      <p:ext uri="{BB962C8B-B14F-4D97-AF65-F5344CB8AC3E}">
        <p14:creationId xmlns:p14="http://schemas.microsoft.com/office/powerpoint/2010/main" val="2932001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54E1F-5189-0C38-7213-03F812DF2B93}"/>
              </a:ext>
            </a:extLst>
          </p:cNvPr>
          <p:cNvSpPr txBox="1"/>
          <p:nvPr/>
        </p:nvSpPr>
        <p:spPr>
          <a:xfrm>
            <a:off x="0" y="0"/>
            <a:ext cx="12192000" cy="9202519"/>
          </a:xfrm>
          <a:prstGeom prst="rect">
            <a:avLst/>
          </a:prstGeom>
          <a:noFill/>
        </p:spPr>
        <p:txBody>
          <a:bodyPr wrap="square" lIns="91440" tIns="45720" rIns="91440" bIns="45720" rtlCol="0" anchor="t">
            <a:spAutoFit/>
          </a:bodyPr>
          <a:lstStyle/>
          <a:p>
            <a:r>
              <a:rPr lang="en-GB" sz="1600" dirty="0"/>
              <a:t>Reference List:</a:t>
            </a:r>
            <a:endParaRPr lang="en-GB" sz="1400" dirty="0">
              <a:latin typeface="Calibri Light"/>
              <a:ea typeface="Calibri"/>
              <a:cs typeface="Calibri"/>
            </a:endParaRPr>
          </a:p>
          <a:p>
            <a:r>
              <a:rPr lang="en-GB" sz="1400" dirty="0">
                <a:latin typeface="Calibri Light"/>
                <a:ea typeface="+mn-lt"/>
                <a:cs typeface="+mn-lt"/>
              </a:rPr>
              <a:t>BBC News (2018) 'Stephen Lawrence murder: Case overview and Macpherson findings', </a:t>
            </a:r>
            <a:r>
              <a:rPr lang="en-GB" sz="1400" i="1" dirty="0">
                <a:latin typeface="Calibri Light"/>
                <a:ea typeface="+mn-lt"/>
                <a:cs typeface="+mn-lt"/>
              </a:rPr>
              <a:t>BBC News, </a:t>
            </a:r>
            <a:r>
              <a:rPr lang="en-GB" sz="1400" dirty="0">
                <a:latin typeface="Calibri Light"/>
                <a:ea typeface="+mn-lt"/>
                <a:cs typeface="+mn-lt"/>
              </a:rPr>
              <a:t>13 April.</a:t>
            </a:r>
            <a:r>
              <a:rPr lang="en-GB" sz="1400" i="1" dirty="0">
                <a:latin typeface="Calibri Light"/>
                <a:ea typeface="+mn-lt"/>
                <a:cs typeface="+mn-lt"/>
              </a:rPr>
              <a:t>  </a:t>
            </a:r>
            <a:r>
              <a:rPr lang="en-GB" sz="1400" dirty="0">
                <a:latin typeface="Calibri Light"/>
                <a:ea typeface="+mn-lt"/>
                <a:cs typeface="+mn-lt"/>
              </a:rPr>
              <a:t>Available at:</a:t>
            </a:r>
            <a:r>
              <a:rPr lang="en-GB" sz="1400" dirty="0">
                <a:latin typeface="Calibri Light"/>
                <a:ea typeface="Calibri Light"/>
                <a:cs typeface="Arial"/>
              </a:rPr>
              <a:t> </a:t>
            </a:r>
            <a:br>
              <a:rPr lang="en-GB" sz="1400" dirty="0">
                <a:latin typeface="Calibri Light"/>
                <a:cs typeface="Arial"/>
              </a:rPr>
            </a:br>
            <a:r>
              <a:rPr lang="en-GB" sz="1400" dirty="0">
                <a:latin typeface="Calibri Light"/>
                <a:cs typeface="Arial"/>
                <a:hlinkClick r:id="rId3"/>
              </a:rPr>
              <a:t>https://www.bbc.co.uk/news/uk-26465916 </a:t>
            </a:r>
            <a:r>
              <a:rPr lang="en-GB" sz="1400" dirty="0">
                <a:latin typeface="Calibri Light"/>
                <a:ea typeface="Calibri Light"/>
                <a:cs typeface="Arial"/>
                <a:hlinkClick r:id="rId3"/>
              </a:rPr>
              <a:t> </a:t>
            </a:r>
            <a:r>
              <a:rPr lang="en-GB" sz="1400" dirty="0">
                <a:latin typeface="Calibri Light"/>
                <a:ea typeface="Calibri Light"/>
                <a:cs typeface="Arial"/>
              </a:rPr>
              <a:t> (Accessed: 28 December 2025). </a:t>
            </a:r>
            <a:endParaRPr lang="en-GB" sz="1400" dirty="0">
              <a:latin typeface="Calibri Light"/>
              <a:ea typeface="Calibri Light"/>
              <a:cs typeface="Calibri"/>
            </a:endParaRPr>
          </a:p>
          <a:p>
            <a:endParaRPr lang="en-GB" sz="1400" dirty="0">
              <a:latin typeface="Calibri Light"/>
              <a:ea typeface="Calibri Light"/>
              <a:cs typeface="Arial"/>
            </a:endParaRPr>
          </a:p>
          <a:p>
            <a:r>
              <a:rPr lang="en-GB" sz="1400" dirty="0">
                <a:latin typeface="Calibri Light"/>
                <a:ea typeface="+mn-lt"/>
                <a:cs typeface="+mn-lt"/>
              </a:rPr>
              <a:t>Bottoms, A. and Tankebe, J. (2012). </a:t>
            </a:r>
            <a:r>
              <a:rPr lang="en-GB" sz="1400" i="1" dirty="0">
                <a:latin typeface="Calibri Light"/>
                <a:ea typeface="+mn-lt"/>
                <a:cs typeface="+mn-lt"/>
              </a:rPr>
              <a:t>Beyond procedural justice: A dialogic approach to legitimacy in criminal justice’, Journal of Criminal Law and Criminology, pp. 119–170.</a:t>
            </a:r>
            <a:r>
              <a:rPr lang="en-GB" sz="1400" dirty="0">
                <a:latin typeface="Calibri Light"/>
                <a:ea typeface="+mn-lt"/>
                <a:cs typeface="+mn-lt"/>
              </a:rPr>
              <a:t> </a:t>
            </a:r>
            <a:r>
              <a:rPr lang="fr" sz="1400" dirty="0">
                <a:latin typeface="Calibri Light"/>
                <a:ea typeface="+mn-lt"/>
                <a:cs typeface="+mn-lt"/>
              </a:rPr>
              <a:t>Available at: </a:t>
            </a:r>
            <a:r>
              <a:rPr lang="fr" sz="1400" dirty="0">
                <a:latin typeface="Calibri Light"/>
                <a:ea typeface="+mn-lt"/>
                <a:cs typeface="+mn-lt"/>
                <a:hlinkClick r:id="rId4"/>
              </a:rPr>
              <a:t>https://scholarlycommons.law.northwestern.edu/jclc/vol102/iss1/4/</a:t>
            </a:r>
            <a:r>
              <a:rPr lang="fr" sz="1400" dirty="0">
                <a:latin typeface="Calibri Light"/>
                <a:ea typeface="+mn-lt"/>
                <a:cs typeface="+mn-lt"/>
              </a:rPr>
              <a:t> (Accessed: 10 December 2025).</a:t>
            </a:r>
            <a:r>
              <a:rPr lang="fr" sz="1400" dirty="0">
                <a:latin typeface="Calibri Light"/>
                <a:ea typeface="Calibri Light"/>
                <a:cs typeface="Arial"/>
              </a:rPr>
              <a:t> </a:t>
            </a:r>
            <a:endParaRPr lang="en-GB" sz="1400" dirty="0">
              <a:latin typeface="Calibri Light"/>
              <a:ea typeface="Calibri Light"/>
              <a:cs typeface="Calibri"/>
            </a:endParaRPr>
          </a:p>
          <a:p>
            <a:endParaRPr lang="fr" sz="1400" dirty="0">
              <a:latin typeface="Calibri Light"/>
              <a:ea typeface="Calibri Light"/>
              <a:cs typeface="Arial"/>
            </a:endParaRPr>
          </a:p>
          <a:p>
            <a:r>
              <a:rPr lang="en-GB" sz="1400" dirty="0">
                <a:latin typeface="Calibri Light"/>
                <a:ea typeface="+mn-lt"/>
                <a:cs typeface="+mn-lt"/>
              </a:rPr>
              <a:t>Burley, T. (2023</a:t>
            </a:r>
            <a:r>
              <a:rPr lang="en-GB" sz="1400" i="1" dirty="0">
                <a:latin typeface="Calibri Light"/>
                <a:ea typeface="+mn-lt"/>
                <a:cs typeface="+mn-lt"/>
              </a:rPr>
              <a:t>) Casey Review response: Improvements for children, young women and Black communities urgently needed. Available at:</a:t>
            </a:r>
            <a:r>
              <a:rPr lang="en-GB" sz="1400" dirty="0">
                <a:latin typeface="Calibri Light"/>
                <a:ea typeface="Calibri Light"/>
                <a:cs typeface="Arial"/>
              </a:rPr>
              <a:t> </a:t>
            </a:r>
            <a:br>
              <a:rPr lang="en-GB" sz="1400" dirty="0">
                <a:latin typeface="Calibri Light"/>
                <a:cs typeface="Arial"/>
              </a:rPr>
            </a:br>
            <a:r>
              <a:rPr lang="en-GB" sz="1400" dirty="0">
                <a:latin typeface="Calibri Light"/>
                <a:ea typeface="+mn-lt"/>
                <a:cs typeface="+mn-lt"/>
                <a:hlinkClick r:id="rId5"/>
              </a:rPr>
              <a:t>https://www.redthread.org.uk/news/hxkciheflnq1863pgbok4jkfxfntkl - :~:text=urgently needed — Redthread.-,Casey Review response: Improvements for children, young women,and Black communities urgently needed&amp;text=The Baroness Casey Review of,will bring about tangible change.”</a:t>
            </a:r>
            <a:r>
              <a:rPr lang="en-GB" sz="1400" dirty="0">
                <a:latin typeface="Calibri Light"/>
                <a:ea typeface="+mn-lt"/>
                <a:cs typeface="+mn-lt"/>
              </a:rPr>
              <a:t> (Accessed: 2 January 2026).</a:t>
            </a:r>
            <a:r>
              <a:rPr lang="en-GB" sz="1400" dirty="0">
                <a:latin typeface="Calibri Light"/>
                <a:ea typeface="Calibri Light"/>
                <a:cs typeface="Arial"/>
              </a:rPr>
              <a:t> </a:t>
            </a:r>
            <a:endParaRPr lang="en-GB" sz="1400" dirty="0">
              <a:latin typeface="Calibri Light"/>
              <a:ea typeface="Calibri Light"/>
              <a:cs typeface="Calibri"/>
            </a:endParaRPr>
          </a:p>
          <a:p>
            <a:endParaRPr lang="en-GB" sz="1400" dirty="0">
              <a:latin typeface="Calibri Light"/>
              <a:ea typeface="+mn-lt"/>
              <a:cs typeface="+mn-lt"/>
            </a:endParaRPr>
          </a:p>
          <a:p>
            <a:r>
              <a:rPr lang="en-GB" sz="1400" dirty="0">
                <a:latin typeface="Calibri Light"/>
                <a:ea typeface="+mn-lt"/>
                <a:cs typeface="+mn-lt"/>
              </a:rPr>
              <a:t>Casserley, C. (2023) </a:t>
            </a:r>
            <a:r>
              <a:rPr lang="en-GB" sz="1400" i="1" dirty="0">
                <a:latin typeface="Calibri Light"/>
                <a:ea typeface="+mn-lt"/>
                <a:cs typeface="+mn-lt"/>
              </a:rPr>
              <a:t>The Casey Review, Institutional Discrimination and the Law - Where...’ . </a:t>
            </a:r>
            <a:r>
              <a:rPr lang="en-GB" sz="1400" dirty="0">
                <a:latin typeface="Calibri Light"/>
                <a:ea typeface="+mn-lt"/>
                <a:cs typeface="+mn-lt"/>
              </a:rPr>
              <a:t>Available at: </a:t>
            </a:r>
            <a:r>
              <a:rPr lang="en-GB" sz="1400" dirty="0">
                <a:latin typeface="Calibri Light"/>
                <a:ea typeface="+mn-lt"/>
                <a:cs typeface="+mn-lt"/>
                <a:hlinkClick r:id="rId6"/>
              </a:rPr>
              <a:t>https://www.lag.org.uk/article/214079/the-casey-review-institutional-discrimination-and-the-law-where-next-  </a:t>
            </a:r>
            <a:r>
              <a:rPr lang="en-GB" sz="1400" dirty="0">
                <a:latin typeface="Calibri Light"/>
                <a:ea typeface="+mn-lt"/>
                <a:cs typeface="+mn-lt"/>
              </a:rPr>
              <a:t>(Accessed: 9 December 2026).</a:t>
            </a:r>
            <a:r>
              <a:rPr lang="en-GB" sz="1400" dirty="0">
                <a:latin typeface="Calibri Light"/>
                <a:ea typeface="Calibri Light"/>
                <a:cs typeface="Arial"/>
              </a:rPr>
              <a:t> </a:t>
            </a:r>
            <a:br>
              <a:rPr lang="en-GB" sz="1400" dirty="0">
                <a:latin typeface="Calibri Light"/>
                <a:cs typeface="Arial"/>
              </a:rPr>
            </a:br>
            <a:r>
              <a:rPr lang="en-GB" sz="1400" dirty="0">
                <a:latin typeface="Calibri Light"/>
                <a:ea typeface="Calibri Light"/>
                <a:cs typeface="Arial"/>
              </a:rPr>
              <a:t>  </a:t>
            </a:r>
            <a:endParaRPr lang="en-GB" sz="1400" dirty="0">
              <a:latin typeface="Calibri Light"/>
              <a:ea typeface="Calibri Light"/>
              <a:cs typeface="Calibri"/>
            </a:endParaRPr>
          </a:p>
          <a:p>
            <a:r>
              <a:rPr lang="en-GB" sz="1400" dirty="0">
                <a:latin typeface="Calibri Light"/>
                <a:ea typeface="+mn-lt"/>
                <a:cs typeface="+mn-lt"/>
              </a:rPr>
              <a:t>Centre for Women’s Justice (2022) </a:t>
            </a:r>
            <a:r>
              <a:rPr lang="en-GB" sz="1400" i="1" dirty="0">
                <a:latin typeface="Calibri Light"/>
                <a:ea typeface="+mn-lt"/>
                <a:cs typeface="+mn-lt"/>
              </a:rPr>
              <a:t>Police misogyny: Chloe’s case</a:t>
            </a:r>
            <a:r>
              <a:rPr lang="en-GB" sz="1400" dirty="0">
                <a:latin typeface="Calibri Light"/>
                <a:ea typeface="+mn-lt"/>
                <a:cs typeface="+mn-lt"/>
              </a:rPr>
              <a:t>. Available at: </a:t>
            </a:r>
            <a:r>
              <a:rPr lang="en-GB" sz="1400" dirty="0">
                <a:latin typeface="Calibri Light"/>
                <a:ea typeface="+mn-lt"/>
                <a:cs typeface="+mn-lt"/>
                <a:hlinkClick r:id="rId7"/>
              </a:rPr>
              <a:t>https://www.centreforwomensjustice.org.uk/case-studies/2022/12/1/police-misogyny-chloes-case</a:t>
            </a:r>
            <a:r>
              <a:rPr lang="en-GB" sz="1400" dirty="0">
                <a:latin typeface="Calibri Light"/>
                <a:ea typeface="+mn-lt"/>
                <a:cs typeface="+mn-lt"/>
              </a:rPr>
              <a:t> (Accessed: 27 December 2025).</a:t>
            </a:r>
            <a:r>
              <a:rPr lang="en-US" sz="1400" dirty="0">
                <a:latin typeface="Calibri Light"/>
                <a:ea typeface="Calibri Light"/>
                <a:cs typeface="Arial"/>
              </a:rPr>
              <a:t> </a:t>
            </a:r>
            <a:endParaRPr lang="en-GB" sz="1400" dirty="0">
              <a:latin typeface="Calibri Light"/>
              <a:ea typeface="Calibri Light"/>
              <a:cs typeface="Calibri"/>
            </a:endParaRPr>
          </a:p>
          <a:p>
            <a:endParaRPr lang="en-GB" sz="1400" dirty="0">
              <a:latin typeface="Calibri Light"/>
              <a:ea typeface="Calibri"/>
              <a:cs typeface="Calibri"/>
            </a:endParaRPr>
          </a:p>
          <a:p>
            <a:r>
              <a:rPr lang="en-GB" sz="1400" dirty="0">
                <a:latin typeface="Calibri Light"/>
                <a:ea typeface="+mn-lt"/>
                <a:cs typeface="+mn-lt"/>
              </a:rPr>
              <a:t>Dodd, V. (2024) 'Only 40% of People in England Trust Their Police Force', </a:t>
            </a:r>
            <a:r>
              <a:rPr lang="en-GB" sz="1400" i="1" dirty="0">
                <a:latin typeface="Calibri Light"/>
                <a:ea typeface="+mn-lt"/>
                <a:cs typeface="+mn-lt"/>
              </a:rPr>
              <a:t>The Guardian, </a:t>
            </a:r>
            <a:r>
              <a:rPr lang="en-GB" sz="1400" dirty="0">
                <a:latin typeface="Calibri Light"/>
                <a:ea typeface="+mn-lt"/>
                <a:cs typeface="+mn-lt"/>
              </a:rPr>
              <a:t>18th April. Available at: https://</a:t>
            </a:r>
            <a:r>
              <a:rPr lang="en-GB" sz="1400" dirty="0">
                <a:latin typeface="Calibri Light"/>
                <a:ea typeface="+mn-lt"/>
                <a:cs typeface="+mn-lt"/>
                <a:hlinkClick r:id="rId8"/>
              </a:rPr>
              <a:t>www.theguardian.com/uk-news/2024/apr/18/only-40-of-people-in-england-trust-their-police-force-research-reveals</a:t>
            </a:r>
            <a:r>
              <a:rPr lang="en-GB" sz="1400" dirty="0">
                <a:latin typeface="Calibri Light"/>
                <a:ea typeface="+mn-lt"/>
                <a:cs typeface="+mn-lt"/>
              </a:rPr>
              <a:t> (Accessed: 28 December 2025).</a:t>
            </a:r>
            <a:r>
              <a:rPr lang="en-US" sz="1400" dirty="0">
                <a:latin typeface="Calibri Light"/>
                <a:ea typeface="Calibri Light"/>
                <a:cs typeface="Arial"/>
              </a:rPr>
              <a:t> </a:t>
            </a:r>
          </a:p>
          <a:p>
            <a:endParaRPr lang="en-US" sz="1400" dirty="0">
              <a:latin typeface="Calibri Light"/>
              <a:ea typeface="Calibri Light"/>
              <a:cs typeface="Arial"/>
            </a:endParaRPr>
          </a:p>
          <a:p>
            <a:r>
              <a:rPr lang="en-GB" sz="1400" dirty="0">
                <a:latin typeface="Calibri Light"/>
                <a:cs typeface="Arial"/>
              </a:rPr>
              <a:t>End Violence Against Women (2021) </a:t>
            </a:r>
            <a:r>
              <a:rPr lang="en-GB" sz="1400" i="1" dirty="0">
                <a:latin typeface="Calibri Light"/>
                <a:cs typeface="Arial"/>
              </a:rPr>
              <a:t>Almost half of women have less trust in the police following the Sarah Everard murder</a:t>
            </a:r>
            <a:r>
              <a:rPr lang="en-GB" sz="1400" dirty="0">
                <a:latin typeface="Calibri Light"/>
                <a:cs typeface="Arial"/>
              </a:rPr>
              <a:t>. </a:t>
            </a:r>
            <a:r>
              <a:rPr lang="en-GB" sz="1400" dirty="0">
                <a:latin typeface="Calibri Light"/>
                <a:ea typeface="Calibri Light"/>
                <a:cs typeface="Calibri Light"/>
              </a:rPr>
              <a:t>Available at:  </a:t>
            </a:r>
            <a:r>
              <a:rPr lang="en-GB" sz="1400" dirty="0">
                <a:latin typeface="Calibri Light"/>
                <a:ea typeface="Calibri Light"/>
                <a:cs typeface="Calibri Light"/>
                <a:hlinkClick r:id="rId9"/>
              </a:rPr>
              <a:t>https://www.endviolenceagainstwomen.org.uk/almost-half-of-women-have-less-trust-in-police-following-sarah-everard-murder/</a:t>
            </a:r>
            <a:r>
              <a:rPr lang="en-GB" sz="1400" dirty="0">
                <a:latin typeface="Calibri Light"/>
                <a:ea typeface="Calibri Light"/>
                <a:cs typeface="Calibri Light"/>
              </a:rPr>
              <a:t>  </a:t>
            </a:r>
            <a:r>
              <a:rPr lang="en-GB" sz="1400" dirty="0">
                <a:latin typeface="Calibri Light"/>
                <a:ea typeface="Calibri Light"/>
                <a:cs typeface="Calibri Light"/>
                <a:hlinkClick r:id="rId10"/>
              </a:rPr>
              <a:t>/</a:t>
            </a:r>
            <a:r>
              <a:rPr lang="en-GB" sz="1400" dirty="0">
                <a:latin typeface="Calibri Light"/>
                <a:ea typeface="Calibri Light"/>
                <a:cs typeface="Calibri Light"/>
              </a:rPr>
              <a:t>(Accessed: 12 December 2025).</a:t>
            </a:r>
            <a:r>
              <a:rPr lang="en-GB" sz="1400" dirty="0">
                <a:latin typeface="Calibri Light"/>
                <a:ea typeface="Calibri Light"/>
                <a:cs typeface="Arial"/>
              </a:rPr>
              <a:t> </a:t>
            </a:r>
            <a:endParaRPr lang="en-GB" sz="1400" dirty="0">
              <a:latin typeface="Calibri Light"/>
              <a:ea typeface="Calibri Light"/>
              <a:cs typeface="Calibri"/>
            </a:endParaRPr>
          </a:p>
          <a:p>
            <a:endParaRPr lang="en-US" sz="1400" dirty="0">
              <a:latin typeface="Calibri Light"/>
              <a:ea typeface="Calibri Light"/>
              <a:cs typeface="Arial"/>
            </a:endParaRPr>
          </a:p>
          <a:p>
            <a:r>
              <a:rPr lang="en-GB" sz="1400" dirty="0">
                <a:latin typeface="Calibri Light"/>
                <a:ea typeface="Calibri Light"/>
                <a:cs typeface="Calibri Light"/>
              </a:rPr>
              <a:t>HMICFRS (2020). </a:t>
            </a:r>
            <a:r>
              <a:rPr lang="en-GB" sz="1400" i="1" dirty="0">
                <a:latin typeface="Calibri Light"/>
                <a:ea typeface="Calibri Light"/>
                <a:cs typeface="Calibri Light"/>
              </a:rPr>
              <a:t>Greater Manchester Police cause of concern responding to vulnerable people. </a:t>
            </a:r>
            <a:r>
              <a:rPr lang="en-GB" sz="1400" dirty="0">
                <a:latin typeface="Calibri Light"/>
                <a:ea typeface="Calibri Light"/>
                <a:cs typeface="Calibri Light"/>
              </a:rPr>
              <a:t>Available at:  </a:t>
            </a:r>
            <a:r>
              <a:rPr lang="en-GB" sz="1400" dirty="0">
                <a:latin typeface="Calibri Light"/>
                <a:ea typeface="Calibri Light"/>
                <a:cs typeface="Calibri Light"/>
                <a:hlinkClick r:id="rId10"/>
              </a:rPr>
              <a:t>https://hmicfrs.justiceinspectorates.gov.uk/news/news-feed/greater-manchester-police-has-failed-to-improve-its-response-to-vulnerable-victims-of-crime/</a:t>
            </a:r>
            <a:r>
              <a:rPr lang="en-GB" sz="1400" dirty="0">
                <a:latin typeface="Calibri Light"/>
                <a:ea typeface="Calibri Light"/>
                <a:cs typeface="Calibri Light"/>
              </a:rPr>
              <a:t>(Accessed: 12 December 2025).</a:t>
            </a:r>
            <a:r>
              <a:rPr lang="en-GB" sz="1400" dirty="0">
                <a:latin typeface="Calibri Light"/>
                <a:ea typeface="Calibri Light"/>
                <a:cs typeface="Arial"/>
              </a:rPr>
              <a:t> </a:t>
            </a:r>
          </a:p>
          <a:p>
            <a:endParaRPr lang="en-GB" sz="1400" dirty="0">
              <a:latin typeface="Calibri Light"/>
              <a:cs typeface="Arial"/>
            </a:endParaRPr>
          </a:p>
          <a:p>
            <a:r>
              <a:rPr lang="en-GB" sz="1400" dirty="0">
                <a:latin typeface="Calibri Light"/>
                <a:ea typeface="Calibri Light"/>
                <a:cs typeface="Calibri Light"/>
              </a:rPr>
              <a:t>HMICFRS (2023) </a:t>
            </a:r>
            <a:r>
              <a:rPr lang="en-GB" sz="1400" i="1" dirty="0">
                <a:latin typeface="Calibri Light"/>
                <a:ea typeface="Calibri Light"/>
                <a:cs typeface="Calibri Light"/>
              </a:rPr>
              <a:t>Reports and responses West Midlands Police. </a:t>
            </a:r>
            <a:r>
              <a:rPr lang="en-GB" sz="1400" dirty="0">
                <a:latin typeface="Calibri Light"/>
                <a:ea typeface="Calibri Light"/>
                <a:cs typeface="Calibri Light"/>
              </a:rPr>
              <a:t>Available at:  </a:t>
            </a:r>
            <a:r>
              <a:rPr lang="en-GB" sz="1400" dirty="0">
                <a:latin typeface="Calibri Light"/>
                <a:ea typeface="Calibri Light"/>
                <a:cs typeface="Calibri Light"/>
                <a:hlinkClick r:id="rId11"/>
              </a:rPr>
              <a:t>https://www.westmidlands-pcc.gov.uk/wp-content/uploads/2021/05/HMICFRS-Disproportionate-use-of-police-powers-WMPCC-Response.pdf</a:t>
            </a:r>
            <a:r>
              <a:rPr lang="en-GB" sz="1400" dirty="0">
                <a:latin typeface="Calibri Light"/>
                <a:ea typeface="Calibri Light"/>
                <a:cs typeface="Calibri Light"/>
              </a:rPr>
              <a:t>(Accessed: 12 December 2025).</a:t>
            </a:r>
            <a:endParaRPr lang="en-GB" sz="1400" dirty="0">
              <a:latin typeface="Calibri Light"/>
              <a:ea typeface="Calibri Light"/>
              <a:cs typeface="Arial"/>
            </a:endParaRPr>
          </a:p>
          <a:p>
            <a:endParaRPr lang="en-GB" sz="1400" dirty="0">
              <a:latin typeface="Calibri Light"/>
              <a:cs typeface="Arial"/>
            </a:endParaRPr>
          </a:p>
          <a:p>
            <a:r>
              <a:rPr lang="en-GB" sz="1400" dirty="0">
                <a:latin typeface="Calibri Light"/>
                <a:ea typeface="Calibri Light"/>
                <a:cs typeface="Calibri Light"/>
              </a:rPr>
              <a:t>Home Office (1999) </a:t>
            </a:r>
            <a:r>
              <a:rPr lang="en-GB" sz="1400" i="1" dirty="0">
                <a:latin typeface="Calibri Light"/>
                <a:ea typeface="Calibri Light"/>
                <a:cs typeface="Calibri Light"/>
              </a:rPr>
              <a:t>The Stephen Lawrence Inquiry: Report of an Inquiry by Sir William Macpherson of Cluny</a:t>
            </a:r>
            <a:r>
              <a:rPr lang="en-GB" sz="1400" dirty="0">
                <a:latin typeface="Calibri Light"/>
                <a:ea typeface="Calibri Light"/>
                <a:cs typeface="Calibri Light"/>
              </a:rPr>
              <a:t>. Available at: </a:t>
            </a:r>
            <a:r>
              <a:rPr lang="en-GB" sz="1400" dirty="0">
                <a:latin typeface="Calibri Light"/>
                <a:ea typeface="Calibri Light"/>
                <a:cs typeface="Calibri Light"/>
                <a:hlinkClick r:id="rId12"/>
              </a:rPr>
              <a:t>https://assets.publishing.service.gov.uk/media/5a7c2af540f0b645ba3c7202/4262.pdf</a:t>
            </a:r>
            <a:r>
              <a:rPr lang="en-GB" sz="1400" dirty="0">
                <a:latin typeface="Calibri Light"/>
                <a:ea typeface="Calibri Light"/>
                <a:cs typeface="Calibri Light"/>
              </a:rPr>
              <a:t> (Accessed: 6 January 2026).</a:t>
            </a:r>
            <a:r>
              <a:rPr lang="en-US" sz="1400" dirty="0">
                <a:latin typeface="Calibri Light"/>
                <a:ea typeface="Calibri Light"/>
                <a:cs typeface="Calibri Light"/>
              </a:rPr>
              <a:t> </a:t>
            </a:r>
            <a:br>
              <a:rPr lang="en-GB" sz="1400" dirty="0">
                <a:latin typeface="Calibri Light"/>
                <a:cs typeface="Arial"/>
              </a:rPr>
            </a:br>
            <a:r>
              <a:rPr lang="en-GB" sz="1400" dirty="0">
                <a:latin typeface="Calibri Light"/>
                <a:ea typeface="Calibri Light"/>
                <a:cs typeface="Arial"/>
              </a:rPr>
              <a:t> </a:t>
            </a:r>
            <a:br>
              <a:rPr lang="en-GB" sz="1400" dirty="0">
                <a:latin typeface="Calibri Light"/>
                <a:cs typeface="Arial"/>
              </a:rPr>
            </a:br>
            <a:br>
              <a:rPr lang="en-GB" sz="1600" dirty="0"/>
            </a:br>
            <a:endParaRPr lang="en-GB" i="1" dirty="0"/>
          </a:p>
          <a:p>
            <a:endParaRPr lang="en-GB" i="1"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27381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524A6-80DA-D566-6CC6-0DA99ED117F3}"/>
              </a:ext>
            </a:extLst>
          </p:cNvPr>
          <p:cNvSpPr>
            <a:spLocks noGrp="1"/>
          </p:cNvSpPr>
          <p:nvPr>
            <p:ph type="title"/>
          </p:nvPr>
        </p:nvSpPr>
        <p:spPr>
          <a:xfrm>
            <a:off x="0" y="0"/>
            <a:ext cx="11933695" cy="6858000"/>
          </a:xfrm>
        </p:spPr>
        <p:txBody>
          <a:bodyPr>
            <a:noAutofit/>
          </a:bodyPr>
          <a:lstStyle/>
          <a:p>
            <a:br>
              <a:rPr lang="en-GB" sz="1200" dirty="0">
                <a:ea typeface="+mj-lt"/>
                <a:cs typeface="+mj-lt"/>
              </a:rPr>
            </a:br>
            <a:r>
              <a:rPr lang="en-GB" sz="1200" dirty="0">
                <a:ea typeface="+mj-lt"/>
                <a:cs typeface="+mj-lt"/>
              </a:rPr>
              <a:t> </a:t>
            </a:r>
            <a:br>
              <a:rPr lang="en-GB" sz="1200" dirty="0">
                <a:ea typeface="+mj-lt"/>
                <a:cs typeface="+mj-lt"/>
              </a:rPr>
            </a:br>
            <a:endParaRPr lang="en-GB" sz="1400" dirty="0">
              <a:ea typeface="+mj-lt"/>
              <a:cs typeface="+mj-lt"/>
            </a:endParaRPr>
          </a:p>
          <a:p>
            <a:r>
              <a:rPr lang="en-GB" sz="1400" dirty="0">
                <a:ea typeface="+mj-lt"/>
                <a:cs typeface="+mj-lt"/>
              </a:rPr>
              <a:t>IPSOS, 2023. </a:t>
            </a:r>
            <a:r>
              <a:rPr lang="en-GB" sz="1400" i="1" dirty="0">
                <a:ea typeface="+mj-lt"/>
                <a:cs typeface="+mj-lt"/>
              </a:rPr>
              <a:t>Data collection for Baroness Casey Review, Metropolitan Police. </a:t>
            </a:r>
            <a:r>
              <a:rPr lang="en-GB" sz="1400" dirty="0">
                <a:ea typeface="+mj-lt"/>
                <a:cs typeface="+mj-lt"/>
              </a:rPr>
              <a:t>Ipsos. Available at: </a:t>
            </a:r>
            <a:r>
              <a:rPr lang="en-GB" sz="1400" dirty="0">
                <a:ea typeface="+mj-lt"/>
                <a:cs typeface="+mj-lt"/>
                <a:hlinkClick r:id="rId3"/>
              </a:rPr>
              <a:t>https://www.ipsos.com/enuk/ipsos-carries-out-data-collection-baroness-casey-review-met-police</a:t>
            </a:r>
            <a:r>
              <a:rPr lang="en-GB" sz="1400" dirty="0">
                <a:ea typeface="+mj-lt"/>
                <a:cs typeface="+mj-lt"/>
              </a:rPr>
              <a:t> (Accessed: 6 January 2026). </a:t>
            </a:r>
            <a:r>
              <a:rPr lang="en-US" sz="1400" dirty="0">
                <a:latin typeface="Calibri Light"/>
                <a:ea typeface="Calibri"/>
                <a:cs typeface="Arial"/>
              </a:rPr>
              <a:t> </a:t>
            </a:r>
            <a:br>
              <a:rPr lang="en-US" sz="1400" dirty="0">
                <a:latin typeface="Calibri Light"/>
                <a:ea typeface="Calibri"/>
                <a:cs typeface="Arial"/>
              </a:rPr>
            </a:br>
            <a:endParaRPr lang="en-GB" sz="1400" dirty="0">
              <a:latin typeface="Calibri Light"/>
              <a:ea typeface="Calibri Light"/>
              <a:cs typeface="Calibri Light"/>
            </a:endParaRPr>
          </a:p>
          <a:p>
            <a:r>
              <a:rPr lang="en-GB" sz="1400" dirty="0">
                <a:ea typeface="+mj-lt"/>
                <a:cs typeface="+mj-lt"/>
              </a:rPr>
              <a:t>London Assembly (2025</a:t>
            </a:r>
            <a:r>
              <a:rPr lang="en-GB" sz="1400" i="1" dirty="0">
                <a:ea typeface="+mj-lt"/>
                <a:cs typeface="+mj-lt"/>
              </a:rPr>
              <a:t>) Mayor of London and Metropolitan Police Commissioner Announce Details of Follow-up Progress Review Following Baroness Casey Report </a:t>
            </a:r>
            <a:r>
              <a:rPr lang="en-GB" sz="1400" dirty="0">
                <a:ea typeface="+mj-lt"/>
                <a:cs typeface="+mj-lt"/>
              </a:rPr>
              <a:t>Available at: </a:t>
            </a:r>
            <a:r>
              <a:rPr lang="en-GB" sz="1400" dirty="0">
                <a:ea typeface="+mj-lt"/>
                <a:cs typeface="+mj-lt"/>
                <a:hlinkClick r:id="rId4"/>
              </a:rPr>
              <a:t>https://www.london.gov.uk/mayor-london-and-metropolitan-police-commissioner-announce-details-follow-progress-review-following</a:t>
            </a:r>
            <a:r>
              <a:rPr lang="en-GB" sz="1400" dirty="0">
                <a:ea typeface="+mj-lt"/>
                <a:cs typeface="+mj-lt"/>
              </a:rPr>
              <a:t> (Accessed: 6 January 2026). </a:t>
            </a:r>
            <a:br>
              <a:rPr lang="en-GB" sz="1400" dirty="0">
                <a:latin typeface="Calibri Light"/>
                <a:ea typeface="Calibri Light"/>
                <a:cs typeface="Calibri Light"/>
              </a:rPr>
            </a:br>
            <a:r>
              <a:rPr lang="en-US" sz="1400" dirty="0">
                <a:latin typeface="Calibri Light"/>
                <a:ea typeface="Calibri"/>
                <a:cs typeface="Arial"/>
              </a:rPr>
              <a:t> </a:t>
            </a:r>
            <a:endParaRPr lang="en-GB" sz="1400" dirty="0">
              <a:latin typeface="Calibri Light"/>
              <a:ea typeface="Calibri Light"/>
              <a:cs typeface="Calibri Light"/>
            </a:endParaRPr>
          </a:p>
          <a:p>
            <a:r>
              <a:rPr lang="en-GB" sz="1400" dirty="0">
                <a:ea typeface="+mj-lt"/>
                <a:cs typeface="+mj-lt"/>
              </a:rPr>
              <a:t>London Assembly. (2023) </a:t>
            </a:r>
            <a:r>
              <a:rPr lang="en-GB" sz="1400" i="1" dirty="0">
                <a:ea typeface="+mj-lt"/>
                <a:cs typeface="+mj-lt"/>
              </a:rPr>
              <a:t>10,000 public complaints against Met officers and staff last year. </a:t>
            </a:r>
            <a:r>
              <a:rPr lang="en-GB" sz="1400" dirty="0">
                <a:ea typeface="+mj-lt"/>
                <a:cs typeface="+mj-lt"/>
              </a:rPr>
              <a:t>Available at: </a:t>
            </a:r>
            <a:r>
              <a:rPr lang="en-GB" sz="1400" dirty="0">
                <a:ea typeface="+mj-lt"/>
                <a:cs typeface="+mj-lt"/>
                <a:hlinkClick r:id="rId5"/>
              </a:rPr>
              <a:t>https://www.london.gov.uk/who-we-are/what-london-assembly-does/london-assembly-members/unmesh-desai/10000-public-complaints-against-met-officers-and-staff-last-year </a:t>
            </a:r>
            <a:r>
              <a:rPr lang="en-GB" sz="1400" dirty="0">
                <a:ea typeface="+mj-lt"/>
                <a:cs typeface="+mj-lt"/>
              </a:rPr>
              <a:t>(Accessed: 2 January 2026).</a:t>
            </a:r>
            <a:r>
              <a:rPr lang="en-GB" sz="1400" dirty="0">
                <a:latin typeface="Calibri Light"/>
                <a:ea typeface="Calibri"/>
                <a:cs typeface="Arial"/>
              </a:rPr>
              <a:t> </a:t>
            </a:r>
            <a:br>
              <a:rPr lang="en-GB" sz="1400" dirty="0">
                <a:latin typeface="Calibri Light"/>
                <a:ea typeface="Calibri"/>
                <a:cs typeface="Arial"/>
              </a:rPr>
            </a:br>
            <a:r>
              <a:rPr lang="en-GB" sz="1400" dirty="0">
                <a:latin typeface="Calibri Light"/>
                <a:ea typeface="Calibri"/>
                <a:cs typeface="Arial"/>
              </a:rPr>
              <a:t>  </a:t>
            </a:r>
            <a:br>
              <a:rPr lang="en-GB" sz="1400" dirty="0">
                <a:latin typeface="Calibri Light"/>
                <a:ea typeface="Calibri"/>
                <a:cs typeface="Arial"/>
              </a:rPr>
            </a:br>
            <a:r>
              <a:rPr lang="en-GB" sz="1400" dirty="0">
                <a:latin typeface="Calibri Light"/>
                <a:ea typeface="Calibri"/>
                <a:cs typeface="Arial"/>
              </a:rPr>
              <a:t>Mayne, M (2023). </a:t>
            </a:r>
            <a:r>
              <a:rPr lang="en-GB" sz="1400" i="1" dirty="0">
                <a:ea typeface="+mj-lt"/>
                <a:cs typeface="+mj-lt"/>
              </a:rPr>
              <a:t>Toxic culture, inadequate manegement, lack of training- the HR lessons from the Casey review.</a:t>
            </a:r>
            <a:r>
              <a:rPr lang="en-GB" sz="1400" dirty="0">
                <a:ea typeface="+mj-lt"/>
                <a:cs typeface="+mj-lt"/>
              </a:rPr>
              <a:t> Available at: </a:t>
            </a:r>
            <a:r>
              <a:rPr lang="en-GB" sz="1400" dirty="0">
                <a:ea typeface="+mj-lt"/>
                <a:cs typeface="+mj-lt"/>
                <a:hlinkClick r:id="rId6"/>
              </a:rPr>
              <a:t>https://www.peoplemanagement.co.uk/article/1817494/toxic-culture-inadequate-management-lack-training-–-hr-lessons-casey-review</a:t>
            </a:r>
            <a:r>
              <a:rPr lang="en-GB" sz="1400" dirty="0">
                <a:ea typeface="+mj-lt"/>
                <a:cs typeface="+mj-lt"/>
              </a:rPr>
              <a:t> (Accessed: 6 January </a:t>
            </a:r>
            <a:r>
              <a:rPr lang="en-GB" sz="1400" i="1" dirty="0">
                <a:ea typeface="+mj-lt"/>
                <a:cs typeface="+mj-lt"/>
              </a:rPr>
              <a:t>2026).</a:t>
            </a:r>
            <a:r>
              <a:rPr lang="en-GB" sz="1400" dirty="0">
                <a:latin typeface="Calibri Light"/>
                <a:ea typeface="Calibri"/>
                <a:cs typeface="Arial"/>
              </a:rPr>
              <a:t> </a:t>
            </a:r>
            <a:br>
              <a:rPr lang="en-GB" sz="1400" dirty="0">
                <a:latin typeface="Calibri Light"/>
                <a:ea typeface="Calibri"/>
                <a:cs typeface="Arial"/>
              </a:rPr>
            </a:br>
            <a:r>
              <a:rPr lang="en-GB" sz="1400" dirty="0">
                <a:latin typeface="Calibri Light"/>
                <a:ea typeface="Calibri"/>
                <a:cs typeface="Arial"/>
              </a:rPr>
              <a:t> </a:t>
            </a:r>
          </a:p>
          <a:p>
            <a:r>
              <a:rPr lang="en-GB" sz="1400" dirty="0">
                <a:ea typeface="+mj-lt"/>
                <a:cs typeface="+mj-lt"/>
              </a:rPr>
              <a:t>Meade, L. (2023) </a:t>
            </a:r>
            <a:r>
              <a:rPr lang="en-GB" sz="1400" i="1" dirty="0">
                <a:ea typeface="+mj-lt"/>
                <a:cs typeface="+mj-lt"/>
              </a:rPr>
              <a:t>Casey Review: Misconduct in the MET and officer dismissal A</a:t>
            </a:r>
            <a:r>
              <a:rPr lang="en-GB" sz="1400" dirty="0">
                <a:ea typeface="+mj-lt"/>
                <a:cs typeface="+mj-lt"/>
              </a:rPr>
              <a:t>vailable at: </a:t>
            </a:r>
            <a:r>
              <a:rPr lang="en-GB" sz="1400" dirty="0">
                <a:ea typeface="+mj-lt"/>
                <a:cs typeface="+mj-lt"/>
                <a:hlinkClick r:id="rId7"/>
              </a:rPr>
              <a:t>https://commonslibrary.parliament.uk/casey-review-misconduct-in-the-met-and-officer-dismissal/ </a:t>
            </a:r>
            <a:r>
              <a:rPr lang="en-GB" sz="1400" dirty="0">
                <a:ea typeface="+mj-lt"/>
                <a:cs typeface="+mj-lt"/>
              </a:rPr>
              <a:t>(Accessed: 6 January 2026). </a:t>
            </a:r>
            <a:r>
              <a:rPr lang="en-US" sz="1400" dirty="0">
                <a:latin typeface="Calibri Light"/>
                <a:ea typeface="Calibri"/>
                <a:cs typeface="Arial"/>
              </a:rPr>
              <a:t> </a:t>
            </a:r>
            <a:br>
              <a:rPr lang="en-US" sz="1400" dirty="0">
                <a:latin typeface="Calibri Light"/>
                <a:ea typeface="Calibri"/>
                <a:cs typeface="Arial"/>
              </a:rPr>
            </a:br>
            <a:endParaRPr lang="en-GB" sz="1400" dirty="0">
              <a:latin typeface="Calibri Light"/>
              <a:ea typeface="Calibri Light"/>
              <a:cs typeface="Calibri Light"/>
            </a:endParaRPr>
          </a:p>
          <a:p>
            <a:r>
              <a:rPr lang="en-GB" sz="1400" dirty="0">
                <a:ea typeface="+mj-lt"/>
                <a:cs typeface="+mj-lt"/>
              </a:rPr>
              <a:t>Miller, J. (2023) </a:t>
            </a:r>
            <a:r>
              <a:rPr lang="en-GB" sz="1400" i="1" dirty="0">
                <a:ea typeface="+mj-lt"/>
                <a:cs typeface="+mj-lt"/>
              </a:rPr>
              <a:t>The Casey Review of The Met: our trauma input. </a:t>
            </a:r>
            <a:r>
              <a:rPr lang="en-GB" sz="1400" dirty="0">
                <a:ea typeface="+mj-lt"/>
                <a:cs typeface="+mj-lt"/>
              </a:rPr>
              <a:t>Available at: </a:t>
            </a:r>
            <a:r>
              <a:rPr lang="en-GB" sz="1400" dirty="0">
                <a:ea typeface="+mj-lt"/>
                <a:cs typeface="+mj-lt"/>
                <a:hlinkClick r:id="rId8"/>
              </a:rPr>
              <a:t>www.policingtrauma.sociology.cam.ac.uk. Available at: https://www.policingtrauma.sociology.cam.ac.uk/news/casey-review-met-our-trauma-input</a:t>
            </a:r>
            <a:r>
              <a:rPr lang="en-GB" sz="1400" dirty="0">
                <a:ea typeface="+mj-lt"/>
                <a:cs typeface="+mj-lt"/>
              </a:rPr>
              <a:t>. (Accessed: 12 December 2025).</a:t>
            </a:r>
            <a:r>
              <a:rPr lang="en-US" sz="1400" dirty="0">
                <a:latin typeface="Calibri Light"/>
                <a:ea typeface="Calibri"/>
                <a:cs typeface="Arial"/>
              </a:rPr>
              <a:t> </a:t>
            </a:r>
            <a:br>
              <a:rPr lang="en-US" sz="1400" dirty="0">
                <a:latin typeface="Calibri Light"/>
                <a:ea typeface="Calibri"/>
                <a:cs typeface="Arial"/>
              </a:rPr>
            </a:br>
            <a:endParaRPr lang="en-GB" sz="1400" dirty="0">
              <a:latin typeface="Calibri Light"/>
              <a:ea typeface="Calibri Light"/>
              <a:cs typeface="Calibri Light"/>
            </a:endParaRPr>
          </a:p>
          <a:p>
            <a:r>
              <a:rPr lang="en-GB" sz="1400" dirty="0">
                <a:ea typeface="+mj-lt"/>
                <a:cs typeface="+mj-lt"/>
              </a:rPr>
              <a:t>Mkay, L. (2023). </a:t>
            </a:r>
            <a:r>
              <a:rPr lang="en-GB" sz="1400" i="1" dirty="0">
                <a:ea typeface="+mj-lt"/>
                <a:cs typeface="+mj-lt"/>
              </a:rPr>
              <a:t>INQUEST responds to Met and Home Secretary comments on police accountability. </a:t>
            </a:r>
            <a:r>
              <a:rPr lang="en-GB" sz="1400" dirty="0">
                <a:ea typeface="+mj-lt"/>
                <a:cs typeface="+mj-lt"/>
              </a:rPr>
              <a:t>Available at: </a:t>
            </a:r>
            <a:r>
              <a:rPr lang="en-GB" sz="1400" dirty="0">
                <a:ea typeface="+mj-lt"/>
                <a:cs typeface="+mj-lt"/>
                <a:hlinkClick r:id="rId9"/>
              </a:rPr>
              <a:t>https://www.inquest.org.uk/police-accountability-response</a:t>
            </a:r>
            <a:r>
              <a:rPr lang="en-GB" sz="1400" dirty="0">
                <a:ea typeface="+mj-lt"/>
                <a:cs typeface="+mj-lt"/>
              </a:rPr>
              <a:t> (Accessed: 12 December 2025).</a:t>
            </a:r>
            <a:r>
              <a:rPr lang="en-GB" sz="1400" dirty="0">
                <a:latin typeface="Calibri Light"/>
                <a:ea typeface="Calibri"/>
                <a:cs typeface="Arial"/>
              </a:rPr>
              <a:t> </a:t>
            </a:r>
            <a:br>
              <a:rPr lang="en-GB" sz="1400" dirty="0">
                <a:latin typeface="Calibri Light"/>
                <a:ea typeface="Calibri"/>
                <a:cs typeface="Arial"/>
              </a:rPr>
            </a:br>
            <a:r>
              <a:rPr lang="en-GB" sz="1400" dirty="0">
                <a:latin typeface="Calibri Light"/>
                <a:ea typeface="Calibri"/>
                <a:cs typeface="Arial"/>
              </a:rPr>
              <a:t>  </a:t>
            </a:r>
            <a:br>
              <a:rPr lang="en-GB" sz="1400" dirty="0">
                <a:latin typeface="Calibri Light"/>
                <a:ea typeface="Calibri"/>
                <a:cs typeface="Arial"/>
              </a:rPr>
            </a:br>
            <a:r>
              <a:rPr lang="en-GB" sz="1400" dirty="0">
                <a:latin typeface="Calibri Light"/>
                <a:ea typeface="Calibri"/>
                <a:cs typeface="Arial"/>
              </a:rPr>
              <a:t>Mureithi, A 2023. </a:t>
            </a:r>
            <a:r>
              <a:rPr lang="en-GB" sz="1400" i="1" dirty="0">
                <a:ea typeface="+mj-lt"/>
                <a:cs typeface="+mj-lt"/>
              </a:rPr>
              <a:t>‘Objective reality’ that Met is institutionally racist, says Louise Casey.</a:t>
            </a:r>
            <a:r>
              <a:rPr lang="en-GB" sz="1400" dirty="0">
                <a:ea typeface="+mj-lt"/>
                <a:cs typeface="+mj-lt"/>
              </a:rPr>
              <a:t> Available at: </a:t>
            </a:r>
            <a:r>
              <a:rPr lang="en-GB" sz="1400" dirty="0">
                <a:ea typeface="+mj-lt"/>
                <a:cs typeface="+mj-lt"/>
                <a:hlinkClick r:id="rId10"/>
              </a:rPr>
              <a:t>https://www.opendemocracy.net/en/met-police-institutional-racism-louise-casey-apa-mina-smallman/</a:t>
            </a:r>
            <a:r>
              <a:rPr lang="en-GB" sz="1400" dirty="0">
                <a:ea typeface="+mj-lt"/>
                <a:cs typeface="+mj-lt"/>
              </a:rPr>
              <a:t>(Accessed: 2 January 2026). </a:t>
            </a:r>
            <a:br>
              <a:rPr lang="en-GB" sz="1400" dirty="0">
                <a:ea typeface="+mj-lt"/>
                <a:cs typeface="+mj-lt"/>
              </a:rPr>
            </a:br>
            <a:r>
              <a:rPr lang="en-GB" sz="1400" dirty="0">
                <a:ea typeface="+mj-lt"/>
                <a:cs typeface="+mj-lt"/>
              </a:rPr>
              <a:t> </a:t>
            </a:r>
            <a:r>
              <a:rPr lang="en-GB" sz="1400" dirty="0">
                <a:latin typeface="Calibri Light"/>
                <a:ea typeface="Calibri"/>
                <a:cs typeface="Arial"/>
              </a:rPr>
              <a:t> </a:t>
            </a:r>
            <a:endParaRPr lang="en-GB" sz="1400" dirty="0">
              <a:latin typeface="Calibri Light"/>
              <a:ea typeface="Calibri Light"/>
              <a:cs typeface="Calibri Light"/>
            </a:endParaRPr>
          </a:p>
          <a:p>
            <a:r>
              <a:rPr lang="en-GB" sz="1400" dirty="0">
                <a:ea typeface="+mj-lt"/>
                <a:cs typeface="+mj-lt"/>
              </a:rPr>
              <a:t>Smith, M. (2023) </a:t>
            </a:r>
            <a:r>
              <a:rPr lang="en-GB" sz="1400" i="1" dirty="0">
                <a:ea typeface="+mj-lt"/>
                <a:cs typeface="+mj-lt"/>
              </a:rPr>
              <a:t>By 51% to 42%, Londoners Don’t Trust the Metropolitan Police. </a:t>
            </a:r>
            <a:r>
              <a:rPr lang="en-GB" sz="1400" dirty="0">
                <a:ea typeface="+mj-lt"/>
                <a:cs typeface="+mj-lt"/>
              </a:rPr>
              <a:t>Available</a:t>
            </a:r>
            <a:r>
              <a:rPr lang="en-US" sz="1400" dirty="0">
                <a:latin typeface="Calibri Light"/>
                <a:ea typeface="Calibri"/>
                <a:cs typeface="Arial"/>
              </a:rPr>
              <a:t> </a:t>
            </a:r>
            <a:r>
              <a:rPr lang="en-GB" sz="1400" dirty="0">
                <a:ea typeface="+mj-lt"/>
                <a:cs typeface="+mj-lt"/>
              </a:rPr>
              <a:t>at: </a:t>
            </a:r>
            <a:r>
              <a:rPr lang="en-GB" sz="1400" dirty="0">
                <a:ea typeface="+mj-lt"/>
                <a:cs typeface="+mj-lt"/>
                <a:hlinkClick r:id="rId11"/>
              </a:rPr>
              <a:t>https://yougov.co.uk/politics/articles/45188-51-42-londoners-dont-trust-metropolitan-police</a:t>
            </a:r>
            <a:r>
              <a:rPr lang="en-GB" sz="1400" dirty="0">
                <a:ea typeface="+mj-lt"/>
                <a:cs typeface="+mj-lt"/>
              </a:rPr>
              <a:t> (Accessed: 10 December 2025).</a:t>
            </a:r>
            <a:r>
              <a:rPr lang="en-US" sz="1400" dirty="0">
                <a:latin typeface="Calibri Light"/>
                <a:ea typeface="Calibri"/>
                <a:cs typeface="Arial"/>
              </a:rPr>
              <a:t> </a:t>
            </a:r>
            <a:br>
              <a:rPr lang="en-US" sz="1400" dirty="0">
                <a:latin typeface="Calibri Light"/>
                <a:ea typeface="Calibri"/>
                <a:cs typeface="Arial"/>
              </a:rPr>
            </a:br>
            <a:endParaRPr lang="en-GB" sz="1400" dirty="0">
              <a:latin typeface="Calibri Light"/>
              <a:ea typeface="Calibri Light"/>
              <a:cs typeface="Calibri Light"/>
            </a:endParaRPr>
          </a:p>
          <a:p>
            <a:r>
              <a:rPr lang="en-GB" sz="1400" dirty="0">
                <a:ea typeface="+mj-lt"/>
                <a:cs typeface="+mj-lt"/>
              </a:rPr>
              <a:t>The Metropolitan Police (2023) </a:t>
            </a:r>
            <a:r>
              <a:rPr lang="en-GB" sz="1400" i="1" dirty="0">
                <a:ea typeface="+mj-lt"/>
                <a:cs typeface="+mj-lt"/>
              </a:rPr>
              <a:t>Barroness Casey review. Final Report, An indipendant review into the standards and behaviour and institutional culture of the metropolitan police service. </a:t>
            </a:r>
            <a:r>
              <a:rPr lang="en-GB" sz="1400" dirty="0">
                <a:ea typeface="+mj-lt"/>
                <a:cs typeface="+mj-lt"/>
              </a:rPr>
              <a:t>Available at: </a:t>
            </a:r>
            <a:r>
              <a:rPr lang="en-GB" sz="1400" i="1" dirty="0">
                <a:ea typeface="+mj-lt"/>
                <a:cs typeface="+mj-lt"/>
                <a:hlinkClick r:id="rId12"/>
              </a:rPr>
              <a:t>https://www.met.police.uk/SysSiteAssets/media/downloads/met/about-us/baroness-casey-re</a:t>
            </a:r>
            <a:r>
              <a:rPr lang="en-GB" sz="1400" i="1" dirty="0">
                <a:ea typeface="+mj-lt"/>
                <a:cs typeface="+mj-lt"/>
              </a:rPr>
              <a:t> </a:t>
            </a:r>
            <a:r>
              <a:rPr lang="en-GB" sz="1400" dirty="0">
                <a:ea typeface="+mj-lt"/>
                <a:cs typeface="+mj-lt"/>
              </a:rPr>
              <a:t>(Accessed: 16 December 2025).</a:t>
            </a:r>
            <a:r>
              <a:rPr lang="en-GB" sz="1400" dirty="0">
                <a:latin typeface="Calibri Light"/>
                <a:ea typeface="Calibri"/>
                <a:cs typeface="Arial"/>
              </a:rPr>
              <a:t> </a:t>
            </a:r>
            <a:br>
              <a:rPr lang="en-GB" sz="1400" dirty="0">
                <a:latin typeface="Calibri Light"/>
                <a:ea typeface="Calibri"/>
                <a:cs typeface="Arial"/>
              </a:rPr>
            </a:br>
            <a:br>
              <a:rPr lang="en-GB" sz="1400" dirty="0">
                <a:latin typeface="Calibri Light"/>
                <a:ea typeface="Calibri"/>
                <a:cs typeface="Arial"/>
              </a:rPr>
            </a:br>
            <a:r>
              <a:rPr lang="en-GB" sz="1400" dirty="0">
                <a:latin typeface="Calibri Light"/>
                <a:ea typeface="Calibri"/>
                <a:cs typeface="Arial"/>
              </a:rPr>
              <a:t>I can confirm that I have not used any AI tools for the research and creation of this assignment. I confirm that I have not presented AI generated materials as my own work. I confirm I have copies of my drafts, notes, and other resources I used, which I may be asked to provide in evidence.</a:t>
            </a:r>
            <a:br>
              <a:rPr lang="en-GB" sz="1400" dirty="0">
                <a:latin typeface="Calibri Light"/>
                <a:ea typeface="Calibri"/>
                <a:cs typeface="Arial"/>
              </a:rPr>
            </a:br>
            <a:endParaRPr lang="en-GB" sz="1400" dirty="0">
              <a:latin typeface="Calibri Light"/>
              <a:ea typeface="Calibri Light"/>
              <a:cs typeface="Calibri Light"/>
            </a:endParaRPr>
          </a:p>
          <a:p>
            <a:endParaRPr lang="en-GB" sz="1600" dirty="0">
              <a:latin typeface="+mn-lt"/>
              <a:ea typeface="Calibri"/>
              <a:cs typeface="Calibri"/>
            </a:endParaRPr>
          </a:p>
        </p:txBody>
      </p:sp>
    </p:spTree>
    <p:extLst>
      <p:ext uri="{BB962C8B-B14F-4D97-AF65-F5344CB8AC3E}">
        <p14:creationId xmlns:p14="http://schemas.microsoft.com/office/powerpoint/2010/main" val="329948272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6608</TotalTime>
  <Words>1761</Words>
  <Application>Microsoft Macintosh PowerPoint</Application>
  <PresentationFormat>Widescreen</PresentationFormat>
  <Paragraphs>187</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Calibri Light</vt:lpstr>
      <vt:lpstr>Courier New</vt:lpstr>
      <vt:lpstr>Office 2013 - 2022 Theme</vt:lpstr>
      <vt:lpstr>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vt:lpstr>
      <vt:lpstr>Why Was the Casey Review Commissioned?</vt:lpstr>
      <vt:lpstr>The lead findings of the Casey review 2023</vt:lpstr>
      <vt:lpstr>Implications for Public Trust</vt:lpstr>
      <vt:lpstr>Public trust statistics ‘after the Casey review’</vt:lpstr>
      <vt:lpstr>Examples of Misogyny: Chloe’s Case and Public Trust</vt:lpstr>
      <vt:lpstr>Examples of Institutional Racism Macpherson Report</vt:lpstr>
      <vt:lpstr>Implications for Accountability</vt:lpstr>
      <vt:lpstr>Implications for Protection of Vulnerable Communities</vt:lpstr>
      <vt:lpstr>Links to Other UK Forces</vt:lpstr>
      <vt:lpstr>Critical Assessment: Limitations of Report</vt:lpstr>
      <vt:lpstr>Conclusion </vt:lpstr>
      <vt:lpstr>PowerPoint Presentation</vt:lpstr>
      <vt:lpstr>    IPSOS, 2023. Data collection for Baroness Casey Review, Metropolitan Police. Ipsos. Available at: https://www.ipsos.com/enuk/ipsos-carries-out-data-collection-baroness-casey-review-met-police (Accessed: 6 January 2026).    London Assembly (2025) Mayor of London and Metropolitan Police Commissioner Announce Details of Follow-up Progress Review Following Baroness Casey Report Available at: https://www.london.gov.uk/mayor-london-and-metropolitan-police-commissioner-announce-details-follow-progress-review-following (Accessed: 6 January 2026).    London Assembly. (2023) 10,000 public complaints against Met officers and staff last year. Available at: https://www.london.gov.uk/who-we-are/what-london-assembly-does/london-assembly-members/unmesh-desai/10000-public-complaints-against-met-officers-and-staff-last-year (Accessed: 2 January 2026).     Mayne, M (2023). Toxic culture, inadequate manegement, lack of training- the HR lessons from the Casey review. Available at: https://www.peoplemanagement.co.uk/article/1817494/toxic-culture-inadequate-management-lack-training-–-hr-lessons-casey-review (Accessed: 6 January 2026).    Meade, L. (2023) Casey Review: Misconduct in the MET and officer dismissal Available at: https://commonslibrary.parliament.uk/casey-review-misconduct-in-the-met-and-officer-dismissal/ (Accessed: 6 January 2026).    Miller, J. (2023) The Casey Review of The Met: our trauma input. Available at: www.policingtrauma.sociology.cam.ac.uk. Available at: https://www.policingtrauma.sociology.cam.ac.uk/news/casey-review-met-our-trauma-input. (Accessed: 12 December 2025).   Mkay, L. (2023). INQUEST responds to Met and Home Secretary comments on police accountability. Available at: https://www.inquest.org.uk/police-accountability-response (Accessed: 12 December 2025).     Mureithi, A 2023. ‘Objective reality’ that Met is institutionally racist, says Louise Casey. Available at: https://www.opendemocracy.net/en/met-police-institutional-racism-louise-casey-apa-mina-smallman/(Accessed: 2 January 2026).     Smith, M. (2023) By 51% to 42%, Londoners Don’t Trust the Metropolitan Police. Available at: https://yougov.co.uk/politics/articles/45188-51-42-londoners-dont-trust-metropolitan-police (Accessed: 10 December 2025).   The Metropolitan Police (2023) Barroness Casey review. Final Report, An indipendant review into the standards and behaviour and institutional culture of the metropolitan police service. Available at: https://www.met.police.uk/SysSiteAssets/media/downloads/met/about-us/baroness-casey-re (Accessed: 16 December 2025).   I can confirm that I have not used any AI tools for the research and creation of this assignment. I confirm that I have not presented AI generated materials as my own work. I confirm I have copies of my drafts, notes, and other resources I used, which I may be asked to provide in evidence.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Harriet Cope (2305803)</dc:creator>
  <cp:lastModifiedBy>Harriet Cope (2305803)</cp:lastModifiedBy>
  <cp:revision>3</cp:revision>
  <dcterms:created xsi:type="dcterms:W3CDTF">2025-11-18T17:57:24Z</dcterms:created>
  <dcterms:modified xsi:type="dcterms:W3CDTF">2026-01-16T10:29:59Z</dcterms:modified>
</cp:coreProperties>
</file>