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317" r:id="rId2"/>
    <p:sldId id="318" r:id="rId3"/>
    <p:sldId id="372" r:id="rId4"/>
    <p:sldId id="376" r:id="rId5"/>
    <p:sldId id="378" r:id="rId6"/>
    <p:sldId id="377" r:id="rId7"/>
    <p:sldId id="320" r:id="rId8"/>
    <p:sldId id="373" r:id="rId9"/>
    <p:sldId id="319" r:id="rId10"/>
    <p:sldId id="37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06ED75-8DDF-9001-5E51-E23AF825CA1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E911845-C03F-C3C9-265E-CBAE1C9DF2C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635BC70-E0BD-D1B2-EF5F-045028D6F573}"/>
              </a:ext>
            </a:extLst>
          </p:cNvPr>
          <p:cNvSpPr>
            <a:spLocks noGrp="1"/>
          </p:cNvSpPr>
          <p:nvPr>
            <p:ph type="dt" sz="half" idx="10"/>
          </p:nvPr>
        </p:nvSpPr>
        <p:spPr/>
        <p:txBody>
          <a:bodyPr/>
          <a:lstStyle/>
          <a:p>
            <a:fld id="{471C7625-7C03-4870-93EE-5CC7BD28C019}" type="datetimeFigureOut">
              <a:rPr lang="en-GB" smtClean="0"/>
              <a:t>28/02/2023</a:t>
            </a:fld>
            <a:endParaRPr lang="en-GB" dirty="0"/>
          </a:p>
        </p:txBody>
      </p:sp>
      <p:sp>
        <p:nvSpPr>
          <p:cNvPr id="5" name="Footer Placeholder 4">
            <a:extLst>
              <a:ext uri="{FF2B5EF4-FFF2-40B4-BE49-F238E27FC236}">
                <a16:creationId xmlns:a16="http://schemas.microsoft.com/office/drawing/2014/main" id="{3E297057-9AB3-4450-A8F5-0D27D5B4AF8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EE3F063-1395-C93C-BADA-A28866FEBBFA}"/>
              </a:ext>
            </a:extLst>
          </p:cNvPr>
          <p:cNvSpPr>
            <a:spLocks noGrp="1"/>
          </p:cNvSpPr>
          <p:nvPr>
            <p:ph type="sldNum" sz="quarter" idx="12"/>
          </p:nvPr>
        </p:nvSpPr>
        <p:spPr/>
        <p:txBody>
          <a:bodyPr/>
          <a:lstStyle/>
          <a:p>
            <a:fld id="{4A87AB24-9418-4CFB-B1C8-FA4B4AEAF0F7}" type="slidenum">
              <a:rPr lang="en-GB" smtClean="0"/>
              <a:t>‹#›</a:t>
            </a:fld>
            <a:endParaRPr lang="en-GB" dirty="0"/>
          </a:p>
        </p:txBody>
      </p:sp>
    </p:spTree>
    <p:extLst>
      <p:ext uri="{BB962C8B-B14F-4D97-AF65-F5344CB8AC3E}">
        <p14:creationId xmlns:p14="http://schemas.microsoft.com/office/powerpoint/2010/main" val="39021376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45FDA-DCEE-9D08-02F6-136DDBE6EAE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DA159C6-984D-6150-1FF2-198030DA20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CE657A-F937-2C59-1C17-5EBFC7BA9A15}"/>
              </a:ext>
            </a:extLst>
          </p:cNvPr>
          <p:cNvSpPr>
            <a:spLocks noGrp="1"/>
          </p:cNvSpPr>
          <p:nvPr>
            <p:ph type="dt" sz="half" idx="10"/>
          </p:nvPr>
        </p:nvSpPr>
        <p:spPr/>
        <p:txBody>
          <a:bodyPr/>
          <a:lstStyle/>
          <a:p>
            <a:fld id="{471C7625-7C03-4870-93EE-5CC7BD28C019}" type="datetimeFigureOut">
              <a:rPr lang="en-GB" smtClean="0"/>
              <a:t>28/02/2023</a:t>
            </a:fld>
            <a:endParaRPr lang="en-GB" dirty="0"/>
          </a:p>
        </p:txBody>
      </p:sp>
      <p:sp>
        <p:nvSpPr>
          <p:cNvPr id="5" name="Footer Placeholder 4">
            <a:extLst>
              <a:ext uri="{FF2B5EF4-FFF2-40B4-BE49-F238E27FC236}">
                <a16:creationId xmlns:a16="http://schemas.microsoft.com/office/drawing/2014/main" id="{1663659A-00EA-34A0-07A1-0D746343D4E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AD99492-1754-14B6-DF98-A1F10CE6209A}"/>
              </a:ext>
            </a:extLst>
          </p:cNvPr>
          <p:cNvSpPr>
            <a:spLocks noGrp="1"/>
          </p:cNvSpPr>
          <p:nvPr>
            <p:ph type="sldNum" sz="quarter" idx="12"/>
          </p:nvPr>
        </p:nvSpPr>
        <p:spPr/>
        <p:txBody>
          <a:bodyPr/>
          <a:lstStyle/>
          <a:p>
            <a:fld id="{4A87AB24-9418-4CFB-B1C8-FA4B4AEAF0F7}" type="slidenum">
              <a:rPr lang="en-GB" smtClean="0"/>
              <a:t>‹#›</a:t>
            </a:fld>
            <a:endParaRPr lang="en-GB" dirty="0"/>
          </a:p>
        </p:txBody>
      </p:sp>
    </p:spTree>
    <p:extLst>
      <p:ext uri="{BB962C8B-B14F-4D97-AF65-F5344CB8AC3E}">
        <p14:creationId xmlns:p14="http://schemas.microsoft.com/office/powerpoint/2010/main" val="27965237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B5B4D-E8C9-0073-A3AA-DD74D8E9D25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76682A7-CA8E-6502-604F-9C9D985F86F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BA13E50-3F8E-29B1-E271-ABFE34E72165}"/>
              </a:ext>
            </a:extLst>
          </p:cNvPr>
          <p:cNvSpPr>
            <a:spLocks noGrp="1"/>
          </p:cNvSpPr>
          <p:nvPr>
            <p:ph type="dt" sz="half" idx="10"/>
          </p:nvPr>
        </p:nvSpPr>
        <p:spPr/>
        <p:txBody>
          <a:bodyPr/>
          <a:lstStyle/>
          <a:p>
            <a:fld id="{471C7625-7C03-4870-93EE-5CC7BD28C019}" type="datetimeFigureOut">
              <a:rPr lang="en-GB" smtClean="0"/>
              <a:t>28/02/2023</a:t>
            </a:fld>
            <a:endParaRPr lang="en-GB" dirty="0"/>
          </a:p>
        </p:txBody>
      </p:sp>
      <p:sp>
        <p:nvSpPr>
          <p:cNvPr id="5" name="Footer Placeholder 4">
            <a:extLst>
              <a:ext uri="{FF2B5EF4-FFF2-40B4-BE49-F238E27FC236}">
                <a16:creationId xmlns:a16="http://schemas.microsoft.com/office/drawing/2014/main" id="{48B4A44E-EAE6-949C-BD3B-AA54FE1E1135}"/>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9AE89A3-08FB-E2E8-465A-C7FC7462523A}"/>
              </a:ext>
            </a:extLst>
          </p:cNvPr>
          <p:cNvSpPr>
            <a:spLocks noGrp="1"/>
          </p:cNvSpPr>
          <p:nvPr>
            <p:ph type="sldNum" sz="quarter" idx="12"/>
          </p:nvPr>
        </p:nvSpPr>
        <p:spPr/>
        <p:txBody>
          <a:bodyPr/>
          <a:lstStyle/>
          <a:p>
            <a:fld id="{4A87AB24-9418-4CFB-B1C8-FA4B4AEAF0F7}" type="slidenum">
              <a:rPr lang="en-GB" smtClean="0"/>
              <a:t>‹#›</a:t>
            </a:fld>
            <a:endParaRPr lang="en-GB" dirty="0"/>
          </a:p>
        </p:txBody>
      </p:sp>
    </p:spTree>
    <p:extLst>
      <p:ext uri="{BB962C8B-B14F-4D97-AF65-F5344CB8AC3E}">
        <p14:creationId xmlns:p14="http://schemas.microsoft.com/office/powerpoint/2010/main" val="27278217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892FFB-192F-6603-9982-23F38979132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3F9FFCC-64D2-26A8-494B-7316D3B8F7E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EB9992B-400C-33BB-68D3-B2F6D5AB5C4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C5EA658-DD28-5889-4902-5BEF7926D54E}"/>
              </a:ext>
            </a:extLst>
          </p:cNvPr>
          <p:cNvSpPr>
            <a:spLocks noGrp="1"/>
          </p:cNvSpPr>
          <p:nvPr>
            <p:ph type="dt" sz="half" idx="10"/>
          </p:nvPr>
        </p:nvSpPr>
        <p:spPr/>
        <p:txBody>
          <a:bodyPr/>
          <a:lstStyle/>
          <a:p>
            <a:fld id="{471C7625-7C03-4870-93EE-5CC7BD28C019}" type="datetimeFigureOut">
              <a:rPr lang="en-GB" smtClean="0"/>
              <a:t>28/02/2023</a:t>
            </a:fld>
            <a:endParaRPr lang="en-GB" dirty="0"/>
          </a:p>
        </p:txBody>
      </p:sp>
      <p:sp>
        <p:nvSpPr>
          <p:cNvPr id="6" name="Footer Placeholder 5">
            <a:extLst>
              <a:ext uri="{FF2B5EF4-FFF2-40B4-BE49-F238E27FC236}">
                <a16:creationId xmlns:a16="http://schemas.microsoft.com/office/drawing/2014/main" id="{F6D00B76-F069-4B4B-A1AF-C8E2F30D006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CF149AE-616F-A2BB-0D41-9D964DAFBC1A}"/>
              </a:ext>
            </a:extLst>
          </p:cNvPr>
          <p:cNvSpPr>
            <a:spLocks noGrp="1"/>
          </p:cNvSpPr>
          <p:nvPr>
            <p:ph type="sldNum" sz="quarter" idx="12"/>
          </p:nvPr>
        </p:nvSpPr>
        <p:spPr/>
        <p:txBody>
          <a:bodyPr/>
          <a:lstStyle/>
          <a:p>
            <a:fld id="{4A87AB24-9418-4CFB-B1C8-FA4B4AEAF0F7}" type="slidenum">
              <a:rPr lang="en-GB" smtClean="0"/>
              <a:t>‹#›</a:t>
            </a:fld>
            <a:endParaRPr lang="en-GB" dirty="0"/>
          </a:p>
        </p:txBody>
      </p:sp>
    </p:spTree>
    <p:extLst>
      <p:ext uri="{BB962C8B-B14F-4D97-AF65-F5344CB8AC3E}">
        <p14:creationId xmlns:p14="http://schemas.microsoft.com/office/powerpoint/2010/main" val="22247301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3D1F39-5115-DB03-5DBD-D226146257C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3C1082E-EB51-8B5C-58E7-7550943D3AD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1D4105A-A6A3-F1AE-F4A3-986C8814492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01D781E-8E34-EF13-0F46-4C87A614C10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9BF83E6-33DC-055B-60AE-7FE8E975F49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36561A4-0B24-44FC-466E-B35DF5617B9C}"/>
              </a:ext>
            </a:extLst>
          </p:cNvPr>
          <p:cNvSpPr>
            <a:spLocks noGrp="1"/>
          </p:cNvSpPr>
          <p:nvPr>
            <p:ph type="dt" sz="half" idx="10"/>
          </p:nvPr>
        </p:nvSpPr>
        <p:spPr/>
        <p:txBody>
          <a:bodyPr/>
          <a:lstStyle/>
          <a:p>
            <a:fld id="{471C7625-7C03-4870-93EE-5CC7BD28C019}" type="datetimeFigureOut">
              <a:rPr lang="en-GB" smtClean="0"/>
              <a:t>28/02/2023</a:t>
            </a:fld>
            <a:endParaRPr lang="en-GB" dirty="0"/>
          </a:p>
        </p:txBody>
      </p:sp>
      <p:sp>
        <p:nvSpPr>
          <p:cNvPr id="8" name="Footer Placeholder 7">
            <a:extLst>
              <a:ext uri="{FF2B5EF4-FFF2-40B4-BE49-F238E27FC236}">
                <a16:creationId xmlns:a16="http://schemas.microsoft.com/office/drawing/2014/main" id="{660F1AA6-3A01-3C82-7BAC-FC4535F1AED1}"/>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FC855CC5-E643-43FD-B690-FB7060C82F6D}"/>
              </a:ext>
            </a:extLst>
          </p:cNvPr>
          <p:cNvSpPr>
            <a:spLocks noGrp="1"/>
          </p:cNvSpPr>
          <p:nvPr>
            <p:ph type="sldNum" sz="quarter" idx="12"/>
          </p:nvPr>
        </p:nvSpPr>
        <p:spPr/>
        <p:txBody>
          <a:bodyPr/>
          <a:lstStyle/>
          <a:p>
            <a:fld id="{4A87AB24-9418-4CFB-B1C8-FA4B4AEAF0F7}" type="slidenum">
              <a:rPr lang="en-GB" smtClean="0"/>
              <a:t>‹#›</a:t>
            </a:fld>
            <a:endParaRPr lang="en-GB" dirty="0"/>
          </a:p>
        </p:txBody>
      </p:sp>
    </p:spTree>
    <p:extLst>
      <p:ext uri="{BB962C8B-B14F-4D97-AF65-F5344CB8AC3E}">
        <p14:creationId xmlns:p14="http://schemas.microsoft.com/office/powerpoint/2010/main" val="15221490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E234D-52C1-0C97-3691-C54C1FCA0D9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8EC4CDF-5FE4-E6DF-1F36-262B77079F13}"/>
              </a:ext>
            </a:extLst>
          </p:cNvPr>
          <p:cNvSpPr>
            <a:spLocks noGrp="1"/>
          </p:cNvSpPr>
          <p:nvPr>
            <p:ph type="dt" sz="half" idx="10"/>
          </p:nvPr>
        </p:nvSpPr>
        <p:spPr/>
        <p:txBody>
          <a:bodyPr/>
          <a:lstStyle/>
          <a:p>
            <a:fld id="{471C7625-7C03-4870-93EE-5CC7BD28C019}" type="datetimeFigureOut">
              <a:rPr lang="en-GB" smtClean="0"/>
              <a:t>28/02/2023</a:t>
            </a:fld>
            <a:endParaRPr lang="en-GB" dirty="0"/>
          </a:p>
        </p:txBody>
      </p:sp>
      <p:sp>
        <p:nvSpPr>
          <p:cNvPr id="4" name="Footer Placeholder 3">
            <a:extLst>
              <a:ext uri="{FF2B5EF4-FFF2-40B4-BE49-F238E27FC236}">
                <a16:creationId xmlns:a16="http://schemas.microsoft.com/office/drawing/2014/main" id="{1F904790-4E5E-3DFA-21A3-643E9C2EB1EB}"/>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BDDF43CE-2067-8282-CC58-4BB229AAFFD0}"/>
              </a:ext>
            </a:extLst>
          </p:cNvPr>
          <p:cNvSpPr>
            <a:spLocks noGrp="1"/>
          </p:cNvSpPr>
          <p:nvPr>
            <p:ph type="sldNum" sz="quarter" idx="12"/>
          </p:nvPr>
        </p:nvSpPr>
        <p:spPr/>
        <p:txBody>
          <a:bodyPr/>
          <a:lstStyle/>
          <a:p>
            <a:fld id="{4A87AB24-9418-4CFB-B1C8-FA4B4AEAF0F7}" type="slidenum">
              <a:rPr lang="en-GB" smtClean="0"/>
              <a:t>‹#›</a:t>
            </a:fld>
            <a:endParaRPr lang="en-GB" dirty="0"/>
          </a:p>
        </p:txBody>
      </p:sp>
    </p:spTree>
    <p:extLst>
      <p:ext uri="{BB962C8B-B14F-4D97-AF65-F5344CB8AC3E}">
        <p14:creationId xmlns:p14="http://schemas.microsoft.com/office/powerpoint/2010/main" val="21141595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F4B8DA6-6125-3871-E984-62AA9EE0F9E4}"/>
              </a:ext>
            </a:extLst>
          </p:cNvPr>
          <p:cNvSpPr>
            <a:spLocks noGrp="1"/>
          </p:cNvSpPr>
          <p:nvPr>
            <p:ph type="dt" sz="half" idx="10"/>
          </p:nvPr>
        </p:nvSpPr>
        <p:spPr/>
        <p:txBody>
          <a:bodyPr/>
          <a:lstStyle/>
          <a:p>
            <a:fld id="{471C7625-7C03-4870-93EE-5CC7BD28C019}" type="datetimeFigureOut">
              <a:rPr lang="en-GB" smtClean="0"/>
              <a:t>28/02/2023</a:t>
            </a:fld>
            <a:endParaRPr lang="en-GB" dirty="0"/>
          </a:p>
        </p:txBody>
      </p:sp>
      <p:sp>
        <p:nvSpPr>
          <p:cNvPr id="3" name="Footer Placeholder 2">
            <a:extLst>
              <a:ext uri="{FF2B5EF4-FFF2-40B4-BE49-F238E27FC236}">
                <a16:creationId xmlns:a16="http://schemas.microsoft.com/office/drawing/2014/main" id="{B6B1E76F-03B5-0917-14EC-4762D5D841F1}"/>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129C66E2-CCBB-E2C4-00D2-E8BE78ADCC43}"/>
              </a:ext>
            </a:extLst>
          </p:cNvPr>
          <p:cNvSpPr>
            <a:spLocks noGrp="1"/>
          </p:cNvSpPr>
          <p:nvPr>
            <p:ph type="sldNum" sz="quarter" idx="12"/>
          </p:nvPr>
        </p:nvSpPr>
        <p:spPr/>
        <p:txBody>
          <a:bodyPr/>
          <a:lstStyle/>
          <a:p>
            <a:fld id="{4A87AB24-9418-4CFB-B1C8-FA4B4AEAF0F7}" type="slidenum">
              <a:rPr lang="en-GB" smtClean="0"/>
              <a:t>‹#›</a:t>
            </a:fld>
            <a:endParaRPr lang="en-GB" dirty="0"/>
          </a:p>
        </p:txBody>
      </p:sp>
    </p:spTree>
    <p:extLst>
      <p:ext uri="{BB962C8B-B14F-4D97-AF65-F5344CB8AC3E}">
        <p14:creationId xmlns:p14="http://schemas.microsoft.com/office/powerpoint/2010/main" val="24210512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30E66E-5B06-E068-40B5-B67E89A68E3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DA3962D-4B45-5BB9-B629-6E1ED5AECEE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7B0D3A2-CC04-E180-3E48-C63A671B766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6BCCEA5-0D57-6155-8A55-FA1CCC481CF3}"/>
              </a:ext>
            </a:extLst>
          </p:cNvPr>
          <p:cNvSpPr>
            <a:spLocks noGrp="1"/>
          </p:cNvSpPr>
          <p:nvPr>
            <p:ph type="dt" sz="half" idx="10"/>
          </p:nvPr>
        </p:nvSpPr>
        <p:spPr/>
        <p:txBody>
          <a:bodyPr/>
          <a:lstStyle/>
          <a:p>
            <a:fld id="{471C7625-7C03-4870-93EE-5CC7BD28C019}" type="datetimeFigureOut">
              <a:rPr lang="en-GB" smtClean="0"/>
              <a:t>28/02/2023</a:t>
            </a:fld>
            <a:endParaRPr lang="en-GB" dirty="0"/>
          </a:p>
        </p:txBody>
      </p:sp>
      <p:sp>
        <p:nvSpPr>
          <p:cNvPr id="6" name="Footer Placeholder 5">
            <a:extLst>
              <a:ext uri="{FF2B5EF4-FFF2-40B4-BE49-F238E27FC236}">
                <a16:creationId xmlns:a16="http://schemas.microsoft.com/office/drawing/2014/main" id="{87E56B1B-3AA8-C386-5256-9CA234D80E7F}"/>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926EB1C-168E-A393-9BF3-652D04F4C71D}"/>
              </a:ext>
            </a:extLst>
          </p:cNvPr>
          <p:cNvSpPr>
            <a:spLocks noGrp="1"/>
          </p:cNvSpPr>
          <p:nvPr>
            <p:ph type="sldNum" sz="quarter" idx="12"/>
          </p:nvPr>
        </p:nvSpPr>
        <p:spPr/>
        <p:txBody>
          <a:bodyPr/>
          <a:lstStyle/>
          <a:p>
            <a:fld id="{4A87AB24-9418-4CFB-B1C8-FA4B4AEAF0F7}" type="slidenum">
              <a:rPr lang="en-GB" smtClean="0"/>
              <a:t>‹#›</a:t>
            </a:fld>
            <a:endParaRPr lang="en-GB" dirty="0"/>
          </a:p>
        </p:txBody>
      </p:sp>
    </p:spTree>
    <p:extLst>
      <p:ext uri="{BB962C8B-B14F-4D97-AF65-F5344CB8AC3E}">
        <p14:creationId xmlns:p14="http://schemas.microsoft.com/office/powerpoint/2010/main" val="3227058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E74435-5C48-7451-8DEA-872A9A65B46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0F30730-2CF0-92BB-67CD-6BE9C25F6CE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29E35CE0-C0C1-A437-502E-96FEE979E8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0255E8C-4871-73B0-94CD-5C467ADEB138}"/>
              </a:ext>
            </a:extLst>
          </p:cNvPr>
          <p:cNvSpPr>
            <a:spLocks noGrp="1"/>
          </p:cNvSpPr>
          <p:nvPr>
            <p:ph type="dt" sz="half" idx="10"/>
          </p:nvPr>
        </p:nvSpPr>
        <p:spPr/>
        <p:txBody>
          <a:bodyPr/>
          <a:lstStyle/>
          <a:p>
            <a:fld id="{471C7625-7C03-4870-93EE-5CC7BD28C019}" type="datetimeFigureOut">
              <a:rPr lang="en-GB" smtClean="0"/>
              <a:t>28/02/2023</a:t>
            </a:fld>
            <a:endParaRPr lang="en-GB" dirty="0"/>
          </a:p>
        </p:txBody>
      </p:sp>
      <p:sp>
        <p:nvSpPr>
          <p:cNvPr id="6" name="Footer Placeholder 5">
            <a:extLst>
              <a:ext uri="{FF2B5EF4-FFF2-40B4-BE49-F238E27FC236}">
                <a16:creationId xmlns:a16="http://schemas.microsoft.com/office/drawing/2014/main" id="{6A749840-14BE-2431-45F2-1906E8C90C1F}"/>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D5B80E76-D99E-723B-E50F-F8D8A254DF7A}"/>
              </a:ext>
            </a:extLst>
          </p:cNvPr>
          <p:cNvSpPr>
            <a:spLocks noGrp="1"/>
          </p:cNvSpPr>
          <p:nvPr>
            <p:ph type="sldNum" sz="quarter" idx="12"/>
          </p:nvPr>
        </p:nvSpPr>
        <p:spPr/>
        <p:txBody>
          <a:bodyPr/>
          <a:lstStyle/>
          <a:p>
            <a:fld id="{4A87AB24-9418-4CFB-B1C8-FA4B4AEAF0F7}" type="slidenum">
              <a:rPr lang="en-GB" smtClean="0"/>
              <a:t>‹#›</a:t>
            </a:fld>
            <a:endParaRPr lang="en-GB" dirty="0"/>
          </a:p>
        </p:txBody>
      </p:sp>
    </p:spTree>
    <p:extLst>
      <p:ext uri="{BB962C8B-B14F-4D97-AF65-F5344CB8AC3E}">
        <p14:creationId xmlns:p14="http://schemas.microsoft.com/office/powerpoint/2010/main" val="40588198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2C960-8BE2-4B28-444A-1140CED804C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07F61F1-0922-89EC-4337-87C0A1BC44D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6B1F318-6DEA-FED3-D683-655271D6CBEB}"/>
              </a:ext>
            </a:extLst>
          </p:cNvPr>
          <p:cNvSpPr>
            <a:spLocks noGrp="1"/>
          </p:cNvSpPr>
          <p:nvPr>
            <p:ph type="dt" sz="half" idx="10"/>
          </p:nvPr>
        </p:nvSpPr>
        <p:spPr/>
        <p:txBody>
          <a:bodyPr/>
          <a:lstStyle/>
          <a:p>
            <a:fld id="{471C7625-7C03-4870-93EE-5CC7BD28C019}" type="datetimeFigureOut">
              <a:rPr lang="en-GB" smtClean="0"/>
              <a:t>28/02/2023</a:t>
            </a:fld>
            <a:endParaRPr lang="en-GB" dirty="0"/>
          </a:p>
        </p:txBody>
      </p:sp>
      <p:sp>
        <p:nvSpPr>
          <p:cNvPr id="5" name="Footer Placeholder 4">
            <a:extLst>
              <a:ext uri="{FF2B5EF4-FFF2-40B4-BE49-F238E27FC236}">
                <a16:creationId xmlns:a16="http://schemas.microsoft.com/office/drawing/2014/main" id="{AFA58328-B299-5406-FE5B-02DCB025E39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5ECFD4C-7FDF-D279-D02C-BD89D0427490}"/>
              </a:ext>
            </a:extLst>
          </p:cNvPr>
          <p:cNvSpPr>
            <a:spLocks noGrp="1"/>
          </p:cNvSpPr>
          <p:nvPr>
            <p:ph type="sldNum" sz="quarter" idx="12"/>
          </p:nvPr>
        </p:nvSpPr>
        <p:spPr/>
        <p:txBody>
          <a:bodyPr/>
          <a:lstStyle/>
          <a:p>
            <a:fld id="{4A87AB24-9418-4CFB-B1C8-FA4B4AEAF0F7}" type="slidenum">
              <a:rPr lang="en-GB" smtClean="0"/>
              <a:t>‹#›</a:t>
            </a:fld>
            <a:endParaRPr lang="en-GB" dirty="0"/>
          </a:p>
        </p:txBody>
      </p:sp>
    </p:spTree>
    <p:extLst>
      <p:ext uri="{BB962C8B-B14F-4D97-AF65-F5344CB8AC3E}">
        <p14:creationId xmlns:p14="http://schemas.microsoft.com/office/powerpoint/2010/main" val="32093168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9B53D47-4A3E-1E5A-D6B6-B4767F1AFCF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BF02BE1-724C-4600-0E1E-20B68C9DD87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CC940E-6D0F-BC75-51DB-542314E65763}"/>
              </a:ext>
            </a:extLst>
          </p:cNvPr>
          <p:cNvSpPr>
            <a:spLocks noGrp="1"/>
          </p:cNvSpPr>
          <p:nvPr>
            <p:ph type="dt" sz="half" idx="10"/>
          </p:nvPr>
        </p:nvSpPr>
        <p:spPr/>
        <p:txBody>
          <a:bodyPr/>
          <a:lstStyle/>
          <a:p>
            <a:fld id="{471C7625-7C03-4870-93EE-5CC7BD28C019}" type="datetimeFigureOut">
              <a:rPr lang="en-GB" smtClean="0"/>
              <a:t>28/02/2023</a:t>
            </a:fld>
            <a:endParaRPr lang="en-GB" dirty="0"/>
          </a:p>
        </p:txBody>
      </p:sp>
      <p:sp>
        <p:nvSpPr>
          <p:cNvPr id="5" name="Footer Placeholder 4">
            <a:extLst>
              <a:ext uri="{FF2B5EF4-FFF2-40B4-BE49-F238E27FC236}">
                <a16:creationId xmlns:a16="http://schemas.microsoft.com/office/drawing/2014/main" id="{C1EA11EB-5B00-3077-4D3C-0D78C67EA82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53C302B-A062-977E-E4B0-09872F488A6F}"/>
              </a:ext>
            </a:extLst>
          </p:cNvPr>
          <p:cNvSpPr>
            <a:spLocks noGrp="1"/>
          </p:cNvSpPr>
          <p:nvPr>
            <p:ph type="sldNum" sz="quarter" idx="12"/>
          </p:nvPr>
        </p:nvSpPr>
        <p:spPr/>
        <p:txBody>
          <a:bodyPr/>
          <a:lstStyle/>
          <a:p>
            <a:fld id="{4A87AB24-9418-4CFB-B1C8-FA4B4AEAF0F7}" type="slidenum">
              <a:rPr lang="en-GB" smtClean="0"/>
              <a:t>‹#›</a:t>
            </a:fld>
            <a:endParaRPr lang="en-GB" dirty="0"/>
          </a:p>
        </p:txBody>
      </p:sp>
    </p:spTree>
    <p:extLst>
      <p:ext uri="{BB962C8B-B14F-4D97-AF65-F5344CB8AC3E}">
        <p14:creationId xmlns:p14="http://schemas.microsoft.com/office/powerpoint/2010/main" val="33334595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92BE728-F213-F1CF-D706-CE8ACD19311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47E1270-4585-0CD4-FFC6-E2FA32A9A59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68E4E3-7317-CB2C-7D53-F78EB66E35B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71C7625-7C03-4870-93EE-5CC7BD28C019}" type="datetimeFigureOut">
              <a:rPr lang="en-GB" smtClean="0"/>
              <a:t>28/02/2023</a:t>
            </a:fld>
            <a:endParaRPr lang="en-GB" dirty="0"/>
          </a:p>
        </p:txBody>
      </p:sp>
      <p:sp>
        <p:nvSpPr>
          <p:cNvPr id="5" name="Footer Placeholder 4">
            <a:extLst>
              <a:ext uri="{FF2B5EF4-FFF2-40B4-BE49-F238E27FC236}">
                <a16:creationId xmlns:a16="http://schemas.microsoft.com/office/drawing/2014/main" id="{AAAA4BD1-364C-66DA-EFED-7C2420CC218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2114AF97-834D-32DD-8A4B-51AA741972C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A87AB24-9418-4CFB-B1C8-FA4B4AEAF0F7}" type="slidenum">
              <a:rPr lang="en-GB" smtClean="0"/>
              <a:t>‹#›</a:t>
            </a:fld>
            <a:endParaRPr lang="en-GB" dirty="0"/>
          </a:p>
        </p:txBody>
      </p:sp>
    </p:spTree>
    <p:extLst>
      <p:ext uri="{BB962C8B-B14F-4D97-AF65-F5344CB8AC3E}">
        <p14:creationId xmlns:p14="http://schemas.microsoft.com/office/powerpoint/2010/main" val="7484665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utgjiu.ro/revista/ec/pdf/2019-04/06_Vasilescu.pdf"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120AE-E47C-B949-0E3F-8BDC51B4592D}"/>
              </a:ext>
            </a:extLst>
          </p:cNvPr>
          <p:cNvSpPr>
            <a:spLocks noGrp="1"/>
          </p:cNvSpPr>
          <p:nvPr>
            <p:ph type="ctrTitle"/>
          </p:nvPr>
        </p:nvSpPr>
        <p:spPr>
          <a:xfrm>
            <a:off x="383722" y="2677886"/>
            <a:ext cx="11122090" cy="1595534"/>
          </a:xfrm>
        </p:spPr>
        <p:txBody>
          <a:bodyPr>
            <a:normAutofit fontScale="90000"/>
          </a:bodyPr>
          <a:lstStyle/>
          <a:p>
            <a:pPr algn="l"/>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sz="4900" dirty="0"/>
            </a:br>
            <a:br>
              <a:rPr lang="en-GB" sz="4900" dirty="0"/>
            </a:br>
            <a:br>
              <a:rPr lang="en-GB" sz="4900" dirty="0"/>
            </a:br>
            <a:br>
              <a:rPr lang="en-GB" sz="4900" dirty="0"/>
            </a:br>
            <a:br>
              <a:rPr lang="en-GB" sz="4900" dirty="0"/>
            </a:br>
            <a:br>
              <a:rPr lang="en-GB" sz="49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effectLst/>
                <a:latin typeface="Times New Roman" panose="02020603050405020304" pitchFamily="18" charset="0"/>
                <a:ea typeface="Times New Roman" panose="02020603050405020304" pitchFamily="18" charset="0"/>
              </a:rPr>
            </a:br>
            <a:br>
              <a:rPr lang="en-GB" sz="4900" dirty="0"/>
            </a:br>
            <a:r>
              <a:rPr lang="en-GB" sz="4400" b="1" dirty="0">
                <a:latin typeface="Arial" panose="020B0604020202020204" pitchFamily="34" charset="0"/>
                <a:cs typeface="Arial" panose="020B0604020202020204" pitchFamily="34" charset="0"/>
              </a:rPr>
              <a:t>L</a:t>
            </a:r>
            <a:r>
              <a:rPr lang="en-GB" sz="4400" b="1" dirty="0">
                <a:effectLst/>
                <a:latin typeface="Arial" panose="020B0604020202020204" pitchFamily="34" charset="0"/>
                <a:ea typeface="Times New Roman" panose="02020603050405020304" pitchFamily="18" charset="0"/>
                <a:cs typeface="Arial" panose="020B0604020202020204" pitchFamily="34" charset="0"/>
              </a:rPr>
              <a:t>eading Digital and</a:t>
            </a:r>
            <a:br>
              <a:rPr lang="en-GB" sz="4400" b="1" dirty="0">
                <a:effectLst/>
                <a:latin typeface="Arial" panose="020B0604020202020204" pitchFamily="34" charset="0"/>
                <a:ea typeface="Times New Roman" panose="02020603050405020304" pitchFamily="18" charset="0"/>
                <a:cs typeface="Arial" panose="020B0604020202020204" pitchFamily="34" charset="0"/>
              </a:rPr>
            </a:br>
            <a:r>
              <a:rPr lang="en-GB" sz="4400" b="1" dirty="0">
                <a:effectLst/>
                <a:latin typeface="Arial" panose="020B0604020202020204" pitchFamily="34" charset="0"/>
                <a:ea typeface="Times New Roman" panose="02020603050405020304" pitchFamily="18" charset="0"/>
                <a:cs typeface="Arial" panose="020B0604020202020204" pitchFamily="34" charset="0"/>
              </a:rPr>
              <a:t>Strategic Change</a:t>
            </a:r>
            <a:br>
              <a:rPr lang="en-GB" sz="4400" dirty="0">
                <a:effectLst/>
                <a:latin typeface="Times New Roman" panose="02020603050405020304" pitchFamily="18" charset="0"/>
                <a:ea typeface="Times New Roman" panose="02020603050405020304" pitchFamily="18" charset="0"/>
              </a:rPr>
            </a:br>
            <a:r>
              <a:rPr lang="en-GB" sz="4400" b="1" dirty="0">
                <a:effectLst/>
                <a:latin typeface="Arial" panose="020B0604020202020204" pitchFamily="34" charset="0"/>
                <a:ea typeface="Times New Roman" panose="02020603050405020304" pitchFamily="18" charset="0"/>
              </a:rPr>
              <a:t> </a:t>
            </a:r>
            <a:br>
              <a:rPr lang="en-GB" sz="4400" b="1" dirty="0">
                <a:effectLst/>
                <a:latin typeface="Arial" panose="020B0604020202020204" pitchFamily="34" charset="0"/>
                <a:ea typeface="Times New Roman" panose="02020603050405020304" pitchFamily="18" charset="0"/>
              </a:rPr>
            </a:br>
            <a:r>
              <a:rPr lang="en-GB" sz="2200" b="1" dirty="0">
                <a:effectLst/>
                <a:latin typeface="Arial" panose="020B0604020202020204" pitchFamily="34" charset="0"/>
                <a:ea typeface="Times New Roman" panose="02020603050405020304" pitchFamily="18" charset="0"/>
              </a:rPr>
              <a:t>BMSW7003</a:t>
            </a:r>
            <a:r>
              <a:rPr lang="en-GB" sz="2200" b="1" dirty="0"/>
              <a:t>  (MA Leadership Programme)</a:t>
            </a:r>
            <a:br>
              <a:rPr lang="en-GB" sz="2200" b="1" dirty="0"/>
            </a:br>
            <a:br>
              <a:rPr lang="en-GB" sz="4400" b="1" dirty="0"/>
            </a:br>
            <a:r>
              <a:rPr lang="en-GB" sz="4400" b="1" dirty="0"/>
              <a:t>Lecture 5: Beginning the leadership debate and digital transformation.</a:t>
            </a:r>
          </a:p>
        </p:txBody>
      </p:sp>
      <p:sp>
        <p:nvSpPr>
          <p:cNvPr id="3" name="Subtitle 2">
            <a:extLst>
              <a:ext uri="{FF2B5EF4-FFF2-40B4-BE49-F238E27FC236}">
                <a16:creationId xmlns:a16="http://schemas.microsoft.com/office/drawing/2014/main" id="{0DCF5AB9-BAD7-E6A5-11A6-6081D58D7A69}"/>
              </a:ext>
            </a:extLst>
          </p:cNvPr>
          <p:cNvSpPr>
            <a:spLocks noGrp="1"/>
          </p:cNvSpPr>
          <p:nvPr>
            <p:ph type="subTitle" idx="1"/>
          </p:nvPr>
        </p:nvSpPr>
        <p:spPr>
          <a:xfrm>
            <a:off x="1524000" y="3760237"/>
            <a:ext cx="9144000" cy="2584580"/>
          </a:xfrm>
        </p:spPr>
        <p:txBody>
          <a:bodyPr>
            <a:normAutofit fontScale="77500" lnSpcReduction="20000"/>
          </a:bodyPr>
          <a:lstStyle/>
          <a:p>
            <a:endParaRPr lang="en-GB" sz="4400" i="1" dirty="0"/>
          </a:p>
          <a:p>
            <a:endParaRPr lang="en-GB" sz="4400" b="1" i="1" dirty="0"/>
          </a:p>
          <a:p>
            <a:r>
              <a:rPr lang="en-GB" sz="5100" b="1" i="1" dirty="0"/>
              <a:t>Lecturer: Steve Griffiths</a:t>
            </a:r>
          </a:p>
          <a:p>
            <a:endParaRPr lang="en-GB" dirty="0"/>
          </a:p>
          <a:p>
            <a:r>
              <a:rPr lang="en-GB" dirty="0"/>
              <a:t>28 February 2023</a:t>
            </a:r>
          </a:p>
          <a:p>
            <a:r>
              <a:rPr lang="en-GB" dirty="0"/>
              <a:t>Need to integrate leadership to the strategic tools and choices.</a:t>
            </a:r>
          </a:p>
        </p:txBody>
      </p:sp>
      <p:pic>
        <p:nvPicPr>
          <p:cNvPr id="4" name="Picture 3" descr="uwtsd-logo-bilingual">
            <a:extLst>
              <a:ext uri="{FF2B5EF4-FFF2-40B4-BE49-F238E27FC236}">
                <a16:creationId xmlns:a16="http://schemas.microsoft.com/office/drawing/2014/main" id="{FEF12B7E-C1FE-71E0-3982-36465B9861CF}"/>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146718" y="606489"/>
            <a:ext cx="4359094" cy="1471749"/>
          </a:xfrm>
          <a:prstGeom prst="rect">
            <a:avLst/>
          </a:prstGeom>
          <a:noFill/>
          <a:ln>
            <a:noFill/>
          </a:ln>
        </p:spPr>
      </p:pic>
    </p:spTree>
    <p:extLst>
      <p:ext uri="{BB962C8B-B14F-4D97-AF65-F5344CB8AC3E}">
        <p14:creationId xmlns:p14="http://schemas.microsoft.com/office/powerpoint/2010/main" val="31918431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357F02-AE9E-B83B-9FFC-4284F1B328AD}"/>
              </a:ext>
            </a:extLst>
          </p:cNvPr>
          <p:cNvSpPr>
            <a:spLocks noGrp="1"/>
          </p:cNvSpPr>
          <p:nvPr>
            <p:ph type="title"/>
          </p:nvPr>
        </p:nvSpPr>
        <p:spPr/>
        <p:txBody>
          <a:bodyPr/>
          <a:lstStyle/>
          <a:p>
            <a:r>
              <a:rPr lang="en-GB" dirty="0"/>
              <a:t>I need to get some idea of where you are.</a:t>
            </a:r>
          </a:p>
        </p:txBody>
      </p:sp>
      <p:sp>
        <p:nvSpPr>
          <p:cNvPr id="3" name="Content Placeholder 2">
            <a:extLst>
              <a:ext uri="{FF2B5EF4-FFF2-40B4-BE49-F238E27FC236}">
                <a16:creationId xmlns:a16="http://schemas.microsoft.com/office/drawing/2014/main" id="{0F649E33-CF7F-7ED7-1B50-16AA8F12E5BE}"/>
              </a:ext>
            </a:extLst>
          </p:cNvPr>
          <p:cNvSpPr>
            <a:spLocks noGrp="1"/>
          </p:cNvSpPr>
          <p:nvPr>
            <p:ph idx="1"/>
          </p:nvPr>
        </p:nvSpPr>
        <p:spPr/>
        <p:txBody>
          <a:bodyPr>
            <a:normAutofit lnSpcReduction="10000"/>
          </a:bodyPr>
          <a:lstStyle/>
          <a:p>
            <a:pPr marL="0" indent="0">
              <a:buNone/>
            </a:pPr>
            <a:r>
              <a:rPr lang="en-GB" dirty="0"/>
              <a:t>We can go into depth or summarise and focus on one or two aspects.</a:t>
            </a:r>
          </a:p>
          <a:p>
            <a:pPr marL="0" indent="0">
              <a:buNone/>
            </a:pPr>
            <a:endParaRPr lang="en-GB" dirty="0"/>
          </a:p>
          <a:p>
            <a:pPr marL="0" indent="0">
              <a:buNone/>
            </a:pPr>
            <a:r>
              <a:rPr lang="en-GB" dirty="0"/>
              <a:t>I will give you one of my papers:</a:t>
            </a:r>
          </a:p>
          <a:p>
            <a:pPr marL="0" indent="0">
              <a:buNone/>
            </a:pPr>
            <a:endParaRPr lang="en-GB" dirty="0"/>
          </a:p>
          <a:p>
            <a:pPr marL="0" indent="0">
              <a:buNone/>
            </a:pPr>
            <a:r>
              <a:rPr lang="en-GB" dirty="0"/>
              <a:t>I looked at leadership in SMEs therefore since there was much to cover I summarised to discuss</a:t>
            </a:r>
          </a:p>
          <a:p>
            <a:pPr marL="0" indent="0" algn="ctr">
              <a:buNone/>
            </a:pPr>
            <a:r>
              <a:rPr lang="en-GB" dirty="0"/>
              <a:t>Transformational leadership </a:t>
            </a:r>
          </a:p>
          <a:p>
            <a:pPr marL="0" indent="0" algn="ctr">
              <a:buNone/>
            </a:pPr>
            <a:r>
              <a:rPr lang="en-GB" dirty="0"/>
              <a:t>v </a:t>
            </a:r>
          </a:p>
          <a:p>
            <a:pPr marL="0" indent="0" algn="ctr">
              <a:buNone/>
            </a:pPr>
            <a:r>
              <a:rPr lang="en-GB" dirty="0"/>
              <a:t>More traditional hierarchical/hero/ command leadership</a:t>
            </a:r>
          </a:p>
        </p:txBody>
      </p:sp>
    </p:spTree>
    <p:extLst>
      <p:ext uri="{BB962C8B-B14F-4D97-AF65-F5344CB8AC3E}">
        <p14:creationId xmlns:p14="http://schemas.microsoft.com/office/powerpoint/2010/main" val="23907540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D395E-77AD-0A14-0B4C-F33BBAE1B0FC}"/>
              </a:ext>
            </a:extLst>
          </p:cNvPr>
          <p:cNvSpPr>
            <a:spLocks noGrp="1"/>
          </p:cNvSpPr>
          <p:nvPr>
            <p:ph type="title"/>
          </p:nvPr>
        </p:nvSpPr>
        <p:spPr/>
        <p:txBody>
          <a:bodyPr/>
          <a:lstStyle/>
          <a:p>
            <a:r>
              <a:rPr lang="en-GB" dirty="0"/>
              <a:t>Find a reader article.</a:t>
            </a:r>
          </a:p>
        </p:txBody>
      </p:sp>
      <p:sp>
        <p:nvSpPr>
          <p:cNvPr id="3" name="Content Placeholder 2">
            <a:extLst>
              <a:ext uri="{FF2B5EF4-FFF2-40B4-BE49-F238E27FC236}">
                <a16:creationId xmlns:a16="http://schemas.microsoft.com/office/drawing/2014/main" id="{4E7C4DFF-B089-0433-B63D-FD205557B79E}"/>
              </a:ext>
            </a:extLst>
          </p:cNvPr>
          <p:cNvSpPr>
            <a:spLocks noGrp="1"/>
          </p:cNvSpPr>
          <p:nvPr>
            <p:ph idx="1"/>
          </p:nvPr>
        </p:nvSpPr>
        <p:spPr>
          <a:xfrm>
            <a:off x="494522" y="1548882"/>
            <a:ext cx="10859278" cy="5010538"/>
          </a:xfrm>
        </p:spPr>
        <p:txBody>
          <a:bodyPr/>
          <a:lstStyle/>
          <a:p>
            <a:r>
              <a:rPr lang="en-GB" dirty="0"/>
              <a:t>They are boring</a:t>
            </a:r>
          </a:p>
          <a:p>
            <a:r>
              <a:rPr lang="en-GB" dirty="0"/>
              <a:t>They are complicated</a:t>
            </a:r>
          </a:p>
          <a:p>
            <a:r>
              <a:rPr lang="en-GB" dirty="0"/>
              <a:t>They do hit the spot</a:t>
            </a:r>
          </a:p>
          <a:p>
            <a:endParaRPr lang="en-GB" dirty="0"/>
          </a:p>
          <a:p>
            <a:r>
              <a:rPr lang="en-GB" dirty="0"/>
              <a:t>Focus on the words of the assignment task…..strategy, leadership, digital change/transformation/investment.</a:t>
            </a:r>
          </a:p>
          <a:p>
            <a:r>
              <a:rPr lang="en-GB" dirty="0"/>
              <a:t>Do the basics</a:t>
            </a:r>
          </a:p>
          <a:p>
            <a:r>
              <a:rPr lang="en-GB" dirty="0"/>
              <a:t>Build the complications in later or at least hint that with more words you could offer many variations or challenges. </a:t>
            </a:r>
          </a:p>
        </p:txBody>
      </p:sp>
    </p:spTree>
    <p:extLst>
      <p:ext uri="{BB962C8B-B14F-4D97-AF65-F5344CB8AC3E}">
        <p14:creationId xmlns:p14="http://schemas.microsoft.com/office/powerpoint/2010/main" val="15059211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7FE84-4C0D-5206-8C0C-C8EC68DE029E}"/>
              </a:ext>
            </a:extLst>
          </p:cNvPr>
          <p:cNvSpPr>
            <a:spLocks noGrp="1"/>
          </p:cNvSpPr>
          <p:nvPr>
            <p:ph type="title"/>
          </p:nvPr>
        </p:nvSpPr>
        <p:spPr>
          <a:xfrm>
            <a:off x="901045" y="681037"/>
            <a:ext cx="10967301" cy="1172214"/>
          </a:xfrm>
        </p:spPr>
        <p:txBody>
          <a:bodyPr>
            <a:noAutofit/>
          </a:bodyPr>
          <a:lstStyle/>
          <a:p>
            <a:r>
              <a:rPr lang="en-GB" sz="2400" dirty="0">
                <a:latin typeface="Arial" panose="020B0604020202020204" pitchFamily="34" charset="0"/>
                <a:ea typeface="Calibri" panose="020F0502020204030204" pitchFamily="34" charset="0"/>
                <a:cs typeface="Times New Roman" panose="02020603050405020304" pitchFamily="18" charset="0"/>
              </a:rPr>
              <a:t>Maria Vasilescu (2019) LEADERSHIP STYLES AND THEORIES IN AN EFFECTIVE MANAGEMENT ACTIVITY. </a:t>
            </a:r>
            <a:r>
              <a:rPr lang="en-GB" sz="2400" i="1" dirty="0">
                <a:latin typeface="Arial" panose="020B0604020202020204" pitchFamily="34" charset="0"/>
                <a:ea typeface="Calibri" panose="020F0502020204030204" pitchFamily="34" charset="0"/>
                <a:cs typeface="Times New Roman" panose="02020603050405020304" pitchFamily="18" charset="0"/>
              </a:rPr>
              <a:t>Annals of the Constantin Brâncuşi. University of Târgu Jiu, Economy Series</a:t>
            </a:r>
            <a:r>
              <a:rPr lang="en-GB" sz="2400" dirty="0">
                <a:latin typeface="Arial" panose="020B0604020202020204" pitchFamily="34" charset="0"/>
                <a:ea typeface="Calibri" panose="020F0502020204030204" pitchFamily="34" charset="0"/>
                <a:cs typeface="Times New Roman" panose="02020603050405020304" pitchFamily="18" charset="0"/>
              </a:rPr>
              <a:t>, Issue 4/2019. ACADEMICA BRÂNCUŞI” PUBLISHER, ISSN 2344 – 3685 </a:t>
            </a:r>
            <a:r>
              <a:rPr lang="en-GB" sz="2400"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2"/>
              </a:rPr>
              <a:t>https://utgjiu.ro/revista/ec/pdf/2019-04/06_Vasilescu.pdf</a:t>
            </a:r>
            <a:r>
              <a:rPr lang="en-GB" sz="2400" dirty="0">
                <a:latin typeface="Arial" panose="020B0604020202020204" pitchFamily="34" charset="0"/>
                <a:ea typeface="Calibri" panose="020F0502020204030204" pitchFamily="34" charset="0"/>
                <a:cs typeface="Times New Roman" panose="02020603050405020304" pitchFamily="18" charset="0"/>
              </a:rPr>
              <a:t> </a:t>
            </a:r>
            <a:br>
              <a:rPr lang="en-GB" sz="2400" dirty="0">
                <a:latin typeface="Calibri" panose="020F0502020204030204" pitchFamily="34" charset="0"/>
                <a:ea typeface="Calibri" panose="020F0502020204030204" pitchFamily="34" charset="0"/>
                <a:cs typeface="Times New Roman" panose="02020603050405020304" pitchFamily="18" charset="0"/>
              </a:rPr>
            </a:br>
            <a:endParaRPr lang="en-GB" sz="2400" dirty="0"/>
          </a:p>
        </p:txBody>
      </p:sp>
      <p:sp>
        <p:nvSpPr>
          <p:cNvPr id="3" name="Content Placeholder 2">
            <a:extLst>
              <a:ext uri="{FF2B5EF4-FFF2-40B4-BE49-F238E27FC236}">
                <a16:creationId xmlns:a16="http://schemas.microsoft.com/office/drawing/2014/main" id="{0D089302-EBD1-C8E4-A7A7-833CA338B953}"/>
              </a:ext>
            </a:extLst>
          </p:cNvPr>
          <p:cNvSpPr>
            <a:spLocks noGrp="1"/>
          </p:cNvSpPr>
          <p:nvPr>
            <p:ph idx="1"/>
          </p:nvPr>
        </p:nvSpPr>
        <p:spPr>
          <a:xfrm>
            <a:off x="303229" y="2168166"/>
            <a:ext cx="11585542" cy="4159626"/>
          </a:xfrm>
        </p:spPr>
        <p:txBody>
          <a:bodyPr>
            <a:noAutofit/>
          </a:bodyPr>
          <a:lstStyle/>
          <a:p>
            <a:pPr marL="0" indent="0">
              <a:buNone/>
            </a:pPr>
            <a:r>
              <a:rPr lang="en-GB" sz="2400" dirty="0">
                <a:effectLst/>
                <a:latin typeface="Arial" panose="020B0604020202020204" pitchFamily="34" charset="0"/>
                <a:ea typeface="Calibri" panose="020F0502020204030204" pitchFamily="34" charset="0"/>
              </a:rPr>
              <a:t>In recent years, beyond their aim to survive and to sustain their presence by improving performance, more and more organizations are involved with some form of competition for customers, for gaining advantage on the utilization of scarce resources, leadership becoming the key critical factor for achieving this performance given the actual context of market globalization. The human activity has become a continuous learning, adaptation, competition and selection process. The quest to understand leadership, across different sectors and disciplines, has easily proved that literature is vast in this field. This paper examines the concept of leadership, generally, and its relevance towards improving management activities. After decades of research it seems that issues are complex, leadership being considered “the most studied and least understood concept of any in the social sciences” (Bennis and Nanus, 1997).                                                             </a:t>
            </a:r>
            <a:r>
              <a:rPr lang="en-GB" sz="2400" i="1" dirty="0">
                <a:effectLst/>
                <a:latin typeface="Arial" panose="020B0604020202020204" pitchFamily="34" charset="0"/>
                <a:ea typeface="Calibri" panose="020F0502020204030204" pitchFamily="34" charset="0"/>
              </a:rPr>
              <a:t>PTO.</a:t>
            </a:r>
          </a:p>
        </p:txBody>
      </p:sp>
    </p:spTree>
    <p:extLst>
      <p:ext uri="{BB962C8B-B14F-4D97-AF65-F5344CB8AC3E}">
        <p14:creationId xmlns:p14="http://schemas.microsoft.com/office/powerpoint/2010/main" val="30844773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C666472-68BA-D11B-5B87-DCBFB1FE28E3}"/>
              </a:ext>
            </a:extLst>
          </p:cNvPr>
          <p:cNvSpPr txBox="1"/>
          <p:nvPr/>
        </p:nvSpPr>
        <p:spPr>
          <a:xfrm>
            <a:off x="433633" y="469431"/>
            <a:ext cx="11010508" cy="5262979"/>
          </a:xfrm>
          <a:prstGeom prst="rect">
            <a:avLst/>
          </a:prstGeom>
          <a:noFill/>
        </p:spPr>
        <p:txBody>
          <a:bodyPr wrap="square">
            <a:spAutoFit/>
          </a:bodyPr>
          <a:lstStyle/>
          <a:p>
            <a:r>
              <a:rPr lang="en-GB" sz="1600" i="1" dirty="0">
                <a:effectLst/>
                <a:latin typeface="Arial" panose="020B0604020202020204" pitchFamily="34" charset="0"/>
                <a:ea typeface="Calibri" panose="020F0502020204030204" pitchFamily="34" charset="0"/>
              </a:rPr>
              <a:t>Abstract continued.</a:t>
            </a:r>
          </a:p>
          <a:p>
            <a:endParaRPr lang="en-GB" sz="2400" dirty="0">
              <a:latin typeface="Arial" panose="020B0604020202020204" pitchFamily="34" charset="0"/>
              <a:ea typeface="Calibri" panose="020F0502020204030204" pitchFamily="34" charset="0"/>
            </a:endParaRPr>
          </a:p>
          <a:p>
            <a:r>
              <a:rPr lang="en-GB" sz="2400" dirty="0">
                <a:effectLst/>
                <a:latin typeface="Arial" panose="020B0604020202020204" pitchFamily="34" charset="0"/>
                <a:ea typeface="Calibri" panose="020F0502020204030204" pitchFamily="34" charset="0"/>
              </a:rPr>
              <a:t>Many researchers and practitioners have developed a consensus that the progression of thinking over the years has developed a belief that leadership is a flexible developmental process. Our attempt to outline the features of the concept made it necessary to overview some common definitions of leadership. The paper begins with overview of the meaning and concept of leadership and then followed by an short examination of different leadership theories and styles of leadership. Main theories that emerged during 20th century include: the Great Man theory, Trait theory, Contingency and Situational theories, Skills theory, </a:t>
            </a:r>
            <a:r>
              <a:rPr lang="en-GB" sz="2400" dirty="0" err="1">
                <a:effectLst/>
                <a:latin typeface="Arial" panose="020B0604020202020204" pitchFamily="34" charset="0"/>
                <a:ea typeface="Calibri" panose="020F0502020204030204" pitchFamily="34" charset="0"/>
              </a:rPr>
              <a:t>Behavioral</a:t>
            </a:r>
            <a:r>
              <a:rPr lang="en-GB" sz="2400" dirty="0">
                <a:effectLst/>
                <a:latin typeface="Arial" panose="020B0604020202020204" pitchFamily="34" charset="0"/>
                <a:ea typeface="Calibri" panose="020F0502020204030204" pitchFamily="34" charset="0"/>
              </a:rPr>
              <a:t> theory, Transformational, Transactional and Participative leadership theory. This paper concludes that success is certain in different types of activities if leadership styles, principles and theories are properly applied in organizations’ activities in different fields.</a:t>
            </a:r>
            <a:endParaRPr lang="en-GB" sz="2400" dirty="0"/>
          </a:p>
        </p:txBody>
      </p:sp>
    </p:spTree>
    <p:extLst>
      <p:ext uri="{BB962C8B-B14F-4D97-AF65-F5344CB8AC3E}">
        <p14:creationId xmlns:p14="http://schemas.microsoft.com/office/powerpoint/2010/main" val="9951233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7F891-BAA0-946E-C01A-33C1A30DFF07}"/>
              </a:ext>
            </a:extLst>
          </p:cNvPr>
          <p:cNvSpPr>
            <a:spLocks noGrp="1"/>
          </p:cNvSpPr>
          <p:nvPr>
            <p:ph type="title"/>
          </p:nvPr>
        </p:nvSpPr>
        <p:spPr/>
        <p:txBody>
          <a:bodyPr>
            <a:normAutofit/>
          </a:bodyPr>
          <a:lstStyle/>
          <a:p>
            <a:r>
              <a:rPr lang="en-GB" sz="3600" dirty="0">
                <a:latin typeface="Arial" panose="020B0604020202020204" pitchFamily="34" charset="0"/>
                <a:cs typeface="Arial" panose="020B0604020202020204" pitchFamily="34" charset="0"/>
              </a:rPr>
              <a:t>Source for the following tables:</a:t>
            </a:r>
          </a:p>
        </p:txBody>
      </p:sp>
      <p:sp>
        <p:nvSpPr>
          <p:cNvPr id="3" name="Content Placeholder 2">
            <a:extLst>
              <a:ext uri="{FF2B5EF4-FFF2-40B4-BE49-F238E27FC236}">
                <a16:creationId xmlns:a16="http://schemas.microsoft.com/office/drawing/2014/main" id="{D96AE5F3-7B54-5C93-EB64-BAECFC69832F}"/>
              </a:ext>
            </a:extLst>
          </p:cNvPr>
          <p:cNvSpPr>
            <a:spLocks noGrp="1"/>
          </p:cNvSpPr>
          <p:nvPr>
            <p:ph idx="1"/>
          </p:nvPr>
        </p:nvSpPr>
        <p:spPr/>
        <p:txBody>
          <a:bodyPr/>
          <a:lstStyle/>
          <a:p>
            <a:pPr marL="0" indent="0">
              <a:buNone/>
            </a:pPr>
            <a:r>
              <a:rPr lang="en-GB" sz="3200" dirty="0">
                <a:latin typeface="Arial" panose="020B0604020202020204" pitchFamily="34" charset="0"/>
              </a:rPr>
              <a:t>The following slides show her tables of </a:t>
            </a:r>
          </a:p>
          <a:p>
            <a:r>
              <a:rPr lang="en-GB" sz="3200" dirty="0">
                <a:latin typeface="Arial" panose="020B0604020202020204" pitchFamily="34" charset="0"/>
              </a:rPr>
              <a:t>Theories of Leadership.</a:t>
            </a:r>
          </a:p>
          <a:p>
            <a:r>
              <a:rPr lang="en-GB" sz="3200" dirty="0">
                <a:latin typeface="Arial" panose="020B0604020202020204" pitchFamily="34" charset="0"/>
              </a:rPr>
              <a:t>Leadership Styles.</a:t>
            </a:r>
            <a:endParaRPr lang="en-GB" sz="3200" dirty="0"/>
          </a:p>
          <a:p>
            <a:endParaRPr lang="en-GB" dirty="0"/>
          </a:p>
        </p:txBody>
      </p:sp>
    </p:spTree>
    <p:extLst>
      <p:ext uri="{BB962C8B-B14F-4D97-AF65-F5344CB8AC3E}">
        <p14:creationId xmlns:p14="http://schemas.microsoft.com/office/powerpoint/2010/main" val="25130081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Text&#10;&#10;Description automatically generated">
            <a:extLst>
              <a:ext uri="{FF2B5EF4-FFF2-40B4-BE49-F238E27FC236}">
                <a16:creationId xmlns:a16="http://schemas.microsoft.com/office/drawing/2014/main" id="{DD4AEB05-5487-5006-E1B6-B9C9114CFE3D}"/>
              </a:ext>
            </a:extLst>
          </p:cNvPr>
          <p:cNvPicPr>
            <a:picLocks noChangeAspect="1"/>
          </p:cNvPicPr>
          <p:nvPr/>
        </p:nvPicPr>
        <p:blipFill>
          <a:blip r:embed="rId2"/>
          <a:stretch>
            <a:fillRect/>
          </a:stretch>
        </p:blipFill>
        <p:spPr>
          <a:xfrm>
            <a:off x="-2597285" y="-622570"/>
            <a:ext cx="16867761" cy="7237378"/>
          </a:xfrm>
          <a:prstGeom prst="rect">
            <a:avLst/>
          </a:prstGeom>
        </p:spPr>
      </p:pic>
    </p:spTree>
    <p:extLst>
      <p:ext uri="{BB962C8B-B14F-4D97-AF65-F5344CB8AC3E}">
        <p14:creationId xmlns:p14="http://schemas.microsoft.com/office/powerpoint/2010/main" val="18624368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B96489C-CC51-948F-F5C1-AD717AF7CCC7}"/>
              </a:ext>
            </a:extLst>
          </p:cNvPr>
          <p:cNvPicPr>
            <a:picLocks noChangeAspect="1"/>
          </p:cNvPicPr>
          <p:nvPr/>
        </p:nvPicPr>
        <p:blipFill>
          <a:blip r:embed="rId2"/>
          <a:stretch>
            <a:fillRect/>
          </a:stretch>
        </p:blipFill>
        <p:spPr>
          <a:xfrm>
            <a:off x="-3193915" y="-107006"/>
            <a:ext cx="18579829" cy="6463221"/>
          </a:xfrm>
          <a:prstGeom prst="rect">
            <a:avLst/>
          </a:prstGeom>
        </p:spPr>
      </p:pic>
    </p:spTree>
    <p:extLst>
      <p:ext uri="{BB962C8B-B14F-4D97-AF65-F5344CB8AC3E}">
        <p14:creationId xmlns:p14="http://schemas.microsoft.com/office/powerpoint/2010/main" val="20209310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D6D2E-F246-1719-D8C9-B21A47CB7F3A}"/>
              </a:ext>
            </a:extLst>
          </p:cNvPr>
          <p:cNvSpPr>
            <a:spLocks noGrp="1"/>
          </p:cNvSpPr>
          <p:nvPr>
            <p:ph type="title"/>
          </p:nvPr>
        </p:nvSpPr>
        <p:spPr>
          <a:xfrm>
            <a:off x="838200" y="84841"/>
            <a:ext cx="10515600" cy="1605847"/>
          </a:xfrm>
        </p:spPr>
        <p:txBody>
          <a:bodyPr/>
          <a:lstStyle/>
          <a:p>
            <a:r>
              <a:rPr lang="en-GB" sz="3200" b="1" dirty="0">
                <a:latin typeface="Arial" panose="020B0604020202020204" pitchFamily="34" charset="0"/>
                <a:ea typeface="Calibri" panose="020F0502020204030204" pitchFamily="34" charset="0"/>
                <a:cs typeface="Times New Roman" panose="02020603050405020304" pitchFamily="18" charset="0"/>
              </a:rPr>
              <a:t>Influential Factors on Leadership: </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33529C3D-3B15-DF65-8123-9B71AA6A2689}"/>
              </a:ext>
            </a:extLst>
          </p:cNvPr>
          <p:cNvSpPr>
            <a:spLocks noGrp="1"/>
          </p:cNvSpPr>
          <p:nvPr>
            <p:ph idx="1"/>
          </p:nvPr>
        </p:nvSpPr>
        <p:spPr>
          <a:xfrm>
            <a:off x="348792" y="999240"/>
            <a:ext cx="11199043" cy="5858759"/>
          </a:xfrm>
        </p:spPr>
        <p:txBody>
          <a:bodyPr>
            <a:normAutofit fontScale="55000" lnSpcReduction="20000"/>
          </a:bodyPr>
          <a:lstStyle/>
          <a:p>
            <a:pPr marL="0" indent="0">
              <a:lnSpc>
                <a:spcPct val="107000"/>
              </a:lnSpc>
              <a:spcAft>
                <a:spcPts val="800"/>
              </a:spcAft>
              <a:buNone/>
            </a:pPr>
            <a:r>
              <a:rPr lang="en-GB" sz="3300" b="1" dirty="0">
                <a:effectLst/>
                <a:latin typeface="Arial" panose="020B0604020202020204" pitchFamily="34" charset="0"/>
                <a:ea typeface="Calibri" panose="020F0502020204030204" pitchFamily="34" charset="0"/>
                <a:cs typeface="Times New Roman" panose="02020603050405020304" pitchFamily="18" charset="0"/>
              </a:rPr>
              <a:t>1. Leader </a:t>
            </a:r>
            <a:endParaRPr lang="en-GB" sz="33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3300" dirty="0">
                <a:effectLst/>
                <a:latin typeface="Arial" panose="020B0604020202020204" pitchFamily="34" charset="0"/>
                <a:ea typeface="Calibri" panose="020F0502020204030204" pitchFamily="34" charset="0"/>
                <a:cs typeface="Times New Roman" panose="02020603050405020304" pitchFamily="18" charset="0"/>
              </a:rPr>
              <a:t>Traits. Self-knowledge. Training (sitting next to Nelly…history of management training in UK). Trust. Confidence. Experience. Storytelling. Inspirational. Hero leader?</a:t>
            </a:r>
            <a:endParaRPr lang="en-GB" sz="33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3300" b="1" dirty="0">
                <a:solidFill>
                  <a:srgbClr val="FF0000"/>
                </a:solidFill>
                <a:effectLst/>
                <a:latin typeface="Arial" panose="020B0604020202020204" pitchFamily="34" charset="0"/>
                <a:ea typeface="Calibri" panose="020F0502020204030204" pitchFamily="34" charset="0"/>
                <a:cs typeface="Times New Roman" panose="02020603050405020304" pitchFamily="18" charset="0"/>
              </a:rPr>
              <a:t>Problems?</a:t>
            </a:r>
          </a:p>
          <a:p>
            <a:pPr marL="0" indent="0">
              <a:lnSpc>
                <a:spcPct val="107000"/>
              </a:lnSpc>
              <a:spcAft>
                <a:spcPts val="800"/>
              </a:spcAft>
              <a:buNone/>
            </a:pPr>
            <a:endParaRPr lang="en-GB" sz="33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sz="33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3300" b="1" dirty="0">
                <a:effectLst/>
                <a:latin typeface="Arial" panose="020B0604020202020204" pitchFamily="34" charset="0"/>
                <a:ea typeface="Calibri" panose="020F0502020204030204" pitchFamily="34" charset="0"/>
                <a:cs typeface="Times New Roman" panose="02020603050405020304" pitchFamily="18" charset="0"/>
              </a:rPr>
              <a:t>2. Followers </a:t>
            </a:r>
            <a:endParaRPr lang="en-GB" sz="33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3300" dirty="0">
                <a:effectLst/>
                <a:latin typeface="Arial" panose="020B0604020202020204" pitchFamily="34" charset="0"/>
                <a:ea typeface="Calibri" panose="020F0502020204030204" pitchFamily="34" charset="0"/>
                <a:cs typeface="Times New Roman" panose="02020603050405020304" pitchFamily="18" charset="0"/>
              </a:rPr>
              <a:t>Different people require different styles of leadership. Understanding of human nature, such as needs, emotions, and motivation. </a:t>
            </a:r>
            <a:endParaRPr lang="en-GB" sz="33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3300" dirty="0">
                <a:effectLst/>
                <a:latin typeface="Arial" panose="020B0604020202020204" pitchFamily="34" charset="0"/>
                <a:ea typeface="Calibri" panose="020F0502020204030204" pitchFamily="34" charset="0"/>
                <a:cs typeface="Times New Roman" panose="02020603050405020304" pitchFamily="18" charset="0"/>
              </a:rPr>
              <a:t>How skilful are followers? Past experience/history? Are there informal “leaders” in the follower group?</a:t>
            </a:r>
            <a:endParaRPr lang="en-GB" sz="33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3300" b="1" dirty="0">
                <a:solidFill>
                  <a:srgbClr val="FF0000"/>
                </a:solidFill>
                <a:effectLst/>
                <a:latin typeface="Arial" panose="020B0604020202020204" pitchFamily="34" charset="0"/>
                <a:ea typeface="Calibri" panose="020F0502020204030204" pitchFamily="34" charset="0"/>
                <a:cs typeface="Times New Roman" panose="02020603050405020304" pitchFamily="18" charset="0"/>
              </a:rPr>
              <a:t>Problems?</a:t>
            </a:r>
            <a:endParaRPr lang="en-GB" sz="33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Tree>
    <p:extLst>
      <p:ext uri="{BB962C8B-B14F-4D97-AF65-F5344CB8AC3E}">
        <p14:creationId xmlns:p14="http://schemas.microsoft.com/office/powerpoint/2010/main" val="21898940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9E39A3F-00C1-E08E-8E21-617C79295CAE}"/>
              </a:ext>
            </a:extLst>
          </p:cNvPr>
          <p:cNvSpPr txBox="1"/>
          <p:nvPr/>
        </p:nvSpPr>
        <p:spPr>
          <a:xfrm>
            <a:off x="529472" y="714316"/>
            <a:ext cx="11133055" cy="5753947"/>
          </a:xfrm>
          <a:prstGeom prst="rect">
            <a:avLst/>
          </a:prstGeom>
          <a:noFill/>
        </p:spPr>
        <p:txBody>
          <a:bodyPr wrap="square">
            <a:spAutoFit/>
          </a:bodyPr>
          <a:lstStyle/>
          <a:p>
            <a:pPr marL="0" indent="0">
              <a:lnSpc>
                <a:spcPct val="107000"/>
              </a:lnSpc>
              <a:spcAft>
                <a:spcPts val="800"/>
              </a:spcAft>
              <a:buNone/>
            </a:pPr>
            <a:r>
              <a:rPr lang="en-GB" sz="1800" b="1" dirty="0">
                <a:effectLst/>
                <a:latin typeface="Arial" panose="020B0604020202020204" pitchFamily="34" charset="0"/>
                <a:ea typeface="Calibri" panose="020F0502020204030204" pitchFamily="34" charset="0"/>
                <a:cs typeface="Times New Roman" panose="02020603050405020304" pitchFamily="18" charset="0"/>
              </a:rPr>
              <a:t>3. Communication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One or  Two-way or 360 degree communication?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Nonverbal? Lead “by example”. What is communicated and how?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Remote leadership. E-mail and video conferencing- authenticity?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b="1" dirty="0">
                <a:solidFill>
                  <a:srgbClr val="FF0000"/>
                </a:solidFill>
                <a:effectLst/>
                <a:latin typeface="Arial" panose="020B0604020202020204" pitchFamily="34" charset="0"/>
                <a:ea typeface="Calibri" panose="020F0502020204030204" pitchFamily="34" charset="0"/>
                <a:cs typeface="Times New Roman" panose="02020603050405020304" pitchFamily="18" charset="0"/>
              </a:rPr>
              <a:t>Problems?</a:t>
            </a:r>
          </a:p>
          <a:p>
            <a:pPr marL="0" indent="0">
              <a:lnSpc>
                <a:spcPct val="107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b="1" dirty="0">
                <a:effectLst/>
                <a:latin typeface="Arial" panose="020B0604020202020204" pitchFamily="34" charset="0"/>
                <a:ea typeface="Calibri" panose="020F0502020204030204" pitchFamily="34" charset="0"/>
                <a:cs typeface="Times New Roman" panose="02020603050405020304" pitchFamily="18" charset="0"/>
              </a:rPr>
              <a:t>4. Environment/Situation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All situations are different and frequently change. If situation is greater influence than leader’s traits, it will lead you to advocate “Leadership as a Process” as an alternative.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What measures of success are enforced? What governance organisation exists? What regulatory/legal environment impacts?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Organisational structure? E.g. Self-managed teams. Hierarchical or flat organisational structures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Who leads the leaders? Levels of leadership.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Culture- historical, ethnicity, international, language, mores, working time, rewards/discipline system etc.</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b="1" dirty="0">
                <a:solidFill>
                  <a:srgbClr val="FF0000"/>
                </a:solidFill>
                <a:effectLst/>
                <a:latin typeface="Arial" panose="020B0604020202020204" pitchFamily="34" charset="0"/>
                <a:ea typeface="Calibri" panose="020F0502020204030204" pitchFamily="34" charset="0"/>
                <a:cs typeface="Times New Roman" panose="02020603050405020304" pitchFamily="18" charset="0"/>
              </a:rPr>
              <a:t>Problems?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9128483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50</TotalTime>
  <Words>809</Words>
  <Application>Microsoft Office PowerPoint</Application>
  <PresentationFormat>Widescreen</PresentationFormat>
  <Paragraphs>58</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Times New Roman</vt:lpstr>
      <vt:lpstr>Office Theme</vt:lpstr>
      <vt:lpstr>                               Leading Digital and Strategic Change   BMSW7003  (MA Leadership Programme)  Lecture 5: Beginning the leadership debate and digital transformation.</vt:lpstr>
      <vt:lpstr>I need to get some idea of where you are.</vt:lpstr>
      <vt:lpstr>Find a reader article.</vt:lpstr>
      <vt:lpstr>Maria Vasilescu (2019) LEADERSHIP STYLES AND THEORIES IN AN EFFECTIVE MANAGEMENT ACTIVITY. Annals of the Constantin Brâncuşi. University of Târgu Jiu, Economy Series, Issue 4/2019. ACADEMICA BRÂNCUŞI” PUBLISHER, ISSN 2344 – 3685 https://utgjiu.ro/revista/ec/pdf/2019-04/06_Vasilescu.pdf  </vt:lpstr>
      <vt:lpstr>PowerPoint Presentation</vt:lpstr>
      <vt:lpstr>Source for the following tables:</vt:lpstr>
      <vt:lpstr>PowerPoint Presentation</vt:lpstr>
      <vt:lpstr>PowerPoint Presentation</vt:lpstr>
      <vt:lpstr>Influential Factors on Leadership: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Stephen</dc:creator>
  <cp:lastModifiedBy>Stephen</cp:lastModifiedBy>
  <cp:revision>9</cp:revision>
  <dcterms:created xsi:type="dcterms:W3CDTF">2023-02-28T08:34:15Z</dcterms:created>
  <dcterms:modified xsi:type="dcterms:W3CDTF">2023-02-28T09:52:20Z</dcterms:modified>
</cp:coreProperties>
</file>