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4"/>
  </p:notesMasterIdLst>
  <p:sldIdLst>
    <p:sldId id="256" r:id="rId2"/>
    <p:sldId id="263" r:id="rId3"/>
    <p:sldId id="292" r:id="rId4"/>
    <p:sldId id="264" r:id="rId5"/>
    <p:sldId id="265" r:id="rId6"/>
    <p:sldId id="267" r:id="rId7"/>
    <p:sldId id="268" r:id="rId8"/>
    <p:sldId id="272" r:id="rId9"/>
    <p:sldId id="274" r:id="rId10"/>
    <p:sldId id="322" r:id="rId11"/>
    <p:sldId id="319" r:id="rId12"/>
    <p:sldId id="317" r:id="rId13"/>
    <p:sldId id="318" r:id="rId14"/>
    <p:sldId id="275" r:id="rId15"/>
    <p:sldId id="323" r:id="rId16"/>
    <p:sldId id="320" r:id="rId17"/>
    <p:sldId id="277" r:id="rId18"/>
    <p:sldId id="324" r:id="rId19"/>
    <p:sldId id="325" r:id="rId20"/>
    <p:sldId id="321" r:id="rId21"/>
    <p:sldId id="276" r:id="rId22"/>
    <p:sldId id="316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GJ" initials="GL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498" autoAdjust="0"/>
    <p:restoredTop sz="95018" autoAdjust="0"/>
  </p:normalViewPr>
  <p:slideViewPr>
    <p:cSldViewPr>
      <p:cViewPr varScale="1">
        <p:scale>
          <a:sx n="115" d="100"/>
          <a:sy n="115" d="100"/>
        </p:scale>
        <p:origin x="108" y="1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342"/>
    </p:cViewPr>
  </p:sorterViewPr>
  <p:notesViewPr>
    <p:cSldViewPr>
      <p:cViewPr varScale="1">
        <p:scale>
          <a:sx n="83" d="100"/>
          <a:sy n="83" d="100"/>
        </p:scale>
        <p:origin x="-2040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09/02/2025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0028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47D687A-5BC2-44FA-A653-354A7F5B2BB9}" type="slidenum">
              <a:rPr lang="en-US"/>
              <a:pPr/>
              <a:t>5</a:t>
            </a:fld>
            <a:endParaRPr lang="en-US" dirty="0"/>
          </a:p>
        </p:txBody>
      </p:sp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37826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11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12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13</a:t>
            </a:fld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21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09/02/2025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09/02/2025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09/02/2025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09/02/2025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09/02/2025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09/02/2025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09/02/2025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2204864"/>
            <a:ext cx="8077200" cy="1673352"/>
          </a:xfrm>
        </p:spPr>
        <p:txBody>
          <a:bodyPr/>
          <a:lstStyle/>
          <a:p>
            <a:pPr algn="ctr"/>
            <a:r>
              <a:rPr lang="en-GB" dirty="0"/>
              <a:t>Storage Capacities &amp; Transmission speeds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4437112"/>
            <a:ext cx="8077200" cy="707528"/>
          </a:xfrm>
        </p:spPr>
        <p:txBody>
          <a:bodyPr/>
          <a:lstStyle/>
          <a:p>
            <a:pPr algn="ctr"/>
            <a:r>
              <a:rPr lang="en-GB" dirty="0"/>
              <a:t>Lecturer - Gareth Jones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Typical Capacities 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Floppy Disk		1.44MB</a:t>
            </a:r>
          </a:p>
          <a:p>
            <a:pPr marL="0" indent="0">
              <a:buNone/>
            </a:pPr>
            <a:r>
              <a:rPr lang="en-GB" dirty="0"/>
              <a:t>CD ROM			650-700MB</a:t>
            </a:r>
          </a:p>
          <a:p>
            <a:pPr marL="0" indent="0">
              <a:buNone/>
            </a:pPr>
            <a:r>
              <a:rPr lang="en-GB" dirty="0"/>
              <a:t>DVD (SL)			4.7GB</a:t>
            </a:r>
          </a:p>
          <a:p>
            <a:pPr marL="0" indent="0">
              <a:buNone/>
            </a:pPr>
            <a:r>
              <a:rPr lang="en-GB" dirty="0"/>
              <a:t>DVD (DL)			9GB</a:t>
            </a:r>
          </a:p>
          <a:p>
            <a:pPr marL="0" indent="0">
              <a:buNone/>
            </a:pPr>
            <a:r>
              <a:rPr lang="en-GB" dirty="0" err="1"/>
              <a:t>BluRay</a:t>
            </a:r>
            <a:r>
              <a:rPr lang="en-GB" dirty="0"/>
              <a:t>			25GB per layer (2x </a:t>
            </a:r>
            <a:r>
              <a:rPr lang="en-GB" dirty="0" err="1"/>
              <a:t>typ</a:t>
            </a:r>
            <a:r>
              <a:rPr lang="en-GB" dirty="0"/>
              <a:t>)</a:t>
            </a:r>
          </a:p>
          <a:p>
            <a:pPr marL="0" indent="0">
              <a:buNone/>
            </a:pPr>
            <a:r>
              <a:rPr lang="en-GB" dirty="0"/>
              <a:t>Pen Drive			128MB-128GB (2TB max)</a:t>
            </a:r>
          </a:p>
          <a:p>
            <a:pPr marL="0" indent="0">
              <a:buNone/>
            </a:pPr>
            <a:r>
              <a:rPr lang="en-GB" dirty="0"/>
              <a:t>Hard Disk (mech)	500GB-4TB (32TB max)</a:t>
            </a:r>
          </a:p>
          <a:p>
            <a:pPr marL="0" indent="0">
              <a:buNone/>
            </a:pPr>
            <a:r>
              <a:rPr lang="en-GB" dirty="0"/>
              <a:t>Hard Disk (SSD)		128GB-1TB (8TB max)</a:t>
            </a:r>
          </a:p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big?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Page of Text? E.g. </a:t>
            </a:r>
          </a:p>
          <a:p>
            <a:pPr lvl="1"/>
            <a:r>
              <a:rPr lang="en-GB" dirty="0"/>
              <a:t>80 Characters</a:t>
            </a:r>
          </a:p>
          <a:p>
            <a:pPr lvl="1"/>
            <a:r>
              <a:rPr lang="en-GB" dirty="0"/>
              <a:t>40 Lines</a:t>
            </a:r>
          </a:p>
          <a:p>
            <a:pPr lvl="1"/>
            <a:r>
              <a:rPr lang="en-GB" dirty="0"/>
              <a:t>Maximum 3200 chars – 3.2KB </a:t>
            </a:r>
          </a:p>
          <a:p>
            <a:endParaRPr lang="en-GB" dirty="0"/>
          </a:p>
          <a:p>
            <a:r>
              <a:rPr lang="en-GB" dirty="0"/>
              <a:t>Floppy disk = 450 pages!</a:t>
            </a:r>
          </a:p>
          <a:p>
            <a:r>
              <a:rPr lang="en-GB" dirty="0"/>
              <a:t>4GB Pen Drive = 1250000 pages!!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Graphics</a:t>
            </a:r>
            <a:endParaRPr lang="en-US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Consider a </a:t>
            </a:r>
            <a:r>
              <a:rPr lang="en-US" dirty="0" err="1"/>
              <a:t>Colour</a:t>
            </a:r>
            <a:r>
              <a:rPr lang="en-US" dirty="0"/>
              <a:t> Bitmap (.BMP format)</a:t>
            </a:r>
          </a:p>
          <a:p>
            <a:r>
              <a:rPr lang="en-GB" dirty="0"/>
              <a:t>3 Bytes per Pixel (Red, Green, Blue)</a:t>
            </a:r>
          </a:p>
          <a:p>
            <a:r>
              <a:rPr lang="en-GB" dirty="0"/>
              <a:t>Screen resolution of 1280*1024</a:t>
            </a:r>
          </a:p>
          <a:p>
            <a:r>
              <a:rPr lang="en-GB" dirty="0"/>
              <a:t>Storage = 1280*1024*3 = 4MB</a:t>
            </a:r>
          </a:p>
          <a:p>
            <a:endParaRPr lang="en-GB" dirty="0"/>
          </a:p>
          <a:p>
            <a:pPr>
              <a:buNone/>
            </a:pPr>
            <a:endParaRPr lang="en-GB" dirty="0"/>
          </a:p>
          <a:p>
            <a:r>
              <a:rPr lang="en-GB" dirty="0"/>
              <a:t>(note – this is only about 1.3Megapixels)</a:t>
            </a:r>
          </a:p>
          <a:p>
            <a:endParaRPr lang="en-US" dirty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uiExpand="1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Audio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.WAV files are approx 176KB/s for CD quality, stereo audio.</a:t>
            </a:r>
          </a:p>
          <a:p>
            <a:endParaRPr lang="en-US" dirty="0"/>
          </a:p>
          <a:p>
            <a:r>
              <a:rPr lang="en-US" dirty="0"/>
              <a:t>MP3 is typically 10 times smaller (depending on compression/bit rate)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Video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Video can be 320*200 (small web video)</a:t>
            </a:r>
          </a:p>
          <a:p>
            <a:r>
              <a:rPr lang="en-GB" dirty="0"/>
              <a:t>Up to Full HD 1920*1080 (HD TV) or more</a:t>
            </a:r>
          </a:p>
          <a:p>
            <a:endParaRPr lang="en-GB" dirty="0"/>
          </a:p>
          <a:p>
            <a:r>
              <a:rPr lang="en-GB" dirty="0"/>
              <a:t>How big is 1 sec of uncompressed HD ?</a:t>
            </a:r>
          </a:p>
          <a:p>
            <a:endParaRPr lang="en-GB" dirty="0"/>
          </a:p>
          <a:p>
            <a:r>
              <a:rPr lang="en-GB" dirty="0"/>
              <a:t>1920*1080 * 3 * 25 = 155520000 bytes</a:t>
            </a:r>
            <a:br>
              <a:rPr lang="en-GB" dirty="0"/>
            </a:br>
            <a:r>
              <a:rPr lang="en-GB" dirty="0"/>
              <a:t>= 155MB/s !</a:t>
            </a:r>
            <a:br>
              <a:rPr lang="en-GB" dirty="0"/>
            </a:br>
            <a:r>
              <a:rPr lang="en-GB" dirty="0"/>
              <a:t>(note *3 for RGB and *25 Frames Per Sec)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uiExpand="1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Sizes too big!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must use compression</a:t>
            </a:r>
          </a:p>
          <a:p>
            <a:r>
              <a:rPr lang="en-GB" dirty="0"/>
              <a:t>Still images have e.g. JPEG</a:t>
            </a:r>
          </a:p>
          <a:p>
            <a:r>
              <a:rPr lang="en-GB" dirty="0"/>
              <a:t>Audio has MP3</a:t>
            </a:r>
          </a:p>
          <a:p>
            <a:r>
              <a:rPr lang="en-GB" dirty="0"/>
              <a:t>Video has </a:t>
            </a:r>
            <a:r>
              <a:rPr lang="en-GB" dirty="0" err="1"/>
              <a:t>codecs</a:t>
            </a:r>
            <a:r>
              <a:rPr lang="en-GB" dirty="0"/>
              <a:t> such as MJPEG, MPEG, H264 etc</a:t>
            </a:r>
            <a:br>
              <a:rPr lang="en-GB" dirty="0"/>
            </a:br>
            <a:br>
              <a:rPr lang="en-GB" dirty="0"/>
            </a:br>
            <a:r>
              <a:rPr lang="en-GB" dirty="0"/>
              <a:t>Note – all the above are </a:t>
            </a:r>
            <a:r>
              <a:rPr lang="en-GB" dirty="0" err="1"/>
              <a:t>lossy</a:t>
            </a:r>
            <a:br>
              <a:rPr lang="en-GB" dirty="0"/>
            </a:br>
            <a:r>
              <a:rPr lang="en-GB" dirty="0"/>
              <a:t>i.e. They degrade the quality in some way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uiExpand="1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Compressing computer data?</a:t>
            </a:r>
            <a:endParaRPr lang="en-US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Computer programs and most data must maintain 100% data integrity</a:t>
            </a:r>
            <a:endParaRPr lang="en-US" dirty="0"/>
          </a:p>
          <a:p>
            <a:r>
              <a:rPr lang="en-US" dirty="0"/>
              <a:t>Cannot use </a:t>
            </a:r>
            <a:r>
              <a:rPr lang="en-US" dirty="0" err="1"/>
              <a:t>lossy</a:t>
            </a:r>
            <a:r>
              <a:rPr lang="en-US" dirty="0"/>
              <a:t> compression</a:t>
            </a:r>
          </a:p>
          <a:p>
            <a:r>
              <a:rPr lang="en-US" dirty="0"/>
              <a:t>Lossless such as ZIP/RAR Ok, but compression ratios much smaller.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Moving that Data – transfer speeds</a:t>
            </a:r>
            <a:endParaRPr lang="en-US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775191"/>
            <a:ext cx="8784976" cy="4246097"/>
          </a:xfrm>
        </p:spPr>
        <p:txBody>
          <a:bodyPr>
            <a:normAutofit/>
          </a:bodyPr>
          <a:lstStyle/>
          <a:p>
            <a:r>
              <a:rPr lang="en-GB" dirty="0"/>
              <a:t>(remember b-bit, B=Byte)</a:t>
            </a:r>
          </a:p>
          <a:p>
            <a:r>
              <a:rPr lang="en-GB" dirty="0"/>
              <a:t>1x CD	150KB/s</a:t>
            </a:r>
          </a:p>
          <a:p>
            <a:r>
              <a:rPr lang="en-GB" dirty="0"/>
              <a:t>USB1	12Mb/s</a:t>
            </a:r>
          </a:p>
          <a:p>
            <a:r>
              <a:rPr lang="en-GB" dirty="0"/>
              <a:t>USB2	480Mb/s (in theory 60MB/s)</a:t>
            </a:r>
          </a:p>
          <a:p>
            <a:r>
              <a:rPr lang="en-GB" dirty="0"/>
              <a:t>Pen Drive (USB 2 – </a:t>
            </a:r>
            <a:r>
              <a:rPr lang="en-GB" dirty="0" err="1"/>
              <a:t>typ</a:t>
            </a:r>
            <a:r>
              <a:rPr lang="en-GB" dirty="0"/>
              <a:t> 30-40 MB/s real life)</a:t>
            </a:r>
          </a:p>
          <a:p>
            <a:r>
              <a:rPr lang="en-GB" dirty="0"/>
              <a:t>Hard Drive </a:t>
            </a:r>
            <a:r>
              <a:rPr lang="en-GB" dirty="0" err="1"/>
              <a:t>typ</a:t>
            </a:r>
            <a:r>
              <a:rPr lang="en-GB" dirty="0"/>
              <a:t> 100MB/s (50-200MB/s)</a:t>
            </a:r>
          </a:p>
          <a:p>
            <a:r>
              <a:rPr lang="en-GB" dirty="0"/>
              <a:t>SATA3 Solid State Drive 500MB/S</a:t>
            </a:r>
          </a:p>
          <a:p>
            <a:r>
              <a:rPr lang="en-GB" dirty="0"/>
              <a:t>M.2 SSD 2000-5000 MB/s</a:t>
            </a:r>
          </a:p>
          <a:p>
            <a:endParaRPr lang="en-US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01126" y="4221088"/>
            <a:ext cx="1905808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uiExpand="1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Newer USB speeds</a:t>
            </a:r>
            <a:endParaRPr lang="en-US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775191"/>
            <a:ext cx="8784976" cy="4246097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(remember b-bit, B=Byte)</a:t>
            </a:r>
          </a:p>
          <a:p>
            <a:endParaRPr lang="en-US" dirty="0"/>
          </a:p>
          <a:p>
            <a:r>
              <a:rPr lang="en-US" dirty="0"/>
              <a:t>    USB 2.0: 480 Mbps</a:t>
            </a:r>
          </a:p>
          <a:p>
            <a:r>
              <a:rPr lang="en-US" dirty="0"/>
              <a:t>    USB 3.0: 5 Gbps</a:t>
            </a:r>
          </a:p>
          <a:p>
            <a:r>
              <a:rPr lang="en-US" dirty="0"/>
              <a:t>    USB 3.1: 10 Gbps</a:t>
            </a:r>
          </a:p>
          <a:p>
            <a:endParaRPr lang="en-US" dirty="0"/>
          </a:p>
          <a:p>
            <a:r>
              <a:rPr lang="en-US" dirty="0"/>
              <a:t>Newer USB specifications include:</a:t>
            </a:r>
          </a:p>
          <a:p>
            <a:endParaRPr lang="en-US" dirty="0"/>
          </a:p>
          <a:p>
            <a:r>
              <a:rPr lang="en-US" dirty="0"/>
              <a:t>    USB 3.2 Gen 1x1: 5 Gbit/s (≤ 0.45 GB/s)</a:t>
            </a:r>
          </a:p>
          <a:p>
            <a:r>
              <a:rPr lang="en-US" dirty="0"/>
              <a:t>    USB 3.2 Gen 2x1: 10 Gbit/s (≤ 0.8 GB/s)</a:t>
            </a:r>
          </a:p>
          <a:p>
            <a:r>
              <a:rPr lang="en-US" dirty="0"/>
              <a:t>    USB 3.2 Gen 1x2: 10 Gbit/s (≤ 0.70 GB/s)</a:t>
            </a:r>
          </a:p>
          <a:p>
            <a:r>
              <a:rPr lang="en-US" dirty="0"/>
              <a:t>    USB 3.2 Gen 2x2: 20 Gbit/s (≤ 1.6 GB/s)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2807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uiExpand="1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Moving that Data</a:t>
            </a:r>
            <a:endParaRPr lang="en-US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775191"/>
            <a:ext cx="8784976" cy="4246097"/>
          </a:xfrm>
        </p:spPr>
        <p:txBody>
          <a:bodyPr>
            <a:normAutofit/>
          </a:bodyPr>
          <a:lstStyle/>
          <a:p>
            <a:r>
              <a:rPr lang="en-GB" dirty="0"/>
              <a:t>(remember b-bit, B=Byte)</a:t>
            </a:r>
          </a:p>
          <a:p>
            <a:r>
              <a:rPr lang="en-GB" dirty="0"/>
              <a:t>SATA3 Solid State Drive 500MB/s</a:t>
            </a:r>
          </a:p>
          <a:p>
            <a:r>
              <a:rPr lang="en-GB" dirty="0"/>
              <a:t>M.2 SSD 2000-5000 MB/s</a:t>
            </a:r>
          </a:p>
          <a:p>
            <a:r>
              <a:rPr lang="en-GB" dirty="0"/>
              <a:t>SSD Add-in Card (AIC) </a:t>
            </a:r>
            <a:r>
              <a:rPr lang="en-GB" dirty="0" err="1"/>
              <a:t>typ</a:t>
            </a:r>
            <a:r>
              <a:rPr lang="en-GB" dirty="0"/>
              <a:t> 5000MB/s or more</a:t>
            </a:r>
          </a:p>
          <a:p>
            <a:r>
              <a:rPr lang="en-US" dirty="0"/>
              <a:t>3D </a:t>
            </a:r>
            <a:r>
              <a:rPr lang="en-US" dirty="0" err="1"/>
              <a:t>Xpoint</a:t>
            </a:r>
            <a:r>
              <a:rPr lang="en-US" dirty="0"/>
              <a:t> – as fast as RAM ??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797152"/>
            <a:ext cx="2376686" cy="19090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519916"/>
            <a:ext cx="2962861" cy="21862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782069"/>
            <a:ext cx="2513164" cy="2030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2136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Moving that Data</a:t>
            </a:r>
            <a:endParaRPr lang="en-US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775191"/>
            <a:ext cx="8784976" cy="4246097"/>
          </a:xfrm>
        </p:spPr>
        <p:txBody>
          <a:bodyPr>
            <a:normAutofit/>
          </a:bodyPr>
          <a:lstStyle/>
          <a:p>
            <a:r>
              <a:rPr lang="en-GB" dirty="0"/>
              <a:t>(remember b-bit, B=Byte)</a:t>
            </a:r>
          </a:p>
          <a:p>
            <a:r>
              <a:rPr lang="en-GB" dirty="0" err="1"/>
              <a:t>Firewire</a:t>
            </a:r>
            <a:r>
              <a:rPr lang="en-GB" dirty="0"/>
              <a:t> (now legacy) </a:t>
            </a:r>
            <a:r>
              <a:rPr lang="en-GB" dirty="0" err="1"/>
              <a:t>typ</a:t>
            </a:r>
            <a:r>
              <a:rPr lang="en-GB" dirty="0"/>
              <a:t> 400 or 800Mb/s or higher (but more efficient than USB2)</a:t>
            </a:r>
          </a:p>
          <a:p>
            <a:endParaRPr lang="en-GB" dirty="0"/>
          </a:p>
          <a:p>
            <a:r>
              <a:rPr lang="en-GB" dirty="0"/>
              <a:t>e-SATA = external SATA hard disk</a:t>
            </a:r>
          </a:p>
          <a:p>
            <a:r>
              <a:rPr lang="en-GB" dirty="0"/>
              <a:t>Thunderbolt (</a:t>
            </a:r>
            <a:r>
              <a:rPr lang="en-GB" dirty="0" err="1"/>
              <a:t>Intel+Apple</a:t>
            </a:r>
            <a:r>
              <a:rPr lang="en-GB" dirty="0"/>
              <a:t>) (USB/</a:t>
            </a:r>
            <a:r>
              <a:rPr lang="en-GB" dirty="0" err="1"/>
              <a:t>Disp.Port</a:t>
            </a:r>
            <a:r>
              <a:rPr lang="en-GB" dirty="0"/>
              <a:t>/PCIe)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Moving that Data</a:t>
            </a:r>
            <a:endParaRPr lang="en-US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775191"/>
            <a:ext cx="8784976" cy="4246097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(remember b-bit, B=Byte)</a:t>
            </a:r>
          </a:p>
          <a:p>
            <a:r>
              <a:rPr lang="en-GB" dirty="0"/>
              <a:t>Thunderbolt (Light Peak) = </a:t>
            </a:r>
            <a:r>
              <a:rPr lang="en-GB" dirty="0" err="1"/>
              <a:t>typ</a:t>
            </a:r>
            <a:r>
              <a:rPr lang="en-GB" dirty="0"/>
              <a:t> 10Gb/s per chan.</a:t>
            </a:r>
          </a:p>
          <a:p>
            <a:r>
              <a:rPr lang="en-GB" dirty="0"/>
              <a:t>Thunderbolt 3 = 40 </a:t>
            </a:r>
            <a:r>
              <a:rPr lang="en-GB" dirty="0" err="1"/>
              <a:t>Gbit</a:t>
            </a:r>
            <a:r>
              <a:rPr lang="en-GB" dirty="0"/>
              <a:t>/s (5 GB/s)</a:t>
            </a:r>
            <a:br>
              <a:rPr lang="en-GB" dirty="0"/>
            </a:br>
            <a:endParaRPr lang="en-GB" dirty="0"/>
          </a:p>
          <a:p>
            <a:r>
              <a:rPr lang="en-GB" dirty="0"/>
              <a:t>Future will need still more. E.g.</a:t>
            </a:r>
          </a:p>
          <a:p>
            <a:r>
              <a:rPr lang="en-GB" dirty="0"/>
              <a:t>8K video - UHD 8K (7680×4320) display has 33.2 megapixels, for 60 Hz may require at least 62 </a:t>
            </a:r>
            <a:r>
              <a:rPr lang="en-GB" dirty="0" err="1"/>
              <a:t>Gbit</a:t>
            </a:r>
            <a:r>
              <a:rPr lang="en-GB" dirty="0"/>
              <a:t>/s for uncompressed high colour depth video. Hence 80 </a:t>
            </a:r>
            <a:r>
              <a:rPr lang="en-GB" dirty="0" err="1"/>
              <a:t>Gbit</a:t>
            </a:r>
            <a:r>
              <a:rPr lang="en-GB" dirty="0"/>
              <a:t>/s of bandwidth will be needed.</a:t>
            </a:r>
          </a:p>
        </p:txBody>
      </p:sp>
    </p:spTree>
    <p:extLst>
      <p:ext uri="{BB962C8B-B14F-4D97-AF65-F5344CB8AC3E}">
        <p14:creationId xmlns:p14="http://schemas.microsoft.com/office/powerpoint/2010/main" val="4077685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Local Area Networks</a:t>
            </a:r>
            <a:endParaRPr lang="en-US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Old network cards </a:t>
            </a:r>
            <a:r>
              <a:rPr lang="en-US" dirty="0" err="1"/>
              <a:t>typ</a:t>
            </a:r>
            <a:r>
              <a:rPr lang="en-US" dirty="0"/>
              <a:t> 10/100Mb/s</a:t>
            </a:r>
          </a:p>
          <a:p>
            <a:r>
              <a:rPr lang="en-GB" dirty="0"/>
              <a:t>100Mb/s still common</a:t>
            </a:r>
            <a:endParaRPr lang="en-US" dirty="0"/>
          </a:p>
          <a:p>
            <a:r>
              <a:rPr lang="en-GB" dirty="0"/>
              <a:t>Current standard:</a:t>
            </a:r>
          </a:p>
          <a:p>
            <a:r>
              <a:rPr lang="en-GB" dirty="0"/>
              <a:t>Gigabit LAN = 1000Mb/s (1Gb/s)</a:t>
            </a:r>
            <a:br>
              <a:rPr lang="en-GB" dirty="0"/>
            </a:br>
            <a:r>
              <a:rPr lang="en-GB" dirty="0"/>
              <a:t>Should be able to get around 100MB/s data transfer. Should... In an ideal world</a:t>
            </a:r>
          </a:p>
          <a:p>
            <a:endParaRPr lang="en-GB" dirty="0"/>
          </a:p>
          <a:p>
            <a:r>
              <a:rPr lang="en-GB" dirty="0"/>
              <a:t>Some performance  PCs can have 2.5 or 10Gb/s LAN ports (but rest of network needs upgrading as well!)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98133" y="1916832"/>
            <a:ext cx="2336164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Local Area Networks</a:t>
            </a:r>
            <a:endParaRPr lang="en-US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WiFi</a:t>
            </a:r>
            <a:r>
              <a:rPr lang="en-GB" dirty="0"/>
              <a:t> – IEEE 802.11 a/b/g/n</a:t>
            </a:r>
            <a:br>
              <a:rPr lang="en-GB" dirty="0"/>
            </a:br>
            <a:r>
              <a:rPr lang="en-GB" dirty="0"/>
              <a:t>b=11Mb/s (now legacy)</a:t>
            </a:r>
            <a:br>
              <a:rPr lang="en-GB" dirty="0"/>
            </a:br>
            <a:r>
              <a:rPr lang="en-GB" dirty="0"/>
              <a:t>g=54Mb/s (</a:t>
            </a:r>
            <a:r>
              <a:rPr lang="en-GB" dirty="0" err="1"/>
              <a:t>typ</a:t>
            </a:r>
            <a:r>
              <a:rPr lang="en-GB" dirty="0"/>
              <a:t> 22Mb/s in real life)</a:t>
            </a:r>
          </a:p>
          <a:p>
            <a:r>
              <a:rPr lang="en-GB" dirty="0"/>
              <a:t>n=</a:t>
            </a:r>
            <a:r>
              <a:rPr lang="en-GB" dirty="0" err="1"/>
              <a:t>typ</a:t>
            </a:r>
            <a:r>
              <a:rPr lang="en-GB" dirty="0"/>
              <a:t> 150/300/600Mb/s</a:t>
            </a:r>
            <a:endParaRPr lang="en-US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660232" y="4221088"/>
            <a:ext cx="2522603" cy="17377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168341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Local Area Networks</a:t>
            </a:r>
            <a:endParaRPr lang="en-US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Also new additions 802.11 AC,AX etc.</a:t>
            </a:r>
            <a:br>
              <a:rPr lang="en-GB" dirty="0"/>
            </a:br>
            <a:endParaRPr lang="en-GB" dirty="0"/>
          </a:p>
          <a:p>
            <a:r>
              <a:rPr lang="en-GB" dirty="0"/>
              <a:t>New naming conventions being introduced</a:t>
            </a:r>
            <a:br>
              <a:rPr lang="en-GB" dirty="0"/>
            </a:br>
            <a:r>
              <a:rPr lang="pl-PL" dirty="0"/>
              <a:t>Wi-Fi 6, Wi-Fi 5, Wi-Fi 4, etc</a:t>
            </a:r>
            <a:endParaRPr lang="en-GB" dirty="0"/>
          </a:p>
          <a:p>
            <a:endParaRPr lang="en-US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88224" y="4707542"/>
            <a:ext cx="2234571" cy="15393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E9D55A7-7E17-3369-0B63-B8A767A08D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2948143"/>
              </p:ext>
            </p:extLst>
          </p:nvPr>
        </p:nvGraphicFramePr>
        <p:xfrm>
          <a:off x="827584" y="4005064"/>
          <a:ext cx="8229600" cy="2822617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197684579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32916906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4179673193"/>
                    </a:ext>
                  </a:extLst>
                </a:gridCol>
              </a:tblGrid>
              <a:tr h="403231"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 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b="1">
                          <a:effectLst/>
                        </a:rPr>
                        <a:t>Theoretical</a:t>
                      </a:r>
                      <a:endParaRPr lang="en-GB">
                        <a:effectLst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b="1">
                          <a:effectLst/>
                        </a:rPr>
                        <a:t>Actual</a:t>
                      </a:r>
                      <a:endParaRPr lang="en-GB">
                        <a:effectLst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1851176"/>
                  </a:ext>
                </a:extLst>
              </a:tr>
              <a:tr h="403231"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802.11b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11 Mbps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5.5 Mbps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3621496"/>
                  </a:ext>
                </a:extLst>
              </a:tr>
              <a:tr h="403231"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802.11a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54 Mbps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20 Mbps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718482"/>
                  </a:ext>
                </a:extLst>
              </a:tr>
              <a:tr h="403231"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802.11g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54 Mbps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20 Mbps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082627"/>
                  </a:ext>
                </a:extLst>
              </a:tr>
              <a:tr h="403231"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802.11n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600 Mbps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100 Mbps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2659993"/>
                  </a:ext>
                </a:extLst>
              </a:tr>
              <a:tr h="403231"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802.11ac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1,300 Mbps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200 Mbps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0162183"/>
                  </a:ext>
                </a:extLst>
              </a:tr>
              <a:tr h="403231"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802.11ax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10 Gbps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2 Gbps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80092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7540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Bluetooth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“short link” radio communication</a:t>
            </a:r>
          </a:p>
          <a:p>
            <a:r>
              <a:rPr lang="en-GB" dirty="0"/>
              <a:t>Range of only a few (or tens) of metres </a:t>
            </a:r>
          </a:p>
          <a:p>
            <a:r>
              <a:rPr lang="en-GB" dirty="0"/>
              <a:t>Slow – Bluetooth 1.2 up to 721kb/s</a:t>
            </a:r>
            <a:br>
              <a:rPr lang="en-GB" dirty="0"/>
            </a:br>
            <a:endParaRPr lang="en-GB" dirty="0"/>
          </a:p>
          <a:p>
            <a:r>
              <a:rPr lang="en-GB" dirty="0"/>
              <a:t>Most modern phones etc use &gt; V4 - BLE </a:t>
            </a:r>
          </a:p>
          <a:p>
            <a:endParaRPr lang="en-GB" dirty="0"/>
          </a:p>
          <a:p>
            <a:r>
              <a:rPr lang="en-GB" dirty="0"/>
              <a:t>Bluetooth 5 now.</a:t>
            </a:r>
          </a:p>
          <a:p>
            <a:r>
              <a:rPr lang="en-GB" dirty="0"/>
              <a:t>Slightly longer range</a:t>
            </a:r>
          </a:p>
          <a:p>
            <a:r>
              <a:rPr lang="en-GB" dirty="0"/>
              <a:t>25Mb/s max in certain modes (</a:t>
            </a:r>
            <a:r>
              <a:rPr lang="en-GB" dirty="0" err="1"/>
              <a:t>typ</a:t>
            </a:r>
            <a:r>
              <a:rPr lang="en-GB" dirty="0"/>
              <a:t> much lower)</a:t>
            </a:r>
            <a:br>
              <a:rPr lang="en-GB" dirty="0"/>
            </a:br>
            <a:endParaRPr lang="en-GB" dirty="0"/>
          </a:p>
          <a:p>
            <a:endParaRPr lang="en-GB" dirty="0"/>
          </a:p>
          <a:p>
            <a:pPr marL="118872" indent="0">
              <a:buNone/>
            </a:pPr>
            <a:endParaRPr lang="en-US" dirty="0"/>
          </a:p>
          <a:p>
            <a:pPr lvl="1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RF soup!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br>
              <a:rPr lang="en-GB" dirty="0"/>
            </a:br>
            <a:endParaRPr lang="en-GB" dirty="0"/>
          </a:p>
          <a:p>
            <a:endParaRPr lang="en-GB" dirty="0"/>
          </a:p>
          <a:p>
            <a:pPr marL="118872" indent="0">
              <a:buNone/>
            </a:pPr>
            <a:endParaRPr lang="en-US" dirty="0"/>
          </a:p>
          <a:p>
            <a:pPr lvl="1"/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E6713F6-23F9-4B8C-8068-6061E2DB28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8973" y="0"/>
            <a:ext cx="375575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6BFDF80-F5E1-4A9F-88D9-66E517CAC4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103" y="1518361"/>
            <a:ext cx="3278632" cy="5323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4041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/>
              <a:t>Interesting background reading:</a:t>
            </a:r>
            <a:br>
              <a:rPr lang="en-US" dirty="0"/>
            </a:br>
            <a:r>
              <a:rPr lang="en-US" dirty="0"/>
              <a:t>(not in the exam!)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br>
              <a:rPr lang="en-GB" dirty="0"/>
            </a:br>
            <a:endParaRPr lang="en-GB" dirty="0"/>
          </a:p>
          <a:p>
            <a:endParaRPr lang="en-GB" dirty="0"/>
          </a:p>
          <a:p>
            <a:pPr marL="118872" indent="0">
              <a:buNone/>
            </a:pPr>
            <a:endParaRPr lang="en-US" dirty="0"/>
          </a:p>
          <a:p>
            <a:pPr lvl="1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2A70A0-BD97-4CFB-A43A-B802EA5596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53" y="1775191"/>
            <a:ext cx="3691774" cy="502200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53A6705-6FB3-441A-84AE-FC9ADD9814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1922" y="1767686"/>
            <a:ext cx="3551118" cy="5029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746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Internet Speeds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Old dialup modem 56Kb/s max</a:t>
            </a:r>
          </a:p>
          <a:p>
            <a:r>
              <a:rPr lang="en-US" dirty="0"/>
              <a:t>ADSL – 512Kb/s – 24Mb/s</a:t>
            </a:r>
          </a:p>
          <a:p>
            <a:r>
              <a:rPr lang="en-US" dirty="0"/>
              <a:t>FTC (</a:t>
            </a:r>
            <a:r>
              <a:rPr lang="en-US" dirty="0" err="1"/>
              <a:t>Fibre</a:t>
            </a:r>
            <a:r>
              <a:rPr lang="en-US" dirty="0"/>
              <a:t> To Cabinet) faster (50-100Mb/s)</a:t>
            </a:r>
          </a:p>
          <a:p>
            <a:r>
              <a:rPr lang="en-GB" dirty="0"/>
              <a:t>The median average internet speed in the UK is around 50Mbps</a:t>
            </a:r>
            <a:endParaRPr lang="en-US" dirty="0"/>
          </a:p>
          <a:p>
            <a:r>
              <a:rPr lang="en-GB" dirty="0"/>
              <a:t>Direct Cable/Fibre can be  faster again.</a:t>
            </a:r>
          </a:p>
          <a:p>
            <a:r>
              <a:rPr lang="en-GB" dirty="0"/>
              <a:t>Gigabit broadband is available to over 83% of UK homes, with the government aiming to reach 85% by 2025 and nationwide coverage by the end of 2030</a:t>
            </a:r>
          </a:p>
          <a:p>
            <a:pPr marL="118872" indent="0">
              <a:buNone/>
            </a:pPr>
            <a:endParaRPr lang="en-US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3634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Remember</a:t>
            </a:r>
            <a:endParaRPr lang="en-US" dirty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628800"/>
            <a:ext cx="8784976" cy="5229200"/>
          </a:xfrm>
        </p:spPr>
        <p:txBody>
          <a:bodyPr>
            <a:normAutofit/>
          </a:bodyPr>
          <a:lstStyle/>
          <a:p>
            <a:r>
              <a:rPr lang="en-US" dirty="0"/>
              <a:t>A system is only as fast as its slowest link</a:t>
            </a:r>
          </a:p>
          <a:p>
            <a:r>
              <a:rPr lang="en-GB" dirty="0"/>
              <a:t>Audio/Video data is often huge – needs compression</a:t>
            </a:r>
          </a:p>
          <a:p>
            <a:r>
              <a:rPr lang="en-GB" dirty="0"/>
              <a:t>Important to be able to calculate total file sizes and subsequent data transfer rates</a:t>
            </a:r>
          </a:p>
          <a:p>
            <a:r>
              <a:rPr lang="en-GB" dirty="0"/>
              <a:t>Don’t underestimate how long it needs to transfer data. Important for general office productivity as well as the human interaction aspect for things like web design.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uiExpand="1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Any Questions?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1757</TotalTime>
  <Words>1097</Words>
  <Application>Microsoft Office PowerPoint</Application>
  <PresentationFormat>On-screen Show (4:3)</PresentationFormat>
  <Paragraphs>159</Paragraphs>
  <Slides>22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Calibri</vt:lpstr>
      <vt:lpstr>Corbel</vt:lpstr>
      <vt:lpstr>Wingdings</vt:lpstr>
      <vt:lpstr>Wingdings 2</vt:lpstr>
      <vt:lpstr>Wingdings 3</vt:lpstr>
      <vt:lpstr>Powerpoint New</vt:lpstr>
      <vt:lpstr>Storage Capacities &amp; Transmission speeds</vt:lpstr>
      <vt:lpstr>Typical Capacities </vt:lpstr>
      <vt:lpstr>How big?</vt:lpstr>
      <vt:lpstr>Graphics</vt:lpstr>
      <vt:lpstr>Audio</vt:lpstr>
      <vt:lpstr>Video</vt:lpstr>
      <vt:lpstr>Sizes too big!</vt:lpstr>
      <vt:lpstr>Compressing computer data?</vt:lpstr>
      <vt:lpstr>Moving that Data – transfer speeds</vt:lpstr>
      <vt:lpstr>Newer USB speeds</vt:lpstr>
      <vt:lpstr>Moving that Data</vt:lpstr>
      <vt:lpstr>Moving that Data</vt:lpstr>
      <vt:lpstr>Moving that Data</vt:lpstr>
      <vt:lpstr>Local Area Networks</vt:lpstr>
      <vt:lpstr>Local Area Networks</vt:lpstr>
      <vt:lpstr>Local Area Networks</vt:lpstr>
      <vt:lpstr>Bluetooth</vt:lpstr>
      <vt:lpstr>RF soup!</vt:lpstr>
      <vt:lpstr>Interesting background reading: (not in the exam!)</vt:lpstr>
      <vt:lpstr>Internet Speeds</vt:lpstr>
      <vt:lpstr>Remember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Specifications</dc:title>
  <dc:creator>Graham Rees-Evans</dc:creator>
  <cp:lastModifiedBy>Gareth Jones</cp:lastModifiedBy>
  <cp:revision>68</cp:revision>
  <dcterms:created xsi:type="dcterms:W3CDTF">2011-10-12T21:10:17Z</dcterms:created>
  <dcterms:modified xsi:type="dcterms:W3CDTF">2025-02-09T19:23:09Z</dcterms:modified>
</cp:coreProperties>
</file>