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22937B-20F9-44E4-A544-9ED8D0595A85}" v="234" dt="2024-03-18T18:55:03.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16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29A690-5FDB-442A-A333-10C14740EB14}" type="datetimeFigureOut">
              <a:t>3/19/2024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AA910-FEF5-4724-890C-285399CA0BBD}" type="slidenum">
              <a:t>‹#›</a:t>
            </a:fld>
            <a:endParaRPr lang="en-GB"/>
          </a:p>
        </p:txBody>
      </p:sp>
    </p:spTree>
    <p:extLst>
      <p:ext uri="{BB962C8B-B14F-4D97-AF65-F5344CB8AC3E}">
        <p14:creationId xmlns:p14="http://schemas.microsoft.com/office/powerpoint/2010/main" val="2296231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integral approach which connects the understanding of cultural differences with the company's expansion strategy, the board of directors is allowed to acquire a complete point of view that will perfectly enable them to base their decisions on the solidity of the business communication process to achieve a smooth transition and successful management in the office in Germany (</a:t>
            </a:r>
            <a:r>
              <a:rPr lang="en-US" dirty="0" err="1"/>
              <a:t>Mladenović</a:t>
            </a:r>
            <a:r>
              <a:rPr lang="en-US" dirty="0"/>
              <a:t> </a:t>
            </a:r>
            <a:r>
              <a:rPr lang="en-US" i="1" dirty="0"/>
              <a:t>et al.,</a:t>
            </a:r>
            <a:r>
              <a:rPr lang="en-US" dirty="0"/>
              <a:t> 2020).</a:t>
            </a:r>
          </a:p>
        </p:txBody>
      </p:sp>
      <p:sp>
        <p:nvSpPr>
          <p:cNvPr id="4" name="Slide Number Placeholder 3"/>
          <p:cNvSpPr>
            <a:spLocks noGrp="1"/>
          </p:cNvSpPr>
          <p:nvPr>
            <p:ph type="sldNum" sz="quarter" idx="5"/>
          </p:nvPr>
        </p:nvSpPr>
        <p:spPr/>
        <p:txBody>
          <a:bodyPr/>
          <a:lstStyle/>
          <a:p>
            <a:fld id="{05AAA910-FEF5-4724-890C-285399CA0BBD}" type="slidenum">
              <a:t>2</a:t>
            </a:fld>
            <a:endParaRPr lang="en-GB"/>
          </a:p>
        </p:txBody>
      </p:sp>
    </p:spTree>
    <p:extLst>
      <p:ext uri="{BB962C8B-B14F-4D97-AF65-F5344CB8AC3E}">
        <p14:creationId xmlns:p14="http://schemas.microsoft.com/office/powerpoint/2010/main" val="3091055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and Germany may seem quite culturally dissimilar due to the numerous cultural differences observed in the diverse areas of their societies. In terms of language, the currently favored language in the UK is English while German has been defined to be the official language of Germany. Transitioning to ethnic makeup, the UK consists of various ethnic groups, thus having a diverse population with a multi-ethnic tone, while Germany, due to the increasing population of other ethnicities is characterized by few who are of German descent.</a:t>
            </a:r>
          </a:p>
          <a:p>
            <a:endParaRPr lang="en-US" dirty="0">
              <a:cs typeface="Calibri"/>
            </a:endParaRPr>
          </a:p>
        </p:txBody>
      </p:sp>
      <p:sp>
        <p:nvSpPr>
          <p:cNvPr id="4" name="Slide Number Placeholder 3"/>
          <p:cNvSpPr>
            <a:spLocks noGrp="1"/>
          </p:cNvSpPr>
          <p:nvPr>
            <p:ph type="sldNum" sz="quarter" idx="5"/>
          </p:nvPr>
        </p:nvSpPr>
        <p:spPr/>
        <p:txBody>
          <a:bodyPr/>
          <a:lstStyle/>
          <a:p>
            <a:fld id="{05AAA910-FEF5-4724-890C-285399CA0BBD}" type="slidenum">
              <a:rPr lang="en-GB"/>
              <a:t>3</a:t>
            </a:fld>
            <a:endParaRPr lang="en-GB"/>
          </a:p>
        </p:txBody>
      </p:sp>
    </p:spTree>
    <p:extLst>
      <p:ext uri="{BB962C8B-B14F-4D97-AF65-F5344CB8AC3E}">
        <p14:creationId xmlns:p14="http://schemas.microsoft.com/office/powerpoint/2010/main" val="3753956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dimensions will enable one to modify the means of communication, negotiation strategies, and business moves and this will be done to involve in the bridging of the cultural gap between the UK and Germany that will guarantee the success of the international business operation.</a:t>
            </a:r>
          </a:p>
        </p:txBody>
      </p:sp>
      <p:sp>
        <p:nvSpPr>
          <p:cNvPr id="4" name="Slide Number Placeholder 3"/>
          <p:cNvSpPr>
            <a:spLocks noGrp="1"/>
          </p:cNvSpPr>
          <p:nvPr>
            <p:ph type="sldNum" sz="quarter" idx="5"/>
          </p:nvPr>
        </p:nvSpPr>
        <p:spPr/>
        <p:txBody>
          <a:bodyPr/>
          <a:lstStyle/>
          <a:p>
            <a:fld id="{05AAA910-FEF5-4724-890C-285399CA0BBD}" type="slidenum">
              <a:rPr lang="en-GB"/>
              <a:t>4</a:t>
            </a:fld>
            <a:endParaRPr lang="en-GB"/>
          </a:p>
        </p:txBody>
      </p:sp>
    </p:spTree>
    <p:extLst>
      <p:ext uri="{BB962C8B-B14F-4D97-AF65-F5344CB8AC3E}">
        <p14:creationId xmlns:p14="http://schemas.microsoft.com/office/powerpoint/2010/main" val="3683069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made easier to understand and deal with cultural barriers through its disciplined strategy. It is the appropriate tool for unveiling various interactions of societies with one another in communication, making decisions, and compliance with societal expectations. This assists individuals and organizations to participate in international relationships, conflict management, cooperation, and cultural diplomacy indisputably.</a:t>
            </a:r>
          </a:p>
          <a:p>
            <a:endParaRPr lang="en-US" dirty="0">
              <a:cs typeface="Calibri"/>
            </a:endParaRPr>
          </a:p>
        </p:txBody>
      </p:sp>
      <p:sp>
        <p:nvSpPr>
          <p:cNvPr id="4" name="Slide Number Placeholder 3"/>
          <p:cNvSpPr>
            <a:spLocks noGrp="1"/>
          </p:cNvSpPr>
          <p:nvPr>
            <p:ph type="sldNum" sz="quarter" idx="5"/>
          </p:nvPr>
        </p:nvSpPr>
        <p:spPr/>
        <p:txBody>
          <a:bodyPr/>
          <a:lstStyle/>
          <a:p>
            <a:fld id="{05AAA910-FEF5-4724-890C-285399CA0BBD}" type="slidenum">
              <a:rPr lang="en-GB"/>
              <a:t>5</a:t>
            </a:fld>
            <a:endParaRPr lang="en-GB"/>
          </a:p>
        </p:txBody>
      </p:sp>
    </p:spTree>
    <p:extLst>
      <p:ext uri="{BB962C8B-B14F-4D97-AF65-F5344CB8AC3E}">
        <p14:creationId xmlns:p14="http://schemas.microsoft.com/office/powerpoint/2010/main" val="4047372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demonstrating these obstacles clearly, referring to relevant academic as well as industry literature may be a way to a wide range of insights. These examples demonstrate how cultural differences could result in inequality between the UK and Germany using a rainbow of cases of industry operating through.</a:t>
            </a:r>
          </a:p>
        </p:txBody>
      </p:sp>
      <p:sp>
        <p:nvSpPr>
          <p:cNvPr id="4" name="Slide Number Placeholder 3"/>
          <p:cNvSpPr>
            <a:spLocks noGrp="1"/>
          </p:cNvSpPr>
          <p:nvPr>
            <p:ph type="sldNum" sz="quarter" idx="5"/>
          </p:nvPr>
        </p:nvSpPr>
        <p:spPr/>
        <p:txBody>
          <a:bodyPr/>
          <a:lstStyle/>
          <a:p>
            <a:fld id="{05AAA910-FEF5-4724-890C-285399CA0BBD}" type="slidenum">
              <a:rPr lang="en-GB"/>
              <a:t>6</a:t>
            </a:fld>
            <a:endParaRPr lang="en-GB"/>
          </a:p>
        </p:txBody>
      </p:sp>
    </p:spTree>
    <p:extLst>
      <p:ext uri="{BB962C8B-B14F-4D97-AF65-F5344CB8AC3E}">
        <p14:creationId xmlns:p14="http://schemas.microsoft.com/office/powerpoint/2010/main" val="557663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Teams with different cultures are prone to develop difficulties for instance they might have clashing working styles. To that end, Germans might be accustomed to working particular hours or have the interpretation of the hierarchy between employees. On the other hand, the British might have a different understanding of these parameters. As different communication styles can cause remembrance scent and block the cooperation process, intercultural communication is highly important in the UK and Germany.</a:t>
            </a:r>
          </a:p>
          <a:p>
            <a:endParaRPr lang="en-US" dirty="0">
              <a:cs typeface="Calibri"/>
            </a:endParaRPr>
          </a:p>
        </p:txBody>
      </p:sp>
      <p:sp>
        <p:nvSpPr>
          <p:cNvPr id="4" name="Slide Number Placeholder 3"/>
          <p:cNvSpPr>
            <a:spLocks noGrp="1"/>
          </p:cNvSpPr>
          <p:nvPr>
            <p:ph type="sldNum" sz="quarter" idx="5"/>
          </p:nvPr>
        </p:nvSpPr>
        <p:spPr/>
        <p:txBody>
          <a:bodyPr/>
          <a:lstStyle/>
          <a:p>
            <a:fld id="{05AAA910-FEF5-4724-890C-285399CA0BBD}" type="slidenum">
              <a:rPr lang="en-GB"/>
              <a:t>7</a:t>
            </a:fld>
            <a:endParaRPr lang="en-GB"/>
          </a:p>
        </p:txBody>
      </p:sp>
    </p:spTree>
    <p:extLst>
      <p:ext uri="{BB962C8B-B14F-4D97-AF65-F5344CB8AC3E}">
        <p14:creationId xmlns:p14="http://schemas.microsoft.com/office/powerpoint/2010/main" val="3910410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office of the management to be successful blitz a portfolio of key strategies should be in implementation. In the first place, conducting a comprehensive cross-cultural training program will be instrumental in helping to increase the awareness and sense of understanding of the cultural differences and the origin of each nation. Employee performance will be supported through this learning with skills needed to work through differences in culture.</a:t>
            </a:r>
          </a:p>
        </p:txBody>
      </p:sp>
      <p:sp>
        <p:nvSpPr>
          <p:cNvPr id="4" name="Slide Number Placeholder 3"/>
          <p:cNvSpPr>
            <a:spLocks noGrp="1"/>
          </p:cNvSpPr>
          <p:nvPr>
            <p:ph type="sldNum" sz="quarter" idx="5"/>
          </p:nvPr>
        </p:nvSpPr>
        <p:spPr/>
        <p:txBody>
          <a:bodyPr/>
          <a:lstStyle/>
          <a:p>
            <a:fld id="{05AAA910-FEF5-4724-890C-285399CA0BBD}" type="slidenum">
              <a:rPr lang="en-GB"/>
              <a:t>8</a:t>
            </a:fld>
            <a:endParaRPr lang="en-GB"/>
          </a:p>
        </p:txBody>
      </p:sp>
    </p:spTree>
    <p:extLst>
      <p:ext uri="{BB962C8B-B14F-4D97-AF65-F5344CB8AC3E}">
        <p14:creationId xmlns:p14="http://schemas.microsoft.com/office/powerpoint/2010/main" val="34337248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Implementation of these solutions in business communication makes it possible for the firm to create a productive environment where diversity can be seen as a source of knowledge, an opportunity for sharing ideas, and ultimately success of the new office management bureau in Germany.</a:t>
            </a:r>
          </a:p>
        </p:txBody>
      </p:sp>
      <p:sp>
        <p:nvSpPr>
          <p:cNvPr id="4" name="Slide Number Placeholder 3"/>
          <p:cNvSpPr>
            <a:spLocks noGrp="1"/>
          </p:cNvSpPr>
          <p:nvPr>
            <p:ph type="sldNum" sz="quarter" idx="5"/>
          </p:nvPr>
        </p:nvSpPr>
        <p:spPr/>
        <p:txBody>
          <a:bodyPr/>
          <a:lstStyle/>
          <a:p>
            <a:fld id="{05AAA910-FEF5-4724-890C-285399CA0BBD}" type="slidenum">
              <a:rPr lang="en-GB"/>
              <a:t>9</a:t>
            </a:fld>
            <a:endParaRPr lang="en-GB"/>
          </a:p>
        </p:txBody>
      </p:sp>
    </p:spTree>
    <p:extLst>
      <p:ext uri="{BB962C8B-B14F-4D97-AF65-F5344CB8AC3E}">
        <p14:creationId xmlns:p14="http://schemas.microsoft.com/office/powerpoint/2010/main" val="302875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same holds for the UK and Germany where a consensus on English dominance is attained in the logic of language, which is the demonstrated capability in the common language. But the same variation would appear as German is the state language in Germany but the English is traditionally used in business interactions, which could be seen as an ease of communication that fits foreign standards.</a:t>
            </a:r>
          </a:p>
        </p:txBody>
      </p:sp>
      <p:sp>
        <p:nvSpPr>
          <p:cNvPr id="4" name="Slide Number Placeholder 3"/>
          <p:cNvSpPr>
            <a:spLocks noGrp="1"/>
          </p:cNvSpPr>
          <p:nvPr>
            <p:ph type="sldNum" sz="quarter" idx="5"/>
          </p:nvPr>
        </p:nvSpPr>
        <p:spPr/>
        <p:txBody>
          <a:bodyPr/>
          <a:lstStyle/>
          <a:p>
            <a:fld id="{05AAA910-FEF5-4724-890C-285399CA0BBD}" type="slidenum">
              <a:rPr lang="en-GB"/>
              <a:t>10</a:t>
            </a:fld>
            <a:endParaRPr lang="en-GB"/>
          </a:p>
        </p:txBody>
      </p:sp>
    </p:spTree>
    <p:extLst>
      <p:ext uri="{BB962C8B-B14F-4D97-AF65-F5344CB8AC3E}">
        <p14:creationId xmlns:p14="http://schemas.microsoft.com/office/powerpoint/2010/main" val="3582952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Concerning the influence of religious values, it is Christianity that predominantly dominates both in the UK and Germany as well, indicating the common national cultural heritage. That variation is shown by the statistical data that confirms the fact that the countries have dissimilar percentages of nonreligious populations standing for different religion levels within the populations.</a:t>
            </a:r>
          </a:p>
        </p:txBody>
      </p:sp>
      <p:sp>
        <p:nvSpPr>
          <p:cNvPr id="4" name="Slide Number Placeholder 3"/>
          <p:cNvSpPr>
            <a:spLocks noGrp="1"/>
          </p:cNvSpPr>
          <p:nvPr>
            <p:ph type="sldNum" sz="quarter" idx="5"/>
          </p:nvPr>
        </p:nvSpPr>
        <p:spPr/>
        <p:txBody>
          <a:bodyPr/>
          <a:lstStyle/>
          <a:p>
            <a:fld id="{05AAA910-FEF5-4724-890C-285399CA0BBD}" type="slidenum">
              <a:rPr lang="en-GB"/>
              <a:t>11</a:t>
            </a:fld>
            <a:endParaRPr lang="en-GB"/>
          </a:p>
        </p:txBody>
      </p:sp>
    </p:spTree>
    <p:extLst>
      <p:ext uri="{BB962C8B-B14F-4D97-AF65-F5344CB8AC3E}">
        <p14:creationId xmlns:p14="http://schemas.microsoft.com/office/powerpoint/2010/main" val="2770414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Taking into account and aligning to cultural discrepancies, companies will create effective communications, and collaboration, and even lead to business growth and they will also be able to innovate their operations to meet the needs of diverse markets. The academia, domestic economy, and culture have been represented in this presentation. This ensures that they support the idea that cultural insights must be incorporated by business communities when targeting the global market.</a:t>
            </a:r>
          </a:p>
        </p:txBody>
      </p:sp>
      <p:sp>
        <p:nvSpPr>
          <p:cNvPr id="4" name="Slide Number Placeholder 3"/>
          <p:cNvSpPr>
            <a:spLocks noGrp="1"/>
          </p:cNvSpPr>
          <p:nvPr>
            <p:ph type="sldNum" sz="quarter" idx="5"/>
          </p:nvPr>
        </p:nvSpPr>
        <p:spPr/>
        <p:txBody>
          <a:bodyPr/>
          <a:lstStyle/>
          <a:p>
            <a:fld id="{05AAA910-FEF5-4724-890C-285399CA0BBD}" type="slidenum">
              <a:rPr lang="en-GB"/>
              <a:t>12</a:t>
            </a:fld>
            <a:endParaRPr lang="en-GB"/>
          </a:p>
        </p:txBody>
      </p:sp>
    </p:spTree>
    <p:extLst>
      <p:ext uri="{BB962C8B-B14F-4D97-AF65-F5344CB8AC3E}">
        <p14:creationId xmlns:p14="http://schemas.microsoft.com/office/powerpoint/2010/main" val="533218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holding hands in front of a globe&#10;&#10;Description automatically generated">
            <a:extLst>
              <a:ext uri="{FF2B5EF4-FFF2-40B4-BE49-F238E27FC236}">
                <a16:creationId xmlns:a16="http://schemas.microsoft.com/office/drawing/2014/main" xmlns="" id="{41F93B3E-9F52-45D8-A633-21F0D75D543E}"/>
              </a:ext>
            </a:extLst>
          </p:cNvPr>
          <p:cNvPicPr>
            <a:picLocks noChangeAspect="1"/>
          </p:cNvPicPr>
          <p:nvPr/>
        </p:nvPicPr>
        <p:blipFill rotWithShape="1">
          <a:blip r:embed="rId2">
            <a:alphaModFix amt="40000"/>
          </a:blip>
          <a:srcRect l="13895" r="11883"/>
          <a:stretch/>
        </p:blipFill>
        <p:spPr>
          <a:xfrm>
            <a:off x="20" y="10"/>
            <a:ext cx="12191980" cy="6857990"/>
          </a:xfrm>
          <a:prstGeom prst="rect">
            <a:avLst/>
          </a:prstGeom>
        </p:spPr>
      </p:pic>
      <p:sp>
        <p:nvSpPr>
          <p:cNvPr id="2" name="Title 1"/>
          <p:cNvSpPr>
            <a:spLocks noGrp="1"/>
          </p:cNvSpPr>
          <p:nvPr>
            <p:ph type="ctrTitle"/>
          </p:nvPr>
        </p:nvSpPr>
        <p:spPr>
          <a:xfrm>
            <a:off x="965200" y="965200"/>
            <a:ext cx="10261600" cy="3564869"/>
          </a:xfrm>
        </p:spPr>
        <p:txBody>
          <a:bodyPr>
            <a:normAutofit fontScale="90000"/>
          </a:bodyPr>
          <a:lstStyle/>
          <a:p>
            <a:pPr algn="l"/>
            <a:r>
              <a:rPr lang="en-GB" sz="8100" b="1" dirty="0">
                <a:ln w="22225">
                  <a:solidFill>
                    <a:schemeClr val="tx1"/>
                  </a:solidFill>
                  <a:miter lim="800000"/>
                </a:ln>
                <a:noFill/>
                <a:ea typeface="+mj-lt"/>
                <a:cs typeface="+mj-lt"/>
              </a:rPr>
              <a:t>CULTURAL SIMILARITIES AND VARIATIONS BETWEEN THE UK AND GERMANY</a:t>
            </a:r>
            <a:endParaRPr lang="en-US" sz="8100" b="1" dirty="0">
              <a:ln w="22225">
                <a:solidFill>
                  <a:prstClr val="white"/>
                </a:solidFill>
                <a:miter lim="800000"/>
              </a:ln>
            </a:endParaRPr>
          </a:p>
        </p:txBody>
      </p:sp>
      <p:sp>
        <p:nvSpPr>
          <p:cNvPr id="3" name="Subtitle 2"/>
          <p:cNvSpPr>
            <a:spLocks noGrp="1"/>
          </p:cNvSpPr>
          <p:nvPr>
            <p:ph type="subTitle" idx="1"/>
          </p:nvPr>
        </p:nvSpPr>
        <p:spPr>
          <a:xfrm>
            <a:off x="965200" y="4572002"/>
            <a:ext cx="10261600" cy="1202995"/>
          </a:xfrm>
        </p:spPr>
        <p:txBody>
          <a:bodyPr vert="horz" lIns="91440" tIns="45720" rIns="91440" bIns="45720" rtlCol="0">
            <a:normAutofit/>
          </a:bodyPr>
          <a:lstStyle/>
          <a:p>
            <a:pPr algn="l"/>
            <a:r>
              <a:rPr lang="en-GB" sz="3200"/>
              <a:t>Student ID:</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45D37F4E-DDB4-456B-97E0-9937730A03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6FCBFBC-6409-1982-5F87-FC6A6DAD3046}"/>
              </a:ext>
            </a:extLst>
          </p:cNvPr>
          <p:cNvSpPr>
            <a:spLocks noGrp="1"/>
          </p:cNvSpPr>
          <p:nvPr>
            <p:ph type="title"/>
          </p:nvPr>
        </p:nvSpPr>
        <p:spPr>
          <a:xfrm>
            <a:off x="572493" y="238539"/>
            <a:ext cx="11018520" cy="1434415"/>
          </a:xfrm>
        </p:spPr>
        <p:txBody>
          <a:bodyPr anchor="b">
            <a:normAutofit/>
          </a:bodyPr>
          <a:lstStyle/>
          <a:p>
            <a:r>
              <a:rPr lang="en-GB" sz="5400" b="1">
                <a:latin typeface="Times New Roman"/>
                <a:cs typeface="Times New Roman"/>
              </a:rPr>
              <a:t>Introduction</a:t>
            </a:r>
            <a:endParaRPr lang="en-US" sz="5400"/>
          </a:p>
        </p:txBody>
      </p:sp>
      <p:sp>
        <p:nvSpPr>
          <p:cNvPr id="11" name="sketchy line">
            <a:extLst>
              <a:ext uri="{FF2B5EF4-FFF2-40B4-BE49-F238E27FC236}">
                <a16:creationId xmlns:a16="http://schemas.microsoft.com/office/drawing/2014/main" xmlns="" id="{B2DD41CD-8F47-4F56-AD12-4E2FF76969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F38A60F6-D50D-0DD7-5D52-74D1C63A711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latin typeface="Times New Roman"/>
                <a:cs typeface="Times New Roman"/>
              </a:rPr>
              <a:t>When a company wants to become international it has to consider cultural differences when it comes to the business to have a chance of success.</a:t>
            </a:r>
            <a:endParaRPr lang="en-GB" sz="2200"/>
          </a:p>
          <a:p>
            <a:r>
              <a:rPr lang="en-GB" sz="2200">
                <a:latin typeface="Times New Roman"/>
                <a:cs typeface="Times New Roman"/>
              </a:rPr>
              <a:t>This presentation is meant to underline the importance of cultural differences when it comes to the run of business globally comparing the UK with Germany in particular.</a:t>
            </a:r>
            <a:endParaRPr lang="en-GB" sz="2200"/>
          </a:p>
          <a:p>
            <a:r>
              <a:rPr lang="en-GB" sz="2200">
                <a:latin typeface="Times New Roman"/>
                <a:cs typeface="Times New Roman"/>
              </a:rPr>
              <a:t>The alternative British transnational corporation is planning an M&amp;I office in Germany.</a:t>
            </a:r>
            <a:endParaRPr lang="en-GB" sz="2200"/>
          </a:p>
          <a:p>
            <a:r>
              <a:rPr lang="en-GB" sz="2200">
                <a:latin typeface="Times New Roman"/>
                <a:cs typeface="Times New Roman"/>
              </a:rPr>
              <a:t>This mission is not only for supporters of global trade activities but also for forward-looking purposes to create a firm base in the European Union (EU).</a:t>
            </a:r>
            <a:endParaRPr lang="en-GB" sz="2200"/>
          </a:p>
          <a:p>
            <a:endParaRPr lang="en-GB" sz="2200"/>
          </a:p>
        </p:txBody>
      </p:sp>
      <p:pic>
        <p:nvPicPr>
          <p:cNvPr id="4" name="Picture 3" descr="A flag with a red white and blue flag&#10;&#10;Description automatically generated">
            <a:extLst>
              <a:ext uri="{FF2B5EF4-FFF2-40B4-BE49-F238E27FC236}">
                <a16:creationId xmlns:a16="http://schemas.microsoft.com/office/drawing/2014/main" xmlns="" id="{464A6693-8DBF-884F-27C3-298E7C989A4A}"/>
              </a:ext>
            </a:extLst>
          </p:cNvPr>
          <p:cNvPicPr>
            <a:picLocks noChangeAspect="1"/>
          </p:cNvPicPr>
          <p:nvPr/>
        </p:nvPicPr>
        <p:blipFill rotWithShape="1">
          <a:blip r:embed="rId3"/>
          <a:srcRect l="25711" r="17769"/>
          <a:stretch/>
        </p:blipFill>
        <p:spPr>
          <a:xfrm>
            <a:off x="7675658" y="2093976"/>
            <a:ext cx="3941064" cy="4096512"/>
          </a:xfrm>
          <a:prstGeom prst="rect">
            <a:avLst/>
          </a:prstGeom>
        </p:spPr>
      </p:pic>
    </p:spTree>
    <p:extLst>
      <p:ext uri="{BB962C8B-B14F-4D97-AF65-F5344CB8AC3E}">
        <p14:creationId xmlns:p14="http://schemas.microsoft.com/office/powerpoint/2010/main" val="3786691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637B2035-1FCB-439A-B421-095E136C7E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676D6CDF-C512-4739-B158-55EE955EFA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CF96F35-78CD-758A-3BB8-A599A2FA9A7D}"/>
              </a:ext>
            </a:extLst>
          </p:cNvPr>
          <p:cNvSpPr>
            <a:spLocks noGrp="1"/>
          </p:cNvSpPr>
          <p:nvPr>
            <p:ph type="title"/>
          </p:nvPr>
        </p:nvSpPr>
        <p:spPr>
          <a:xfrm>
            <a:off x="1137033" y="670559"/>
            <a:ext cx="4683321" cy="2148841"/>
          </a:xfrm>
        </p:spPr>
        <p:txBody>
          <a:bodyPr anchor="t">
            <a:normAutofit/>
          </a:bodyPr>
          <a:lstStyle/>
          <a:p>
            <a:r>
              <a:rPr lang="en-GB" b="1">
                <a:latin typeface="Times New Roman"/>
                <a:cs typeface="Times New Roman"/>
              </a:rPr>
              <a:t>Cultural Analysis: UK and Germany</a:t>
            </a:r>
            <a:endParaRPr lang="en-US" dirty="0"/>
          </a:p>
        </p:txBody>
      </p:sp>
      <p:pic>
        <p:nvPicPr>
          <p:cNvPr id="4" name="Picture 3" descr="A painting of a person holding a glass of beer&#10;&#10;Description automatically generated">
            <a:extLst>
              <a:ext uri="{FF2B5EF4-FFF2-40B4-BE49-F238E27FC236}">
                <a16:creationId xmlns:a16="http://schemas.microsoft.com/office/drawing/2014/main" xmlns="" id="{8E1F7D53-BFF4-0A48-C478-108908AC0C19}"/>
              </a:ext>
            </a:extLst>
          </p:cNvPr>
          <p:cNvPicPr>
            <a:picLocks noChangeAspect="1"/>
          </p:cNvPicPr>
          <p:nvPr/>
        </p:nvPicPr>
        <p:blipFill rotWithShape="1">
          <a:blip r:embed="rId3"/>
          <a:srcRect b="2188"/>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xmlns="" id="{889F7E63-C5F1-F547-A7C5-D304F9CBF6C7}"/>
              </a:ext>
            </a:extLst>
          </p:cNvPr>
          <p:cNvSpPr>
            <a:spLocks noGrp="1"/>
          </p:cNvSpPr>
          <p:nvPr>
            <p:ph idx="1"/>
          </p:nvPr>
        </p:nvSpPr>
        <p:spPr>
          <a:xfrm>
            <a:off x="6649520" y="314139"/>
            <a:ext cx="5194878" cy="6145625"/>
          </a:xfrm>
          <a:solidFill>
            <a:srgbClr val="FFC000"/>
          </a:solidFill>
        </p:spPr>
        <p:txBody>
          <a:bodyPr vert="horz" lIns="91440" tIns="45720" rIns="91440" bIns="45720" rtlCol="0" anchor="t">
            <a:normAutofit lnSpcReduction="10000"/>
          </a:bodyPr>
          <a:lstStyle/>
          <a:p>
            <a:pPr marL="0" indent="0">
              <a:buNone/>
            </a:pPr>
            <a:r>
              <a:rPr lang="en-GB" sz="1800" dirty="0">
                <a:latin typeface="Times New Roman"/>
                <a:cs typeface="Times New Roman"/>
              </a:rPr>
              <a:t>In comparing the cultural aspects of the UK and Germany, several key differences emerge across various dimensions:</a:t>
            </a:r>
            <a:endParaRPr lang="en-GB" sz="1800" dirty="0"/>
          </a:p>
          <a:p>
            <a:r>
              <a:rPr lang="en-GB" sz="1800" dirty="0">
                <a:latin typeface="Times New Roman"/>
                <a:cs typeface="Times New Roman"/>
              </a:rPr>
              <a:t> Language:</a:t>
            </a:r>
            <a:endParaRPr lang="en-GB" sz="1800" dirty="0"/>
          </a:p>
          <a:p>
            <a:r>
              <a:rPr lang="en-GB" sz="1800" dirty="0">
                <a:latin typeface="Times New Roman"/>
                <a:cs typeface="Times New Roman"/>
              </a:rPr>
              <a:t>UK: English is the most popular language and it is the must-learn language.</a:t>
            </a:r>
            <a:endParaRPr lang="en-GB" sz="1800" dirty="0"/>
          </a:p>
          <a:p>
            <a:r>
              <a:rPr lang="en-GB" sz="1800" dirty="0">
                <a:latin typeface="Times New Roman"/>
                <a:cs typeface="Times New Roman"/>
              </a:rPr>
              <a:t>Germany: As per Gerlach and Eriksson (2021), while  German is one of the official languages.</a:t>
            </a:r>
            <a:endParaRPr lang="en-GB" sz="1800" dirty="0"/>
          </a:p>
          <a:p>
            <a:endParaRPr lang="en-GB" sz="1800"/>
          </a:p>
          <a:p>
            <a:r>
              <a:rPr lang="en-GB" sz="1800" dirty="0">
                <a:latin typeface="Times New Roman"/>
                <a:cs typeface="Times New Roman"/>
              </a:rPr>
              <a:t>Ethnic Makeup:</a:t>
            </a:r>
            <a:endParaRPr lang="en-GB" sz="1800" dirty="0"/>
          </a:p>
          <a:p>
            <a:r>
              <a:rPr lang="en-GB" sz="1800" dirty="0">
                <a:latin typeface="Times New Roman"/>
                <a:cs typeface="Times New Roman"/>
              </a:rPr>
              <a:t>UK: They absorbed people of different origins and various nationalities.</a:t>
            </a:r>
            <a:endParaRPr lang="en-GB" sz="1800" dirty="0"/>
          </a:p>
          <a:p>
            <a:r>
              <a:rPr lang="en-GB" sz="1800" dirty="0">
                <a:latin typeface="Times New Roman"/>
                <a:cs typeface="Times New Roman"/>
              </a:rPr>
              <a:t>Germany: After all, nearly 90% of the rapidly changing diversity of the German population.</a:t>
            </a:r>
            <a:endParaRPr lang="en-GB" sz="1800" dirty="0"/>
          </a:p>
          <a:p>
            <a:endParaRPr lang="en-GB" sz="1800"/>
          </a:p>
          <a:p>
            <a:r>
              <a:rPr lang="en-GB" sz="1800" dirty="0">
                <a:latin typeface="Times New Roman"/>
                <a:cs typeface="Times New Roman"/>
              </a:rPr>
              <a:t>Social Structures:</a:t>
            </a:r>
            <a:endParaRPr lang="en-GB" sz="1800" dirty="0"/>
          </a:p>
          <a:p>
            <a:r>
              <a:rPr lang="en-GB" sz="1800" dirty="0">
                <a:latin typeface="Times New Roman"/>
                <a:cs typeface="Times New Roman"/>
              </a:rPr>
              <a:t>UK: Adopts a rigorous hierarchal social structure. </a:t>
            </a:r>
            <a:endParaRPr lang="en-GB" sz="1800" dirty="0"/>
          </a:p>
          <a:p>
            <a:r>
              <a:rPr lang="en-GB" sz="1800" dirty="0">
                <a:latin typeface="Times New Roman"/>
                <a:cs typeface="Times New Roman"/>
              </a:rPr>
              <a:t>Germany: One protests the inequality in the present system.</a:t>
            </a:r>
            <a:endParaRPr lang="en-GB" sz="1800" dirty="0"/>
          </a:p>
          <a:p>
            <a:endParaRPr lang="en-GB" sz="1800"/>
          </a:p>
        </p:txBody>
      </p:sp>
    </p:spTree>
    <p:extLst>
      <p:ext uri="{BB962C8B-B14F-4D97-AF65-F5344CB8AC3E}">
        <p14:creationId xmlns:p14="http://schemas.microsoft.com/office/powerpoint/2010/main" val="282685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D7A453D2-15D8-4403-815F-291FA16340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8161EA6B-09CA-445B-AB0D-8DF76FA92D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xmlns="" id="{1EA1DAFF-CECA-492F-BFA1-22C64956B8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xmlns="" id="{5D3D3744-142C-4653-90AB-546FE6B849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xmlns="" id="{0BC69CAC-820B-41BA-BFCA-79B4557683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xmlns="" id="{3D205E7A-88AB-4C4B-B8D1-5A76AA878B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xmlns="" id="{0D4286E9-8501-4EBF-874C-74897B4B6F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xmlns="" id="{45586ADC-910E-45C9-BAB4-CB0EFBEE5B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xmlns="" id="{DAB594C5-5BB0-49AE-8AAC-AE40A6F8A3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xmlns="" id="{B8114C98-A349-4111-A123-E8EAB86ABE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xmlns="" id="{670FB431-AE18-414D-92F4-1D12D199115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xmlns="" id="{24467063-D74E-4D42-8790-B9F6D69584B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A1D19BAC-1681-47BC-AAF5-92FAFFF6F4C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94347C2B-E846-452C-97AA-7E254FC1CE8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10EA2B35-7959-4C2A-84AA-FF5D94FEDE9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descr="A flag and a flagpole&#10;&#10;Description automatically generated">
            <a:extLst>
              <a:ext uri="{FF2B5EF4-FFF2-40B4-BE49-F238E27FC236}">
                <a16:creationId xmlns:a16="http://schemas.microsoft.com/office/drawing/2014/main" xmlns="" id="{B0351674-AD94-CF17-D8E8-6F012588A3DB}"/>
              </a:ext>
            </a:extLst>
          </p:cNvPr>
          <p:cNvPicPr>
            <a:picLocks noChangeAspect="1"/>
          </p:cNvPicPr>
          <p:nvPr/>
        </p:nvPicPr>
        <p:blipFill rotWithShape="1">
          <a:blip r:embed="rId3"/>
          <a:srcRect t="10739" r="1" b="6358"/>
          <a:stretch/>
        </p:blipFill>
        <p:spPr>
          <a:xfrm>
            <a:off x="626590" y="317578"/>
            <a:ext cx="10851111" cy="3508437"/>
          </a:xfrm>
          <a:prstGeom prst="rect">
            <a:avLst/>
          </a:prstGeom>
        </p:spPr>
      </p:pic>
      <p:grpSp>
        <p:nvGrpSpPr>
          <p:cNvPr id="29" name="Group 28">
            <a:extLst>
              <a:ext uri="{FF2B5EF4-FFF2-40B4-BE49-F238E27FC236}">
                <a16:creationId xmlns:a16="http://schemas.microsoft.com/office/drawing/2014/main" xmlns="" id="{AF19A774-30A5-488B-9BAF-629C6440294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rot="16200000">
            <a:off x="474192" y="482489"/>
            <a:ext cx="304800" cy="429768"/>
            <a:chOff x="215328" y="-46937"/>
            <a:chExt cx="304800" cy="2773841"/>
          </a:xfrm>
        </p:grpSpPr>
        <p:cxnSp>
          <p:nvCxnSpPr>
            <p:cNvPr id="30" name="Straight Connector 29">
              <a:extLst>
                <a:ext uri="{FF2B5EF4-FFF2-40B4-BE49-F238E27FC236}">
                  <a16:creationId xmlns:a16="http://schemas.microsoft.com/office/drawing/2014/main" xmlns="" id="{291EBF88-5B98-4258-A542-14C3AF2E522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8FBC2D58-9E3C-490D-BD7A-61EF07EA79E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B6CF1BB4-1C1D-4EDE-BA26-0243FCF83BB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00C83729-E02F-4512-AFE7-F4792228BDA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xmlns="" id="{E2D3D3F2-ABBB-4453-B1C5-1BEBF7E4DD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xmlns="" id="{8214E4A5-A0D2-42C4-8D14-D2A7E495F04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xmlns="" id="{7494D7A0-6B21-41E8-A7D3-0033BBB7915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1E141D7D-32B0-448E-A666-EA8703AFCF2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8D87E268-6345-420F-8B97-B37ED04100E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35E1622E-7FA6-4760-A2BF-A8105EBF7BB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xmlns="" id="{5AB8CEDA-7858-CE38-C665-BA48D9ECEE5F}"/>
              </a:ext>
            </a:extLst>
          </p:cNvPr>
          <p:cNvSpPr>
            <a:spLocks noGrp="1"/>
          </p:cNvSpPr>
          <p:nvPr>
            <p:ph type="title"/>
          </p:nvPr>
        </p:nvSpPr>
        <p:spPr>
          <a:xfrm>
            <a:off x="630936" y="4018137"/>
            <a:ext cx="4569060" cy="2129586"/>
          </a:xfrm>
          <a:noFill/>
        </p:spPr>
        <p:txBody>
          <a:bodyPr anchor="t">
            <a:normAutofit/>
          </a:bodyPr>
          <a:lstStyle/>
          <a:p>
            <a:r>
              <a:rPr lang="en-GB" sz="4800" b="1">
                <a:solidFill>
                  <a:schemeClr val="bg1"/>
                </a:solidFill>
                <a:latin typeface="Times New Roman"/>
                <a:cs typeface="Times New Roman"/>
              </a:rPr>
              <a:t>Contd.</a:t>
            </a:r>
            <a:endParaRPr lang="en-US" sz="4800">
              <a:solidFill>
                <a:schemeClr val="bg1"/>
              </a:solidFill>
            </a:endParaRPr>
          </a:p>
          <a:p>
            <a:endParaRPr lang="en-GB" sz="4800">
              <a:solidFill>
                <a:schemeClr val="bg1"/>
              </a:solidFill>
            </a:endParaRPr>
          </a:p>
        </p:txBody>
      </p:sp>
      <p:sp>
        <p:nvSpPr>
          <p:cNvPr id="3" name="Content Placeholder 2">
            <a:extLst>
              <a:ext uri="{FF2B5EF4-FFF2-40B4-BE49-F238E27FC236}">
                <a16:creationId xmlns:a16="http://schemas.microsoft.com/office/drawing/2014/main" xmlns="" id="{3390FB61-5603-905B-1FA1-160C51B5AC13}"/>
              </a:ext>
            </a:extLst>
          </p:cNvPr>
          <p:cNvSpPr>
            <a:spLocks noGrp="1"/>
          </p:cNvSpPr>
          <p:nvPr>
            <p:ph idx="1"/>
          </p:nvPr>
        </p:nvSpPr>
        <p:spPr>
          <a:xfrm>
            <a:off x="3052597" y="4018143"/>
            <a:ext cx="8500878" cy="2535178"/>
          </a:xfrm>
          <a:noFill/>
        </p:spPr>
        <p:txBody>
          <a:bodyPr vert="horz" lIns="91440" tIns="45720" rIns="91440" bIns="45720" rtlCol="0" anchor="t">
            <a:normAutofit fontScale="92500" lnSpcReduction="10000"/>
          </a:bodyPr>
          <a:lstStyle/>
          <a:p>
            <a:r>
              <a:rPr lang="en-GB" sz="1600" dirty="0">
                <a:solidFill>
                  <a:schemeClr val="bg1"/>
                </a:solidFill>
                <a:latin typeface="Times New Roman"/>
                <a:cs typeface="Times New Roman"/>
              </a:rPr>
              <a:t>Religious Values:</a:t>
            </a:r>
            <a:endParaRPr lang="en-GB" sz="1600" dirty="0">
              <a:solidFill>
                <a:schemeClr val="bg1"/>
              </a:solidFill>
            </a:endParaRPr>
          </a:p>
          <a:p>
            <a:r>
              <a:rPr lang="en-GB" sz="1600" dirty="0">
                <a:solidFill>
                  <a:schemeClr val="bg1"/>
                </a:solidFill>
                <a:latin typeface="Times New Roman"/>
                <a:cs typeface="Times New Roman"/>
              </a:rPr>
              <a:t>UK: In light of the religious plurality where Christianity is a major religion (Zhang, Liu and District, 2020).</a:t>
            </a:r>
            <a:endParaRPr lang="en-GB" sz="1600" dirty="0">
              <a:solidFill>
                <a:schemeClr val="bg1"/>
              </a:solidFill>
            </a:endParaRPr>
          </a:p>
          <a:p>
            <a:r>
              <a:rPr lang="en-GB" sz="1600" dirty="0">
                <a:solidFill>
                  <a:schemeClr val="bg1"/>
                </a:solidFill>
                <a:latin typeface="Times New Roman"/>
                <a:cs typeface="Times New Roman"/>
              </a:rPr>
              <a:t>Germany: Altogether Christian, though this is not an exclusively religious group.</a:t>
            </a:r>
            <a:endParaRPr lang="en-GB" sz="1600" dirty="0">
              <a:solidFill>
                <a:schemeClr val="bg1"/>
              </a:solidFill>
            </a:endParaRPr>
          </a:p>
          <a:p>
            <a:endParaRPr lang="en-GB" sz="1600">
              <a:solidFill>
                <a:schemeClr val="bg1"/>
              </a:solidFill>
            </a:endParaRPr>
          </a:p>
          <a:p>
            <a:r>
              <a:rPr lang="en-GB" sz="1600" dirty="0">
                <a:solidFill>
                  <a:schemeClr val="bg1"/>
                </a:solidFill>
                <a:latin typeface="Times New Roman"/>
                <a:cs typeface="Times New Roman"/>
              </a:rPr>
              <a:t>Business/Work-Related Attitudes:</a:t>
            </a:r>
            <a:endParaRPr lang="en-GB" sz="1600" dirty="0">
              <a:solidFill>
                <a:schemeClr val="bg1"/>
              </a:solidFill>
            </a:endParaRPr>
          </a:p>
          <a:p>
            <a:r>
              <a:rPr lang="en-GB" sz="1600" dirty="0">
                <a:solidFill>
                  <a:schemeClr val="bg1"/>
                </a:solidFill>
                <a:latin typeface="Times New Roman"/>
                <a:cs typeface="Times New Roman"/>
              </a:rPr>
              <a:t>UK: The vehicle of language used, mainly directly and politely, even technical communication, and a balance between work and personal life which is the core value of the culture.</a:t>
            </a:r>
            <a:endParaRPr lang="en-GB" sz="1600" dirty="0">
              <a:solidFill>
                <a:schemeClr val="bg1"/>
              </a:solidFill>
            </a:endParaRPr>
          </a:p>
          <a:p>
            <a:r>
              <a:rPr lang="en-GB" sz="1600" dirty="0">
                <a:solidFill>
                  <a:schemeClr val="bg1"/>
                </a:solidFill>
                <a:latin typeface="Times New Roman"/>
                <a:cs typeface="Times New Roman"/>
              </a:rPr>
              <a:t>Germany: It admires the promptness, straightforwardness, and challenging work ethic.</a:t>
            </a:r>
            <a:endParaRPr lang="en-GB" sz="1600" dirty="0">
              <a:solidFill>
                <a:schemeClr val="bg1"/>
              </a:solidFill>
            </a:endParaRPr>
          </a:p>
          <a:p>
            <a:endParaRPr lang="en-GB" sz="1600">
              <a:solidFill>
                <a:schemeClr val="bg1"/>
              </a:solidFill>
            </a:endParaRPr>
          </a:p>
        </p:txBody>
      </p:sp>
    </p:spTree>
    <p:extLst>
      <p:ext uri="{BB962C8B-B14F-4D97-AF65-F5344CB8AC3E}">
        <p14:creationId xmlns:p14="http://schemas.microsoft.com/office/powerpoint/2010/main" val="907838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7B831B6F-405A-4B47-B9BB-5CA88F2858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AA21E3F-89F9-0857-ED0C-A831F516098A}"/>
              </a:ext>
            </a:extLst>
          </p:cNvPr>
          <p:cNvSpPr>
            <a:spLocks noGrp="1"/>
          </p:cNvSpPr>
          <p:nvPr>
            <p:ph type="title"/>
          </p:nvPr>
        </p:nvSpPr>
        <p:spPr>
          <a:xfrm>
            <a:off x="6739128" y="638089"/>
            <a:ext cx="4818888" cy="1476801"/>
          </a:xfrm>
        </p:spPr>
        <p:txBody>
          <a:bodyPr anchor="b">
            <a:normAutofit/>
          </a:bodyPr>
          <a:lstStyle/>
          <a:p>
            <a:r>
              <a:rPr lang="en-GB" sz="4200" b="1">
                <a:latin typeface="Times New Roman"/>
                <a:cs typeface="Times New Roman"/>
              </a:rPr>
              <a:t>Hofstede's cultural dimensions theory</a:t>
            </a:r>
            <a:endParaRPr lang="en-US" sz="4200"/>
          </a:p>
        </p:txBody>
      </p:sp>
      <p:pic>
        <p:nvPicPr>
          <p:cNvPr id="4" name="Picture 3" descr="A diagram of different types of dimensions&#10;&#10;Description automatically generated">
            <a:extLst>
              <a:ext uri="{FF2B5EF4-FFF2-40B4-BE49-F238E27FC236}">
                <a16:creationId xmlns:a16="http://schemas.microsoft.com/office/drawing/2014/main" xmlns="" id="{DB6E4633-301E-BF9A-9871-00F0B6D75ADB}"/>
              </a:ext>
            </a:extLst>
          </p:cNvPr>
          <p:cNvPicPr>
            <a:picLocks noChangeAspect="1"/>
          </p:cNvPicPr>
          <p:nvPr/>
        </p:nvPicPr>
        <p:blipFill>
          <a:blip r:embed="rId3"/>
          <a:stretch>
            <a:fillRect/>
          </a:stretch>
        </p:blipFill>
        <p:spPr>
          <a:xfrm>
            <a:off x="630936" y="951993"/>
            <a:ext cx="5458968" cy="4954014"/>
          </a:xfrm>
          <a:prstGeom prst="rect">
            <a:avLst/>
          </a:prstGeom>
        </p:spPr>
      </p:pic>
      <p:sp>
        <p:nvSpPr>
          <p:cNvPr id="14" name="sketch line">
            <a:extLst>
              <a:ext uri="{FF2B5EF4-FFF2-40B4-BE49-F238E27FC236}">
                <a16:creationId xmlns:a16="http://schemas.microsoft.com/office/drawing/2014/main" xmlns="" id="{953EE71A-6488-4203-A7C4-77102FD0DC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74588D81-C70C-77AE-FC7E-6DB78EF45AE8}"/>
              </a:ext>
            </a:extLst>
          </p:cNvPr>
          <p:cNvSpPr>
            <a:spLocks noGrp="1"/>
          </p:cNvSpPr>
          <p:nvPr>
            <p:ph idx="1"/>
          </p:nvPr>
        </p:nvSpPr>
        <p:spPr>
          <a:xfrm>
            <a:off x="6739128" y="2664886"/>
            <a:ext cx="4818888" cy="3550789"/>
          </a:xfrm>
        </p:spPr>
        <p:txBody>
          <a:bodyPr vert="horz" lIns="91440" tIns="45720" rIns="91440" bIns="45720" rtlCol="0" anchor="t">
            <a:normAutofit/>
          </a:bodyPr>
          <a:lstStyle/>
          <a:p>
            <a:pPr marL="0" indent="0">
              <a:buNone/>
            </a:pPr>
            <a:r>
              <a:rPr lang="en-GB" sz="1500">
                <a:latin typeface="Times New Roman"/>
                <a:cs typeface="Times New Roman"/>
              </a:rPr>
              <a:t>• The Hofstede Cultural Dimensions Theory gives us an analysis of how cultures are distinct or similar in their subtleness.</a:t>
            </a:r>
            <a:endParaRPr lang="en-GB" sz="1500"/>
          </a:p>
          <a:p>
            <a:pPr marL="0" indent="0">
              <a:buNone/>
            </a:pPr>
            <a:r>
              <a:rPr lang="en-GB" sz="1500">
                <a:latin typeface="Times New Roman"/>
                <a:cs typeface="Times New Roman"/>
              </a:rPr>
              <a:t>• It describes the data in regards to such aspects: power distance, uncertainty avoidance, individualism-collectivism, masculinity-femininity, and short-term vs long-term orientation. </a:t>
            </a:r>
            <a:endParaRPr lang="en-GB" sz="1500"/>
          </a:p>
          <a:p>
            <a:pPr marL="0" indent="0">
              <a:buNone/>
            </a:pPr>
            <a:r>
              <a:rPr lang="en-GB" sz="1500">
                <a:latin typeface="Times New Roman"/>
                <a:cs typeface="Times New Roman"/>
              </a:rPr>
              <a:t>• According to this theory, one will be in a position to know how the diverse cultures' means of communication, negotiation, and decision-making are different from each other (Nickerson, 2023).</a:t>
            </a:r>
            <a:endParaRPr lang="en-GB" sz="1500"/>
          </a:p>
          <a:p>
            <a:pPr marL="0" indent="0">
              <a:buNone/>
            </a:pPr>
            <a:r>
              <a:rPr lang="en-GB" sz="1500">
                <a:latin typeface="Times New Roman"/>
                <a:cs typeface="Times New Roman"/>
              </a:rPr>
              <a:t>• By using the incarnation of Hofstede's model/by using the incarnation of Hofstede's model, companies can adapt their approaches to correspond with cultural standards and values.</a:t>
            </a:r>
            <a:endParaRPr lang="en-GB" sz="1500"/>
          </a:p>
          <a:p>
            <a:pPr marL="0" indent="0">
              <a:buNone/>
            </a:pPr>
            <a:endParaRPr lang="en-GB" sz="1500"/>
          </a:p>
        </p:txBody>
      </p:sp>
    </p:spTree>
    <p:extLst>
      <p:ext uri="{BB962C8B-B14F-4D97-AF65-F5344CB8AC3E}">
        <p14:creationId xmlns:p14="http://schemas.microsoft.com/office/powerpoint/2010/main" val="451159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xmlns="" id="{9A724DBA-D2D9-471E-8ED7-2015DDD950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E19F299-4A82-55C6-6AEC-ADA65C8B6610}"/>
              </a:ext>
            </a:extLst>
          </p:cNvPr>
          <p:cNvSpPr>
            <a:spLocks noGrp="1"/>
          </p:cNvSpPr>
          <p:nvPr>
            <p:ph type="title"/>
          </p:nvPr>
        </p:nvSpPr>
        <p:spPr>
          <a:xfrm>
            <a:off x="7239014" y="525982"/>
            <a:ext cx="4282983" cy="1200361"/>
          </a:xfrm>
        </p:spPr>
        <p:txBody>
          <a:bodyPr anchor="b">
            <a:normAutofit/>
          </a:bodyPr>
          <a:lstStyle/>
          <a:p>
            <a:r>
              <a:rPr lang="en-GB" sz="3600" b="1">
                <a:latin typeface="Times New Roman"/>
                <a:cs typeface="Times New Roman"/>
              </a:rPr>
              <a:t>Culture and Some Barriers</a:t>
            </a:r>
            <a:endParaRPr lang="en-US" sz="3600"/>
          </a:p>
        </p:txBody>
      </p:sp>
      <p:sp>
        <p:nvSpPr>
          <p:cNvPr id="24" name="Rectangle 23">
            <a:extLst>
              <a:ext uri="{FF2B5EF4-FFF2-40B4-BE49-F238E27FC236}">
                <a16:creationId xmlns:a16="http://schemas.microsoft.com/office/drawing/2014/main" xmlns="" id="{08980754-6F4B-43C9-B9BE-127B6BED65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2C1BBA94-3F40-40AA-8BB9-E69E25E537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ildren wearing clothing&#10;&#10;Description automatically generated">
            <a:extLst>
              <a:ext uri="{FF2B5EF4-FFF2-40B4-BE49-F238E27FC236}">
                <a16:creationId xmlns:a16="http://schemas.microsoft.com/office/drawing/2014/main" xmlns="" id="{037FB39D-C535-9834-60E6-0871F4A6D759}"/>
              </a:ext>
            </a:extLst>
          </p:cNvPr>
          <p:cNvPicPr>
            <a:picLocks noChangeAspect="1"/>
          </p:cNvPicPr>
          <p:nvPr/>
        </p:nvPicPr>
        <p:blipFill>
          <a:blip r:embed="rId3"/>
          <a:stretch>
            <a:fillRect/>
          </a:stretch>
        </p:blipFill>
        <p:spPr>
          <a:xfrm>
            <a:off x="576244" y="1729685"/>
            <a:ext cx="5628018" cy="3165760"/>
          </a:xfrm>
          <a:prstGeom prst="rect">
            <a:avLst/>
          </a:prstGeom>
        </p:spPr>
      </p:pic>
      <p:sp>
        <p:nvSpPr>
          <p:cNvPr id="28" name="Rectangle 27">
            <a:extLst>
              <a:ext uri="{FF2B5EF4-FFF2-40B4-BE49-F238E27FC236}">
                <a16:creationId xmlns:a16="http://schemas.microsoft.com/office/drawing/2014/main" xmlns="" id="{169CC832-2974-4E8D-90ED-3E2941BA73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8B76ADF5-6060-E0A6-51DF-01154B940209}"/>
              </a:ext>
            </a:extLst>
          </p:cNvPr>
          <p:cNvSpPr>
            <a:spLocks noGrp="1"/>
          </p:cNvSpPr>
          <p:nvPr>
            <p:ph idx="1"/>
          </p:nvPr>
        </p:nvSpPr>
        <p:spPr>
          <a:xfrm>
            <a:off x="6698238" y="2031101"/>
            <a:ext cx="5180177" cy="3585685"/>
          </a:xfrm>
        </p:spPr>
        <p:txBody>
          <a:bodyPr vert="horz" lIns="91440" tIns="45720" rIns="91440" bIns="45720" rtlCol="0" anchor="ctr">
            <a:normAutofit lnSpcReduction="10000"/>
          </a:bodyPr>
          <a:lstStyle/>
          <a:p>
            <a:pPr marL="0" indent="0">
              <a:buNone/>
            </a:pPr>
            <a:r>
              <a:rPr lang="en-GB" sz="1800" dirty="0">
                <a:latin typeface="Times New Roman"/>
                <a:cs typeface="Times New Roman"/>
              </a:rPr>
              <a:t>• While looking at the cultural issues and challenges between the UK and Germany, the focus should be laid on the identification of those specific difficulties </a:t>
            </a:r>
            <a:endParaRPr lang="en-GB" sz="1800" dirty="0">
              <a:latin typeface="Aptos" panose="020B0004020202020204"/>
              <a:cs typeface="Times New Roman"/>
            </a:endParaRPr>
          </a:p>
          <a:p>
            <a:pPr marL="0" indent="0">
              <a:buNone/>
            </a:pPr>
            <a:r>
              <a:rPr lang="en-GB" sz="1800" dirty="0">
                <a:latin typeface="Times New Roman"/>
                <a:cs typeface="Times New Roman"/>
              </a:rPr>
              <a:t>• It may emerge because of the dissimilarities of their cultural backgrounds.</a:t>
            </a:r>
            <a:endParaRPr lang="en-GB" sz="1800"/>
          </a:p>
          <a:p>
            <a:pPr marL="0" indent="0">
              <a:buNone/>
            </a:pPr>
            <a:r>
              <a:rPr lang="en-GB" sz="1800" dirty="0">
                <a:latin typeface="Times New Roman"/>
                <a:cs typeface="Times New Roman"/>
              </a:rPr>
              <a:t>• According to Jäger (2021), such difficulties could emerge everywhere leading to different styles of communication, divergent approaches to work ethic, and different attitudes towards the decision-making process.</a:t>
            </a:r>
            <a:endParaRPr lang="en-GB" sz="1800" dirty="0"/>
          </a:p>
          <a:p>
            <a:pPr marL="0" indent="0">
              <a:buNone/>
            </a:pPr>
            <a:r>
              <a:rPr lang="en-GB" sz="1800" dirty="0">
                <a:latin typeface="Times New Roman"/>
                <a:cs typeface="Times New Roman"/>
              </a:rPr>
              <a:t>• This requires the business to identify these issues to deal with them as the context situations will arise and for the employees to communicate effectively.</a:t>
            </a:r>
            <a:endParaRPr lang="en-GB" sz="1800" dirty="0"/>
          </a:p>
          <a:p>
            <a:pPr marL="0" indent="0">
              <a:buNone/>
            </a:pPr>
            <a:endParaRPr lang="en-GB" sz="1800"/>
          </a:p>
        </p:txBody>
      </p:sp>
      <p:sp>
        <p:nvSpPr>
          <p:cNvPr id="30" name="Rectangle 29">
            <a:extLst>
              <a:ext uri="{FF2B5EF4-FFF2-40B4-BE49-F238E27FC236}">
                <a16:creationId xmlns:a16="http://schemas.microsoft.com/office/drawing/2014/main" xmlns="" id="{55222F96-971A-4F90-B841-6BAB416C7A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2545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4C21BAE-6866-4C7A-A7EC-C1B2E572D5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utting their hands together&#10;&#10;Description automatically generated">
            <a:extLst>
              <a:ext uri="{FF2B5EF4-FFF2-40B4-BE49-F238E27FC236}">
                <a16:creationId xmlns:a16="http://schemas.microsoft.com/office/drawing/2014/main" xmlns="" id="{1DD1D94D-557B-1622-41CB-E5C337DC325C}"/>
              </a:ext>
            </a:extLst>
          </p:cNvPr>
          <p:cNvPicPr>
            <a:picLocks noChangeAspect="1"/>
          </p:cNvPicPr>
          <p:nvPr/>
        </p:nvPicPr>
        <p:blipFill rotWithShape="1">
          <a:blip r:embed="rId3"/>
          <a:src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xmlns="" id="{7E7D0C94-08B4-48AE-8813-CC4D60294F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xmlns="" id="{6A2BA833-2012-B1F6-9030-8DEEA83405E7}"/>
              </a:ext>
            </a:extLst>
          </p:cNvPr>
          <p:cNvSpPr>
            <a:spLocks noGrp="1"/>
          </p:cNvSpPr>
          <p:nvPr>
            <p:ph type="title"/>
          </p:nvPr>
        </p:nvSpPr>
        <p:spPr>
          <a:xfrm>
            <a:off x="964067" y="1046769"/>
            <a:ext cx="4775162" cy="1339382"/>
          </a:xfrm>
        </p:spPr>
        <p:txBody>
          <a:bodyPr>
            <a:normAutofit/>
          </a:bodyPr>
          <a:lstStyle/>
          <a:p>
            <a:pPr algn="ctr"/>
            <a:r>
              <a:rPr lang="en-GB" sz="2800" b="1">
                <a:latin typeface="Times New Roman"/>
                <a:cs typeface="Times New Roman"/>
              </a:rPr>
              <a:t>Examples from academic and industry sources to illustrate these challenges</a:t>
            </a:r>
            <a:endParaRPr lang="en-US" sz="2800"/>
          </a:p>
        </p:txBody>
      </p:sp>
      <p:sp>
        <p:nvSpPr>
          <p:cNvPr id="13" name="Rectangle 6">
            <a:extLst>
              <a:ext uri="{FF2B5EF4-FFF2-40B4-BE49-F238E27FC236}">
                <a16:creationId xmlns:a16="http://schemas.microsoft.com/office/drawing/2014/main" xmlns="" id="{F0C518C2-0AA4-470C-87B9-9CBF428FBA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BE80B29B-4A84-BD85-78F8-FC28AED025BF}"/>
              </a:ext>
            </a:extLst>
          </p:cNvPr>
          <p:cNvSpPr>
            <a:spLocks noGrp="1"/>
          </p:cNvSpPr>
          <p:nvPr>
            <p:ph idx="1"/>
          </p:nvPr>
        </p:nvSpPr>
        <p:spPr>
          <a:xfrm>
            <a:off x="894352" y="2571837"/>
            <a:ext cx="5048380" cy="3220353"/>
          </a:xfrm>
        </p:spPr>
        <p:txBody>
          <a:bodyPr vert="horz" lIns="91440" tIns="45720" rIns="91440" bIns="45720" rtlCol="0" anchor="ctr">
            <a:normAutofit fontScale="92500" lnSpcReduction="10000"/>
          </a:bodyPr>
          <a:lstStyle/>
          <a:p>
            <a:pPr marL="0" indent="0">
              <a:buNone/>
            </a:pPr>
            <a:r>
              <a:rPr lang="en-GB" sz="1800">
                <a:latin typeface="Times New Roman"/>
                <a:cs typeface="Times New Roman"/>
              </a:rPr>
              <a:t>• ‘Culture Clashes’ by Michigan State University Online explained that cultural diversity is one of the core challenges of managing teams.</a:t>
            </a:r>
            <a:endParaRPr lang="en-GB" sz="1800"/>
          </a:p>
          <a:p>
            <a:pPr marL="0" indent="0">
              <a:buNone/>
            </a:pPr>
            <a:r>
              <a:rPr lang="en-GB" sz="1800">
                <a:latin typeface="Times New Roman"/>
                <a:cs typeface="Times New Roman"/>
              </a:rPr>
              <a:t>• So, one example could be the German employees who will be frequently working more hours than the British employees even though their hierarchy could be different in some cases (Tight, 2022).</a:t>
            </a:r>
            <a:endParaRPr lang="en-GB" sz="1800"/>
          </a:p>
          <a:p>
            <a:pPr marL="0" indent="0">
              <a:buNone/>
            </a:pPr>
            <a:r>
              <a:rPr lang="en-GB" sz="1800">
                <a:latin typeface="Times New Roman"/>
                <a:cs typeface="Times New Roman"/>
              </a:rPr>
              <a:t>• The article in </a:t>
            </a:r>
            <a:r>
              <a:rPr lang="en-GB" sz="1800" err="1">
                <a:latin typeface="Times New Roman"/>
                <a:cs typeface="Times New Roman"/>
              </a:rPr>
              <a:t>Primeast</a:t>
            </a:r>
            <a:r>
              <a:rPr lang="en-GB" sz="1800">
                <a:latin typeface="Times New Roman"/>
                <a:cs typeface="Times New Roman"/>
              </a:rPr>
              <a:t> highlights communications competency across cultures to be a significant issue.</a:t>
            </a:r>
            <a:endParaRPr lang="en-GB" sz="1800"/>
          </a:p>
          <a:p>
            <a:pPr marL="0" indent="0">
              <a:buNone/>
            </a:pPr>
            <a:r>
              <a:rPr lang="en-GB" sz="1800">
                <a:latin typeface="Times New Roman"/>
                <a:cs typeface="Times New Roman"/>
              </a:rPr>
              <a:t>• The UK and Germany present a couple of different approaches for communication like the UK's direct style of communication which will be viewed as aggressive or rude in the German context.</a:t>
            </a:r>
            <a:endParaRPr lang="en-GB" sz="1800"/>
          </a:p>
          <a:p>
            <a:pPr marL="0" indent="0">
              <a:buNone/>
            </a:pPr>
            <a:endParaRPr lang="en-GB" sz="1800"/>
          </a:p>
        </p:txBody>
      </p:sp>
    </p:spTree>
    <p:extLst>
      <p:ext uri="{BB962C8B-B14F-4D97-AF65-F5344CB8AC3E}">
        <p14:creationId xmlns:p14="http://schemas.microsoft.com/office/powerpoint/2010/main" val="2162251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xmlns=""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45296B8-CB26-0659-1C6E-E703DD2FFC34}"/>
              </a:ext>
            </a:extLst>
          </p:cNvPr>
          <p:cNvSpPr>
            <a:spLocks noGrp="1"/>
          </p:cNvSpPr>
          <p:nvPr>
            <p:ph type="title"/>
          </p:nvPr>
        </p:nvSpPr>
        <p:spPr>
          <a:xfrm>
            <a:off x="5297762" y="329184"/>
            <a:ext cx="6251110" cy="1783080"/>
          </a:xfrm>
        </p:spPr>
        <p:txBody>
          <a:bodyPr anchor="b">
            <a:normAutofit/>
          </a:bodyPr>
          <a:lstStyle/>
          <a:p>
            <a:r>
              <a:rPr lang="en-GB" sz="5400" b="1">
                <a:latin typeface="Times New Roman"/>
                <a:cs typeface="Times New Roman"/>
              </a:rPr>
              <a:t>Recommendations</a:t>
            </a:r>
            <a:endParaRPr lang="en-US" sz="5400"/>
          </a:p>
        </p:txBody>
      </p:sp>
      <p:pic>
        <p:nvPicPr>
          <p:cNvPr id="4" name="Picture 3" descr="A group of flags on a table&#10;&#10;Description automatically generated">
            <a:extLst>
              <a:ext uri="{FF2B5EF4-FFF2-40B4-BE49-F238E27FC236}">
                <a16:creationId xmlns:a16="http://schemas.microsoft.com/office/drawing/2014/main" xmlns="" id="{7B6749D1-5F00-553C-8A93-7907E4D72564}"/>
              </a:ext>
            </a:extLst>
          </p:cNvPr>
          <p:cNvPicPr>
            <a:picLocks noChangeAspect="1"/>
          </p:cNvPicPr>
          <p:nvPr/>
        </p:nvPicPr>
        <p:blipFill rotWithShape="1">
          <a:blip r:embed="rId3"/>
          <a:srcRect l="28572" r="2609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xmlns=""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5FC75FB6-C3EB-8454-08D4-0A0644F1A1BD}"/>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1900">
                <a:latin typeface="Times New Roman"/>
                <a:cs typeface="Times New Roman"/>
              </a:rPr>
              <a:t>The first one is the organization of a detailed workshop with a focus on intercultural communication for all employees.</a:t>
            </a:r>
            <a:endParaRPr lang="en-GB" sz="1900">
              <a:latin typeface="Aptos" panose="020B0004020202020204"/>
              <a:cs typeface="Times New Roman"/>
            </a:endParaRPr>
          </a:p>
          <a:p>
            <a:r>
              <a:rPr lang="en-GB" sz="1900">
                <a:latin typeface="Times New Roman"/>
                <a:cs typeface="Times New Roman"/>
              </a:rPr>
              <a:t>This is to create a comprehensive ground of understanding and awareness about cultural gaps between the UK and Germany.</a:t>
            </a:r>
            <a:endParaRPr lang="en-GB" sz="1900"/>
          </a:p>
          <a:p>
            <a:r>
              <a:rPr lang="en-GB" sz="1900">
                <a:latin typeface="Times New Roman"/>
                <a:cs typeface="Times New Roman"/>
              </a:rPr>
              <a:t>Implement a diversity and inclusion project to build an atmosphere of respect and admiration for different people’s experiences at the workplace.</a:t>
            </a:r>
            <a:endParaRPr lang="en-GB" sz="1900"/>
          </a:p>
          <a:p>
            <a:r>
              <a:rPr lang="en-GB" sz="1900">
                <a:latin typeface="Times New Roman"/>
                <a:cs typeface="Times New Roman"/>
              </a:rPr>
              <a:t>Hire cultural liaisons or mentors to achieve an effective channel whereby the UK and German groups can share experiences, bridging cultural gaps.</a:t>
            </a:r>
            <a:endParaRPr lang="en-GB" sz="1900"/>
          </a:p>
          <a:p>
            <a:endParaRPr lang="en-GB" sz="1900"/>
          </a:p>
        </p:txBody>
      </p:sp>
    </p:spTree>
    <p:extLst>
      <p:ext uri="{BB962C8B-B14F-4D97-AF65-F5344CB8AC3E}">
        <p14:creationId xmlns:p14="http://schemas.microsoft.com/office/powerpoint/2010/main" val="2405750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xmlns="" id="{B6FACB3C-9069-4791-BC5C-0DB7CD19B8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xmlns="" id="{71F2038E-D777-4B76-81DD-DD13EE91B9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6BD089C-EE51-AC06-9A4C-D6D61EFF81E5}"/>
              </a:ext>
            </a:extLst>
          </p:cNvPr>
          <p:cNvSpPr>
            <a:spLocks noGrp="1"/>
          </p:cNvSpPr>
          <p:nvPr>
            <p:ph type="title"/>
          </p:nvPr>
        </p:nvSpPr>
        <p:spPr>
          <a:xfrm>
            <a:off x="804672" y="802955"/>
            <a:ext cx="4766330" cy="1454051"/>
          </a:xfrm>
        </p:spPr>
        <p:txBody>
          <a:bodyPr>
            <a:normAutofit/>
          </a:bodyPr>
          <a:lstStyle/>
          <a:p>
            <a:r>
              <a:rPr lang="en-GB" sz="3600" b="1">
                <a:solidFill>
                  <a:schemeClr val="tx2"/>
                </a:solidFill>
                <a:latin typeface="Times New Roman"/>
                <a:cs typeface="Times New Roman"/>
              </a:rPr>
              <a:t>Business Solutions</a:t>
            </a:r>
            <a:endParaRPr lang="en-US" sz="3600">
              <a:solidFill>
                <a:schemeClr val="tx2"/>
              </a:solidFill>
            </a:endParaRPr>
          </a:p>
        </p:txBody>
      </p:sp>
      <p:sp>
        <p:nvSpPr>
          <p:cNvPr id="3" name="Content Placeholder 2">
            <a:extLst>
              <a:ext uri="{FF2B5EF4-FFF2-40B4-BE49-F238E27FC236}">
                <a16:creationId xmlns:a16="http://schemas.microsoft.com/office/drawing/2014/main" xmlns="" id="{1F472E28-6244-9441-06D6-5D65A952CD82}"/>
              </a:ext>
            </a:extLst>
          </p:cNvPr>
          <p:cNvSpPr>
            <a:spLocks noGrp="1"/>
          </p:cNvSpPr>
          <p:nvPr>
            <p:ph idx="1"/>
          </p:nvPr>
        </p:nvSpPr>
        <p:spPr>
          <a:xfrm>
            <a:off x="576072" y="2104183"/>
            <a:ext cx="4994549" cy="4191676"/>
          </a:xfrm>
        </p:spPr>
        <p:txBody>
          <a:bodyPr vert="horz" lIns="91440" tIns="45720" rIns="91440" bIns="45720" rtlCol="0" anchor="t">
            <a:normAutofit/>
          </a:bodyPr>
          <a:lstStyle/>
          <a:p>
            <a:pPr marL="0" indent="0">
              <a:buNone/>
            </a:pPr>
            <a:r>
              <a:rPr lang="en-GB" sz="1800">
                <a:solidFill>
                  <a:schemeClr val="tx2"/>
                </a:solidFill>
                <a:latin typeface="Times New Roman"/>
                <a:cs typeface="Times New Roman"/>
              </a:rPr>
              <a:t>• Establishing frequent communication channels like virtual meetings, cross-cultural workshops and the exchange of opinions between team members from the UK and Germany teams would be desirable.</a:t>
            </a:r>
            <a:endParaRPr lang="en-GB" sz="1800">
              <a:solidFill>
                <a:schemeClr val="tx2"/>
              </a:solidFill>
            </a:endParaRPr>
          </a:p>
          <a:p>
            <a:pPr marL="0" indent="0">
              <a:buNone/>
            </a:pPr>
            <a:r>
              <a:rPr lang="en-GB" sz="1800" dirty="0">
                <a:solidFill>
                  <a:schemeClr val="tx2"/>
                </a:solidFill>
                <a:latin typeface="Times New Roman"/>
                <a:cs typeface="Times New Roman"/>
              </a:rPr>
              <a:t>• As per Bharadwaj (2023), this tact would develop consistent dialogue and empower transboundary linkages.</a:t>
            </a:r>
            <a:endParaRPr lang="en-GB" sz="1800" dirty="0">
              <a:solidFill>
                <a:schemeClr val="tx2"/>
              </a:solidFill>
            </a:endParaRPr>
          </a:p>
          <a:p>
            <a:pPr marL="0" indent="0">
              <a:buNone/>
            </a:pPr>
            <a:r>
              <a:rPr lang="en-GB" sz="1800" dirty="0">
                <a:solidFill>
                  <a:schemeClr val="tx2"/>
                </a:solidFill>
                <a:latin typeface="Times New Roman"/>
                <a:cs typeface="Times New Roman"/>
              </a:rPr>
              <a:t>• Creating the stipulations of appropriate communication that have cultural adaptations is the key to variation in C2C communication.</a:t>
            </a:r>
            <a:endParaRPr lang="en-GB" sz="1800" dirty="0">
              <a:solidFill>
                <a:schemeClr val="tx2"/>
              </a:solidFill>
            </a:endParaRPr>
          </a:p>
          <a:p>
            <a:pPr marL="0" indent="0">
              <a:buNone/>
            </a:pPr>
            <a:r>
              <a:rPr lang="en-GB" sz="1800" dirty="0">
                <a:solidFill>
                  <a:schemeClr val="tx2"/>
                </a:solidFill>
                <a:latin typeface="Times New Roman"/>
                <a:cs typeface="Times New Roman"/>
              </a:rPr>
              <a:t>• Language support and translation services can bridge non-native language communication gaps, consequently promoting clear collaboration across homogeneous teams.</a:t>
            </a:r>
            <a:endParaRPr lang="en-GB" sz="1800" dirty="0">
              <a:solidFill>
                <a:schemeClr val="tx2"/>
              </a:solidFill>
            </a:endParaRPr>
          </a:p>
          <a:p>
            <a:pPr marL="0" indent="0">
              <a:buNone/>
            </a:pPr>
            <a:endParaRPr lang="en-GB" sz="1800">
              <a:solidFill>
                <a:schemeClr val="tx2"/>
              </a:solidFill>
            </a:endParaRPr>
          </a:p>
        </p:txBody>
      </p:sp>
      <p:grpSp>
        <p:nvGrpSpPr>
          <p:cNvPr id="26" name="Group 25">
            <a:extLst>
              <a:ext uri="{FF2B5EF4-FFF2-40B4-BE49-F238E27FC236}">
                <a16:creationId xmlns:a16="http://schemas.microsoft.com/office/drawing/2014/main" xmlns="" id="{DD354807-230F-4402-B1B9-F733A8F1F19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818240" y="-16714"/>
            <a:ext cx="6373761" cy="6874714"/>
            <a:chOff x="5818240" y="-1"/>
            <a:chExt cx="6373761" cy="6874714"/>
          </a:xfrm>
        </p:grpSpPr>
        <p:sp>
          <p:nvSpPr>
            <p:cNvPr id="27" name="Freeform: Shape 26">
              <a:extLst>
                <a:ext uri="{FF2B5EF4-FFF2-40B4-BE49-F238E27FC236}">
                  <a16:creationId xmlns:a16="http://schemas.microsoft.com/office/drawing/2014/main" xmlns="" id="{BF5A6F4A-CE87-4D5C-9382-8167967CE8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xmlns="" id="{61023DD2-2E6F-4419-B404-80F08460BE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xmlns="" id="{BC4A6C98-F96E-4587-B01F-A9B01BBFAD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xmlns="" id="{A66409EC-9CC3-482A-A4A5-54ED092B3F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flag in a circle&#10;&#10;Description automatically generated">
            <a:extLst>
              <a:ext uri="{FF2B5EF4-FFF2-40B4-BE49-F238E27FC236}">
                <a16:creationId xmlns:a16="http://schemas.microsoft.com/office/drawing/2014/main" xmlns="" id="{D5C314D2-5376-CCB9-8B75-2355D36E9624}"/>
              </a:ext>
            </a:extLst>
          </p:cNvPr>
          <p:cNvPicPr>
            <a:picLocks noChangeAspect="1"/>
          </p:cNvPicPr>
          <p:nvPr/>
        </p:nvPicPr>
        <p:blipFill rotWithShape="1">
          <a:blip r:embed="rId3"/>
          <a:srcRect b="35417"/>
          <a:stretch/>
        </p:blipFill>
        <p:spPr>
          <a:xfrm>
            <a:off x="7585489" y="2454861"/>
            <a:ext cx="4265135" cy="2773499"/>
          </a:xfrm>
          <a:prstGeom prst="rect">
            <a:avLst/>
          </a:prstGeom>
        </p:spPr>
      </p:pic>
    </p:spTree>
    <p:extLst>
      <p:ext uri="{BB962C8B-B14F-4D97-AF65-F5344CB8AC3E}">
        <p14:creationId xmlns:p14="http://schemas.microsoft.com/office/powerpoint/2010/main" val="182496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xmlns="" id="{7D07B7BC-3270-4CF3-A7AA-0937908AD5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xmlns="" id="{3248F5E6-4377-481A-9615-8B26AF96A07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xmlns="" id="{D8552057-9E04-4499-916A-649BB6B512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xmlns="" id="{D1194A2F-4E63-4228-A833-4D86528EAD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group of people standing around a globe&#10;&#10;Description automatically generated">
            <a:extLst>
              <a:ext uri="{FF2B5EF4-FFF2-40B4-BE49-F238E27FC236}">
                <a16:creationId xmlns:a16="http://schemas.microsoft.com/office/drawing/2014/main" xmlns="" id="{5B6FFB96-B08B-3172-7BF0-7283F2FA9BCD}"/>
              </a:ext>
            </a:extLst>
          </p:cNvPr>
          <p:cNvPicPr>
            <a:picLocks noChangeAspect="1"/>
          </p:cNvPicPr>
          <p:nvPr/>
        </p:nvPicPr>
        <p:blipFill>
          <a:blip r:embed="rId3"/>
          <a:stretch>
            <a:fillRect/>
          </a:stretch>
        </p:blipFill>
        <p:spPr>
          <a:xfrm>
            <a:off x="479127" y="2126297"/>
            <a:ext cx="5270026" cy="3504568"/>
          </a:xfrm>
          <a:prstGeom prst="rect">
            <a:avLst/>
          </a:prstGeom>
        </p:spPr>
      </p:pic>
      <p:grpSp>
        <p:nvGrpSpPr>
          <p:cNvPr id="15" name="Group 14">
            <a:extLst>
              <a:ext uri="{FF2B5EF4-FFF2-40B4-BE49-F238E27FC236}">
                <a16:creationId xmlns:a16="http://schemas.microsoft.com/office/drawing/2014/main" xmlns="" id="{E27AF472-EAE3-4572-AB69-B92BD10DBC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xmlns="" id="{BF4DB9D2-6215-420C-874C-82EADF8C6C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xmlns="" id="{1F003139-C97C-44FA-B139-32E4DFDCE9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xmlns="" id="{5CE4DD6E-8CEA-45EE-B630-DBC22144D8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xmlns="" id="{A4372F7F-AA3C-470B-AA61-7C35B7722C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xmlns="" id="{34B605BF-D199-43DD-9328-E99F2ADFC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xmlns="" id="{E5D42A77-7336-4A35-8922-8098A16AA2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xmlns="" id="{7401EE7D-B85D-4C10-AB8C-71884EFB11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xmlns="" id="{98168490-CD9D-52AE-32FE-2B6690500157}"/>
              </a:ext>
            </a:extLst>
          </p:cNvPr>
          <p:cNvSpPr>
            <a:spLocks noGrp="1"/>
          </p:cNvSpPr>
          <p:nvPr>
            <p:ph type="title"/>
          </p:nvPr>
        </p:nvSpPr>
        <p:spPr>
          <a:xfrm>
            <a:off x="786384" y="576072"/>
            <a:ext cx="10377484" cy="1546533"/>
          </a:xfrm>
        </p:spPr>
        <p:txBody>
          <a:bodyPr anchor="t">
            <a:normAutofit/>
          </a:bodyPr>
          <a:lstStyle/>
          <a:p>
            <a:r>
              <a:rPr lang="en-GB" sz="4800" b="1">
                <a:solidFill>
                  <a:schemeClr val="bg1"/>
                </a:solidFill>
                <a:latin typeface="Times New Roman"/>
                <a:cs typeface="Times New Roman"/>
              </a:rPr>
              <a:t>Cultural Similarities and Variations</a:t>
            </a:r>
            <a:endParaRPr lang="en-US" sz="4800">
              <a:solidFill>
                <a:schemeClr val="bg1"/>
              </a:solidFill>
            </a:endParaRPr>
          </a:p>
        </p:txBody>
      </p:sp>
      <p:sp>
        <p:nvSpPr>
          <p:cNvPr id="3" name="Content Placeholder 2">
            <a:extLst>
              <a:ext uri="{FF2B5EF4-FFF2-40B4-BE49-F238E27FC236}">
                <a16:creationId xmlns:a16="http://schemas.microsoft.com/office/drawing/2014/main" xmlns="" id="{403D8E8E-D3A5-637C-7482-DDE17C13072C}"/>
              </a:ext>
            </a:extLst>
          </p:cNvPr>
          <p:cNvSpPr>
            <a:spLocks noGrp="1"/>
          </p:cNvSpPr>
          <p:nvPr>
            <p:ph idx="1"/>
          </p:nvPr>
        </p:nvSpPr>
        <p:spPr>
          <a:xfrm>
            <a:off x="6104976" y="1492896"/>
            <a:ext cx="5749005" cy="5010219"/>
          </a:xfrm>
        </p:spPr>
        <p:txBody>
          <a:bodyPr vert="horz" lIns="91440" tIns="45720" rIns="91440" bIns="45720" rtlCol="0" anchor="ctr">
            <a:normAutofit fontScale="92500" lnSpcReduction="20000"/>
          </a:bodyPr>
          <a:lstStyle/>
          <a:p>
            <a:pPr marL="0" indent="0">
              <a:buNone/>
            </a:pPr>
            <a:r>
              <a:rPr lang="en-GB" sz="1600">
                <a:solidFill>
                  <a:schemeClr val="bg1"/>
                </a:solidFill>
                <a:latin typeface="Times New Roman"/>
                <a:cs typeface="Times New Roman"/>
              </a:rPr>
              <a:t>1. Language:</a:t>
            </a:r>
            <a:endParaRPr lang="en-GB" sz="1600">
              <a:solidFill>
                <a:schemeClr val="bg1"/>
              </a:solidFill>
            </a:endParaRPr>
          </a:p>
          <a:p>
            <a:pPr marL="0" indent="0">
              <a:buNone/>
            </a:pPr>
            <a:r>
              <a:rPr lang="en-GB" sz="1600">
                <a:solidFill>
                  <a:schemeClr val="bg1"/>
                </a:solidFill>
                <a:latin typeface="Times New Roman"/>
                <a:cs typeface="Times New Roman"/>
              </a:rPr>
              <a:t>• Similarity: Not only that, but both countries strengthen the position of English as a dominant language.</a:t>
            </a:r>
            <a:endParaRPr lang="en-GB" sz="1600">
              <a:solidFill>
                <a:schemeClr val="bg1"/>
              </a:solidFill>
            </a:endParaRPr>
          </a:p>
          <a:p>
            <a:pPr marL="0" indent="0">
              <a:buNone/>
            </a:pPr>
            <a:r>
              <a:rPr lang="en-GB" sz="1600">
                <a:solidFill>
                  <a:schemeClr val="bg1"/>
                </a:solidFill>
                <a:latin typeface="Times New Roman"/>
                <a:cs typeface="Times New Roman"/>
              </a:rPr>
              <a:t>• Variation: In Germany, German is the official language, and English enjoys general acceptance in business transactions.</a:t>
            </a:r>
            <a:endParaRPr lang="en-GB" sz="1600">
              <a:solidFill>
                <a:schemeClr val="bg1"/>
              </a:solidFill>
            </a:endParaRPr>
          </a:p>
          <a:p>
            <a:pPr marL="0" indent="0">
              <a:buNone/>
            </a:pPr>
            <a:endParaRPr lang="en-GB" sz="1600">
              <a:solidFill>
                <a:schemeClr val="bg1"/>
              </a:solidFill>
            </a:endParaRPr>
          </a:p>
          <a:p>
            <a:pPr marL="0" indent="0">
              <a:buNone/>
            </a:pPr>
            <a:r>
              <a:rPr lang="en-GB" sz="1600">
                <a:solidFill>
                  <a:schemeClr val="bg1"/>
                </a:solidFill>
                <a:latin typeface="Times New Roman"/>
                <a:cs typeface="Times New Roman"/>
              </a:rPr>
              <a:t>2. Ethnicity:</a:t>
            </a:r>
            <a:endParaRPr lang="en-GB" sz="1600">
              <a:solidFill>
                <a:schemeClr val="bg1"/>
              </a:solidFill>
            </a:endParaRPr>
          </a:p>
          <a:p>
            <a:pPr marL="0" indent="0">
              <a:buNone/>
            </a:pPr>
            <a:r>
              <a:rPr lang="en-GB" sz="1600">
                <a:solidFill>
                  <a:schemeClr val="bg1"/>
                </a:solidFill>
                <a:latin typeface="Times New Roman"/>
                <a:cs typeface="Times New Roman"/>
              </a:rPr>
              <a:t>• Similarity: The US and Canada are both examples of multicultural societies with differing ethnic backgrounds (Van Herck, Dobbenie and Decock, 2021).</a:t>
            </a:r>
            <a:endParaRPr lang="en-GB" sz="1600">
              <a:solidFill>
                <a:schemeClr val="bg1"/>
              </a:solidFill>
            </a:endParaRPr>
          </a:p>
          <a:p>
            <a:pPr marL="0" indent="0">
              <a:buNone/>
            </a:pPr>
            <a:r>
              <a:rPr lang="en-GB" sz="1600">
                <a:solidFill>
                  <a:schemeClr val="bg1"/>
                </a:solidFill>
                <a:latin typeface="Times New Roman"/>
                <a:cs typeface="Times New Roman"/>
              </a:rPr>
              <a:t>• Variation: German majority in Germany and a more multiethnic society in the UK, the UK is looking for a political solution away from its neighbors.</a:t>
            </a:r>
            <a:endParaRPr lang="en-GB" sz="1600">
              <a:solidFill>
                <a:schemeClr val="bg1"/>
              </a:solidFill>
            </a:endParaRPr>
          </a:p>
          <a:p>
            <a:pPr marL="0" indent="0">
              <a:buNone/>
            </a:pPr>
            <a:endParaRPr lang="en-GB" sz="1600">
              <a:solidFill>
                <a:schemeClr val="bg1"/>
              </a:solidFill>
            </a:endParaRPr>
          </a:p>
          <a:p>
            <a:pPr marL="0" indent="0">
              <a:buNone/>
            </a:pPr>
            <a:r>
              <a:rPr lang="en-GB" sz="1600">
                <a:solidFill>
                  <a:schemeClr val="bg1"/>
                </a:solidFill>
                <a:latin typeface="Times New Roman"/>
                <a:cs typeface="Times New Roman"/>
              </a:rPr>
              <a:t>3. Social Structures:</a:t>
            </a:r>
            <a:endParaRPr lang="en-GB" sz="1600">
              <a:solidFill>
                <a:schemeClr val="bg1"/>
              </a:solidFill>
            </a:endParaRPr>
          </a:p>
          <a:p>
            <a:pPr marL="0" indent="0">
              <a:buNone/>
            </a:pPr>
            <a:r>
              <a:rPr lang="en-GB" sz="1600">
                <a:solidFill>
                  <a:schemeClr val="bg1"/>
                </a:solidFill>
                <a:latin typeface="Times New Roman"/>
                <a:cs typeface="Times New Roman"/>
              </a:rPr>
              <a:t>• Similarity: Both countries attach importance to professionalism and work ethics. Using a confident voice, slow down or speed up your speaking rate, change your tone, and engage with your audience sincerely.</a:t>
            </a:r>
            <a:endParaRPr lang="en-GB" sz="1600">
              <a:solidFill>
                <a:schemeClr val="bg1"/>
              </a:solidFill>
            </a:endParaRPr>
          </a:p>
          <a:p>
            <a:pPr marL="0" indent="0">
              <a:buNone/>
            </a:pPr>
            <a:r>
              <a:rPr lang="en-GB" sz="1600" dirty="0">
                <a:solidFill>
                  <a:schemeClr val="bg1"/>
                </a:solidFill>
                <a:latin typeface="Times New Roman"/>
                <a:cs typeface="Times New Roman"/>
              </a:rPr>
              <a:t>• Variation: The UK might be higher on the social hierarchy and less equal to the German approach where social structure looks more equal.</a:t>
            </a:r>
            <a:endParaRPr lang="en-GB" sz="1600" dirty="0">
              <a:solidFill>
                <a:schemeClr val="bg1"/>
              </a:solidFill>
            </a:endParaRPr>
          </a:p>
          <a:p>
            <a:pPr marL="0" indent="0">
              <a:buNone/>
            </a:pPr>
            <a:endParaRPr lang="en-GB" sz="1600">
              <a:solidFill>
                <a:schemeClr val="bg1"/>
              </a:solidFill>
            </a:endParaRPr>
          </a:p>
        </p:txBody>
      </p:sp>
    </p:spTree>
    <p:extLst>
      <p:ext uri="{BB962C8B-B14F-4D97-AF65-F5344CB8AC3E}">
        <p14:creationId xmlns:p14="http://schemas.microsoft.com/office/powerpoint/2010/main" val="2317052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holding up a map&#10;&#10;Description automatically generated">
            <a:extLst>
              <a:ext uri="{FF2B5EF4-FFF2-40B4-BE49-F238E27FC236}">
                <a16:creationId xmlns:a16="http://schemas.microsoft.com/office/drawing/2014/main" xmlns="" id="{9FA660E3-7AED-A249-4F50-48FC59A41180}"/>
              </a:ext>
            </a:extLst>
          </p:cNvPr>
          <p:cNvPicPr>
            <a:picLocks noChangeAspect="1"/>
          </p:cNvPicPr>
          <p:nvPr/>
        </p:nvPicPr>
        <p:blipFill rotWithShape="1">
          <a:blip r:embed="rId3"/>
          <a:srcRect l="5201" r="5970"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xmlns=""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9A3F67E6-C112-345C-9FAB-F2A4EF8A5E94}"/>
              </a:ext>
            </a:extLst>
          </p:cNvPr>
          <p:cNvSpPr>
            <a:spLocks noGrp="1"/>
          </p:cNvSpPr>
          <p:nvPr>
            <p:ph type="title"/>
          </p:nvPr>
        </p:nvSpPr>
        <p:spPr>
          <a:xfrm>
            <a:off x="7531610" y="365125"/>
            <a:ext cx="3822189" cy="1899912"/>
          </a:xfrm>
        </p:spPr>
        <p:txBody>
          <a:bodyPr>
            <a:normAutofit/>
          </a:bodyPr>
          <a:lstStyle/>
          <a:p>
            <a:r>
              <a:rPr lang="en-GB" sz="4000" b="1">
                <a:latin typeface="Times New Roman"/>
                <a:cs typeface="Times New Roman"/>
              </a:rPr>
              <a:t>Contd.</a:t>
            </a:r>
            <a:endParaRPr lang="en-US" sz="4000"/>
          </a:p>
        </p:txBody>
      </p:sp>
      <p:sp>
        <p:nvSpPr>
          <p:cNvPr id="3" name="Content Placeholder 2">
            <a:extLst>
              <a:ext uri="{FF2B5EF4-FFF2-40B4-BE49-F238E27FC236}">
                <a16:creationId xmlns:a16="http://schemas.microsoft.com/office/drawing/2014/main" xmlns="" id="{3965E8D1-3736-C308-B18C-320CC65903E2}"/>
              </a:ext>
            </a:extLst>
          </p:cNvPr>
          <p:cNvSpPr>
            <a:spLocks noGrp="1"/>
          </p:cNvSpPr>
          <p:nvPr>
            <p:ph idx="1"/>
          </p:nvPr>
        </p:nvSpPr>
        <p:spPr>
          <a:xfrm>
            <a:off x="7170663" y="1912833"/>
            <a:ext cx="4771346" cy="4705287"/>
          </a:xfrm>
        </p:spPr>
        <p:txBody>
          <a:bodyPr vert="horz" lIns="91440" tIns="45720" rIns="91440" bIns="45720" rtlCol="0">
            <a:normAutofit/>
          </a:bodyPr>
          <a:lstStyle/>
          <a:p>
            <a:pPr marL="0" indent="0">
              <a:buNone/>
            </a:pPr>
            <a:r>
              <a:rPr lang="en-GB" sz="1800">
                <a:latin typeface="Times New Roman"/>
                <a:cs typeface="Times New Roman"/>
              </a:rPr>
              <a:t>1. Religious Values:</a:t>
            </a:r>
            <a:endParaRPr lang="en-GB" sz="1800"/>
          </a:p>
          <a:p>
            <a:pPr marL="0" indent="0">
              <a:buNone/>
            </a:pPr>
            <a:r>
              <a:rPr lang="en-GB" sz="1800">
                <a:latin typeface="Times New Roman"/>
                <a:cs typeface="Times New Roman"/>
              </a:rPr>
              <a:t>• Similarity: Christianity is the major religion in both countries, particularly in Ghana.</a:t>
            </a:r>
            <a:endParaRPr lang="en-GB" sz="1800"/>
          </a:p>
          <a:p>
            <a:pPr marL="0" indent="0">
              <a:buNone/>
            </a:pPr>
            <a:r>
              <a:rPr lang="en-GB" sz="1800">
                <a:latin typeface="Times New Roman"/>
                <a:cs typeface="Times New Roman"/>
              </a:rPr>
              <a:t>• Variation: Germany is characterized by a lower percentage of religious people compared to the UK.</a:t>
            </a:r>
            <a:endParaRPr lang="en-GB" sz="1800"/>
          </a:p>
          <a:p>
            <a:pPr marL="0" indent="0">
              <a:buNone/>
            </a:pPr>
            <a:endParaRPr lang="en-GB" sz="1800"/>
          </a:p>
          <a:p>
            <a:pPr marL="0" indent="0">
              <a:buNone/>
            </a:pPr>
            <a:r>
              <a:rPr lang="en-GB" sz="1800">
                <a:latin typeface="Times New Roman"/>
                <a:cs typeface="Times New Roman"/>
              </a:rPr>
              <a:t>2. Business Attitudes:</a:t>
            </a:r>
            <a:endParaRPr lang="en-GB" sz="1800"/>
          </a:p>
          <a:p>
            <a:pPr marL="0" indent="0">
              <a:buNone/>
            </a:pPr>
            <a:r>
              <a:rPr lang="en-GB" sz="1800">
                <a:latin typeface="Times New Roman"/>
                <a:cs typeface="Times New Roman"/>
              </a:rPr>
              <a:t>• Similarity: Enhancement of the companies with efficiency and quality of the business operations are the prime aims of both countries (Leonard and Puglierin, 2022).</a:t>
            </a:r>
            <a:endParaRPr lang="en-GB" sz="1800"/>
          </a:p>
          <a:p>
            <a:pPr marL="0" indent="0">
              <a:buNone/>
            </a:pPr>
            <a:r>
              <a:rPr lang="en-GB" sz="1800">
                <a:latin typeface="Times New Roman"/>
                <a:cs typeface="Times New Roman"/>
              </a:rPr>
              <a:t>• Variation: The United Kingdom’s staff usually don`t use German punctuality and a very strict approach to work timing.</a:t>
            </a:r>
            <a:endParaRPr lang="en-GB" sz="1800"/>
          </a:p>
          <a:p>
            <a:pPr marL="0" indent="0">
              <a:buNone/>
            </a:pPr>
            <a:endParaRPr lang="en-GB" sz="1800"/>
          </a:p>
        </p:txBody>
      </p:sp>
    </p:spTree>
    <p:extLst>
      <p:ext uri="{BB962C8B-B14F-4D97-AF65-F5344CB8AC3E}">
        <p14:creationId xmlns:p14="http://schemas.microsoft.com/office/powerpoint/2010/main" val="2754072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4C21BAE-6866-4C7A-A7EC-C1B2E572D5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flags on poles&#10;&#10;Description automatically generated">
            <a:extLst>
              <a:ext uri="{FF2B5EF4-FFF2-40B4-BE49-F238E27FC236}">
                <a16:creationId xmlns:a16="http://schemas.microsoft.com/office/drawing/2014/main" xmlns="" id="{09E12FEC-41B4-F8A7-A1A3-63468EC52291}"/>
              </a:ext>
            </a:extLst>
          </p:cNvPr>
          <p:cNvPicPr>
            <a:picLocks noChangeAspect="1"/>
          </p:cNvPicPr>
          <p:nvPr/>
        </p:nvPicPr>
        <p:blipFill rotWithShape="1">
          <a:blip r:embed="rId3"/>
          <a:srcRect/>
          <a:stretch/>
        </p:blipFill>
        <p:spPr>
          <a:xfrm>
            <a:off x="1" y="1"/>
            <a:ext cx="12192000" cy="6857999"/>
          </a:xfrm>
          <a:prstGeom prst="rect">
            <a:avLst/>
          </a:prstGeom>
        </p:spPr>
      </p:pic>
      <p:sp>
        <p:nvSpPr>
          <p:cNvPr id="11" name="Freeform: Shape 10">
            <a:extLst>
              <a:ext uri="{FF2B5EF4-FFF2-40B4-BE49-F238E27FC236}">
                <a16:creationId xmlns:a16="http://schemas.microsoft.com/office/drawing/2014/main" xmlns="" id="{C74F2646-08C7-4051-81DA-751C43A03F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xmlns="" id="{DCD6552F-C98B-4FBA-842F-3EF2D5ACA1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C4459685-81F9-B8E6-01F3-76674089C652}"/>
              </a:ext>
            </a:extLst>
          </p:cNvPr>
          <p:cNvSpPr>
            <a:spLocks noGrp="1"/>
          </p:cNvSpPr>
          <p:nvPr>
            <p:ph type="title"/>
          </p:nvPr>
        </p:nvSpPr>
        <p:spPr>
          <a:xfrm>
            <a:off x="1215900" y="1071349"/>
            <a:ext cx="5886449" cy="1211475"/>
          </a:xfrm>
        </p:spPr>
        <p:txBody>
          <a:bodyPr>
            <a:normAutofit/>
          </a:bodyPr>
          <a:lstStyle/>
          <a:p>
            <a:pPr algn="ctr"/>
            <a:r>
              <a:rPr lang="en-GB" sz="3600" b="1">
                <a:latin typeface="Times New Roman"/>
                <a:cs typeface="Times New Roman"/>
              </a:rPr>
              <a:t>Conclusion</a:t>
            </a:r>
            <a:endParaRPr lang="en-US" sz="3600"/>
          </a:p>
        </p:txBody>
      </p:sp>
      <p:sp>
        <p:nvSpPr>
          <p:cNvPr id="15" name="Rectangle 6">
            <a:extLst>
              <a:ext uri="{FF2B5EF4-FFF2-40B4-BE49-F238E27FC236}">
                <a16:creationId xmlns:a16="http://schemas.microsoft.com/office/drawing/2014/main" xmlns="" id="{F0C518C2-0AA4-470C-87B9-9CBF428FBA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5142CA62-30DB-3A96-4CF5-C68FA0679D9D}"/>
              </a:ext>
            </a:extLst>
          </p:cNvPr>
          <p:cNvSpPr>
            <a:spLocks noGrp="1"/>
          </p:cNvSpPr>
          <p:nvPr>
            <p:ph idx="1"/>
          </p:nvPr>
        </p:nvSpPr>
        <p:spPr>
          <a:xfrm>
            <a:off x="1283384" y="2419350"/>
            <a:ext cx="5751481" cy="3237647"/>
          </a:xfrm>
        </p:spPr>
        <p:txBody>
          <a:bodyPr vert="horz" lIns="91440" tIns="45720" rIns="91440" bIns="45720" rtlCol="0" anchor="ctr">
            <a:normAutofit/>
          </a:bodyPr>
          <a:lstStyle/>
          <a:p>
            <a:pPr marL="0" indent="0">
              <a:buNone/>
            </a:pPr>
            <a:r>
              <a:rPr lang="en-GB" sz="2000">
                <a:latin typeface="Times New Roman"/>
                <a:cs typeface="Times New Roman"/>
              </a:rPr>
              <a:t>• The presentation highlighted that this should be considered when planning to expand a business abroad taking into account cultural differences.</a:t>
            </a:r>
            <a:endParaRPr lang="en-GB" sz="2000"/>
          </a:p>
          <a:p>
            <a:pPr marL="0" indent="0">
              <a:buNone/>
            </a:pPr>
            <a:r>
              <a:rPr lang="en-GB" sz="2000">
                <a:latin typeface="Times New Roman"/>
                <a:cs typeface="Times New Roman"/>
              </a:rPr>
              <a:t>• As per Maatwk (2020), the main cultural gap between the UK and Germany has been discussed in the paper that is based on academic research and industrial sources evidence.</a:t>
            </a:r>
            <a:endParaRPr lang="en-GB" sz="2000"/>
          </a:p>
          <a:p>
            <a:pPr marL="0" indent="0">
              <a:buNone/>
            </a:pPr>
            <a:r>
              <a:rPr lang="en-GB" sz="2000">
                <a:latin typeface="Times New Roman"/>
                <a:cs typeface="Times New Roman"/>
              </a:rPr>
              <a:t>• It is important to highlight that the application of cultural awareness for lasting successful business expansion beyond national boundaries is crucial.</a:t>
            </a:r>
            <a:endParaRPr lang="en-GB" sz="2000"/>
          </a:p>
          <a:p>
            <a:pPr marL="0" indent="0">
              <a:buNone/>
            </a:pPr>
            <a:endParaRPr lang="en-GB" sz="2000"/>
          </a:p>
        </p:txBody>
      </p:sp>
    </p:spTree>
    <p:extLst>
      <p:ext uri="{BB962C8B-B14F-4D97-AF65-F5344CB8AC3E}">
        <p14:creationId xmlns:p14="http://schemas.microsoft.com/office/powerpoint/2010/main" val="3059742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4697CDA-BDB7-4883-B48B-1D4EDB2F0E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11026190-6B62-46DB-B5FF-9E0FF9BDCD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66DA0389-D66E-4727-8EFB-E60E6C412F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5FE62B43-911B-2707-B43D-5CB53547FCEB}"/>
              </a:ext>
            </a:extLst>
          </p:cNvPr>
          <p:cNvSpPr>
            <a:spLocks noGrp="1"/>
          </p:cNvSpPr>
          <p:nvPr>
            <p:ph type="title"/>
          </p:nvPr>
        </p:nvSpPr>
        <p:spPr>
          <a:xfrm>
            <a:off x="1629751" y="1118473"/>
            <a:ext cx="8924392" cy="1037867"/>
          </a:xfrm>
        </p:spPr>
        <p:txBody>
          <a:bodyPr>
            <a:normAutofit/>
          </a:bodyPr>
          <a:lstStyle/>
          <a:p>
            <a:pPr algn="ctr"/>
            <a:r>
              <a:rPr lang="en-GB" b="1">
                <a:latin typeface="Times New Roman"/>
                <a:cs typeface="Times New Roman"/>
              </a:rPr>
              <a:t>Reference List</a:t>
            </a:r>
            <a:endParaRPr lang="en-US"/>
          </a:p>
        </p:txBody>
      </p:sp>
      <p:sp>
        <p:nvSpPr>
          <p:cNvPr id="14" name="Rectangle 6">
            <a:extLst>
              <a:ext uri="{FF2B5EF4-FFF2-40B4-BE49-F238E27FC236}">
                <a16:creationId xmlns:a16="http://schemas.microsoft.com/office/drawing/2014/main" xmlns="" id="{B24A3A03-2C4E-45B5-B388-FAD638CDF0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258EB53B-68BB-D2AD-E82C-33F45A0CC52A}"/>
              </a:ext>
            </a:extLst>
          </p:cNvPr>
          <p:cNvSpPr>
            <a:spLocks noGrp="1"/>
          </p:cNvSpPr>
          <p:nvPr>
            <p:ph idx="1"/>
          </p:nvPr>
        </p:nvSpPr>
        <p:spPr>
          <a:xfrm>
            <a:off x="472181" y="2469433"/>
            <a:ext cx="11382831" cy="4266890"/>
          </a:xfrm>
        </p:spPr>
        <p:txBody>
          <a:bodyPr vert="horz" lIns="91440" tIns="45720" rIns="91440" bIns="45720" rtlCol="0">
            <a:normAutofit fontScale="92500" lnSpcReduction="10000"/>
          </a:bodyPr>
          <a:lstStyle/>
          <a:p>
            <a:r>
              <a:rPr lang="en-GB" sz="1400">
                <a:latin typeface="Times New Roman"/>
                <a:cs typeface="Times New Roman"/>
              </a:rPr>
              <a:t>Mladenović, M., Stead, D., Milakis, D., Pangbourne, K. and Givoni, M., 2020. Sociotechnical imaginaries of connected and automated vehicle technology: Comparative analysis of governance cultures in Finland, Germany, and the UK.</a:t>
            </a:r>
            <a:endParaRPr lang="en-GB" sz="1400"/>
          </a:p>
          <a:p>
            <a:r>
              <a:rPr lang="en-GB" sz="1400">
                <a:latin typeface="Times New Roman"/>
                <a:cs typeface="Times New Roman"/>
              </a:rPr>
              <a:t>Gerlach, P. and Eriksson, K., 2021. Measuring cultural dimensions: external validity and internal consistency of Hofstede's VSM 2013 Scales. </a:t>
            </a:r>
            <a:r>
              <a:rPr lang="en-GB" sz="1400" i="1">
                <a:latin typeface="Times New Roman"/>
                <a:cs typeface="Times New Roman"/>
              </a:rPr>
              <a:t>Frontiers in Psychology</a:t>
            </a:r>
            <a:r>
              <a:rPr lang="en-GB" sz="1400">
                <a:latin typeface="Times New Roman"/>
                <a:cs typeface="Times New Roman"/>
              </a:rPr>
              <a:t>, </a:t>
            </a:r>
            <a:r>
              <a:rPr lang="en-GB" sz="1400" i="1">
                <a:latin typeface="Times New Roman"/>
                <a:cs typeface="Times New Roman"/>
              </a:rPr>
              <a:t>12</a:t>
            </a:r>
            <a:r>
              <a:rPr lang="en-GB" sz="1400">
                <a:latin typeface="Times New Roman"/>
                <a:cs typeface="Times New Roman"/>
              </a:rPr>
              <a:t>, p.662604.</a:t>
            </a:r>
            <a:endParaRPr lang="en-GB" sz="1400"/>
          </a:p>
          <a:p>
            <a:r>
              <a:rPr lang="en-GB" sz="1400">
                <a:latin typeface="Times New Roman"/>
                <a:cs typeface="Times New Roman"/>
              </a:rPr>
              <a:t>Zhang, Q.S., Liu, Q.N. and District, B., 2020. A study of the differences between Chinese and Western cultures from the perspective of Hofstede’s cultural dimension theory. </a:t>
            </a:r>
            <a:r>
              <a:rPr lang="en-GB" sz="1400" i="1">
                <a:latin typeface="Times New Roman"/>
                <a:cs typeface="Times New Roman"/>
              </a:rPr>
              <a:t>East African Scholars J Edu Humanit Lit</a:t>
            </a:r>
            <a:r>
              <a:rPr lang="en-GB" sz="1400">
                <a:latin typeface="Times New Roman"/>
                <a:cs typeface="Times New Roman"/>
              </a:rPr>
              <a:t>, </a:t>
            </a:r>
            <a:r>
              <a:rPr lang="en-GB" sz="1400" i="1">
                <a:latin typeface="Times New Roman"/>
                <a:cs typeface="Times New Roman"/>
              </a:rPr>
              <a:t>3</a:t>
            </a:r>
            <a:r>
              <a:rPr lang="en-GB" sz="1400">
                <a:latin typeface="Times New Roman"/>
                <a:cs typeface="Times New Roman"/>
              </a:rPr>
              <a:t>(4), pp.125-128.</a:t>
            </a:r>
            <a:endParaRPr lang="en-GB" sz="1400"/>
          </a:p>
          <a:p>
            <a:r>
              <a:rPr lang="en-GB" sz="1400">
                <a:latin typeface="Times New Roman"/>
                <a:cs typeface="Times New Roman"/>
              </a:rPr>
              <a:t>Nickerson, C., 2023. Hofstede’s cultural dimensions theory &amp; examples. </a:t>
            </a:r>
            <a:r>
              <a:rPr lang="en-GB" sz="1400" i="1">
                <a:latin typeface="Times New Roman"/>
                <a:cs typeface="Times New Roman"/>
              </a:rPr>
              <a:t>Simply Psychology. URL</a:t>
            </a:r>
            <a:r>
              <a:rPr lang="en-GB" sz="1400">
                <a:latin typeface="Times New Roman"/>
                <a:cs typeface="Times New Roman"/>
              </a:rPr>
              <a:t>.</a:t>
            </a:r>
            <a:endParaRPr lang="en-GB" sz="1400"/>
          </a:p>
          <a:p>
            <a:r>
              <a:rPr lang="en-GB" sz="1400">
                <a:latin typeface="Times New Roman"/>
                <a:cs typeface="Times New Roman"/>
              </a:rPr>
              <a:t>Jäger, J., 2021. Picturing nations: landscape photography and national identity in Britain and Germany in the mid-nineteenth century. In </a:t>
            </a:r>
            <a:r>
              <a:rPr lang="en-GB" sz="1400" i="1">
                <a:latin typeface="Times New Roman"/>
                <a:cs typeface="Times New Roman"/>
              </a:rPr>
              <a:t>Picturing place</a:t>
            </a:r>
            <a:r>
              <a:rPr lang="en-GB" sz="1400">
                <a:latin typeface="Times New Roman"/>
                <a:cs typeface="Times New Roman"/>
              </a:rPr>
              <a:t> (pp. 117-140). Routledge.</a:t>
            </a:r>
            <a:endParaRPr lang="en-GB" sz="1400"/>
          </a:p>
          <a:p>
            <a:r>
              <a:rPr lang="en-GB" sz="1400" dirty="0">
                <a:latin typeface="Times New Roman"/>
                <a:cs typeface="Times New Roman"/>
              </a:rPr>
              <a:t>Tight, M., 2022. Internationalisation of higher education beyond the West: challenges and opportunities–the research evidence. </a:t>
            </a:r>
            <a:r>
              <a:rPr lang="en-GB" sz="1400" i="1" dirty="0">
                <a:latin typeface="Times New Roman"/>
                <a:cs typeface="Times New Roman"/>
              </a:rPr>
              <a:t>Educational Research and Evaluation</a:t>
            </a:r>
            <a:r>
              <a:rPr lang="en-GB" sz="1400" dirty="0">
                <a:latin typeface="Times New Roman"/>
                <a:cs typeface="Times New Roman"/>
              </a:rPr>
              <a:t>, </a:t>
            </a:r>
            <a:r>
              <a:rPr lang="en-GB" sz="1400" i="1" dirty="0">
                <a:latin typeface="Times New Roman"/>
                <a:cs typeface="Times New Roman"/>
              </a:rPr>
              <a:t>27</a:t>
            </a:r>
            <a:r>
              <a:rPr lang="en-GB" sz="1400" dirty="0">
                <a:latin typeface="Times New Roman"/>
                <a:cs typeface="Times New Roman"/>
              </a:rPr>
              <a:t>(3-4), pp.239-259.</a:t>
            </a:r>
            <a:endParaRPr lang="en-GB" sz="1400" dirty="0"/>
          </a:p>
          <a:p>
            <a:r>
              <a:rPr lang="en-GB" sz="1400" dirty="0">
                <a:latin typeface="Times New Roman"/>
                <a:cs typeface="Times New Roman"/>
              </a:rPr>
              <a:t>Bharadwaj, A., 2023. Intercultural Communication Challenges in IT Companies in India: A Case Study. </a:t>
            </a:r>
            <a:r>
              <a:rPr lang="en-GB" sz="1400" i="1" dirty="0">
                <a:latin typeface="Times New Roman"/>
                <a:cs typeface="Times New Roman"/>
              </a:rPr>
              <a:t>Business and Professional Communication Quarterly</a:t>
            </a:r>
            <a:r>
              <a:rPr lang="en-GB" sz="1400" dirty="0">
                <a:latin typeface="Times New Roman"/>
                <a:cs typeface="Times New Roman"/>
              </a:rPr>
              <a:t>, p.23294906231186560.</a:t>
            </a:r>
            <a:endParaRPr lang="en-GB" sz="1400" dirty="0"/>
          </a:p>
          <a:p>
            <a:r>
              <a:rPr lang="en-GB" sz="1400" dirty="0">
                <a:latin typeface="Times New Roman"/>
                <a:cs typeface="Times New Roman"/>
              </a:rPr>
              <a:t>Van </a:t>
            </a:r>
            <a:r>
              <a:rPr lang="en-GB" sz="1400" dirty="0" err="1">
                <a:latin typeface="Times New Roman"/>
                <a:cs typeface="Times New Roman"/>
              </a:rPr>
              <a:t>Herck</a:t>
            </a:r>
            <a:r>
              <a:rPr lang="en-GB" sz="1400" dirty="0">
                <a:latin typeface="Times New Roman"/>
                <a:cs typeface="Times New Roman"/>
              </a:rPr>
              <a:t>, R., </a:t>
            </a:r>
            <a:r>
              <a:rPr lang="en-GB" sz="1400" dirty="0" err="1">
                <a:latin typeface="Times New Roman"/>
                <a:cs typeface="Times New Roman"/>
              </a:rPr>
              <a:t>Dobbenie</a:t>
            </a:r>
            <a:r>
              <a:rPr lang="en-GB" sz="1400" dirty="0">
                <a:latin typeface="Times New Roman"/>
                <a:cs typeface="Times New Roman"/>
              </a:rPr>
              <a:t>, B. and Decock, S., 2021. Person-versus content-oriented approaches in English and German email responses to customer complaints: a cross-cultural analysis of moves and first-person pronouns. </a:t>
            </a:r>
            <a:r>
              <a:rPr lang="en-GB" sz="1400" i="1" dirty="0">
                <a:latin typeface="Times New Roman"/>
                <a:cs typeface="Times New Roman"/>
              </a:rPr>
              <a:t>Intercultural Pragmatics</a:t>
            </a:r>
            <a:r>
              <a:rPr lang="en-GB" sz="1400" dirty="0">
                <a:latin typeface="Times New Roman"/>
                <a:cs typeface="Times New Roman"/>
              </a:rPr>
              <a:t>, </a:t>
            </a:r>
            <a:r>
              <a:rPr lang="en-GB" sz="1400" i="1" dirty="0">
                <a:latin typeface="Times New Roman"/>
                <a:cs typeface="Times New Roman"/>
              </a:rPr>
              <a:t>18</a:t>
            </a:r>
            <a:r>
              <a:rPr lang="en-GB" sz="1400" dirty="0">
                <a:latin typeface="Times New Roman"/>
                <a:cs typeface="Times New Roman"/>
              </a:rPr>
              <a:t>(2), pp.203-243.</a:t>
            </a:r>
            <a:endParaRPr lang="en-GB" sz="1400" dirty="0"/>
          </a:p>
          <a:p>
            <a:r>
              <a:rPr lang="en-GB" sz="1400" dirty="0">
                <a:latin typeface="Times New Roman"/>
                <a:cs typeface="Times New Roman"/>
              </a:rPr>
              <a:t>Leonard, M. and </a:t>
            </a:r>
            <a:r>
              <a:rPr lang="en-GB" sz="1400" dirty="0" err="1">
                <a:latin typeface="Times New Roman"/>
                <a:cs typeface="Times New Roman"/>
              </a:rPr>
              <a:t>Puglierin</a:t>
            </a:r>
            <a:r>
              <a:rPr lang="en-GB" sz="1400" dirty="0">
                <a:latin typeface="Times New Roman"/>
                <a:cs typeface="Times New Roman"/>
              </a:rPr>
              <a:t>, J., 2022. </a:t>
            </a:r>
            <a:r>
              <a:rPr lang="en-GB" sz="1400" i="1" dirty="0">
                <a:latin typeface="Times New Roman"/>
                <a:cs typeface="Times New Roman"/>
              </a:rPr>
              <a:t>HOW TO PREVENT GERMANY FROM BECOMING EUROSCEPTIC</a:t>
            </a:r>
            <a:r>
              <a:rPr lang="en-GB" sz="1400" dirty="0">
                <a:latin typeface="Times New Roman"/>
                <a:cs typeface="Times New Roman"/>
              </a:rPr>
              <a:t>. European Council on Foreign Relations..</a:t>
            </a:r>
            <a:endParaRPr lang="en-GB" sz="1400" dirty="0"/>
          </a:p>
          <a:p>
            <a:r>
              <a:rPr lang="en-GB" sz="1400" dirty="0" err="1">
                <a:latin typeface="Times New Roman"/>
                <a:cs typeface="Times New Roman"/>
              </a:rPr>
              <a:t>Maatwk</a:t>
            </a:r>
            <a:r>
              <a:rPr lang="en-GB" sz="1400" dirty="0">
                <a:latin typeface="Times New Roman"/>
                <a:cs typeface="Times New Roman"/>
              </a:rPr>
              <a:t>, F., 2020. </a:t>
            </a:r>
            <a:r>
              <a:rPr lang="en-GB" sz="1400" i="1" dirty="0">
                <a:latin typeface="Times New Roman"/>
                <a:cs typeface="Times New Roman"/>
              </a:rPr>
              <a:t>Contextualising Individual Diversity Perceptions: A Relational Study across Egypt, Germany, and the United Kingdom Technology Industries</a:t>
            </a:r>
            <a:r>
              <a:rPr lang="en-GB" sz="1400" dirty="0">
                <a:latin typeface="Times New Roman"/>
                <a:cs typeface="Times New Roman"/>
              </a:rPr>
              <a:t> (Doctoral dissertation, University of Westminster).</a:t>
            </a:r>
            <a:endParaRPr lang="en-GB" sz="1400" dirty="0"/>
          </a:p>
        </p:txBody>
      </p:sp>
    </p:spTree>
    <p:extLst>
      <p:ext uri="{BB962C8B-B14F-4D97-AF65-F5344CB8AC3E}">
        <p14:creationId xmlns:p14="http://schemas.microsoft.com/office/powerpoint/2010/main" val="3545954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4522B21E-B2B9-4C72-9A71-C87EFD1374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xmlns="" id="{5EB7D2A2-F448-44D4-938C-DC84CBCB3B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871AEA07-1E14-44B4-8E55-64EF049CD6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22279EB-E731-4658-E16E-9990D2B85189}"/>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Thank You</a:t>
            </a:r>
          </a:p>
        </p:txBody>
      </p:sp>
      <p:cxnSp>
        <p:nvCxnSpPr>
          <p:cNvPr id="13" name="Straight Connector 12">
            <a:extLst>
              <a:ext uri="{FF2B5EF4-FFF2-40B4-BE49-F238E27FC236}">
                <a16:creationId xmlns:a16="http://schemas.microsoft.com/office/drawing/2014/main" xmlns="" id="{F7C8EA93-3210-4C62-99E9-153C275E3A8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88309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1844</Words>
  <Application>Microsoft Office PowerPoint</Application>
  <PresentationFormat>Widescreen</PresentationFormat>
  <Paragraphs>111</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Times New Roman</vt:lpstr>
      <vt:lpstr>office theme</vt:lpstr>
      <vt:lpstr>CULTURAL SIMILARITIES AND VARIATIONS BETWEEN THE UK AND GERMANY</vt:lpstr>
      <vt:lpstr>Introduction</vt:lpstr>
      <vt:lpstr>Cultural Analysis: UK and Germany</vt:lpstr>
      <vt:lpstr>Contd. </vt:lpstr>
      <vt:lpstr>Hofstede's cultural dimensions theory</vt:lpstr>
      <vt:lpstr>Culture and Some Barriers</vt:lpstr>
      <vt:lpstr>Examples from academic and industry sources to illustrate these challenges</vt:lpstr>
      <vt:lpstr>Recommendations</vt:lpstr>
      <vt:lpstr>Business Solutions</vt:lpstr>
      <vt:lpstr>Cultural Similarities and Variations</vt:lpstr>
      <vt:lpstr>Contd.</vt:lpstr>
      <vt:lpstr>Conclusion</vt:lpstr>
      <vt:lpstr>Reference List</vt:lpstr>
      <vt:lpstr>Thank You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Microsoft account</cp:lastModifiedBy>
  <cp:revision>152</cp:revision>
  <dcterms:created xsi:type="dcterms:W3CDTF">2024-03-18T18:13:33Z</dcterms:created>
  <dcterms:modified xsi:type="dcterms:W3CDTF">2024-03-18T18:55:55Z</dcterms:modified>
</cp:coreProperties>
</file>