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charts/chart2.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3.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4A6A92-2E84-4FE3-B506-320B714904CB}">
          <p14:sldIdLst>
            <p14:sldId id="256"/>
          </p14:sldIdLst>
        </p14:section>
        <p14:section name="Student 1: Title, programme and Task 1" id="{255BF604-A796-4175-5362-4408A99CE518}">
          <p14:sldIdLst>
            <p14:sldId id="257"/>
            <p14:sldId id="258"/>
            <p14:sldId id="259"/>
            <p14:sldId id="260"/>
            <p14:sldId id="261"/>
            <p14:sldId id="262"/>
            <p14:sldId id="263"/>
            <p14:sldId id="264"/>
            <p14:sldId id="265"/>
            <p14:sldId id="266"/>
          </p14:sldIdLst>
        </p14:section>
        <p14:section name="Student 2: Task 2 Campaign" id="{7DC944AF-8390-63E3-E095-EF5EAC4738FB}">
          <p14:sldIdLst>
            <p14:sldId id="267"/>
            <p14:sldId id="268"/>
            <p14:sldId id="269"/>
            <p14:sldId id="270"/>
            <p14:sldId id="271"/>
            <p14:sldId id="272"/>
            <p14:sldId id="273"/>
            <p14:sldId id="274"/>
            <p14:sldId id="275"/>
          </p14:sldIdLst>
        </p14:section>
        <p14:section name="Student 3: Task 3 Benefits and challenges" id="{8A69B279-732F-8416-A5F6-8634359B0670}">
          <p14:sldIdLst>
            <p14:sldId id="276"/>
            <p14:sldId id="277"/>
            <p14:sldId id="278"/>
            <p14:sldId id="279"/>
            <p14:sldId id="280"/>
            <p14:sldId id="281"/>
            <p14:sldId id="282"/>
            <p14:sldId id="283"/>
            <p14:sldId id="284"/>
            <p14:sldId id="285"/>
          </p14:sldIdLst>
        </p14:section>
        <p14:section name="Group slides and references" id="{DA5FEAC7-A136-7853-7CDE-FF12FA271040}">
          <p14:sldIdLst>
            <p14:sldId id="286"/>
            <p14:sldId id="287"/>
            <p14:sldId id="288"/>
            <p14:sldId id="289"/>
            <p14:sldId id="290"/>
            <p14:sldId id="291"/>
            <p14:sldId id="292"/>
            <p14:sldId id="293"/>
            <p14:sldId id="294"/>
            <p14:sldId id="295"/>
            <p14:sldId id="296"/>
            <p14:sldId id="297"/>
            <p14:sldId id="298"/>
            <p14:sldId id="299"/>
            <p14:sldId id="300"/>
            <p14:sldId id="30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6386"/>
    <a:srgbClr val="B1B3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1F3864"/>
                </a:solidFill>
                <a:latin typeface="Arial"/>
              </a:defRPr>
            </a:pPr>
            <a:r>
              <a:rPr lang="en-US" sz="1800" b="0" i="0" u="none" strike="noStrike">
                <a:solidFill>
                  <a:srgbClr val="1F3864"/>
                </a:solidFill>
                <a:latin typeface="Arial"/>
              </a:rPr>
              <a:t>Adults who smoke (%)</a:t>
            </a:r>
          </a:p>
        </c:rich>
      </c:tx>
      <c:overlay val="0"/>
    </c:title>
    <c:autoTitleDeleted val="0"/>
    <c:plotArea>
      <c:layout/>
      <c:barChart>
        <c:barDir val="col"/>
        <c:grouping val="clustered"/>
        <c:varyColors val="0"/>
        <c:ser>
          <c:idx val="0"/>
          <c:order val="0"/>
          <c:tx>
            <c:strRef>
              <c:f>Sheet1!$B$1</c:f>
              <c:strCache>
                <c:ptCount val="1"/>
                <c:pt idx="0">
                  <c:v>Adults who smoke (%)</c:v>
                </c:pt>
              </c:strCache>
            </c:strRef>
          </c:tx>
          <c:spPr>
            <a:solidFill>
              <a:srgbClr val="1F3864"/>
            </a:solidFill>
            <a:effectLst/>
          </c:spPr>
          <c:invertIfNegative val="0"/>
          <c:dLbls>
            <c:numFmt formatCode="0.0" sourceLinked="0"/>
            <c:spPr>
              <a:noFill/>
              <a:ln>
                <a:noFill/>
              </a:ln>
              <a:effectLst/>
            </c:spPr>
            <c:txPr>
              <a:bodyPr/>
              <a:lstStyle/>
              <a:p>
                <a:pPr>
                  <a:defRPr sz="1800" b="0" i="0" u="none" strike="noStrike">
                    <a:solidFill>
                      <a:srgbClr val="1F3864"/>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Blackpool
2011</c:v>
                </c:pt>
                <c:pt idx="1">
                  <c:v>England
2011</c:v>
                </c:pt>
                <c:pt idx="2">
                  <c:v>Blackpool
2023</c:v>
                </c:pt>
                <c:pt idx="3">
                  <c:v>England
2023</c:v>
                </c:pt>
              </c:strCache>
            </c:strRef>
          </c:cat>
          <c:val>
            <c:numRef>
              <c:f>Sheet1!$B$2:$B$5</c:f>
              <c:numCache>
                <c:formatCode>General</c:formatCode>
                <c:ptCount val="4"/>
                <c:pt idx="0">
                  <c:v>28.1</c:v>
                </c:pt>
                <c:pt idx="1">
                  <c:v>19.8</c:v>
                </c:pt>
                <c:pt idx="2">
                  <c:v>20.6</c:v>
                </c:pt>
                <c:pt idx="3">
                  <c:v>11.6</c:v>
                </c:pt>
              </c:numCache>
            </c:numRef>
          </c:val>
          <c:extLst>
            <c:ext xmlns:c16="http://schemas.microsoft.com/office/drawing/2014/chart" uri="{C3380CC4-5D6E-409C-BE32-E72D297353CC}">
              <c16:uniqueId val="{00000000-C5E3-4758-AD65-1FCE0C5D2948}"/>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1F3864"/>
            </a:solidFill>
            <a:prstDash val="solid"/>
            <a:round/>
          </a:ln>
        </c:spPr>
        <c:txPr>
          <a:bodyPr/>
          <a:lstStyle/>
          <a:p>
            <a:pPr>
              <a:defRPr sz="1800" b="0" i="0" u="none" strike="noStrike">
                <a:solidFill>
                  <a:srgbClr val="1F3864"/>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l"/>
        <c:numFmt formatCode="General" sourceLinked="0"/>
        <c:majorTickMark val="out"/>
        <c:minorTickMark val="none"/>
        <c:tickLblPos val="nextTo"/>
        <c:crossAx val="2094734554"/>
        <c:crosses val="autoZero"/>
        <c:crossBetween val="between"/>
      </c:valAx>
      <c:spPr>
        <a:solidFill>
          <a:srgbClr val="EEF3F8"/>
        </a:solidFill>
        <a:ln>
          <a:noFill/>
        </a:ln>
        <a:effectLst/>
      </c:spPr>
    </c:plotArea>
    <c:plotVisOnly val="1"/>
    <c:dispBlanksAs val="span"/>
    <c:showDLblsOverMax val="1"/>
  </c:chart>
  <c:spPr>
    <a:solidFill>
      <a:srgbClr val="EEF3F8"/>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1F3864"/>
                </a:solidFill>
                <a:latin typeface="Arial"/>
              </a:defRPr>
            </a:pPr>
            <a:r>
              <a:rPr lang="en-US" sz="1800" b="0" i="0" u="none" strike="noStrike">
                <a:solidFill>
                  <a:srgbClr val="1F3864"/>
                </a:solidFill>
                <a:latin typeface="Arial"/>
              </a:rPr>
              <a:t>Vaping, age 25 to 34 (%)</a:t>
            </a:r>
          </a:p>
        </c:rich>
      </c:tx>
      <c:overlay val="0"/>
    </c:title>
    <c:autoTitleDeleted val="0"/>
    <c:plotArea>
      <c:layout/>
      <c:lineChart>
        <c:grouping val="standard"/>
        <c:varyColors val="0"/>
        <c:ser>
          <c:idx val="0"/>
          <c:order val="0"/>
          <c:tx>
            <c:strRef>
              <c:f>Sheet1!$B$1</c:f>
              <c:strCache>
                <c:ptCount val="1"/>
                <c:pt idx="0">
                  <c:v>Vaping, age 25 to 34 (%)</c:v>
                </c:pt>
              </c:strCache>
            </c:strRef>
          </c:tx>
          <c:spPr>
            <a:ln w="38100" cap="flat">
              <a:solidFill>
                <a:srgbClr val="1F3864"/>
              </a:solidFill>
              <a:prstDash val="solid"/>
              <a:round/>
            </a:ln>
            <a:effectLst/>
          </c:spPr>
          <c:marker>
            <c:symbol val="circle"/>
            <c:size val="9"/>
            <c:spPr>
              <a:solidFill>
                <a:srgbClr val="1F3864"/>
              </a:solidFill>
              <a:ln w="9525" cap="flat">
                <a:solidFill>
                  <a:srgbClr val="1F3864"/>
                </a:solidFill>
                <a:prstDash val="solid"/>
                <a:round/>
              </a:ln>
              <a:effectLst/>
            </c:spPr>
          </c:marker>
          <c:dLbls>
            <c:numFmt formatCode="0.0" sourceLinked="0"/>
            <c:spPr>
              <a:noFill/>
              <a:ln>
                <a:noFill/>
              </a:ln>
              <a:effectLst/>
            </c:spPr>
            <c:txPr>
              <a:bodyPr/>
              <a:lstStyle/>
              <a:p>
                <a:pPr>
                  <a:defRPr sz="1800" b="0" i="0" u="none" strike="noStrike">
                    <a:solidFill>
                      <a:srgbClr val="1F3864"/>
                    </a:solidFill>
                    <a:latin typeface="Aria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2020</c:v>
                </c:pt>
                <c:pt idx="1">
                  <c:v>2024</c:v>
                </c:pt>
                <c:pt idx="2">
                  <c:v>2025</c:v>
                </c:pt>
              </c:strCache>
            </c:strRef>
          </c:cat>
          <c:val>
            <c:numRef>
              <c:f>Sheet1!$B$2:$B$4</c:f>
              <c:numCache>
                <c:formatCode>General</c:formatCode>
                <c:ptCount val="3"/>
                <c:pt idx="0">
                  <c:v>8.6</c:v>
                </c:pt>
                <c:pt idx="1">
                  <c:v>12.9</c:v>
                </c:pt>
                <c:pt idx="2">
                  <c:v>16.399999999999999</c:v>
                </c:pt>
              </c:numCache>
            </c:numRef>
          </c:val>
          <c:smooth val="0"/>
          <c:extLst>
            <c:ext xmlns:c16="http://schemas.microsoft.com/office/drawing/2014/chart" uri="{C3380CC4-5D6E-409C-BE32-E72D297353CC}">
              <c16:uniqueId val="{00000000-767C-49A0-841E-3A0953B37FEA}"/>
            </c:ext>
          </c:extLst>
        </c:ser>
        <c:dLbls>
          <c:dLblPos val="t"/>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1F3864"/>
            </a:solidFill>
            <a:prstDash val="solid"/>
            <a:round/>
          </a:ln>
        </c:spPr>
        <c:txPr>
          <a:bodyPr/>
          <a:lstStyle/>
          <a:p>
            <a:pPr>
              <a:defRPr sz="1800" b="0" i="0" u="none" strike="noStrike">
                <a:solidFill>
                  <a:srgbClr val="1F3864"/>
                </a:solidFill>
                <a:latin typeface="Arial"/>
              </a:defRPr>
            </a:pPr>
            <a:endParaRPr lang="en-US"/>
          </a:p>
        </c:txPr>
        <c:crossAx val="2094734552"/>
        <c:crosses val="autoZero"/>
        <c:auto val="1"/>
        <c:lblAlgn val="ctr"/>
        <c:lblOffset val="100"/>
        <c:noMultiLvlLbl val="1"/>
      </c:catAx>
      <c:valAx>
        <c:axId val="2094734552"/>
        <c:scaling>
          <c:orientation val="minMax"/>
          <c:max val="20"/>
          <c:min val="0"/>
        </c:scaling>
        <c:delete val="1"/>
        <c:axPos val="l"/>
        <c:numFmt formatCode="General" sourceLinked="0"/>
        <c:majorTickMark val="out"/>
        <c:minorTickMark val="none"/>
        <c:tickLblPos val="nextTo"/>
        <c:crossAx val="2094734554"/>
        <c:crosses val="autoZero"/>
        <c:crossBetween val="between"/>
      </c:valAx>
      <c:spPr>
        <a:solidFill>
          <a:srgbClr val="EEF3F8"/>
        </a:solidFill>
        <a:ln>
          <a:noFill/>
        </a:ln>
        <a:effectLst/>
      </c:spPr>
    </c:plotArea>
    <c:plotVisOnly val="1"/>
    <c:dispBlanksAs val="span"/>
    <c:showDLblsOverMax val="1"/>
  </c:chart>
  <c:spPr>
    <a:solidFill>
      <a:srgbClr val="EEF3F8"/>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1F3864"/>
                </a:solidFill>
                <a:latin typeface="Arial"/>
              </a:defRPr>
            </a:pPr>
            <a:r>
              <a:rPr lang="en-US" sz="1800" b="0" i="0" u="none" strike="noStrike">
                <a:solidFill>
                  <a:srgbClr val="1F3864"/>
                </a:solidFill>
                <a:latin typeface="Arial"/>
              </a:rPr>
              <a:t>Deaths linked to smoking per 100,000 (2017 to 2019)</a:t>
            </a:r>
          </a:p>
        </c:rich>
      </c:tx>
      <c:overlay val="0"/>
    </c:title>
    <c:autoTitleDeleted val="0"/>
    <c:plotArea>
      <c:layout/>
      <c:barChart>
        <c:barDir val="col"/>
        <c:grouping val="clustered"/>
        <c:varyColors val="0"/>
        <c:ser>
          <c:idx val="0"/>
          <c:order val="0"/>
          <c:tx>
            <c:strRef>
              <c:f>Sheet1!$B$1</c:f>
              <c:strCache>
                <c:ptCount val="1"/>
                <c:pt idx="0">
                  <c:v>Deaths linked to smoking per 100,000</c:v>
                </c:pt>
              </c:strCache>
            </c:strRef>
          </c:tx>
          <c:spPr>
            <a:solidFill>
              <a:srgbClr val="1F3864"/>
            </a:solidFill>
            <a:effectLst/>
          </c:spPr>
          <c:invertIfNegative val="0"/>
          <c:dLbls>
            <c:numFmt formatCode="0.0" sourceLinked="0"/>
            <c:spPr>
              <a:noFill/>
              <a:ln>
                <a:noFill/>
              </a:ln>
              <a:effectLst/>
            </c:spPr>
            <c:txPr>
              <a:bodyPr/>
              <a:lstStyle/>
              <a:p>
                <a:pPr>
                  <a:defRPr sz="1800" b="0" i="0" u="none" strike="noStrike">
                    <a:solidFill>
                      <a:srgbClr val="1F3864"/>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Blackpool</c:v>
                </c:pt>
                <c:pt idx="1">
                  <c:v>England</c:v>
                </c:pt>
              </c:strCache>
            </c:strRef>
          </c:cat>
          <c:val>
            <c:numRef>
              <c:f>Sheet1!$B$2:$B$3</c:f>
              <c:numCache>
                <c:formatCode>General</c:formatCode>
                <c:ptCount val="2"/>
                <c:pt idx="0">
                  <c:v>379.9</c:v>
                </c:pt>
                <c:pt idx="1">
                  <c:v>202.2</c:v>
                </c:pt>
              </c:numCache>
            </c:numRef>
          </c:val>
          <c:extLst>
            <c:ext xmlns:c16="http://schemas.microsoft.com/office/drawing/2014/chart" uri="{C3380CC4-5D6E-409C-BE32-E72D297353CC}">
              <c16:uniqueId val="{00000000-E80B-4E4C-B211-08FCC8120609}"/>
            </c:ext>
          </c:extLst>
        </c:ser>
        <c:dLbls>
          <c:showLegendKey val="0"/>
          <c:showVal val="1"/>
          <c:showCatName val="0"/>
          <c:showSerName val="0"/>
          <c:showPercent val="0"/>
          <c:showBubbleSize val="0"/>
        </c:dLbls>
        <c:gapWidth val="8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1F3864"/>
            </a:solidFill>
            <a:prstDash val="solid"/>
            <a:round/>
          </a:ln>
        </c:spPr>
        <c:txPr>
          <a:bodyPr/>
          <a:lstStyle/>
          <a:p>
            <a:pPr>
              <a:defRPr sz="1800" b="0" i="0" u="none" strike="noStrike">
                <a:solidFill>
                  <a:srgbClr val="1F3864"/>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l"/>
        <c:numFmt formatCode="General" sourceLinked="0"/>
        <c:majorTickMark val="out"/>
        <c:minorTickMark val="none"/>
        <c:tickLblPos val="nextTo"/>
        <c:crossAx val="2094734554"/>
        <c:crosses val="autoZero"/>
        <c:crossBetween val="between"/>
      </c:valAx>
      <c:spPr>
        <a:solidFill>
          <a:srgbClr val="EEF3F8"/>
        </a:solidFill>
        <a:ln>
          <a:noFill/>
        </a:ln>
        <a:effectLst/>
      </c:spPr>
    </c:plotArea>
    <c:plotVisOnly val="1"/>
    <c:dispBlanksAs val="span"/>
    <c:showDLblsOverMax val="1"/>
  </c:chart>
  <c:spPr>
    <a:solidFill>
      <a:srgbClr val="EEF3F8"/>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960A59-8A90-4A1B-8953-295FB053E69D}" type="datetimeFigureOut">
              <a:rPr lang="en-US" smtClean="0"/>
              <a:t>10/26/2026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9395C1-5EFC-4D99-95E8-4A7FF25F90B2}" type="slidenum">
              <a:rPr lang="en-US" smtClean="0"/>
              <a:t>‹#›</a:t>
            </a:fld>
            <a:endParaRPr lang="en-US"/>
          </a:p>
        </p:txBody>
      </p:sp>
    </p:spTree>
    <p:extLst>
      <p:ext uri="{BB962C8B-B14F-4D97-AF65-F5344CB8AC3E}">
        <p14:creationId xmlns:p14="http://schemas.microsoft.com/office/powerpoint/2010/main" val="6755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C3D75-15B3-5389-9D0D-49A2CE7911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800911B-70A8-95D5-8005-B96145F556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3724A75-129C-AF3A-CCCC-ECED84D51C4B}"/>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5F437067-0338-4CF5-00F4-71BCB46D86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E570C6-A1D4-88A1-74F9-4100B13EDCA9}"/>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2766290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F6B2-A3A7-CA91-9365-5F68FC9026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A6163-5CEA-15BE-ED23-AC419650003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C23B5F-CBEF-32EE-FD10-DF6266AA6DD6}"/>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6D1B3EB9-0574-FF4C-6F7A-4BF73D586C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3F6AFB-8152-811F-4DD9-1FA3F3C5B435}"/>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3472055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91D6-ECA2-2129-AF71-C68709A7D1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070B95-A2FA-DAB0-206D-2A49E92294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F8E95A-4797-B73B-1DB6-0EF4F1A4FF6A}"/>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7CBC6C61-0EB3-3B95-07C6-B3BD09DCCB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934BE6-B191-9E9B-0561-A64335874F55}"/>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1454112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3419-241C-C463-3FB9-996C22C118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168D40-F9A4-F512-4891-0A7A1DD259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5AA284-751D-A919-2AC5-FC25BFBEE90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0470C86-948C-2293-5DE0-A781D15694A6}"/>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6" name="Footer Placeholder 5">
            <a:extLst>
              <a:ext uri="{FF2B5EF4-FFF2-40B4-BE49-F238E27FC236}">
                <a16:creationId xmlns:a16="http://schemas.microsoft.com/office/drawing/2014/main" id="{D675E255-6031-53B2-FB59-557E20860F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423C61-AA24-E5C7-B009-5D4798D8ED2F}"/>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1660140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9C5C-5CF9-3727-89E0-1AD71E0450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BC1AFD-EB5D-19D0-3084-DE14BEEACC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63A3D9-B0C1-E5EA-1A00-727BFC38FB7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0AD981-30FF-0441-E8E0-5293DCA2C2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36F83B5-1E35-D3E8-0457-DE064810C6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0E84788-101A-9071-0B0D-1232B03DBAB8}"/>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8" name="Footer Placeholder 7">
            <a:extLst>
              <a:ext uri="{FF2B5EF4-FFF2-40B4-BE49-F238E27FC236}">
                <a16:creationId xmlns:a16="http://schemas.microsoft.com/office/drawing/2014/main" id="{CC89FF4F-5719-233C-B1FC-6A714BAC33C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1BB5B7-015A-14EC-51D5-3A6C9546FE7F}"/>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70244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0DBB4-E2B0-5FCE-39D0-FC02B16AAB1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BD28E8-DCC0-42D6-2E61-0CFEB3F03634}"/>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4" name="Footer Placeholder 3">
            <a:extLst>
              <a:ext uri="{FF2B5EF4-FFF2-40B4-BE49-F238E27FC236}">
                <a16:creationId xmlns:a16="http://schemas.microsoft.com/office/drawing/2014/main" id="{42FD6144-4A65-9B8B-4512-E91A95DC945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A24247F-ADF7-304A-B9B5-C7E376D86E0B}"/>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703511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8B14F4-DC67-F409-3DE2-4A521E0C276B}"/>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3" name="Footer Placeholder 2">
            <a:extLst>
              <a:ext uri="{FF2B5EF4-FFF2-40B4-BE49-F238E27FC236}">
                <a16:creationId xmlns:a16="http://schemas.microsoft.com/office/drawing/2014/main" id="{18FA48B9-E01A-70BC-9EFA-A8FCDBA8BB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82B5B4-6CF5-2C49-1E68-F28E6FB46B0F}"/>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2831298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A7724-7A69-C71C-7880-10386D721B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E1531D-6977-3F04-BB09-0FA0104C09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6B6E5F-EA58-FA8F-0F31-EFF56175F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CCB43B-EA27-3867-ECC7-4745622BD375}"/>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6" name="Footer Placeholder 5">
            <a:extLst>
              <a:ext uri="{FF2B5EF4-FFF2-40B4-BE49-F238E27FC236}">
                <a16:creationId xmlns:a16="http://schemas.microsoft.com/office/drawing/2014/main" id="{E6717812-B88B-D0F2-7F33-0D6B20FBD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42E2C-B218-680D-0480-EB543EB615D3}"/>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3013390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A0EF-FFDE-7198-782F-F3C8B02A2C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FC16F87-DAFB-15EC-FC8F-97C6985221C3}"/>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D19347-3557-5216-BBF5-0E31640A89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F1362C-D0D0-0514-0C61-F6F0B0E79DCE}"/>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6" name="Footer Placeholder 5">
            <a:extLst>
              <a:ext uri="{FF2B5EF4-FFF2-40B4-BE49-F238E27FC236}">
                <a16:creationId xmlns:a16="http://schemas.microsoft.com/office/drawing/2014/main" id="{AE005C67-BA81-8EE9-E001-A4CD9E4EED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A59F0E-3C0C-7E3A-799C-63C895BCE2FA}"/>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1457696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5AA5B-8980-BEAB-A14F-5589C12B51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5C836E-2DDD-6A57-1633-D67C9B8D329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A8478E-BC7E-76AF-B14A-75C055D19FBC}"/>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076F0983-80F8-73A1-84B5-B45D72E0ED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D40582-9AA6-05CE-DCB3-F2ACA829D715}"/>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118109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577A11-C970-80C9-1B4F-8F76D287721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2ECF04-3C6A-A542-C377-9EB5F0FEEEB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3E3538-29C8-134C-0F17-05319C98D41B}"/>
              </a:ext>
            </a:extLst>
          </p:cNvPr>
          <p:cNvSpPr>
            <a:spLocks noGrp="1"/>
          </p:cNvSpPr>
          <p:nvPr>
            <p:ph type="dt" sz="half" idx="10"/>
          </p:nvPr>
        </p:nvSpPr>
        <p:spPr/>
        <p:txBody>
          <a:body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0880C102-36F5-24B9-E720-4FBCCFC798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EF9195-25E1-9F07-9BBE-B2525D6B0977}"/>
              </a:ext>
            </a:extLst>
          </p:cNvPr>
          <p:cNvSpPr>
            <a:spLocks noGrp="1"/>
          </p:cNvSpPr>
          <p:nvPr>
            <p:ph type="sldNum" sz="quarter" idx="12"/>
          </p:nvPr>
        </p:nvSpPr>
        <p:spPr/>
        <p:txBody>
          <a:bodyPr/>
          <a:lstStyle/>
          <a:p>
            <a:fld id="{E1DCF481-A2BC-4789-B450-6FAF65E4F18C}" type="slidenum">
              <a:rPr lang="en-US" smtClean="0"/>
              <a:t>‹#›</a:t>
            </a:fld>
            <a:endParaRPr lang="en-US"/>
          </a:p>
        </p:txBody>
      </p:sp>
    </p:spTree>
    <p:extLst>
      <p:ext uri="{BB962C8B-B14F-4D97-AF65-F5344CB8AC3E}">
        <p14:creationId xmlns:p14="http://schemas.microsoft.com/office/powerpoint/2010/main" val="1626616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LANK_BG">
    <p:bg>
      <p:bgPr>
        <a:solidFill>
          <a:srgbClr val="EEF3F8"/>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60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_ONLY">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960120"/>
          </a:xfrm>
          <a:prstGeom prst="rect">
            <a:avLst/>
          </a:prstGeom>
          <a:solidFill>
            <a:srgbClr val="1F3864"/>
          </a:solidFill>
          <a:ln w="12700">
            <a:solidFill>
              <a:srgbClr val="1F3864"/>
            </a:solidFill>
            <a:prstDash val="solid"/>
          </a:ln>
        </p:spPr>
        <p:txBody>
          <a:bodyPr/>
          <a:lstStyle/>
          <a:p>
            <a:endParaRPr lang="en-US"/>
          </a:p>
        </p:txBody>
      </p:sp>
      <p:sp>
        <p:nvSpPr>
          <p:cNvPr id="3" name="Text 1"/>
          <p:cNvSpPr>
            <a:spLocks noGrp="1"/>
          </p:cNvSpPr>
          <p:nvPr>
            <p:ph type="title" idx="101" hasCustomPrompt="1"/>
          </p:nvPr>
        </p:nvSpPr>
        <p:spPr>
          <a:xfrm>
            <a:off x="548640" y="109728"/>
            <a:ext cx="11094415" cy="749808"/>
          </a:xfrm>
          <a:prstGeom prst="rect">
            <a:avLst/>
          </a:prstGeom>
          <a:noFill/>
          <a:ln/>
        </p:spPr>
        <p:txBody>
          <a:bodyPr wrap="square" rtlCol="0"/>
          <a:lstStyle>
            <a:lvl1pPr marL="0" indent="0" algn="l">
              <a:buNone/>
              <a:defRPr lang="en-US" sz="3200" b="1" dirty="0">
                <a:solidFill>
                  <a:srgbClr val="EEF3F8"/>
                </a:solidFill>
                <a:latin typeface="Arial" pitchFamily="34" charset="0"/>
                <a:ea typeface="Arial" pitchFamily="34" charset="-122"/>
                <a:cs typeface="Arial" pitchFamily="34" charset="-120"/>
              </a:defRPr>
            </a:lvl1pPr>
          </a:lstStyle>
          <a:p>
            <a:pPr marL="0" indent="0" algn="l">
              <a:buNone/>
            </a:pPr>
            <a:endParaRPr lang="en-US" sz="32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077577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16B047-0CC6-7142-D79D-A9C6A7DF96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B70C7E3-1150-D98E-0796-C9BD8D70B1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4A1164-7985-CFB8-D590-1066BA4B56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EF09DA-B600-4410-9CDA-C4CC4D6B9EC8}" type="datetimeFigureOut">
              <a:rPr lang="en-US" smtClean="0"/>
              <a:t>10/26/2026</a:t>
            </a:fld>
            <a:endParaRPr lang="en-US"/>
          </a:p>
        </p:txBody>
      </p:sp>
      <p:sp>
        <p:nvSpPr>
          <p:cNvPr id="5" name="Footer Placeholder 4">
            <a:extLst>
              <a:ext uri="{FF2B5EF4-FFF2-40B4-BE49-F238E27FC236}">
                <a16:creationId xmlns:a16="http://schemas.microsoft.com/office/drawing/2014/main" id="{14795D43-5BA8-5A9E-84A9-ADB9CF7C35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7833EE8-EB82-E344-B09D-5A6D061C8C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DCF481-A2BC-4789-B450-6FAF65E4F18C}" type="slidenum">
              <a:rPr lang="en-US" smtClean="0"/>
              <a:t>‹#›</a:t>
            </a:fld>
            <a:endParaRPr lang="en-US"/>
          </a:p>
        </p:txBody>
      </p:sp>
    </p:spTree>
    <p:extLst>
      <p:ext uri="{BB962C8B-B14F-4D97-AF65-F5344CB8AC3E}">
        <p14:creationId xmlns:p14="http://schemas.microsoft.com/office/powerpoint/2010/main" val="380344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12192000" cy="1519356"/>
            <a:chOff x="0" y="-29768"/>
            <a:chExt cx="12202174" cy="1519356"/>
          </a:xfrm>
        </p:grpSpPr>
        <p:sp>
          <p:nvSpPr>
            <p:cNvPr id="11" name="Rectangle 10">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26CE2C5-0184-F61E-849A-22C95DEDAAC9}"/>
              </a:ext>
            </a:extLst>
          </p:cNvPr>
          <p:cNvSpPr>
            <a:spLocks noGrp="1"/>
          </p:cNvSpPr>
          <p:nvPr>
            <p:ph type="ctrTitle"/>
          </p:nvPr>
        </p:nvSpPr>
        <p:spPr>
          <a:xfrm>
            <a:off x="838200" y="5609902"/>
            <a:ext cx="6924026" cy="913975"/>
          </a:xfrm>
        </p:spPr>
        <p:txBody>
          <a:bodyPr anchor="ctr">
            <a:normAutofit/>
          </a:bodyPr>
          <a:lstStyle/>
          <a:p>
            <a:pPr algn="l"/>
            <a:r>
              <a:rPr lang="en-US" sz="3200" dirty="0">
                <a:solidFill>
                  <a:srgbClr val="FFFFFF"/>
                </a:solidFill>
              </a:rPr>
              <a:t>GROUP-3</a:t>
            </a:r>
          </a:p>
        </p:txBody>
      </p:sp>
      <p:sp>
        <p:nvSpPr>
          <p:cNvPr id="3" name="Subtitle 2">
            <a:extLst>
              <a:ext uri="{FF2B5EF4-FFF2-40B4-BE49-F238E27FC236}">
                <a16:creationId xmlns:a16="http://schemas.microsoft.com/office/drawing/2014/main" id="{55EDFED9-C060-4DA2-6D67-6FE8394D9605}"/>
              </a:ext>
            </a:extLst>
          </p:cNvPr>
          <p:cNvSpPr>
            <a:spLocks noGrp="1"/>
          </p:cNvSpPr>
          <p:nvPr>
            <p:ph type="subTitle" idx="1"/>
          </p:nvPr>
        </p:nvSpPr>
        <p:spPr>
          <a:xfrm>
            <a:off x="7762226" y="5600706"/>
            <a:ext cx="3553475" cy="934080"/>
          </a:xfrm>
        </p:spPr>
        <p:txBody>
          <a:bodyPr anchor="ctr">
            <a:normAutofit/>
          </a:bodyPr>
          <a:lstStyle/>
          <a:p>
            <a:pPr algn="r"/>
            <a:r>
              <a:rPr lang="en-US" sz="6000" dirty="0">
                <a:solidFill>
                  <a:schemeClr val="bg2">
                    <a:lumMod val="10000"/>
                  </a:schemeClr>
                </a:solidFill>
              </a:rPr>
              <a:t>SMOKING</a:t>
            </a:r>
          </a:p>
        </p:txBody>
      </p:sp>
      <p:pic>
        <p:nvPicPr>
          <p:cNvPr id="5" name="Image 0" descr="img/logo.png">
            <a:extLst>
              <a:ext uri="{FF2B5EF4-FFF2-40B4-BE49-F238E27FC236}">
                <a16:creationId xmlns:a16="http://schemas.microsoft.com/office/drawing/2014/main" id="{784BB4DB-9497-D197-3659-66ABE66D368F}"/>
              </a:ext>
            </a:extLst>
          </p:cNvPr>
          <p:cNvPicPr>
            <a:picLocks noChangeAspect="1"/>
          </p:cNvPicPr>
          <p:nvPr/>
        </p:nvPicPr>
        <p:blipFill>
          <a:blip r:embed="rId2"/>
          <a:srcRect r="2620" b="2"/>
          <a:stretch>
            <a:fillRect/>
          </a:stretch>
        </p:blipFill>
        <p:spPr>
          <a:xfrm>
            <a:off x="1" y="10"/>
            <a:ext cx="12191998" cy="5352218"/>
          </a:xfrm>
          <a:prstGeom prst="rect">
            <a:avLst/>
          </a:prstGeom>
        </p:spPr>
      </p:pic>
    </p:spTree>
    <p:extLst>
      <p:ext uri="{BB962C8B-B14F-4D97-AF65-F5344CB8AC3E}">
        <p14:creationId xmlns:p14="http://schemas.microsoft.com/office/powerpoint/2010/main" val="3083884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bar"/>
          <p:cNvSpPr/>
          <p:nvPr/>
        </p:nvSpPr>
        <p:spPr>
          <a:xfrm>
            <a:off x="0" y="0"/>
            <a:ext cx="12191695" cy="2103120"/>
          </a:xfrm>
          <a:prstGeom prst="rect">
            <a:avLst/>
          </a:prstGeom>
          <a:solidFill>
            <a:srgbClr val="1F3864"/>
          </a:solidFill>
          <a:ln w="12700">
            <a:solidFill>
              <a:srgbClr val="1F3864"/>
            </a:solidFill>
            <a:prstDash val="solid"/>
          </a:ln>
        </p:spPr>
        <p:txBody>
          <a:bodyPr/>
          <a:lstStyle/>
          <a:p>
            <a:endParaRPr lang="en-US"/>
          </a:p>
        </p:txBody>
      </p:sp>
      <p:sp>
        <p:nvSpPr>
          <p:cNvPr id="3" name="Campaign name"/>
          <p:cNvSpPr txBox="1"/>
          <p:nvPr/>
        </p:nvSpPr>
        <p:spPr>
          <a:xfrm>
            <a:off x="548640" y="411480"/>
            <a:ext cx="11094415" cy="914400"/>
          </a:xfrm>
          <a:prstGeom prst="rect">
            <a:avLst/>
          </a:prstGeom>
          <a:noFill/>
          <a:ln/>
        </p:spPr>
        <p:txBody>
          <a:bodyPr wrap="square" lIns="0" tIns="0" rIns="0" bIns="0" rtlCol="0" anchor="ctr"/>
          <a:lstStyle/>
          <a:p>
            <a:pPr marL="0" indent="0">
              <a:buNone/>
            </a:pPr>
            <a:r>
              <a:rPr lang="en-US" sz="4800" b="1" dirty="0">
                <a:solidFill>
                  <a:srgbClr val="EEF3F8"/>
                </a:solidFill>
                <a:latin typeface="Arial" pitchFamily="34" charset="0"/>
                <a:ea typeface="Arial" pitchFamily="34" charset="-122"/>
                <a:cs typeface="Arial" pitchFamily="34" charset="-120"/>
              </a:rPr>
              <a:t>BREATHE FORWARD</a:t>
            </a:r>
            <a:endParaRPr lang="en-US" sz="4800" dirty="0"/>
          </a:p>
        </p:txBody>
      </p:sp>
      <p:sp>
        <p:nvSpPr>
          <p:cNvPr id="4" name="Tagline"/>
          <p:cNvSpPr txBox="1"/>
          <p:nvPr/>
        </p:nvSpPr>
        <p:spPr>
          <a:xfrm>
            <a:off x="548640" y="1325880"/>
            <a:ext cx="11094415" cy="548640"/>
          </a:xfrm>
          <a:prstGeom prst="rect">
            <a:avLst/>
          </a:prstGeom>
          <a:noFill/>
          <a:ln/>
        </p:spPr>
        <p:txBody>
          <a:bodyPr wrap="square" lIns="0" tIns="0" rIns="0" bIns="0" rtlCol="0" anchor="ctr"/>
          <a:lstStyle/>
          <a:p>
            <a:pPr marL="0" indent="0">
              <a:buNone/>
            </a:pPr>
            <a:r>
              <a:rPr lang="en-US" sz="2400" i="1" dirty="0">
                <a:solidFill>
                  <a:srgbClr val="EEF3F8"/>
                </a:solidFill>
                <a:latin typeface="Arial" pitchFamily="34" charset="0"/>
                <a:ea typeface="Arial" pitchFamily="34" charset="-122"/>
                <a:cs typeface="Arial" pitchFamily="34" charset="-120"/>
              </a:rPr>
              <a:t>Your healthiest decade starts now</a:t>
            </a:r>
            <a:endParaRPr lang="en-US" sz="2400" dirty="0"/>
          </a:p>
        </p:txBody>
      </p:sp>
      <p:sp>
        <p:nvSpPr>
          <p:cNvPr id="5" name="Title details"/>
          <p:cNvSpPr txBox="1"/>
          <p:nvPr/>
        </p:nvSpPr>
        <p:spPr>
          <a:xfrm>
            <a:off x="548640" y="2423160"/>
            <a:ext cx="6766560" cy="4023360"/>
          </a:xfrm>
          <a:prstGeom prst="rect">
            <a:avLst/>
          </a:prstGeom>
          <a:noFill/>
          <a:ln/>
        </p:spPr>
        <p:txBody>
          <a:bodyPr wrap="square" lIns="0" tIns="0" rIns="0" bIns="0" rtlCol="0" anchor="t"/>
          <a:lstStyle/>
          <a:p>
            <a:pPr marL="0" indent="0" algn="l">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A health promotion campaign to help adults aged 25 to 34 in Blackpool stop smoking</a:t>
            </a:r>
            <a:endParaRPr lang="en-US" sz="1800" dirty="0"/>
          </a:p>
          <a:p>
            <a:pPr marL="0" indent="0" algn="l">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Made for Blackpool Council Public Health</a:t>
            </a:r>
            <a:endParaRPr lang="en-US" sz="1800" dirty="0"/>
          </a:p>
          <a:p>
            <a:pPr>
              <a:lnSpc>
                <a:spcPct val="150000"/>
              </a:lnSpc>
              <a:spcAft>
                <a:spcPts val="400"/>
              </a:spcAft>
            </a:pPr>
            <a:r>
              <a:rPr lang="en-US" sz="1800" dirty="0">
                <a:solidFill>
                  <a:srgbClr val="1F3864"/>
                </a:solidFill>
                <a:latin typeface="Arial" pitchFamily="34" charset="0"/>
                <a:ea typeface="Arial" pitchFamily="34" charset="-122"/>
                <a:cs typeface="Arial" pitchFamily="34" charset="-120"/>
              </a:rPr>
              <a:t>[</a:t>
            </a:r>
            <a:r>
              <a:rPr lang="en-US" dirty="0">
                <a:solidFill>
                  <a:srgbClr val="1F3864"/>
                </a:solidFill>
                <a:latin typeface="Arial" pitchFamily="34" charset="0"/>
                <a:ea typeface="Arial" pitchFamily="34" charset="-122"/>
                <a:cs typeface="Arial" pitchFamily="34" charset="-120"/>
              </a:rPr>
              <a:t>Tirth 2606316</a:t>
            </a:r>
            <a:r>
              <a:rPr lang="en-US" sz="1800" dirty="0">
                <a:solidFill>
                  <a:srgbClr val="1F3864"/>
                </a:solidFill>
                <a:latin typeface="Arial" pitchFamily="34" charset="0"/>
                <a:ea typeface="Arial" pitchFamily="34" charset="-122"/>
                <a:cs typeface="Arial" pitchFamily="34" charset="-120"/>
              </a:rPr>
              <a:t>]   [</a:t>
            </a:r>
            <a:r>
              <a:rPr lang="en-US" dirty="0">
                <a:solidFill>
                  <a:srgbClr val="1F3864"/>
                </a:solidFill>
                <a:latin typeface="Arial" pitchFamily="34" charset="0"/>
                <a:ea typeface="Arial" pitchFamily="34" charset="-122"/>
                <a:cs typeface="Arial" pitchFamily="34" charset="-120"/>
              </a:rPr>
              <a:t>Bansri 2616812</a:t>
            </a:r>
            <a:r>
              <a:rPr lang="en-US" sz="1800" dirty="0">
                <a:solidFill>
                  <a:srgbClr val="1F3864"/>
                </a:solidFill>
                <a:latin typeface="Arial" pitchFamily="34" charset="0"/>
                <a:ea typeface="Arial" pitchFamily="34" charset="-122"/>
                <a:cs typeface="Arial" pitchFamily="34" charset="-120"/>
              </a:rPr>
              <a:t>]   [</a:t>
            </a:r>
            <a:r>
              <a:rPr lang="en-US" dirty="0">
                <a:solidFill>
                  <a:srgbClr val="1F3864"/>
                </a:solidFill>
                <a:latin typeface="Arial" pitchFamily="34" charset="0"/>
                <a:ea typeface="Arial" pitchFamily="34" charset="-122"/>
                <a:cs typeface="Arial" pitchFamily="34" charset="-120"/>
              </a:rPr>
              <a:t>Urvashi 2536702</a:t>
            </a:r>
            <a:r>
              <a:rPr lang="en-US" sz="1800" dirty="0">
                <a:solidFill>
                  <a:srgbClr val="1F3864"/>
                </a:solidFill>
                <a:latin typeface="Arial" pitchFamily="34" charset="0"/>
                <a:ea typeface="Arial" pitchFamily="34" charset="-122"/>
                <a:cs typeface="Arial" pitchFamily="34" charset="-120"/>
              </a:rPr>
              <a:t>]</a:t>
            </a:r>
          </a:p>
          <a:p>
            <a:pPr>
              <a:lnSpc>
                <a:spcPct val="150000"/>
              </a:lnSpc>
              <a:spcAft>
                <a:spcPts val="400"/>
              </a:spcAft>
            </a:pPr>
            <a:r>
              <a:rPr lang="en-US" dirty="0">
                <a:solidFill>
                  <a:srgbClr val="1F3864"/>
                </a:solidFill>
                <a:latin typeface="Arial" pitchFamily="34" charset="0"/>
                <a:ea typeface="Arial" pitchFamily="34" charset="-122"/>
                <a:cs typeface="Arial" pitchFamily="34" charset="-120"/>
              </a:rPr>
              <a:t> [Gyorgy  2608526]</a:t>
            </a:r>
            <a:endParaRPr lang="en-US" dirty="0"/>
          </a:p>
          <a:p>
            <a:pPr marL="0" indent="0" algn="l">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LCHS7000 Social Epidemiology and Public Health Development</a:t>
            </a:r>
            <a:endParaRPr lang="en-US" sz="1800" dirty="0"/>
          </a:p>
          <a:p>
            <a:pPr>
              <a:lnSpc>
                <a:spcPct val="150000"/>
              </a:lnSpc>
              <a:spcAft>
                <a:spcPts val="400"/>
              </a:spcAft>
            </a:pPr>
            <a:r>
              <a:rPr lang="en-US" sz="1800" dirty="0">
                <a:solidFill>
                  <a:srgbClr val="1F3864"/>
                </a:solidFill>
                <a:latin typeface="Arial" pitchFamily="34" charset="0"/>
                <a:ea typeface="Arial" pitchFamily="34" charset="-122"/>
                <a:cs typeface="Arial" pitchFamily="34" charset="-120"/>
              </a:rPr>
              <a:t>Lecturer: </a:t>
            </a:r>
            <a:r>
              <a:rPr lang="en-US" dirty="0">
                <a:solidFill>
                  <a:srgbClr val="4F6386"/>
                </a:solidFill>
              </a:rPr>
              <a:t>Muhammad Aliyu </a:t>
            </a:r>
          </a:p>
          <a:p>
            <a:pPr marL="0" indent="0" algn="l">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Component 1 Group Presentation (Practice intervention)</a:t>
            </a:r>
            <a:endParaRPr lang="en-US" sz="1800" dirty="0"/>
          </a:p>
        </p:txBody>
      </p:sp>
      <p:pic>
        <p:nvPicPr>
          <p:cNvPr id="6" name="Photo 1" descr="adults aged 25 to 34 in Blackpool"/>
          <p:cNvPicPr>
            <a:picLocks noChangeAspect="1"/>
          </p:cNvPicPr>
          <p:nvPr/>
        </p:nvPicPr>
        <p:blipFill>
          <a:blip r:embed="rId3"/>
          <a:stretch>
            <a:fillRect/>
          </a:stretch>
        </p:blipFill>
        <p:spPr>
          <a:xfrm>
            <a:off x="7772400" y="2331720"/>
            <a:ext cx="3867912" cy="1097280"/>
          </a:xfrm>
          <a:prstGeom prst="rect">
            <a:avLst/>
          </a:prstGeom>
        </p:spPr>
      </p:pic>
      <p:pic>
        <p:nvPicPr>
          <p:cNvPr id="7" name="Photo 2" descr="a young parent with a child"/>
          <p:cNvPicPr>
            <a:picLocks noChangeAspect="1"/>
          </p:cNvPicPr>
          <p:nvPr/>
        </p:nvPicPr>
        <p:blipFill>
          <a:blip r:embed="rId4"/>
          <a:stretch>
            <a:fillRect/>
          </a:stretch>
        </p:blipFill>
        <p:spPr>
          <a:xfrm>
            <a:off x="7772400" y="3520440"/>
            <a:ext cx="3867912" cy="1097280"/>
          </a:xfrm>
          <a:prstGeom prst="rect">
            <a:avLst/>
          </a:prstGeom>
        </p:spPr>
      </p:pic>
      <p:pic>
        <p:nvPicPr>
          <p:cNvPr id="8" name="Photo 3" descr="a stop smoking group or a CO breath test"/>
          <p:cNvPicPr>
            <a:picLocks noChangeAspect="1"/>
          </p:cNvPicPr>
          <p:nvPr/>
        </p:nvPicPr>
        <p:blipFill>
          <a:blip r:embed="rId5"/>
          <a:stretch>
            <a:fillRect/>
          </a:stretch>
        </p:blipFill>
        <p:spPr>
          <a:xfrm>
            <a:off x="7772400" y="4709160"/>
            <a:ext cx="3867912" cy="1097280"/>
          </a:xfrm>
          <a:prstGeom prst="rect">
            <a:avLst/>
          </a:prstGeom>
        </p:spPr>
      </p:pic>
      <p:sp>
        <p:nvSpPr>
          <p:cNvPr id="9" name="Caption"/>
          <p:cNvSpPr txBox="1"/>
          <p:nvPr/>
        </p:nvSpPr>
        <p:spPr>
          <a:xfrm>
            <a:off x="7772400" y="5870448"/>
            <a:ext cx="3867912" cy="82296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Photos: Nordli-Mathisen (2018); Dumlao (2020); The Ridge Ohio (2026)</a:t>
            </a:r>
            <a:endParaRPr lang="en-US" sz="18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Our 8 week programme</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NICE (2025); Blackpool Teaching Hospitals NHS Foundation Trust (no date b); Busing (2020)</a:t>
            </a:r>
            <a:endParaRPr lang="en-US" sz="1800" dirty="0"/>
          </a:p>
        </p:txBody>
      </p:sp>
      <p:graphicFrame>
        <p:nvGraphicFramePr>
          <p:cNvPr id="4" name="Programme table"/>
          <p:cNvGraphicFramePr>
            <a:graphicFrameLocks noGrp="1"/>
          </p:cNvGraphicFramePr>
          <p:nvPr/>
        </p:nvGraphicFramePr>
        <p:xfrm>
          <a:off x="548640" y="1188720"/>
          <a:ext cx="8138160" cy="3456432"/>
        </p:xfrm>
        <a:graphic>
          <a:graphicData uri="http://schemas.openxmlformats.org/drawingml/2006/table">
            <a:tbl>
              <a:tblPr/>
              <a:tblGrid>
                <a:gridCol w="1920240">
                  <a:extLst>
                    <a:ext uri="{9D8B030D-6E8A-4147-A177-3AD203B41FA5}">
                      <a16:colId xmlns:a16="http://schemas.microsoft.com/office/drawing/2014/main" val="20000"/>
                    </a:ext>
                  </a:extLst>
                </a:gridCol>
                <a:gridCol w="2514600">
                  <a:extLst>
                    <a:ext uri="{9D8B030D-6E8A-4147-A177-3AD203B41FA5}">
                      <a16:colId xmlns:a16="http://schemas.microsoft.com/office/drawing/2014/main" val="20001"/>
                    </a:ext>
                  </a:extLst>
                </a:gridCol>
                <a:gridCol w="3703320">
                  <a:extLst>
                    <a:ext uri="{9D8B030D-6E8A-4147-A177-3AD203B41FA5}">
                      <a16:colId xmlns:a16="http://schemas.microsoft.com/office/drawing/2014/main" val="20002"/>
                    </a:ext>
                  </a:extLst>
                </a:gridCol>
              </a:tblGrid>
              <a:tr h="384048">
                <a:tc>
                  <a:txBody>
                    <a:bodyPr/>
                    <a:lstStyle/>
                    <a:p>
                      <a:pPr marL="0" indent="0">
                        <a:buNone/>
                      </a:pPr>
                      <a:r>
                        <a:rPr lang="en-US" sz="1800" b="1" dirty="0">
                          <a:solidFill>
                            <a:srgbClr val="1F3864"/>
                          </a:solidFill>
                          <a:latin typeface="Arial" pitchFamily="34" charset="0"/>
                          <a:ea typeface="Arial" pitchFamily="34" charset="-122"/>
                          <a:cs typeface="Arial" pitchFamily="34" charset="-120"/>
                        </a:rPr>
                        <a:t>Week</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What we do</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0"/>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1  Your why</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Find your reasons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CO test, diary, money check</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1"/>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2  Your plan</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Pick a quit day</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Choose NRT, vape or tablets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2"/>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3  Quit day</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Stop smoking</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Tips for cravings, CO test</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3"/>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4  Triggers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Change old habits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Plans for breaks and drinks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4"/>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5  Stress, mood</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Cope without smoking</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Stress and mental health help</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5"/>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6  Your people</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Get support</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Quit buddy, smoke free home</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6"/>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7  Day 28</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Stay quit 28 days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CO test, plan for slips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7"/>
                  </a:ext>
                </a:extLst>
              </a:tr>
              <a:tr h="384048">
                <a:tc>
                  <a:txBody>
                    <a:bodyPr/>
                    <a:lstStyle/>
                    <a:p>
                      <a:pPr marL="0" indent="0">
                        <a:buNone/>
                      </a:pPr>
                      <a:r>
                        <a:rPr lang="en-US" sz="1800" dirty="0">
                          <a:solidFill>
                            <a:srgbClr val="1F3864"/>
                          </a:solidFill>
                          <a:latin typeface="Arial" pitchFamily="34" charset="0"/>
                          <a:ea typeface="Arial" pitchFamily="34" charset="-122"/>
                          <a:cs typeface="Arial" pitchFamily="34" charset="-120"/>
                        </a:rPr>
                        <a:t>8  Moving on</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Stay quit</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Move to Smokefree Blackpool</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8"/>
                  </a:ext>
                </a:extLst>
              </a:tr>
            </a:tbl>
          </a:graphicData>
        </a:graphic>
      </p:graphicFrame>
      <p:sp>
        <p:nvSpPr>
          <p:cNvPr id="5" name="Programme note"/>
          <p:cNvSpPr txBox="1"/>
          <p:nvPr/>
        </p:nvSpPr>
        <p:spPr>
          <a:xfrm>
            <a:off x="548640" y="4754880"/>
            <a:ext cx="8138160" cy="1024128"/>
          </a:xfrm>
          <a:prstGeom prst="rect">
            <a:avLst/>
          </a:prstGeom>
          <a:noFill/>
          <a:ln/>
        </p:spPr>
        <p:txBody>
          <a:bodyPr wrap="square" lIns="635" tIns="635" rIns="635" bIns="635" rtlCol="0" anchor="t"/>
          <a:lstStyle/>
          <a:p>
            <a:pPr marL="0" indent="0" algn="just">
              <a:lnSpc>
                <a:spcPct val="150000"/>
              </a:lnSpc>
              <a:buNone/>
            </a:pPr>
            <a:r>
              <a:rPr lang="en-US" sz="1800" dirty="0">
                <a:solidFill>
                  <a:srgbClr val="1F3864"/>
                </a:solidFill>
                <a:latin typeface="Arial" pitchFamily="34" charset="0"/>
                <a:ea typeface="Arial" pitchFamily="34" charset="-122"/>
                <a:cs typeface="Arial" pitchFamily="34" charset="-120"/>
              </a:rPr>
              <a:t>Free. Lunchtime and evening classes. Not ready to quit? Cut down first (National Institute for Health and Care Excellence [NICE], 2025). CO = carbon monoxide test. NRT = nicotine replacement therapy.</a:t>
            </a:r>
            <a:endParaRPr lang="en-US" sz="1800" dirty="0"/>
          </a:p>
        </p:txBody>
      </p:sp>
      <p:pic>
        <p:nvPicPr>
          <p:cNvPr id="6" name="Activity photo" descr="a small stop smoking group"/>
          <p:cNvPicPr>
            <a:picLocks noChangeAspect="1"/>
          </p:cNvPicPr>
          <p:nvPr/>
        </p:nvPicPr>
        <p:blipFill>
          <a:blip r:embed="rId3"/>
          <a:stretch>
            <a:fillRect/>
          </a:stretch>
        </p:blipFill>
        <p:spPr>
          <a:xfrm>
            <a:off x="8961120" y="1188720"/>
            <a:ext cx="2679192" cy="3611880"/>
          </a:xfrm>
          <a:prstGeom prst="rect">
            <a:avLst/>
          </a:prstGeom>
        </p:spPr>
      </p:pic>
      <p:sp>
        <p:nvSpPr>
          <p:cNvPr id="7" name="Caption"/>
          <p:cNvSpPr txBox="1"/>
          <p:nvPr/>
        </p:nvSpPr>
        <p:spPr>
          <a:xfrm>
            <a:off x="8961120" y="4892040"/>
            <a:ext cx="2679192"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Photo: Busing (2020)</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a:t>
            </a:fld>
            <a:endParaRPr lang="en-US"/>
          </a:p>
        </p:txBody>
      </p:sp>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Why Blackpool?</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Blackpool JSNA (2026); ONS (2026); RCP (2026)</a:t>
            </a:r>
            <a:endParaRPr lang="en-US" sz="1800" dirty="0"/>
          </a:p>
        </p:txBody>
      </p:sp>
      <p:sp>
        <p:nvSpPr>
          <p:cNvPr id="4" name="Slide 3 body"/>
          <p:cNvSpPr txBox="1"/>
          <p:nvPr/>
        </p:nvSpPr>
        <p:spPr>
          <a:xfrm>
            <a:off x="548640" y="1188720"/>
            <a:ext cx="6309360"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Adults who smoke: Blackpool 20.6%, England 11.6% (2023, OHID data) (Blackpool Joint Strategic Needs Assessment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Smoking deaths: 379.9 vs 202.2 per 100,000 (2017 to 2019), 3rd highest in England (Blackpool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Blackpool has the highest rate of smoking hospital stays in England (2019/20). Cost: £73.7 million a year (Blackpool JSNA,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other sources provide 18.5% (ONS, 2026) and nearly 20% (RCP, 2026), but all have Blackpool close to twice that of England.</a:t>
            </a:r>
            <a:endParaRPr lang="en-US" sz="1800" dirty="0"/>
          </a:p>
        </p:txBody>
      </p:sp>
      <p:graphicFrame>
        <p:nvGraphicFramePr>
          <p:cNvPr id="5" name="Smoking rate chart"/>
          <p:cNvGraphicFramePr/>
          <p:nvPr/>
        </p:nvGraphicFramePr>
        <p:xfrm>
          <a:off x="7132320" y="1188720"/>
          <a:ext cx="4526280" cy="3931920"/>
        </p:xfrm>
        <a:graphic>
          <a:graphicData uri="http://schemas.openxmlformats.org/drawingml/2006/chart">
            <c:chart xmlns:c="http://schemas.openxmlformats.org/drawingml/2006/chart" xmlns:r="http://schemas.openxmlformats.org/officeDocument/2006/relationships" r:id="rId3"/>
          </a:graphicData>
        </a:graphic>
      </p:graphicFrame>
      <p:sp>
        <p:nvSpPr>
          <p:cNvPr id="6" name="Caption"/>
          <p:cNvSpPr txBox="1"/>
          <p:nvPr/>
        </p:nvSpPr>
        <p:spPr>
          <a:xfrm>
            <a:off x="7132320" y="5166360"/>
            <a:ext cx="4526280"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Source: Blackpool JSNA (2026), using OHID data</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a:t>
            </a:fld>
            <a:endParaRPr lang="en-US"/>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Why adults aged 25 to 34?</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ONS (2025); ONS (2026); Blackpool JSNA (2026); Peckham et al. (2025)</a:t>
            </a:r>
            <a:endParaRPr lang="en-US" sz="1800" dirty="0"/>
          </a:p>
        </p:txBody>
      </p:sp>
      <p:sp>
        <p:nvSpPr>
          <p:cNvPr id="4" name="Slide 4 body"/>
          <p:cNvSpPr txBox="1"/>
          <p:nvPr/>
        </p:nvSpPr>
        <p:spPr>
          <a:xfrm>
            <a:off x="548640" y="1188720"/>
            <a:ext cx="6675120"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This age group recorded the highest smoking rate in the UK in 2024: 12.6% (Office for National Statistics [ONS],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They vape the most: 16.4%. For women aged 25 to 34 it is 18.3% (Great Britain, 2025) (ONS,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They are not a priority group in Blackpool's plan (Blackpool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Only students participated in 12 of 31 studies on adults aged 18 to 35 (Peckham et al.,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What is new: </a:t>
            </a:r>
            <a:r>
              <a:rPr lang="en-US" sz="1800" dirty="0">
                <a:solidFill>
                  <a:srgbClr val="1F3864"/>
                </a:solidFill>
                <a:latin typeface="Arial" pitchFamily="34" charset="0"/>
                <a:ea typeface="Arial" pitchFamily="34" charset="-122"/>
                <a:cs typeface="Arial" pitchFamily="34" charset="-120"/>
              </a:rPr>
              <a:t>designed specifically to this age group, lunchtime and evening groups, workplace outreach, a vape option and a 28 day CO check.</a:t>
            </a:r>
            <a:endParaRPr lang="en-US" sz="1800" dirty="0"/>
          </a:p>
        </p:txBody>
      </p:sp>
      <p:graphicFrame>
        <p:nvGraphicFramePr>
          <p:cNvPr id="5" name="Vaping chart"/>
          <p:cNvGraphicFramePr/>
          <p:nvPr/>
        </p:nvGraphicFramePr>
        <p:xfrm>
          <a:off x="7498080" y="1188720"/>
          <a:ext cx="4160520" cy="3657600"/>
        </p:xfrm>
        <a:graphic>
          <a:graphicData uri="http://schemas.openxmlformats.org/drawingml/2006/chart">
            <c:chart xmlns:c="http://schemas.openxmlformats.org/drawingml/2006/chart" xmlns:r="http://schemas.openxmlformats.org/officeDocument/2006/relationships" r:id="rId3"/>
          </a:graphicData>
        </a:graphic>
      </p:graphicFrame>
      <p:sp>
        <p:nvSpPr>
          <p:cNvPr id="6" name="Caption"/>
          <p:cNvSpPr txBox="1"/>
          <p:nvPr/>
        </p:nvSpPr>
        <p:spPr>
          <a:xfrm>
            <a:off x="7498080" y="4892040"/>
            <a:ext cx="4160520"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Source: ONS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5</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What the data can and cannot tell us</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ONS (2025); ONS (2026); ASH (2025); RCP (2026)</a:t>
            </a:r>
            <a:endParaRPr lang="en-US" sz="1800" dirty="0"/>
          </a:p>
        </p:txBody>
      </p:sp>
      <p:sp>
        <p:nvSpPr>
          <p:cNvPr id="4" name="Slide 5 body"/>
          <p:cNvSpPr txBox="1"/>
          <p:nvPr/>
        </p:nvSpPr>
        <p:spPr>
          <a:xfrm>
            <a:off x="548640" y="1188720"/>
            <a:ext cx="11094415"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2024, Survey 1 (Annual Population Survey): </a:t>
            </a:r>
            <a:r>
              <a:rPr lang="en-US" sz="1800" dirty="0">
                <a:solidFill>
                  <a:srgbClr val="1F3864"/>
                </a:solidFill>
                <a:latin typeface="Arial" pitchFamily="34" charset="0"/>
                <a:ea typeface="Arial" pitchFamily="34" charset="-122"/>
                <a:cs typeface="Arial" pitchFamily="34" charset="-120"/>
              </a:rPr>
              <a:t>age 25 to 34 is the highest, at 12.6% (ONS,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2024, Survey 2 (Opinions and Lifestyle Survey): </a:t>
            </a:r>
            <a:r>
              <a:rPr lang="en-US" sz="1800" dirty="0">
                <a:solidFill>
                  <a:srgbClr val="1F3864"/>
                </a:solidFill>
                <a:latin typeface="Arial" pitchFamily="34" charset="0"/>
                <a:ea typeface="Arial" pitchFamily="34" charset="-122"/>
                <a:cs typeface="Arial" pitchFamily="34" charset="-120"/>
              </a:rPr>
              <a:t>age 25 to 34 is 9.5%, and age 50 to 59 is the highest (Action on Smoking and Health [ASH],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2025: </a:t>
            </a:r>
            <a:r>
              <a:rPr lang="en-US" sz="1800" dirty="0">
                <a:solidFill>
                  <a:srgbClr val="1F3864"/>
                </a:solidFill>
                <a:latin typeface="Arial" pitchFamily="34" charset="0"/>
                <a:ea typeface="Arial" pitchFamily="34" charset="-122"/>
                <a:cs typeface="Arial" pitchFamily="34" charset="-120"/>
              </a:rPr>
              <a:t>there is no figure for age 25 to 34. Age 45 to 54 is the highest, at 12.4% (ONS,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Quality: </a:t>
            </a:r>
            <a:r>
              <a:rPr lang="en-US" sz="1800" dirty="0">
                <a:solidFill>
                  <a:srgbClr val="1F3864"/>
                </a:solidFill>
                <a:latin typeface="Arial" pitchFamily="34" charset="0"/>
                <a:ea typeface="Arial" pitchFamily="34" charset="-122"/>
                <a:cs typeface="Arial" pitchFamily="34" charset="-120"/>
              </a:rPr>
              <a:t>the larger survey has not been accredited in full since October 2024 (ONS, 2026). About 1.9 million smokers are missing from the official figures (Royal College of Physicians [RCP],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Our decision: </a:t>
            </a:r>
            <a:r>
              <a:rPr lang="en-US" sz="1800" dirty="0">
                <a:solidFill>
                  <a:srgbClr val="1F3864"/>
                </a:solidFill>
                <a:latin typeface="Arial" pitchFamily="34" charset="0"/>
                <a:ea typeface="Arial" pitchFamily="34" charset="-122"/>
                <a:cs typeface="Arial" pitchFamily="34" charset="-120"/>
              </a:rPr>
              <a:t>we will adopt the larger survey as national targets adopt it (ASH, 2025) and we will gather our own Blackpool data.</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6</a:t>
            </a:fld>
            <a:endParaRPr lang="en-US"/>
          </a:p>
        </p:txBody>
      </p:sp>
    </p:spTree>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Social determinants and health inequalities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OHID (2026); ONS (2026); Blackpool JSNA (2026); ASH (2026); WHO (2025); ASH (2025); Marmot et al. (2010)</a:t>
            </a:r>
            <a:endParaRPr lang="en-US" sz="1800" dirty="0"/>
          </a:p>
        </p:txBody>
      </p:sp>
      <p:sp>
        <p:nvSpPr>
          <p:cNvPr id="4" name="Slide 6 body"/>
          <p:cNvSpPr txBox="1"/>
          <p:nvPr/>
        </p:nvSpPr>
        <p:spPr>
          <a:xfrm>
            <a:off x="548640" y="1188720"/>
            <a:ext cx="11094415"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Most deprived tenth of regions in England: 19.4% smoke. Least deprived tenth: 4.7% (Office for Health Improvement and Disparities [OHID],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No qualifications: 24.8%. A degree: 4.7%. Without a job: 16.5%. In work: 8.7% (UK, 2025) (ONS,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43.6% of the adults having a long term mental health condition smoke in Blackpool. In England it is 25.1% (2022/23) (Blackpool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Eighty per cent of the 1.3 billion smokers in the world are found in low and middle income countries (ASH, 2026). The number of countries that apply all the MPOWER steps of the World Health Organization [WHO] is only 4 (WHO,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the routine and manual gap (23.5% vs 19.5%) of Blackpool is not statistically significant (Blackpool JSNA, 2026), but the 1998 target was missed for these workers (ASH, 2025). We use proportionate universalism: help all, with more help for the most in need (Marmot et al., 2010).</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7</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Needs assessment: four kinds of need (Bradshaw, 1972)</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Bradshaw (1972); ASH (2025); ONS (2025; 2026); NICE (2025); Kwah, Fulton and Brown (2019); Blackpool JSNA (2026); OHID (2026); Tobacco and Vapes Act 2026</a:t>
            </a:r>
            <a:endParaRPr lang="en-US" sz="1800" dirty="0"/>
          </a:p>
        </p:txBody>
      </p:sp>
      <p:sp>
        <p:nvSpPr>
          <p:cNvPr id="4" name="Slide 7 body"/>
          <p:cNvSpPr txBox="1"/>
          <p:nvPr/>
        </p:nvSpPr>
        <p:spPr>
          <a:xfrm>
            <a:off x="548640" y="1188720"/>
            <a:ext cx="11094415"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Normative need (what experts determine): </a:t>
            </a:r>
            <a:r>
              <a:rPr lang="en-US" sz="1800" dirty="0">
                <a:solidFill>
                  <a:srgbClr val="1F3864"/>
                </a:solidFill>
                <a:latin typeface="Arial" pitchFamily="34" charset="0"/>
                <a:ea typeface="Arial" pitchFamily="34" charset="-122"/>
                <a:cs typeface="Arial" pitchFamily="34" charset="-120"/>
              </a:rPr>
              <a:t>the target here is 5% or less in 2030 (HM Government, 2019, cited in ASH, 2025). Age 25 to 34: 12.6% (ONS, 2025). Blackpool: 20.6% (Blackpool JSNA, 2026). NICE: assist all smokers (NICE, 2025). The new law is only applicable to those born from 2009 (Tobacco and Vapes Act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Felt need (what people want): </a:t>
            </a:r>
            <a:r>
              <a:rPr lang="en-US" sz="1800" dirty="0">
                <a:solidFill>
                  <a:srgbClr val="1F3864"/>
                </a:solidFill>
                <a:latin typeface="Arial" pitchFamily="34" charset="0"/>
                <a:ea typeface="Arial" pitchFamily="34" charset="-122"/>
                <a:cs typeface="Arial" pitchFamily="34" charset="-120"/>
              </a:rPr>
              <a:t>51.7% would like to quit, but only 19.9% intend to quit within the next 3 months (Great Britain, all ages) (ONS,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Expressed need (what people request): </a:t>
            </a:r>
            <a:r>
              <a:rPr lang="en-US" sz="1800" dirty="0">
                <a:solidFill>
                  <a:srgbClr val="1F3864"/>
                </a:solidFill>
                <a:latin typeface="Arial" pitchFamily="34" charset="0"/>
                <a:ea typeface="Arial" pitchFamily="34" charset="-122"/>
                <a:cs typeface="Arial" pitchFamily="34" charset="-120"/>
              </a:rPr>
              <a:t>there had been a decline in the use of the stop smoking services (Kwah, Fulton and Brown, 2019). There is no local data by age.</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Comparative need (who misses out): </a:t>
            </a:r>
            <a:r>
              <a:rPr lang="en-US" sz="1800" dirty="0">
                <a:solidFill>
                  <a:srgbClr val="1F3864"/>
                </a:solidFill>
                <a:latin typeface="Arial" pitchFamily="34" charset="0"/>
                <a:ea typeface="Arial" pitchFamily="34" charset="-122"/>
                <a:cs typeface="Arial" pitchFamily="34" charset="-120"/>
              </a:rPr>
              <a:t>there is no local plan that caters to this age group (Blackpool JSNA,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England is below 10% now (OHID, 2026), however, this age group and Blackpool are not.</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8</a:t>
            </a:fld>
            <a:endParaRPr lang="en-US"/>
          </a:p>
        </p:txBody>
      </p:sp>
    </p:spTree>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Short term effects: daily life</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ASH (2025); NHS (2024); DHSC and NHS England (2023); NHS (no date a); ASH (2026)</a:t>
            </a:r>
            <a:endParaRPr lang="en-US" sz="1800" dirty="0"/>
          </a:p>
        </p:txBody>
      </p:sp>
      <p:sp>
        <p:nvSpPr>
          <p:cNvPr id="4" name="Slide 8 body"/>
          <p:cNvSpPr txBox="1"/>
          <p:nvPr/>
        </p:nvSpPr>
        <p:spPr>
          <a:xfrm>
            <a:off x="548640" y="1188720"/>
            <a:ext cx="11094415"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46% of smokers light up in the first 30 minutes of getting up (Great Britain, all ages, 2024) (ASH,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In between cigarettes, people experience irritation and anxiety. Anxiety is aggravated by smoking (National Health Service [NHS], 2024).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Smoking costs between £38 and £49 per week (Department of Health and Social Care [DHSC] and NHS England, 2023; NHS, no date a).</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People who quit are more energetic and breathe with less effort in 2 weeks (DHSC and NHS England, 2023).</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Home smoking is unhealthy to the family (ASH,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a lot of smokers believe that smoking makes them relax, but that is only relief from withdrawal that is created by smoking (NHS, 2024).</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9</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Long term effects</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ASH (2025); ASH (2026); Blackpool JSNA (2026); DHSC and NHS England (2023)</a:t>
            </a:r>
            <a:endParaRPr lang="en-US" sz="1800" dirty="0"/>
          </a:p>
        </p:txBody>
      </p:sp>
      <p:sp>
        <p:nvSpPr>
          <p:cNvPr id="4" name="Slide 9 body"/>
          <p:cNvSpPr txBox="1"/>
          <p:nvPr/>
        </p:nvSpPr>
        <p:spPr>
          <a:xfrm>
            <a:off x="548640" y="1188720"/>
            <a:ext cx="6675120" cy="420624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About half of lifelong smokers die prematurely. They lose about 10 years of life (ASH,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15 types of cancer and 7 in 10 lung cancers are due to smoking (ASH,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12.4% of the total deaths in the UK are due to smoking (ASH,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Blackpool loses more years of life to smoking than anywhere else in England (2016 to 2018) (Blackpool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In the world, tobacco causes about 7.5 to 8 million deaths a year (ASH, 2025; ASH, 2026).</a:t>
            </a:r>
            <a:endParaRPr lang="en-US" sz="1800" dirty="0"/>
          </a:p>
        </p:txBody>
      </p:sp>
      <p:sp>
        <p:nvSpPr>
          <p:cNvPr id="5" name="Slide 9 critical point"/>
          <p:cNvSpPr txBox="1"/>
          <p:nvPr/>
        </p:nvSpPr>
        <p:spPr>
          <a:xfrm>
            <a:off x="548640" y="5394960"/>
            <a:ext cx="11094415" cy="731520"/>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at 25 to 34 these harms are quite distant, so we also emphasise the rapid results (DHSC and NHS England, 2023).</a:t>
            </a:r>
            <a:endParaRPr lang="en-US" sz="1800" dirty="0"/>
          </a:p>
        </p:txBody>
      </p:sp>
      <p:graphicFrame>
        <p:nvGraphicFramePr>
          <p:cNvPr id="6" name="Deaths chart"/>
          <p:cNvGraphicFramePr/>
          <p:nvPr/>
        </p:nvGraphicFramePr>
        <p:xfrm>
          <a:off x="7498080" y="1188720"/>
          <a:ext cx="4160520" cy="3657600"/>
        </p:xfrm>
        <a:graphic>
          <a:graphicData uri="http://schemas.openxmlformats.org/drawingml/2006/chart">
            <c:chart xmlns:c="http://schemas.openxmlformats.org/drawingml/2006/chart" xmlns:r="http://schemas.openxmlformats.org/officeDocument/2006/relationships" r:id="rId3"/>
          </a:graphicData>
        </a:graphic>
      </p:graphicFrame>
      <p:sp>
        <p:nvSpPr>
          <p:cNvPr id="7" name="Caption"/>
          <p:cNvSpPr txBox="1"/>
          <p:nvPr/>
        </p:nvSpPr>
        <p:spPr>
          <a:xfrm>
            <a:off x="7498080" y="4892040"/>
            <a:ext cx="4160520"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Source: Blackpool JSNA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10</a:t>
            </a:fld>
            <a:endParaRPr 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Our three SMART aims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RCP (2026); Kwah, Fulton and Brown (2019); DHSC and NHS England (2023); OHID (2026); NICE (2025)</a:t>
            </a:r>
            <a:endParaRPr lang="en-US" sz="1800" dirty="0"/>
          </a:p>
        </p:txBody>
      </p:sp>
      <p:sp>
        <p:nvSpPr>
          <p:cNvPr id="4" name="Slide 10 body"/>
          <p:cNvSpPr txBox="1"/>
          <p:nvPr/>
        </p:nvSpPr>
        <p:spPr>
          <a:xfrm>
            <a:off x="548640" y="1188720"/>
            <a:ext cx="11094415" cy="459028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1. Reach: </a:t>
            </a:r>
            <a:r>
              <a:rPr lang="en-US" sz="1800" dirty="0">
                <a:solidFill>
                  <a:srgbClr val="1F3864"/>
                </a:solidFill>
                <a:latin typeface="Arial" pitchFamily="34" charset="0"/>
                <a:ea typeface="Arial" pitchFamily="34" charset="-122"/>
                <a:cs typeface="Arial" pitchFamily="34" charset="-120"/>
              </a:rPr>
              <a:t>20% more people aged 25 to 34 in Blackpool should be referred to Smokefree Blackpool in the first 6 months than in the 6 months prior. Why: provision of help will reach people in need more effectively than waiting until they seek help (RCP, 2026), and services will increase 4 fold the probability that they will quit (Kwah, Fulton and Brown, 2019).</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2. Quit: </a:t>
            </a:r>
            <a:r>
              <a:rPr lang="en-US" sz="1800" dirty="0">
                <a:solidFill>
                  <a:srgbClr val="1F3864"/>
                </a:solidFill>
                <a:latin typeface="Arial" pitchFamily="34" charset="0"/>
                <a:ea typeface="Arial" pitchFamily="34" charset="-122"/>
                <a:cs typeface="Arial" pitchFamily="34" charset="-120"/>
              </a:rPr>
              <a:t>the 28 day quit rate (CO checked) in our first 12 months is 5 percentage points above Smokefree Blackpool's 2025/26 rate on Fingertips (OHID, 2026). Why: 28 days of no smoking makes individuals 5 times more inclined to remain quit (DHSC and NHS England, 2023).</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3. Cut down: </a:t>
            </a:r>
            <a:r>
              <a:rPr lang="en-US" sz="1800" dirty="0">
                <a:solidFill>
                  <a:srgbClr val="1F3864"/>
                </a:solidFill>
                <a:latin typeface="Arial" pitchFamily="34" charset="0"/>
                <a:ea typeface="Arial" pitchFamily="34" charset="-122"/>
                <a:cs typeface="Arial" pitchFamily="34" charset="-120"/>
              </a:rPr>
              <a:t>individuals on the cut down path will smoke at least 30 percent fewer cigarettes a day by week 8, and have reduced CO levels. Why: cutting down makes quitting later more likely (NICE, 2025).</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Note: </a:t>
            </a:r>
            <a:r>
              <a:rPr lang="en-US" sz="1800" dirty="0">
                <a:solidFill>
                  <a:srgbClr val="1F3864"/>
                </a:solidFill>
                <a:latin typeface="Arial" pitchFamily="34" charset="0"/>
                <a:ea typeface="Arial" pitchFamily="34" charset="-122"/>
                <a:cs typeface="Arial" pitchFamily="34" charset="-120"/>
              </a:rPr>
              <a:t>the 20%, 5 point and 30% targets are our own choices. We will assess them after having the baselines.</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How Breathe Forward runs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DHSC (2026a); Blackpool JSNA (2026); Blackpool Teaching Hospitals NHS Foundation Trust (no date b); OHID (2026)</a:t>
            </a:r>
            <a:endParaRPr lang="en-US" sz="1800" dirty="0"/>
          </a:p>
        </p:txBody>
      </p:sp>
      <p:sp>
        <p:nvSpPr>
          <p:cNvPr id="4" name="Slide 11 body"/>
          <p:cNvSpPr txBox="1"/>
          <p:nvPr/>
        </p:nvSpPr>
        <p:spPr>
          <a:xfrm>
            <a:off x="548640" y="1097280"/>
            <a:ext cx="11094415" cy="427024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Begin with Stoptober: </a:t>
            </a:r>
            <a:r>
              <a:rPr lang="en-US" sz="1800" dirty="0">
                <a:solidFill>
                  <a:srgbClr val="1F3864"/>
                </a:solidFill>
                <a:latin typeface="Arial" pitchFamily="34" charset="0"/>
                <a:ea typeface="Arial" pitchFamily="34" charset="-122"/>
                <a:cs typeface="Arial" pitchFamily="34" charset="-120"/>
              </a:rPr>
              <a:t>mid September to 1 November; our groups begin 1 October (DHSC, 2026a).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Duration and numbers: </a:t>
            </a:r>
            <a:r>
              <a:rPr lang="en-US" sz="1800" dirty="0">
                <a:solidFill>
                  <a:srgbClr val="1F3864"/>
                </a:solidFill>
                <a:latin typeface="Arial" pitchFamily="34" charset="0"/>
                <a:ea typeface="Arial" pitchFamily="34" charset="-122"/>
                <a:cs typeface="Arial" pitchFamily="34" charset="-120"/>
              </a:rPr>
              <a:t>every week a lunch and an evening group, 12 to 15 participants, 4 rounds annually.</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Where: </a:t>
            </a:r>
            <a:r>
              <a:rPr lang="en-US" sz="1800" dirty="0">
                <a:solidFill>
                  <a:srgbClr val="1F3864"/>
                </a:solidFill>
                <a:latin typeface="Arial" pitchFamily="34" charset="0"/>
                <a:ea typeface="Arial" pitchFamily="34" charset="-122"/>
                <a:cs typeface="Arial" pitchFamily="34" charset="-120"/>
              </a:rPr>
              <a:t>in community centres in the most deprived areas of Blackpool where local services already target their outreach (Blackpool JSNA, 2026), and at work places.</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Who will operate it: </a:t>
            </a:r>
            <a:r>
              <a:rPr lang="en-US" sz="1800" dirty="0">
                <a:solidFill>
                  <a:srgbClr val="1F3864"/>
                </a:solidFill>
                <a:latin typeface="Arial" pitchFamily="34" charset="0"/>
                <a:ea typeface="Arial" pitchFamily="34" charset="-122"/>
                <a:cs typeface="Arial" pitchFamily="34" charset="-120"/>
              </a:rPr>
              <a:t>the professional advisors of Smokefree Blackpool, we suggest (Blackpool Teaching Hospitals NHS Foundation Trust, no date b).</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The ways people can become part of it: </a:t>
            </a:r>
            <a:r>
              <a:rPr lang="en-US" sz="1800" dirty="0">
                <a:solidFill>
                  <a:srgbClr val="1F3864"/>
                </a:solidFill>
                <a:latin typeface="Arial" pitchFamily="34" charset="0"/>
                <a:ea typeface="Arial" pitchFamily="34" charset="-122"/>
                <a:cs typeface="Arial" pitchFamily="34" charset="-120"/>
              </a:rPr>
              <a:t>GP, pharmacy, employers, social media and local Stoptober posters.</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Cost: </a:t>
            </a:r>
            <a:r>
              <a:rPr lang="en-US" sz="1800" dirty="0">
                <a:solidFill>
                  <a:srgbClr val="1F3864"/>
                </a:solidFill>
                <a:latin typeface="Arial" pitchFamily="34" charset="0"/>
                <a:ea typeface="Arial" pitchFamily="34" charset="-122"/>
                <a:cs typeface="Arial" pitchFamily="34" charset="-120"/>
              </a:rPr>
              <a:t>we utilise current advisers, free medicines and free Stoptober resources, and monitor cost per quitter (OHID, 2026).</a:t>
            </a:r>
            <a:endParaRPr lang="en-US" sz="1800" dirty="0"/>
          </a:p>
        </p:txBody>
      </p:sp>
      <p:sp>
        <p:nvSpPr>
          <p:cNvPr id="5" name="Year timeline"/>
          <p:cNvSpPr txBox="1"/>
          <p:nvPr/>
        </p:nvSpPr>
        <p:spPr>
          <a:xfrm>
            <a:off x="548640" y="5394960"/>
            <a:ext cx="11094415" cy="347472"/>
          </a:xfrm>
          <a:prstGeom prst="rect">
            <a:avLst/>
          </a:prstGeom>
          <a:noFill/>
          <a:ln/>
        </p:spPr>
        <p:txBody>
          <a:bodyPr wrap="square" lIns="0" tIns="0" rIns="0" bIns="0"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Sep: posters  →  Oct: round 1  →  Jan: round 2  →  Apr: round 3  →  Jul: round 4</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12</a:t>
            </a:fld>
            <a:endParaRPr lang="en-US"/>
          </a:p>
        </p:txBody>
      </p:sp>
    </p:spTree>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How we will check if it works</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RCP (2026); Kwah, Fulton and Brown (2019); Peckham et al. (2025)</a:t>
            </a:r>
            <a:endParaRPr lang="en-US" sz="1800" dirty="0"/>
          </a:p>
        </p:txBody>
      </p:sp>
      <p:sp>
        <p:nvSpPr>
          <p:cNvPr id="4" name="Slide 12 body"/>
          <p:cNvSpPr txBox="1"/>
          <p:nvPr/>
        </p:nvSpPr>
        <p:spPr>
          <a:xfrm>
            <a:off x="548640" y="1188720"/>
            <a:ext cx="11094415"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Process: </a:t>
            </a:r>
            <a:r>
              <a:rPr lang="en-US" sz="1800" dirty="0">
                <a:solidFill>
                  <a:srgbClr val="1F3864"/>
                </a:solidFill>
                <a:latin typeface="Arial" pitchFamily="34" charset="0"/>
                <a:ea typeface="Arial" pitchFamily="34" charset="-122"/>
                <a:cs typeface="Arial" pitchFamily="34" charset="-120"/>
              </a:rPr>
              <a:t>did we perform it correctly, and did the appropriate individuals attend?</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Outcome: </a:t>
            </a:r>
            <a:r>
              <a:rPr lang="en-US" sz="1800" dirty="0">
                <a:solidFill>
                  <a:srgbClr val="1F3864"/>
                </a:solidFill>
                <a:latin typeface="Arial" pitchFamily="34" charset="0"/>
                <a:ea typeface="Arial" pitchFamily="34" charset="-122"/>
                <a:cs typeface="Arial" pitchFamily="34" charset="-120"/>
              </a:rPr>
              <a:t>did people smoke less or quit smoking? (Aims 2 and 3)</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Impact: </a:t>
            </a:r>
            <a:r>
              <a:rPr lang="en-US" sz="1800" dirty="0">
                <a:solidFill>
                  <a:srgbClr val="1F3864"/>
                </a:solidFill>
                <a:latin typeface="Arial" pitchFamily="34" charset="0"/>
                <a:ea typeface="Arial" pitchFamily="34" charset="-122"/>
                <a:cs typeface="Arial" pitchFamily="34" charset="-120"/>
              </a:rPr>
              <a:t>was there any change in smoking in Blackpool? (Aim 1)</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Hypothesis: </a:t>
            </a:r>
            <a:r>
              <a:rPr lang="en-US" sz="1800" dirty="0">
                <a:solidFill>
                  <a:srgbClr val="1F3864"/>
                </a:solidFill>
                <a:latin typeface="Arial" pitchFamily="34" charset="0"/>
                <a:ea typeface="Arial" pitchFamily="34" charset="-122"/>
                <a:cs typeface="Arial" pitchFamily="34" charset="-120"/>
              </a:rPr>
              <a:t>people sent by GPs, pharmacies and employers will include more routine and manual workers than people who sign up independently (RCP, 2026; Kwah, Fulton and Brown, 2019; Peckham et al., 2025).</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13</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Process evaluation</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NICE (2025); Ford et al. (2025); Kwah, Fulton and Brown (2019)</a:t>
            </a:r>
            <a:endParaRPr lang="en-US" sz="1800" dirty="0"/>
          </a:p>
        </p:txBody>
      </p:sp>
      <p:sp>
        <p:nvSpPr>
          <p:cNvPr id="4" name="Slide 13 body"/>
          <p:cNvSpPr txBox="1"/>
          <p:nvPr/>
        </p:nvSpPr>
        <p:spPr>
          <a:xfrm>
            <a:off x="548640" y="1188720"/>
            <a:ext cx="11094415" cy="443484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We take a note of who arrives every week. Our objective: everybody attends 6 or more of the 8 meetings.</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Weekly checklist: CO test completed and slips discussed (NICE,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Information we capture initially is age, occupation, post code and source of knowledge about us.</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We keep count of how many times staff contact every person, as staff support is important (Ford et al.,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We enquire: "Did you know that Smokefree Blackpool is free?" (Kwah, Fulton and Brown, 2019).</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Before launch: our poster, times and venues are tested in two focus groups with local smokers aged 25 to 34.</a:t>
            </a:r>
            <a:endParaRPr lang="en-US" sz="1800" dirty="0"/>
          </a:p>
        </p:txBody>
      </p:sp>
      <p:sp>
        <p:nvSpPr>
          <p:cNvPr id="5" name="Process flow"/>
          <p:cNvSpPr txBox="1"/>
          <p:nvPr/>
        </p:nvSpPr>
        <p:spPr>
          <a:xfrm>
            <a:off x="548640" y="5715000"/>
            <a:ext cx="11094415" cy="411480"/>
          </a:xfrm>
          <a:prstGeom prst="rect">
            <a:avLst/>
          </a:prstGeom>
          <a:noFill/>
          <a:ln/>
        </p:spPr>
        <p:txBody>
          <a:bodyPr wrap="square" lIns="0" tIns="0" rIns="0" bIns="0"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Referral   →   First form   →   Weekly register and checklist   →   Final survey</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14</a:t>
            </a:fld>
            <a:endParaRPr lang="en-US"/>
          </a:p>
        </p:txBody>
      </p:sp>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Outcome evaluation</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NICE (2025); Peckham et al. (2025)</a:t>
            </a:r>
            <a:endParaRPr lang="en-US" sz="1800" dirty="0"/>
          </a:p>
        </p:txBody>
      </p:sp>
      <p:sp>
        <p:nvSpPr>
          <p:cNvPr id="4" name="Slide 14 body"/>
          <p:cNvSpPr txBox="1"/>
          <p:nvPr/>
        </p:nvSpPr>
        <p:spPr>
          <a:xfrm>
            <a:off x="548640" y="1188720"/>
            <a:ext cx="11094415"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Week 1: </a:t>
            </a:r>
            <a:r>
              <a:rPr lang="en-US" sz="1800" dirty="0">
                <a:solidFill>
                  <a:srgbClr val="1F3864"/>
                </a:solidFill>
                <a:latin typeface="Arial" pitchFamily="34" charset="0"/>
                <a:ea typeface="Arial" pitchFamily="34" charset="-122"/>
                <a:cs typeface="Arial" pitchFamily="34" charset="-120"/>
              </a:rPr>
              <a:t>first CO test and a count of cigarettes a day.</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Week 3: </a:t>
            </a:r>
            <a:r>
              <a:rPr lang="en-US" sz="1800" dirty="0">
                <a:solidFill>
                  <a:srgbClr val="1F3864"/>
                </a:solidFill>
                <a:latin typeface="Arial" pitchFamily="34" charset="0"/>
                <a:ea typeface="Arial" pitchFamily="34" charset="-122"/>
                <a:cs typeface="Arial" pitchFamily="34" charset="-120"/>
              </a:rPr>
              <a:t>quit day.</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Week 7: </a:t>
            </a:r>
            <a:r>
              <a:rPr lang="en-US" sz="1800" dirty="0">
                <a:solidFill>
                  <a:srgbClr val="1F3864"/>
                </a:solidFill>
                <a:latin typeface="Arial" pitchFamily="34" charset="0"/>
                <a:ea typeface="Arial" pitchFamily="34" charset="-122"/>
                <a:cs typeface="Arial" pitchFamily="34" charset="-120"/>
              </a:rPr>
              <a:t>28 days after quit day. A CO test confirms the quit (Aim 2).</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Week 8: </a:t>
            </a:r>
            <a:r>
              <a:rPr lang="en-US" sz="1800" dirty="0">
                <a:solidFill>
                  <a:srgbClr val="1F3864"/>
                </a:solidFill>
                <a:latin typeface="Arial" pitchFamily="34" charset="0"/>
                <a:ea typeface="Arial" pitchFamily="34" charset="-122"/>
                <a:cs typeface="Arial" pitchFamily="34" charset="-120"/>
              </a:rPr>
              <a:t>we investigate the extent to which individuals in the cut down route cut down (Aim 3).</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3 months: </a:t>
            </a:r>
            <a:r>
              <a:rPr lang="en-US" sz="1800" dirty="0">
                <a:solidFill>
                  <a:srgbClr val="1F3864"/>
                </a:solidFill>
                <a:latin typeface="Arial" pitchFamily="34" charset="0"/>
                <a:ea typeface="Arial" pitchFamily="34" charset="-122"/>
                <a:cs typeface="Arial" pitchFamily="34" charset="-120"/>
              </a:rPr>
              <a:t>follow up.</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Why test? </a:t>
            </a:r>
            <a:r>
              <a:rPr lang="en-US" sz="1800" dirty="0">
                <a:solidFill>
                  <a:srgbClr val="1F3864"/>
                </a:solidFill>
                <a:latin typeface="Arial" pitchFamily="34" charset="0"/>
                <a:ea typeface="Arial" pitchFamily="34" charset="-122"/>
                <a:cs typeface="Arial" pitchFamily="34" charset="-120"/>
              </a:rPr>
              <a:t>Only 29% of studies done on young adults were full size trials that tested quits (Peckham et al., 2025). CO is tested at each visit (NICE,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Limit: </a:t>
            </a:r>
            <a:r>
              <a:rPr lang="en-US" sz="1800" dirty="0">
                <a:solidFill>
                  <a:srgbClr val="1F3864"/>
                </a:solidFill>
                <a:latin typeface="Arial" pitchFamily="34" charset="0"/>
                <a:ea typeface="Arial" pitchFamily="34" charset="-122"/>
                <a:cs typeface="Arial" pitchFamily="34" charset="-120"/>
              </a:rPr>
              <a:t>CO cannot indicate vaping and can only indicate recent smoking; thus, we use diaries as well.</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15</a:t>
            </a:fld>
            <a:endParaRPr 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Impact evaluation and measuring our aims</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OHID (2026); Blackpool JSNA (2026); ONS (2026)</a:t>
            </a:r>
            <a:endParaRPr lang="en-US" sz="1800" dirty="0"/>
          </a:p>
        </p:txBody>
      </p:sp>
      <p:graphicFrame>
        <p:nvGraphicFramePr>
          <p:cNvPr id="16" name="Measures table"/>
          <p:cNvGraphicFramePr>
            <a:graphicFrameLocks noGrp="1"/>
          </p:cNvGraphicFramePr>
          <p:nvPr/>
        </p:nvGraphicFramePr>
        <p:xfrm>
          <a:off x="548640" y="1188720"/>
          <a:ext cx="11094415" cy="2286000"/>
        </p:xfrm>
        <a:graphic>
          <a:graphicData uri="http://schemas.openxmlformats.org/drawingml/2006/table">
            <a:tbl>
              <a:tblPr/>
              <a:tblGrid>
                <a:gridCol w="18288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gridCol w="3520440">
                  <a:extLst>
                    <a:ext uri="{9D8B030D-6E8A-4147-A177-3AD203B41FA5}">
                      <a16:colId xmlns:a16="http://schemas.microsoft.com/office/drawing/2014/main" val="20002"/>
                    </a:ext>
                  </a:extLst>
                </a:gridCol>
                <a:gridCol w="2316175">
                  <a:extLst>
                    <a:ext uri="{9D8B030D-6E8A-4147-A177-3AD203B41FA5}">
                      <a16:colId xmlns:a16="http://schemas.microsoft.com/office/drawing/2014/main" val="20003"/>
                    </a:ext>
                  </a:extLst>
                </a:gridCol>
              </a:tblGrid>
              <a:tr h="457200">
                <a:tc>
                  <a:txBody>
                    <a:bodyPr/>
                    <a:lstStyle/>
                    <a:p>
                      <a:pPr marL="0" indent="0">
                        <a:buNone/>
                      </a:pPr>
                      <a:r>
                        <a:rPr lang="en-US" sz="1800" b="1" dirty="0">
                          <a:solidFill>
                            <a:srgbClr val="1F3864"/>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What we measure</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Where from</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When</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0"/>
                  </a:ext>
                </a:extLst>
              </a:tr>
              <a:tr h="457200">
                <a:tc>
                  <a:txBody>
                    <a:bodyPr/>
                    <a:lstStyle/>
                    <a:p>
                      <a:pPr marL="0" indent="0">
                        <a:buNone/>
                      </a:pPr>
                      <a:r>
                        <a:rPr lang="en-US" sz="1800" dirty="0">
                          <a:solidFill>
                            <a:srgbClr val="1F3864"/>
                          </a:solidFill>
                          <a:latin typeface="Arial" pitchFamily="34" charset="0"/>
                          <a:ea typeface="Arial" pitchFamily="34" charset="-122"/>
                          <a:cs typeface="Arial" pitchFamily="34" charset="-120"/>
                        </a:rPr>
                        <a:t>1 Reach</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Referrals, age 25 to 34</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Smokefree Blackpool records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6 and 12 months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1"/>
                  </a:ext>
                </a:extLst>
              </a:tr>
              <a:tr h="457200">
                <a:tc>
                  <a:txBody>
                    <a:bodyPr/>
                    <a:lstStyle/>
                    <a:p>
                      <a:pPr marL="0" indent="0">
                        <a:buNone/>
                      </a:pPr>
                      <a:r>
                        <a:rPr lang="en-US" sz="1800" dirty="0">
                          <a:solidFill>
                            <a:srgbClr val="1F3864"/>
                          </a:solidFill>
                          <a:latin typeface="Arial" pitchFamily="34" charset="0"/>
                          <a:ea typeface="Arial" pitchFamily="34" charset="-122"/>
                          <a:cs typeface="Arial" pitchFamily="34" charset="-120"/>
                        </a:rPr>
                        <a:t>2 Quit</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28 day quit rate</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CO tests and Fingertips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Every round</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2"/>
                  </a:ext>
                </a:extLst>
              </a:tr>
              <a:tr h="457200">
                <a:tc>
                  <a:txBody>
                    <a:bodyPr/>
                    <a:lstStyle/>
                    <a:p>
                      <a:pPr marL="0" indent="0">
                        <a:buNone/>
                      </a:pPr>
                      <a:r>
                        <a:rPr lang="en-US" sz="1800" dirty="0">
                          <a:solidFill>
                            <a:srgbClr val="1F3864"/>
                          </a:solidFill>
                          <a:latin typeface="Arial" pitchFamily="34" charset="0"/>
                          <a:ea typeface="Arial" pitchFamily="34" charset="-122"/>
                          <a:cs typeface="Arial" pitchFamily="34" charset="-120"/>
                        </a:rPr>
                        <a:t>3 Cut down</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Cigarettes a day, CO</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Session records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Week 8</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3"/>
                  </a:ext>
                </a:extLst>
              </a:tr>
              <a:tr h="457200">
                <a:tc>
                  <a:txBody>
                    <a:bodyPr/>
                    <a:lstStyle/>
                    <a:p>
                      <a:pPr marL="0" indent="0">
                        <a:buNone/>
                      </a:pPr>
                      <a:r>
                        <a:rPr lang="en-US" sz="1800" dirty="0">
                          <a:solidFill>
                            <a:srgbClr val="1F3864"/>
                          </a:solidFill>
                          <a:latin typeface="Arial" pitchFamily="34" charset="0"/>
                          <a:ea typeface="Arial" pitchFamily="34" charset="-122"/>
                          <a:cs typeface="Arial" pitchFamily="34" charset="-120"/>
                        </a:rPr>
                        <a:t>Blackpool</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Smoking rate, hospital stays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OHID and JSNA</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12 and 24 months</a:t>
                      </a:r>
                      <a:endParaRPr lang="en-US" sz="1800" dirty="0">
                        <a:latin typeface="Arial" charset="0"/>
                        <a:ea typeface="Arial" charset="0"/>
                        <a:cs typeface="Arial" charset="0"/>
                      </a:endParaRPr>
                    </a:p>
                  </a:txBody>
                  <a:tcPr marL="76200" marR="76200" marT="25400" marB="254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4"/>
                  </a:ext>
                </a:extLst>
              </a:tr>
            </a:tbl>
          </a:graphicData>
        </a:graphic>
      </p:graphicFrame>
      <p:sp>
        <p:nvSpPr>
          <p:cNvPr id="5" name="Slide 15 body"/>
          <p:cNvSpPr txBox="1"/>
          <p:nvPr/>
        </p:nvSpPr>
        <p:spPr>
          <a:xfrm>
            <a:off x="548640" y="3657600"/>
            <a:ext cx="11094415" cy="251460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Our comparison will be between Blackpool and Kingston upon Hull: both have a five year (2021 to 2025) average of 18.5% (ONS,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This is important since smoking is declining throughout the UK in any case: 9.8% in 2025 (ONS, 2026). Information comes from Fingertips and the JSNA (OHID, 2026; Blackpool JSNA,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16</a:t>
            </a:fld>
            <a:endParaRPr lang="en-US"/>
          </a:p>
        </p:txBody>
      </p:sp>
    </p:spTree>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Our campaign poster</a:t>
            </a:r>
            <a:endParaRPr lang="en-US" sz="3200" dirty="0"/>
          </a:p>
        </p:txBody>
      </p:sp>
      <p:sp>
        <p:nvSpPr>
          <p:cNvPr id="3" name="References strip"/>
          <p:cNvSpPr txBox="1"/>
          <p:nvPr/>
        </p:nvSpPr>
        <p:spPr>
          <a:xfrm>
            <a:off x="548640" y="5495544"/>
            <a:ext cx="10424160" cy="1252728"/>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ASH (2025); DHSC and NHS England (2023); NHS (no date a); Blackpool Teaching Hospitals NHS Foundation Trust (no date a; no date b); Blackpool Council (no date); WHO (2025); DHSC (2024); Heathcote (2021)</a:t>
            </a:r>
            <a:endParaRPr lang="en-US" sz="1800" dirty="0"/>
          </a:p>
        </p:txBody>
      </p:sp>
      <p:sp>
        <p:nvSpPr>
          <p:cNvPr id="4" name="Slide 16 critical point"/>
          <p:cNvSpPr txBox="1"/>
          <p:nvPr/>
        </p:nvSpPr>
        <p:spPr>
          <a:xfrm>
            <a:off x="548640" y="5001768"/>
            <a:ext cx="11094415" cy="38404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unlike the WHO (2025), we lead with gains, as most smokers know the risks (DHSC, 2024).</a:t>
            </a:r>
            <a:endParaRPr lang="en-US" sz="1800" dirty="0"/>
          </a:p>
        </p:txBody>
      </p:sp>
      <p:sp>
        <p:nvSpPr>
          <p:cNvPr id="5" name="Poster panel"/>
          <p:cNvSpPr/>
          <p:nvPr/>
        </p:nvSpPr>
        <p:spPr>
          <a:xfrm>
            <a:off x="548640" y="1051560"/>
            <a:ext cx="11094415" cy="3931920"/>
          </a:xfrm>
          <a:prstGeom prst="rect">
            <a:avLst/>
          </a:prstGeom>
          <a:solidFill>
            <a:srgbClr val="1F3864"/>
          </a:solidFill>
          <a:ln w="12700">
            <a:solidFill>
              <a:srgbClr val="1F3864"/>
            </a:solidFill>
            <a:prstDash val="solid"/>
          </a:ln>
        </p:spPr>
        <p:txBody>
          <a:bodyPr/>
          <a:lstStyle/>
          <a:p>
            <a:endParaRPr lang="en-US"/>
          </a:p>
        </p:txBody>
      </p:sp>
      <p:sp>
        <p:nvSpPr>
          <p:cNvPr id="6" name="Poster title"/>
          <p:cNvSpPr txBox="1"/>
          <p:nvPr/>
        </p:nvSpPr>
        <p:spPr>
          <a:xfrm>
            <a:off x="822960" y="1143000"/>
            <a:ext cx="7498080" cy="566928"/>
          </a:xfrm>
          <a:prstGeom prst="rect">
            <a:avLst/>
          </a:prstGeom>
          <a:noFill/>
          <a:ln/>
        </p:spPr>
        <p:txBody>
          <a:bodyPr wrap="square" lIns="0" tIns="0" rIns="0" bIns="0" rtlCol="0" anchor="ctr"/>
          <a:lstStyle/>
          <a:p>
            <a:pPr marL="0" indent="0">
              <a:buNone/>
            </a:pPr>
            <a:r>
              <a:rPr lang="en-US" sz="3600" b="1" dirty="0">
                <a:solidFill>
                  <a:srgbClr val="EEF3F8"/>
                </a:solidFill>
                <a:latin typeface="Arial" pitchFamily="34" charset="0"/>
                <a:ea typeface="Arial" pitchFamily="34" charset="-122"/>
                <a:cs typeface="Arial" pitchFamily="34" charset="-120"/>
              </a:rPr>
              <a:t>BREATHE FORWARD</a:t>
            </a:r>
            <a:endParaRPr lang="en-US" sz="3600" dirty="0"/>
          </a:p>
        </p:txBody>
      </p:sp>
      <p:sp>
        <p:nvSpPr>
          <p:cNvPr id="7" name="Poster tagline"/>
          <p:cNvSpPr txBox="1"/>
          <p:nvPr/>
        </p:nvSpPr>
        <p:spPr>
          <a:xfrm>
            <a:off x="822960" y="1709928"/>
            <a:ext cx="7498080" cy="365760"/>
          </a:xfrm>
          <a:prstGeom prst="rect">
            <a:avLst/>
          </a:prstGeom>
          <a:noFill/>
          <a:ln/>
        </p:spPr>
        <p:txBody>
          <a:bodyPr wrap="square" lIns="0" tIns="0" rIns="0" bIns="0" rtlCol="0" anchor="ctr"/>
          <a:lstStyle/>
          <a:p>
            <a:pPr marL="0" indent="0">
              <a:buNone/>
            </a:pPr>
            <a:r>
              <a:rPr lang="en-US" sz="2000" i="1" dirty="0">
                <a:solidFill>
                  <a:srgbClr val="EEF3F8"/>
                </a:solidFill>
                <a:latin typeface="Arial" pitchFamily="34" charset="0"/>
                <a:ea typeface="Arial" pitchFamily="34" charset="-122"/>
                <a:cs typeface="Arial" pitchFamily="34" charset="-120"/>
              </a:rPr>
              <a:t>Your healthiest decade starts now</a:t>
            </a:r>
            <a:endParaRPr lang="en-US" sz="2000" dirty="0"/>
          </a:p>
        </p:txBody>
      </p:sp>
      <p:sp>
        <p:nvSpPr>
          <p:cNvPr id="8" name="Poster text"/>
          <p:cNvSpPr txBox="1"/>
          <p:nvPr/>
        </p:nvSpPr>
        <p:spPr>
          <a:xfrm>
            <a:off x="822960" y="2057400"/>
            <a:ext cx="8183880" cy="2907792"/>
          </a:xfrm>
          <a:prstGeom prst="rect">
            <a:avLst/>
          </a:prstGeom>
          <a:noFill/>
          <a:ln/>
        </p:spPr>
        <p:txBody>
          <a:bodyPr wrap="square" lIns="0" tIns="0" rIns="0" bIns="0" rtlCol="0" anchor="t"/>
          <a:lstStyle/>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8 weeks free stop smoking group (ages 25 to 34), Blackpool.</a:t>
            </a:r>
            <a:endParaRPr lang="en-US" sz="1800" dirty="0"/>
          </a:p>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Lunchtime and evening classes from 1 October.</a:t>
            </a:r>
            <a:endParaRPr lang="en-US" sz="1800" dirty="0"/>
          </a:p>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Weekly support, medication, free of charge, vape advice and CO checks.</a:t>
            </a:r>
            <a:endParaRPr lang="en-US" sz="1800" dirty="0"/>
          </a:p>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28 days of abstinence: 5 times higher chances of remaining smoke free.</a:t>
            </a:r>
            <a:endParaRPr lang="en-US" sz="1800" dirty="0"/>
          </a:p>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Heart attack risk halves in 1 year. Save £2,000 or more a year.</a:t>
            </a:r>
            <a:endParaRPr lang="en-US" sz="1800" dirty="0"/>
          </a:p>
          <a:p>
            <a:pPr marL="0" indent="0" algn="l">
              <a:lnSpc>
                <a:spcPct val="150000"/>
              </a:lnSpc>
              <a:buNone/>
            </a:pPr>
            <a:r>
              <a:rPr lang="en-US" sz="1800" dirty="0">
                <a:solidFill>
                  <a:srgbClr val="EEF3F8"/>
                </a:solidFill>
                <a:latin typeface="Arial" pitchFamily="34" charset="0"/>
                <a:ea typeface="Arial" pitchFamily="34" charset="-122"/>
                <a:cs typeface="Arial" pitchFamily="34" charset="-120"/>
              </a:rPr>
              <a:t>50 percent of the lifelong smokers die as a result of smoking.</a:t>
            </a:r>
            <a:endParaRPr lang="en-US" sz="1800" dirty="0"/>
          </a:p>
          <a:p>
            <a:pPr marL="0" indent="0" algn="l">
              <a:lnSpc>
                <a:spcPct val="150000"/>
              </a:lnSpc>
              <a:buNone/>
            </a:pPr>
            <a:r>
              <a:rPr lang="en-US" sz="1800" b="1" dirty="0">
                <a:solidFill>
                  <a:srgbClr val="EEF3F8"/>
                </a:solidFill>
                <a:latin typeface="Arial" pitchFamily="34" charset="0"/>
                <a:ea typeface="Arial" pitchFamily="34" charset="-122"/>
                <a:cs typeface="Arial" pitchFamily="34" charset="-120"/>
              </a:rPr>
              <a:t>Call Smokefree Blackpool: 0808 196 4324</a:t>
            </a:r>
            <a:endParaRPr lang="en-US" sz="1800" dirty="0"/>
          </a:p>
        </p:txBody>
      </p:sp>
      <p:pic>
        <p:nvPicPr>
          <p:cNvPr id="9" name="Poster photo" descr="adults aged 25 to 34 enjoying the seafront"/>
          <p:cNvPicPr>
            <a:picLocks noChangeAspect="1"/>
          </p:cNvPicPr>
          <p:nvPr/>
        </p:nvPicPr>
        <p:blipFill>
          <a:blip r:embed="rId3"/>
          <a:stretch>
            <a:fillRect/>
          </a:stretch>
        </p:blipFill>
        <p:spPr>
          <a:xfrm>
            <a:off x="9098280" y="1280160"/>
            <a:ext cx="2514600" cy="2276856"/>
          </a:xfrm>
          <a:prstGeom prst="rect">
            <a:avLst/>
          </a:prstGeom>
        </p:spPr>
      </p:pic>
      <p:sp>
        <p:nvSpPr>
          <p:cNvPr id="10" name="Logo council tile"/>
          <p:cNvSpPr/>
          <p:nvPr/>
        </p:nvSpPr>
        <p:spPr>
          <a:xfrm>
            <a:off x="9098280" y="3630168"/>
            <a:ext cx="2514600" cy="685800"/>
          </a:xfrm>
          <a:prstGeom prst="rect">
            <a:avLst/>
          </a:prstGeom>
          <a:solidFill>
            <a:srgbClr val="FFFFFF"/>
          </a:solidFill>
          <a:ln w="12700">
            <a:solidFill>
              <a:srgbClr val="FFFFFF"/>
            </a:solidFill>
            <a:prstDash val="solid"/>
          </a:ln>
        </p:spPr>
        <p:txBody>
          <a:bodyPr/>
          <a:lstStyle/>
          <a:p>
            <a:endParaRPr lang="en-US"/>
          </a:p>
        </p:txBody>
      </p:sp>
      <p:pic>
        <p:nvPicPr>
          <p:cNvPr id="11" name="Logo council" descr="publichealth logo"/>
          <p:cNvPicPr>
            <a:picLocks noChangeAspect="1"/>
          </p:cNvPicPr>
          <p:nvPr/>
        </p:nvPicPr>
        <p:blipFill>
          <a:blip r:embed="rId4"/>
          <a:stretch>
            <a:fillRect/>
          </a:stretch>
        </p:blipFill>
        <p:spPr>
          <a:xfrm>
            <a:off x="9539455" y="3703320"/>
            <a:ext cx="1632251" cy="539496"/>
          </a:xfrm>
          <a:prstGeom prst="rect">
            <a:avLst/>
          </a:prstGeom>
        </p:spPr>
      </p:pic>
      <p:sp>
        <p:nvSpPr>
          <p:cNvPr id="12" name="Logo trust tile"/>
          <p:cNvSpPr/>
          <p:nvPr/>
        </p:nvSpPr>
        <p:spPr>
          <a:xfrm>
            <a:off x="9098280" y="4389120"/>
            <a:ext cx="2514600" cy="457200"/>
          </a:xfrm>
          <a:prstGeom prst="rect">
            <a:avLst/>
          </a:prstGeom>
          <a:solidFill>
            <a:srgbClr val="FFFFFF"/>
          </a:solidFill>
          <a:ln w="12700">
            <a:solidFill>
              <a:srgbClr val="FFFFFF"/>
            </a:solidFill>
            <a:prstDash val="solid"/>
          </a:ln>
        </p:spPr>
        <p:txBody>
          <a:bodyPr/>
          <a:lstStyle/>
          <a:p>
            <a:endParaRPr lang="en-US"/>
          </a:p>
        </p:txBody>
      </p:sp>
      <p:pic>
        <p:nvPicPr>
          <p:cNvPr id="13" name="Logo trust" descr="trust logo"/>
          <p:cNvPicPr>
            <a:picLocks noChangeAspect="1"/>
          </p:cNvPicPr>
          <p:nvPr/>
        </p:nvPicPr>
        <p:blipFill>
          <a:blip r:embed="rId5"/>
          <a:stretch>
            <a:fillRect/>
          </a:stretch>
        </p:blipFill>
        <p:spPr>
          <a:xfrm>
            <a:off x="9171432" y="4466284"/>
            <a:ext cx="2368296" cy="302873"/>
          </a:xfrm>
          <a:prstGeom prst="rect">
            <a:avLst/>
          </a:prstGeom>
        </p:spPr>
      </p:pic>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17</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National partners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DHSC (2026a; 2026b; no date); DHSC (2024); NHS (no date a; no date b); RCP (2026; no date); DHSC and NHS England (2023); ASH (2025)</a:t>
            </a:r>
            <a:endParaRPr lang="en-US" sz="1800" dirty="0"/>
          </a:p>
        </p:txBody>
      </p:sp>
      <p:sp>
        <p:nvSpPr>
          <p:cNvPr id="4" name="National logo 1 tile"/>
          <p:cNvSpPr/>
          <p:nvPr/>
        </p:nvSpPr>
        <p:spPr>
          <a:xfrm>
            <a:off x="548640" y="1261872"/>
            <a:ext cx="1188720" cy="598932"/>
          </a:xfrm>
          <a:prstGeom prst="rect">
            <a:avLst/>
          </a:prstGeom>
          <a:solidFill>
            <a:srgbClr val="FFFFFF"/>
          </a:solidFill>
          <a:ln w="12700">
            <a:solidFill>
              <a:srgbClr val="FFFFFF"/>
            </a:solidFill>
            <a:prstDash val="solid"/>
          </a:ln>
        </p:spPr>
        <p:txBody>
          <a:bodyPr/>
          <a:lstStyle/>
          <a:p>
            <a:endParaRPr lang="en-US"/>
          </a:p>
        </p:txBody>
      </p:sp>
      <p:pic>
        <p:nvPicPr>
          <p:cNvPr id="5" name="National logo 1" descr="stoptober logo"/>
          <p:cNvPicPr>
            <a:picLocks noChangeAspect="1"/>
          </p:cNvPicPr>
          <p:nvPr/>
        </p:nvPicPr>
        <p:blipFill>
          <a:blip r:embed="rId3"/>
          <a:stretch>
            <a:fillRect/>
          </a:stretch>
        </p:blipFill>
        <p:spPr>
          <a:xfrm>
            <a:off x="702523" y="1335024"/>
            <a:ext cx="880954" cy="452628"/>
          </a:xfrm>
          <a:prstGeom prst="rect">
            <a:avLst/>
          </a:prstGeom>
        </p:spPr>
      </p:pic>
      <p:sp>
        <p:nvSpPr>
          <p:cNvPr id="6" name="National partner 1"/>
          <p:cNvSpPr txBox="1"/>
          <p:nvPr/>
        </p:nvSpPr>
        <p:spPr>
          <a:xfrm>
            <a:off x="1965960" y="1188720"/>
            <a:ext cx="9677095" cy="781812"/>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Stoptober (DHSC). Aim: </a:t>
            </a:r>
            <a:r>
              <a:rPr lang="en-US" sz="1800" dirty="0">
                <a:solidFill>
                  <a:srgbClr val="1F3864"/>
                </a:solidFill>
                <a:latin typeface="Arial" pitchFamily="34" charset="0"/>
                <a:ea typeface="Arial" pitchFamily="34" charset="-122"/>
                <a:cs typeface="Arial" pitchFamily="34" charset="-120"/>
              </a:rPr>
              <a:t>inspire smokers to attempt quitting every October, and materials can be customised to meet the needs of local teams (DHSC, 2026a).</a:t>
            </a:r>
            <a:endParaRPr lang="en-US" sz="1800" dirty="0"/>
          </a:p>
        </p:txBody>
      </p:sp>
      <p:sp>
        <p:nvSpPr>
          <p:cNvPr id="7" name="National logo 2 tile"/>
          <p:cNvSpPr/>
          <p:nvPr/>
        </p:nvSpPr>
        <p:spPr>
          <a:xfrm>
            <a:off x="548640" y="2089404"/>
            <a:ext cx="1188720" cy="598932"/>
          </a:xfrm>
          <a:prstGeom prst="rect">
            <a:avLst/>
          </a:prstGeom>
          <a:solidFill>
            <a:srgbClr val="FFFFFF"/>
          </a:solidFill>
          <a:ln w="12700">
            <a:solidFill>
              <a:srgbClr val="FFFFFF"/>
            </a:solidFill>
            <a:prstDash val="solid"/>
          </a:ln>
        </p:spPr>
        <p:txBody>
          <a:bodyPr/>
          <a:lstStyle/>
          <a:p>
            <a:endParaRPr lang="en-US"/>
          </a:p>
        </p:txBody>
      </p:sp>
      <p:pic>
        <p:nvPicPr>
          <p:cNvPr id="8" name="National logo 2" descr="dhsc logo"/>
          <p:cNvPicPr>
            <a:picLocks noChangeAspect="1"/>
          </p:cNvPicPr>
          <p:nvPr/>
        </p:nvPicPr>
        <p:blipFill>
          <a:blip r:embed="rId4"/>
          <a:stretch>
            <a:fillRect/>
          </a:stretch>
        </p:blipFill>
        <p:spPr>
          <a:xfrm>
            <a:off x="915977" y="2162556"/>
            <a:ext cx="454047" cy="452628"/>
          </a:xfrm>
          <a:prstGeom prst="rect">
            <a:avLst/>
          </a:prstGeom>
        </p:spPr>
      </p:pic>
      <p:sp>
        <p:nvSpPr>
          <p:cNvPr id="9" name="National partner 2"/>
          <p:cNvSpPr txBox="1"/>
          <p:nvPr/>
        </p:nvSpPr>
        <p:spPr>
          <a:xfrm>
            <a:off x="1965960" y="2016252"/>
            <a:ext cx="9677095" cy="781812"/>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Swap to Stop (DHSC). Aim: </a:t>
            </a:r>
            <a:r>
              <a:rPr lang="en-US" sz="1800" dirty="0">
                <a:solidFill>
                  <a:srgbClr val="1F3864"/>
                </a:solidFill>
                <a:latin typeface="Arial" pitchFamily="34" charset="0"/>
                <a:ea typeface="Arial" pitchFamily="34" charset="-122"/>
                <a:cs typeface="Arial" pitchFamily="34" charset="-120"/>
              </a:rPr>
              <a:t>offer almost 1 in 5 adult smokers in England a vape kit and support (DHSC, 2024).</a:t>
            </a:r>
            <a:endParaRPr lang="en-US" sz="1800" dirty="0"/>
          </a:p>
        </p:txBody>
      </p:sp>
      <p:sp>
        <p:nvSpPr>
          <p:cNvPr id="10" name="National logo 3 tile"/>
          <p:cNvSpPr/>
          <p:nvPr/>
        </p:nvSpPr>
        <p:spPr>
          <a:xfrm>
            <a:off x="548640" y="2916936"/>
            <a:ext cx="1188720" cy="598932"/>
          </a:xfrm>
          <a:prstGeom prst="rect">
            <a:avLst/>
          </a:prstGeom>
          <a:solidFill>
            <a:srgbClr val="FFFFFF"/>
          </a:solidFill>
          <a:ln w="12700">
            <a:solidFill>
              <a:srgbClr val="FFFFFF"/>
            </a:solidFill>
            <a:prstDash val="solid"/>
          </a:ln>
        </p:spPr>
        <p:txBody>
          <a:bodyPr/>
          <a:lstStyle/>
          <a:p>
            <a:endParaRPr lang="en-US"/>
          </a:p>
        </p:txBody>
      </p:sp>
      <p:pic>
        <p:nvPicPr>
          <p:cNvPr id="11" name="National logo 3" descr="betterhealth logo"/>
          <p:cNvPicPr>
            <a:picLocks noChangeAspect="1"/>
          </p:cNvPicPr>
          <p:nvPr/>
        </p:nvPicPr>
        <p:blipFill>
          <a:blip r:embed="rId5"/>
          <a:stretch>
            <a:fillRect/>
          </a:stretch>
        </p:blipFill>
        <p:spPr>
          <a:xfrm>
            <a:off x="917245" y="2990088"/>
            <a:ext cx="451510" cy="452628"/>
          </a:xfrm>
          <a:prstGeom prst="rect">
            <a:avLst/>
          </a:prstGeom>
        </p:spPr>
      </p:pic>
      <p:sp>
        <p:nvSpPr>
          <p:cNvPr id="12" name="National partner 3"/>
          <p:cNvSpPr txBox="1"/>
          <p:nvPr/>
        </p:nvSpPr>
        <p:spPr>
          <a:xfrm>
            <a:off x="1965960" y="2843784"/>
            <a:ext cx="9677095" cy="781812"/>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NHS Better Health Quit Smoking. Aim: </a:t>
            </a:r>
            <a:r>
              <a:rPr lang="en-US" sz="1800" dirty="0">
                <a:solidFill>
                  <a:srgbClr val="1F3864"/>
                </a:solidFill>
                <a:latin typeface="Arial" pitchFamily="34" charset="0"/>
                <a:ea typeface="Arial" pitchFamily="34" charset="-122"/>
                <a:cs typeface="Arial" pitchFamily="34" charset="-120"/>
              </a:rPr>
              <a:t>assist individuals in locating stop smoking products and assistance (NHS, no date a).</a:t>
            </a:r>
            <a:endParaRPr lang="en-US" sz="1800" dirty="0"/>
          </a:p>
        </p:txBody>
      </p:sp>
      <p:sp>
        <p:nvSpPr>
          <p:cNvPr id="13" name="National logo 4 tile"/>
          <p:cNvSpPr/>
          <p:nvPr/>
        </p:nvSpPr>
        <p:spPr>
          <a:xfrm>
            <a:off x="548640" y="3744468"/>
            <a:ext cx="1188720" cy="598932"/>
          </a:xfrm>
          <a:prstGeom prst="rect">
            <a:avLst/>
          </a:prstGeom>
          <a:solidFill>
            <a:srgbClr val="FFFFFF"/>
          </a:solidFill>
          <a:ln w="12700">
            <a:solidFill>
              <a:srgbClr val="FFFFFF"/>
            </a:solidFill>
            <a:prstDash val="solid"/>
          </a:ln>
        </p:spPr>
        <p:txBody>
          <a:bodyPr/>
          <a:lstStyle/>
          <a:p>
            <a:endParaRPr lang="en-US"/>
          </a:p>
        </p:txBody>
      </p:sp>
      <p:pic>
        <p:nvPicPr>
          <p:cNvPr id="14" name="National logo 4" descr="rcp logo"/>
          <p:cNvPicPr>
            <a:picLocks noChangeAspect="1"/>
          </p:cNvPicPr>
          <p:nvPr/>
        </p:nvPicPr>
        <p:blipFill>
          <a:blip r:embed="rId6"/>
          <a:stretch>
            <a:fillRect/>
          </a:stretch>
        </p:blipFill>
        <p:spPr>
          <a:xfrm>
            <a:off x="953984" y="3817620"/>
            <a:ext cx="378033" cy="452628"/>
          </a:xfrm>
          <a:prstGeom prst="rect">
            <a:avLst/>
          </a:prstGeom>
        </p:spPr>
      </p:pic>
      <p:sp>
        <p:nvSpPr>
          <p:cNvPr id="15" name="National partner 4"/>
          <p:cNvSpPr txBox="1"/>
          <p:nvPr/>
        </p:nvSpPr>
        <p:spPr>
          <a:xfrm>
            <a:off x="1965960" y="3671316"/>
            <a:ext cx="9677095" cy="781812"/>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Royal College of Physicians. Aim: </a:t>
            </a:r>
            <a:r>
              <a:rPr lang="en-US" sz="1800" dirty="0">
                <a:solidFill>
                  <a:srgbClr val="1F3864"/>
                </a:solidFill>
                <a:latin typeface="Arial" pitchFamily="34" charset="0"/>
                <a:ea typeface="Arial" pitchFamily="34" charset="-122"/>
                <a:cs typeface="Arial" pitchFamily="34" charset="-120"/>
              </a:rPr>
              <a:t>quit smoking assistance provided to all smokers within all NHS services, and a national strategy regarding the most smoking groups (RCP, 2026).</a:t>
            </a:r>
            <a:endParaRPr lang="en-US" sz="1800" dirty="0"/>
          </a:p>
        </p:txBody>
      </p:sp>
      <p:sp>
        <p:nvSpPr>
          <p:cNvPr id="16" name="Slide 17 critical point"/>
          <p:cNvSpPr txBox="1"/>
          <p:nvPr/>
        </p:nvSpPr>
        <p:spPr>
          <a:xfrm>
            <a:off x="548640" y="4498848"/>
            <a:ext cx="11094415" cy="1280160"/>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Stoptober campaign has assisted more than 2.5 million individuals to quit within 12 years (DHSC and NHS England, 2023), yet campaigns targeting the whole population might overlook deprived groups (ASH, 2025). So we add local targeting.</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18</a:t>
            </a:fld>
            <a:endParaRPr 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Local partners in Blackpool</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Blackpool Teaching Hospitals NHS Foundation Trust (no date a; no date b); Blackpool Council (no date); Blackpool JSNA (2026); OHID (2026)</a:t>
            </a:r>
            <a:endParaRPr lang="en-US" sz="1800" dirty="0"/>
          </a:p>
        </p:txBody>
      </p:sp>
      <p:sp>
        <p:nvSpPr>
          <p:cNvPr id="4" name="Local logo 1 tile"/>
          <p:cNvSpPr/>
          <p:nvPr/>
        </p:nvSpPr>
        <p:spPr>
          <a:xfrm>
            <a:off x="548640" y="1261872"/>
            <a:ext cx="2011680" cy="731520"/>
          </a:xfrm>
          <a:prstGeom prst="rect">
            <a:avLst/>
          </a:prstGeom>
          <a:solidFill>
            <a:srgbClr val="FFFFFF"/>
          </a:solidFill>
          <a:ln w="12700">
            <a:solidFill>
              <a:srgbClr val="FFFFFF"/>
            </a:solidFill>
            <a:prstDash val="solid"/>
          </a:ln>
        </p:spPr>
        <p:txBody>
          <a:bodyPr/>
          <a:lstStyle/>
          <a:p>
            <a:endParaRPr lang="en-US"/>
          </a:p>
        </p:txBody>
      </p:sp>
      <p:pic>
        <p:nvPicPr>
          <p:cNvPr id="5" name="Local logo 1" descr="trust logo"/>
          <p:cNvPicPr>
            <a:picLocks noChangeAspect="1"/>
          </p:cNvPicPr>
          <p:nvPr/>
        </p:nvPicPr>
        <p:blipFill>
          <a:blip r:embed="rId3"/>
          <a:stretch>
            <a:fillRect/>
          </a:stretch>
        </p:blipFill>
        <p:spPr>
          <a:xfrm>
            <a:off x="621792" y="1508354"/>
            <a:ext cx="1865376" cy="238556"/>
          </a:xfrm>
          <a:prstGeom prst="rect">
            <a:avLst/>
          </a:prstGeom>
        </p:spPr>
      </p:pic>
      <p:sp>
        <p:nvSpPr>
          <p:cNvPr id="6" name="Local partner 1"/>
          <p:cNvSpPr txBox="1"/>
          <p:nvPr/>
        </p:nvSpPr>
        <p:spPr>
          <a:xfrm>
            <a:off x="2788920" y="1188720"/>
            <a:ext cx="8854135" cy="1235847"/>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Smokefree Blackpool. Aim: </a:t>
            </a:r>
            <a:r>
              <a:rPr lang="en-US" sz="1800" dirty="0">
                <a:solidFill>
                  <a:srgbClr val="1F3864"/>
                </a:solidFill>
                <a:latin typeface="Arial" pitchFamily="34" charset="0"/>
                <a:ea typeface="Arial" pitchFamily="34" charset="-122"/>
                <a:cs typeface="Arial" pitchFamily="34" charset="-120"/>
              </a:rPr>
              <a:t>protect and promote health through education, prevention and protection. Gives 12 weeks of free support and medicine (Blackpool Teaching Hospitals NHS Foundation Trust, no date b).</a:t>
            </a:r>
            <a:endParaRPr lang="en-US" sz="1800" dirty="0"/>
          </a:p>
        </p:txBody>
      </p:sp>
      <p:sp>
        <p:nvSpPr>
          <p:cNvPr id="7" name="Local logo 2 tile"/>
          <p:cNvSpPr/>
          <p:nvPr/>
        </p:nvSpPr>
        <p:spPr>
          <a:xfrm>
            <a:off x="548640" y="2497719"/>
            <a:ext cx="2011680" cy="731520"/>
          </a:xfrm>
          <a:prstGeom prst="rect">
            <a:avLst/>
          </a:prstGeom>
          <a:solidFill>
            <a:srgbClr val="FFFFFF"/>
          </a:solidFill>
          <a:ln w="12700">
            <a:solidFill>
              <a:srgbClr val="FFFFFF"/>
            </a:solidFill>
            <a:prstDash val="solid"/>
          </a:ln>
        </p:spPr>
        <p:txBody>
          <a:bodyPr/>
          <a:lstStyle/>
          <a:p>
            <a:endParaRPr lang="en-US"/>
          </a:p>
        </p:txBody>
      </p:sp>
      <p:pic>
        <p:nvPicPr>
          <p:cNvPr id="8" name="Local logo 2" descr="publichealth logo"/>
          <p:cNvPicPr>
            <a:picLocks noChangeAspect="1"/>
          </p:cNvPicPr>
          <p:nvPr/>
        </p:nvPicPr>
        <p:blipFill>
          <a:blip r:embed="rId4"/>
          <a:stretch>
            <a:fillRect/>
          </a:stretch>
        </p:blipFill>
        <p:spPr>
          <a:xfrm>
            <a:off x="669192" y="2570871"/>
            <a:ext cx="1770577" cy="585216"/>
          </a:xfrm>
          <a:prstGeom prst="rect">
            <a:avLst/>
          </a:prstGeom>
        </p:spPr>
      </p:pic>
      <p:sp>
        <p:nvSpPr>
          <p:cNvPr id="9" name="Local partner 2"/>
          <p:cNvSpPr txBox="1"/>
          <p:nvPr/>
        </p:nvSpPr>
        <p:spPr>
          <a:xfrm>
            <a:off x="2788920" y="2424567"/>
            <a:ext cx="8854135" cy="1235847"/>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Blackpool Council Public Health. Aim: </a:t>
            </a:r>
            <a:r>
              <a:rPr lang="en-US" sz="1800" dirty="0">
                <a:solidFill>
                  <a:srgbClr val="1F3864"/>
                </a:solidFill>
                <a:latin typeface="Arial" pitchFamily="34" charset="0"/>
                <a:ea typeface="Arial" pitchFamily="34" charset="-122"/>
                <a:cs typeface="Arial" pitchFamily="34" charset="-120"/>
              </a:rPr>
              <a:t>supports the national smoke free generation strategy and considers vapes as a temporary method to quit. It would finance our campaign (Blackpool JSNA, 2026).</a:t>
            </a:r>
            <a:endParaRPr lang="en-US" sz="1800" dirty="0"/>
          </a:p>
        </p:txBody>
      </p:sp>
      <p:sp>
        <p:nvSpPr>
          <p:cNvPr id="10" name="Local partner 3"/>
          <p:cNvSpPr txBox="1"/>
          <p:nvPr/>
        </p:nvSpPr>
        <p:spPr>
          <a:xfrm>
            <a:off x="2788920" y="3660414"/>
            <a:ext cx="8854135" cy="1235847"/>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Blackpool Smokefree Alliance. Aim: </a:t>
            </a:r>
            <a:r>
              <a:rPr lang="en-US" sz="1800" dirty="0">
                <a:solidFill>
                  <a:srgbClr val="1F3864"/>
                </a:solidFill>
                <a:latin typeface="Arial" pitchFamily="34" charset="0"/>
                <a:ea typeface="Arial" pitchFamily="34" charset="-122"/>
                <a:cs typeface="Arial" pitchFamily="34" charset="-120"/>
              </a:rPr>
              <a:t>prevent people from starting, narrow undue disparities and assist people to quit, under 5 per cent everywhere by 2030 (Blackpool JSNA, 2026).</a:t>
            </a:r>
            <a:endParaRPr lang="en-US" sz="1800" dirty="0"/>
          </a:p>
        </p:txBody>
      </p:sp>
      <p:sp>
        <p:nvSpPr>
          <p:cNvPr id="11" name="Local partner 4"/>
          <p:cNvSpPr txBox="1"/>
          <p:nvPr/>
        </p:nvSpPr>
        <p:spPr>
          <a:xfrm>
            <a:off x="2788920" y="4896260"/>
            <a:ext cx="8854135" cy="88274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Proposed: </a:t>
            </a:r>
            <a:r>
              <a:rPr lang="en-US" sz="1800" dirty="0">
                <a:solidFill>
                  <a:srgbClr val="1F3864"/>
                </a:solidFill>
                <a:latin typeface="Arial" pitchFamily="34" charset="0"/>
                <a:ea typeface="Arial" pitchFamily="34" charset="-122"/>
                <a:cs typeface="Arial" pitchFamily="34" charset="-120"/>
              </a:rPr>
              <a:t>hotel, food and tourism employers. There are twice the odds of smoking amongst routine and manual workers (OHID,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Resources we will reuse</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DHSC (2026a); Blackpool Teaching Hospitals NHS Foundation Trust (no date b); NHS (no date a); DHSC (2024); OHID (2026); Peckham et al. (2025)</a:t>
            </a:r>
            <a:endParaRPr lang="en-US" sz="1800" dirty="0"/>
          </a:p>
        </p:txBody>
      </p:sp>
      <p:sp>
        <p:nvSpPr>
          <p:cNvPr id="4" name="Slide 19 body"/>
          <p:cNvSpPr txBox="1"/>
          <p:nvPr/>
        </p:nvSpPr>
        <p:spPr>
          <a:xfrm>
            <a:off x="548640" y="1188720"/>
            <a:ext cx="11094415"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Stoptober posters, social media posts and resources, which we can tailor to Blackpool (DHSC, 2026a).</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Click to Quit online form and a free phone line (Blackpool Teaching Hospitals NHS Foundation Trust, no date b).</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NHS Better Health guide to quit products (NHS, no date a).</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Swap to Stop vape kits, if the scheme operates in Blackpool (DHSC, 2024).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Fingertips information available on stop smoking services, to test our findings (OHID,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Testing online tools was mostly done with students, therefore we retain face to face and phone assistance as well (Peckham et al., 2025).</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Physiological (body) benefits of quitting</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NHS (no date a); DHSC and NHS England (2023); Vallet (2020)</a:t>
            </a:r>
            <a:endParaRPr lang="en-US" sz="1800" dirty="0"/>
          </a:p>
        </p:txBody>
      </p:sp>
      <p:sp>
        <p:nvSpPr>
          <p:cNvPr id="4" name="Slide 20 body"/>
          <p:cNvSpPr txBox="1"/>
          <p:nvPr/>
        </p:nvSpPr>
        <p:spPr>
          <a:xfrm>
            <a:off x="548640" y="1188720"/>
            <a:ext cx="6949440"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Days or weeks: </a:t>
            </a:r>
            <a:r>
              <a:rPr lang="en-US" sz="1800" dirty="0">
                <a:solidFill>
                  <a:srgbClr val="1F3864"/>
                </a:solidFill>
                <a:latin typeface="Arial" pitchFamily="34" charset="0"/>
                <a:ea typeface="Arial" pitchFamily="34" charset="-122"/>
                <a:cs typeface="Arial" pitchFamily="34" charset="-120"/>
              </a:rPr>
              <a:t>taste, smell, breathing and energy improve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Then: </a:t>
            </a:r>
            <a:r>
              <a:rPr lang="en-US" sz="1800" dirty="0">
                <a:solidFill>
                  <a:srgbClr val="1F3864"/>
                </a:solidFill>
                <a:latin typeface="Arial" pitchFamily="34" charset="0"/>
                <a:ea typeface="Arial" pitchFamily="34" charset="-122"/>
                <a:cs typeface="Arial" pitchFamily="34" charset="-120"/>
              </a:rPr>
              <a:t>blood flow and lungs work better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1 year: </a:t>
            </a:r>
            <a:r>
              <a:rPr lang="en-US" sz="1800" dirty="0">
                <a:solidFill>
                  <a:srgbClr val="1F3864"/>
                </a:solidFill>
                <a:latin typeface="Arial" pitchFamily="34" charset="0"/>
                <a:ea typeface="Arial" pitchFamily="34" charset="-122"/>
                <a:cs typeface="Arial" pitchFamily="34" charset="-120"/>
              </a:rPr>
              <a:t>risk of heart attack is reduced by half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10 years: </a:t>
            </a:r>
            <a:r>
              <a:rPr lang="en-US" sz="1800" dirty="0">
                <a:solidFill>
                  <a:srgbClr val="1F3864"/>
                </a:solidFill>
                <a:latin typeface="Arial" pitchFamily="34" charset="0"/>
                <a:ea typeface="Arial" pitchFamily="34" charset="-122"/>
                <a:cs typeface="Arial" pitchFamily="34" charset="-120"/>
              </a:rPr>
              <a:t>the chance to die of lung cancer is cut in half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15 years: </a:t>
            </a:r>
            <a:r>
              <a:rPr lang="en-US" sz="1800" dirty="0">
                <a:solidFill>
                  <a:srgbClr val="1F3864"/>
                </a:solidFill>
                <a:latin typeface="Arial" pitchFamily="34" charset="0"/>
                <a:ea typeface="Arial" pitchFamily="34" charset="-122"/>
                <a:cs typeface="Arial" pitchFamily="34" charset="-120"/>
              </a:rPr>
              <a:t>risk of heart attack is equal to the risk of a non smoker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Survey: </a:t>
            </a:r>
            <a:r>
              <a:rPr lang="en-US" sz="1800" dirty="0">
                <a:solidFill>
                  <a:srgbClr val="1F3864"/>
                </a:solidFill>
                <a:latin typeface="Arial" pitchFamily="34" charset="0"/>
                <a:ea typeface="Arial" pitchFamily="34" charset="-122"/>
                <a:cs typeface="Arial" pitchFamily="34" charset="-120"/>
              </a:rPr>
              <a:t>95% of ex smokers felt that good changes had occurred during 2 weeks, but individuals themselves reported this (DHSC and NHS England, 2023).</a:t>
            </a:r>
            <a:endParaRPr lang="en-US" sz="1800" dirty="0"/>
          </a:p>
        </p:txBody>
      </p:sp>
      <p:pic>
        <p:nvPicPr>
          <p:cNvPr id="5" name="Benefit photo 1" descr="an active adult aged 25 to 34"/>
          <p:cNvPicPr>
            <a:picLocks noChangeAspect="1"/>
          </p:cNvPicPr>
          <p:nvPr/>
        </p:nvPicPr>
        <p:blipFill>
          <a:blip r:embed="rId3"/>
          <a:stretch>
            <a:fillRect/>
          </a:stretch>
        </p:blipFill>
        <p:spPr>
          <a:xfrm>
            <a:off x="7818120" y="1188720"/>
            <a:ext cx="3822192" cy="4480560"/>
          </a:xfrm>
          <a:prstGeom prst="rect">
            <a:avLst/>
          </a:prstGeom>
        </p:spPr>
      </p:pic>
      <p:sp>
        <p:nvSpPr>
          <p:cNvPr id="6" name="Caption"/>
          <p:cNvSpPr txBox="1"/>
          <p:nvPr/>
        </p:nvSpPr>
        <p:spPr>
          <a:xfrm>
            <a:off x="7818120" y="5715000"/>
            <a:ext cx="3822192"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Photo: Vallet (2020)</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Psychological (mind) benefits of quitting</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NHS (2024); NHS (no date a); Blackpool JSNA (2026); Davis (2025)</a:t>
            </a:r>
            <a:endParaRPr lang="en-US" sz="1800" dirty="0"/>
          </a:p>
        </p:txBody>
      </p:sp>
      <p:sp>
        <p:nvSpPr>
          <p:cNvPr id="4" name="Slide 21 body"/>
          <p:cNvSpPr txBox="1"/>
          <p:nvPr/>
        </p:nvSpPr>
        <p:spPr>
          <a:xfrm>
            <a:off x="548640" y="1188720"/>
            <a:ext cx="6949440" cy="498348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Once people stop, their anxiety, depression and stress are reduced and their mood improves (NHS, 2024).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The effect on anxiety and depression may be as big as taking antidepressants (NHS, 2024).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The benefits may commence around 6 weeks, following the withdrawal period (NHS, no date a).</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In Blackpool, 43.6 per cent of adults who have a long term mental health condition smoke (2022/23) (Blackpool JSNA,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Take care: individuals on certain mental health medications should discuss the issue with their GP prior to quitting (NHS, 2024).</a:t>
            </a:r>
            <a:endParaRPr lang="en-US" sz="1800" dirty="0"/>
          </a:p>
        </p:txBody>
      </p:sp>
      <p:pic>
        <p:nvPicPr>
          <p:cNvPr id="5" name="Benefit photo 2" descr="a relaxed adult aged 25 to 34 outdoors"/>
          <p:cNvPicPr>
            <a:picLocks noChangeAspect="1"/>
          </p:cNvPicPr>
          <p:nvPr/>
        </p:nvPicPr>
        <p:blipFill>
          <a:blip r:embed="rId3"/>
          <a:stretch>
            <a:fillRect/>
          </a:stretch>
        </p:blipFill>
        <p:spPr>
          <a:xfrm>
            <a:off x="7818120" y="1188720"/>
            <a:ext cx="3822192" cy="4480560"/>
          </a:xfrm>
          <a:prstGeom prst="rect">
            <a:avLst/>
          </a:prstGeom>
        </p:spPr>
      </p:pic>
      <p:sp>
        <p:nvSpPr>
          <p:cNvPr id="6" name="Caption"/>
          <p:cNvSpPr txBox="1"/>
          <p:nvPr/>
        </p:nvSpPr>
        <p:spPr>
          <a:xfrm>
            <a:off x="7818120" y="5715000"/>
            <a:ext cx="3822192"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Photo: Davis (2025)</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Sociological (social) benefits of quitting</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DHSC and NHS England (2023); NHS (no date a); ASH (2026); Blackpool JSNA (2026); Ford et al. (2025); Sikkema (2018)</a:t>
            </a:r>
            <a:endParaRPr lang="en-US" sz="1800" dirty="0"/>
          </a:p>
        </p:txBody>
      </p:sp>
      <p:sp>
        <p:nvSpPr>
          <p:cNvPr id="4" name="Slide 22 body"/>
          <p:cNvSpPr txBox="1"/>
          <p:nvPr/>
        </p:nvSpPr>
        <p:spPr>
          <a:xfrm>
            <a:off x="548640" y="1188720"/>
            <a:ext cx="6949440"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Money: </a:t>
            </a:r>
            <a:r>
              <a:rPr lang="en-US" sz="1800" dirty="0">
                <a:solidFill>
                  <a:srgbClr val="1F3864"/>
                </a:solidFill>
                <a:latin typeface="Arial" pitchFamily="34" charset="0"/>
                <a:ea typeface="Arial" pitchFamily="34" charset="-122"/>
                <a:cs typeface="Arial" pitchFamily="34" charset="-120"/>
              </a:rPr>
              <a:t>about £2,000 to £2,500 a year saved (DHSC and NHS England, 2023;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Family: </a:t>
            </a:r>
            <a:r>
              <a:rPr lang="en-US" sz="1800" dirty="0">
                <a:solidFill>
                  <a:srgbClr val="1F3864"/>
                </a:solidFill>
                <a:latin typeface="Arial" pitchFamily="34" charset="0"/>
                <a:ea typeface="Arial" pitchFamily="34" charset="-122"/>
                <a:cs typeface="Arial" pitchFamily="34" charset="-120"/>
              </a:rPr>
              <a:t>the smoke of other people increases the chances of having lung cancer by 20 to 30 percent and heart disease by 25 to 35 percent amongst non smokers (ASH,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Children: </a:t>
            </a:r>
            <a:r>
              <a:rPr lang="en-US" sz="1800" dirty="0">
                <a:solidFill>
                  <a:srgbClr val="1F3864"/>
                </a:solidFill>
                <a:latin typeface="Arial" pitchFamily="34" charset="0"/>
                <a:ea typeface="Arial" pitchFamily="34" charset="-122"/>
                <a:cs typeface="Arial" pitchFamily="34" charset="-120"/>
              </a:rPr>
              <a:t>the teens whose parents smoke are four times more likely to start smoking (NHS, no date a).</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Community: </a:t>
            </a:r>
            <a:r>
              <a:rPr lang="en-US" sz="1800" dirty="0">
                <a:solidFill>
                  <a:srgbClr val="1F3864"/>
                </a:solidFill>
                <a:latin typeface="Arial" pitchFamily="34" charset="0"/>
                <a:ea typeface="Arial" pitchFamily="34" charset="-122"/>
                <a:cs typeface="Arial" pitchFamily="34" charset="-120"/>
              </a:rPr>
              <a:t>every year in lost work, Blackpool loses £59.3 million due to smoking (Blackpool JSNA, 2026).</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Friends: </a:t>
            </a:r>
            <a:r>
              <a:rPr lang="en-US" sz="1800" dirty="0">
                <a:solidFill>
                  <a:srgbClr val="1F3864"/>
                </a:solidFill>
                <a:latin typeface="Arial" pitchFamily="34" charset="0"/>
                <a:ea typeface="Arial" pitchFamily="34" charset="-122"/>
                <a:cs typeface="Arial" pitchFamily="34" charset="-120"/>
              </a:rPr>
              <a:t>they can assist, however, smoking friends may lure them back (DHSC and NHS England, 2023; Ford et al., 2025).</a:t>
            </a:r>
            <a:endParaRPr lang="en-US" sz="1800" dirty="0"/>
          </a:p>
        </p:txBody>
      </p:sp>
      <p:pic>
        <p:nvPicPr>
          <p:cNvPr id="5" name="Benefit photo 3" descr="a young family"/>
          <p:cNvPicPr>
            <a:picLocks noChangeAspect="1"/>
          </p:cNvPicPr>
          <p:nvPr/>
        </p:nvPicPr>
        <p:blipFill>
          <a:blip r:embed="rId3"/>
          <a:stretch>
            <a:fillRect/>
          </a:stretch>
        </p:blipFill>
        <p:spPr>
          <a:xfrm>
            <a:off x="7818120" y="1188720"/>
            <a:ext cx="3822192" cy="4087368"/>
          </a:xfrm>
          <a:prstGeom prst="rect">
            <a:avLst/>
          </a:prstGeom>
        </p:spPr>
      </p:pic>
      <p:sp>
        <p:nvSpPr>
          <p:cNvPr id="6" name="Caption"/>
          <p:cNvSpPr txBox="1"/>
          <p:nvPr/>
        </p:nvSpPr>
        <p:spPr>
          <a:xfrm>
            <a:off x="7818120" y="5321808"/>
            <a:ext cx="3822192"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Photo: Sikkema (2018)</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Theory 1: the COM-B model</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Michie, van Stralen and West (2011); Kwah, Fulton and Brown (2019); Ford et al. (2025); ASH (2025)</a:t>
            </a:r>
            <a:endParaRPr lang="en-US" sz="1800" dirty="0"/>
          </a:p>
        </p:txBody>
      </p:sp>
      <p:sp>
        <p:nvSpPr>
          <p:cNvPr id="4" name="COMB capability box"/>
          <p:cNvSpPr/>
          <p:nvPr/>
        </p:nvSpPr>
        <p:spPr>
          <a:xfrm>
            <a:off x="548640" y="1371600"/>
            <a:ext cx="1920240" cy="640080"/>
          </a:xfrm>
          <a:prstGeom prst="rect">
            <a:avLst/>
          </a:prstGeom>
          <a:ln w="15875">
            <a:solidFill>
              <a:srgbClr val="1F3864"/>
            </a:solidFill>
            <a:prstDash val="solid"/>
          </a:ln>
        </p:spPr>
        <p:txBody>
          <a:bodyPr/>
          <a:lstStyle/>
          <a:p>
            <a:endParaRPr lang="en-US"/>
          </a:p>
        </p:txBody>
      </p:sp>
      <p:sp>
        <p:nvSpPr>
          <p:cNvPr id="5" name="COMB capability"/>
          <p:cNvSpPr txBox="1"/>
          <p:nvPr/>
        </p:nvSpPr>
        <p:spPr>
          <a:xfrm>
            <a:off x="548640" y="1371600"/>
            <a:ext cx="1920240" cy="640080"/>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Capability</a:t>
            </a:r>
            <a:endParaRPr lang="en-US" sz="1800" dirty="0"/>
          </a:p>
        </p:txBody>
      </p:sp>
      <p:sp>
        <p:nvSpPr>
          <p:cNvPr id="6" name="COMB opportunity box"/>
          <p:cNvSpPr/>
          <p:nvPr/>
        </p:nvSpPr>
        <p:spPr>
          <a:xfrm>
            <a:off x="548640" y="2423160"/>
            <a:ext cx="1920240" cy="640080"/>
          </a:xfrm>
          <a:prstGeom prst="rect">
            <a:avLst/>
          </a:prstGeom>
          <a:ln w="15875">
            <a:solidFill>
              <a:srgbClr val="1F3864"/>
            </a:solidFill>
            <a:prstDash val="solid"/>
          </a:ln>
        </p:spPr>
        <p:txBody>
          <a:bodyPr/>
          <a:lstStyle/>
          <a:p>
            <a:endParaRPr lang="en-US"/>
          </a:p>
        </p:txBody>
      </p:sp>
      <p:sp>
        <p:nvSpPr>
          <p:cNvPr id="7" name="COMB opportunity"/>
          <p:cNvSpPr txBox="1"/>
          <p:nvPr/>
        </p:nvSpPr>
        <p:spPr>
          <a:xfrm>
            <a:off x="548640" y="2423160"/>
            <a:ext cx="1920240" cy="640080"/>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Opportunity</a:t>
            </a:r>
            <a:endParaRPr lang="en-US" sz="1800" dirty="0"/>
          </a:p>
        </p:txBody>
      </p:sp>
      <p:sp>
        <p:nvSpPr>
          <p:cNvPr id="8" name="COMB motivation box"/>
          <p:cNvSpPr/>
          <p:nvPr/>
        </p:nvSpPr>
        <p:spPr>
          <a:xfrm>
            <a:off x="548640" y="3474720"/>
            <a:ext cx="1920240" cy="640080"/>
          </a:xfrm>
          <a:prstGeom prst="rect">
            <a:avLst/>
          </a:prstGeom>
          <a:ln w="15875">
            <a:solidFill>
              <a:srgbClr val="1F3864"/>
            </a:solidFill>
            <a:prstDash val="solid"/>
          </a:ln>
        </p:spPr>
        <p:txBody>
          <a:bodyPr/>
          <a:lstStyle/>
          <a:p>
            <a:endParaRPr lang="en-US"/>
          </a:p>
        </p:txBody>
      </p:sp>
      <p:sp>
        <p:nvSpPr>
          <p:cNvPr id="9" name="COMB motivation"/>
          <p:cNvSpPr txBox="1"/>
          <p:nvPr/>
        </p:nvSpPr>
        <p:spPr>
          <a:xfrm>
            <a:off x="548640" y="3474720"/>
            <a:ext cx="1920240" cy="640080"/>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Motivation</a:t>
            </a:r>
            <a:endParaRPr lang="en-US" sz="1800" dirty="0"/>
          </a:p>
        </p:txBody>
      </p:sp>
      <p:sp>
        <p:nvSpPr>
          <p:cNvPr id="10" name="COMB behaviour box"/>
          <p:cNvSpPr/>
          <p:nvPr/>
        </p:nvSpPr>
        <p:spPr>
          <a:xfrm>
            <a:off x="3108960" y="2423160"/>
            <a:ext cx="1600200" cy="640080"/>
          </a:xfrm>
          <a:prstGeom prst="rect">
            <a:avLst/>
          </a:prstGeom>
          <a:ln w="15875">
            <a:solidFill>
              <a:srgbClr val="1F3864"/>
            </a:solidFill>
            <a:prstDash val="solid"/>
          </a:ln>
        </p:spPr>
        <p:txBody>
          <a:bodyPr/>
          <a:lstStyle/>
          <a:p>
            <a:endParaRPr lang="en-US"/>
          </a:p>
        </p:txBody>
      </p:sp>
      <p:sp>
        <p:nvSpPr>
          <p:cNvPr id="11" name="COMB behaviour"/>
          <p:cNvSpPr txBox="1"/>
          <p:nvPr/>
        </p:nvSpPr>
        <p:spPr>
          <a:xfrm>
            <a:off x="3108960" y="2423160"/>
            <a:ext cx="1600200" cy="640080"/>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Behaviour</a:t>
            </a:r>
            <a:endParaRPr lang="en-US" sz="1800" dirty="0"/>
          </a:p>
        </p:txBody>
      </p:sp>
      <p:sp>
        <p:nvSpPr>
          <p:cNvPr id="12" name="Arrow"/>
          <p:cNvSpPr/>
          <p:nvPr/>
        </p:nvSpPr>
        <p:spPr>
          <a:xfrm>
            <a:off x="2468880" y="1691640"/>
            <a:ext cx="640080" cy="914400"/>
          </a:xfrm>
          <a:prstGeom prst="line">
            <a:avLst/>
          </a:prstGeom>
          <a:noFill/>
          <a:ln w="19050">
            <a:solidFill>
              <a:srgbClr val="1F3864"/>
            </a:solidFill>
            <a:prstDash val="solid"/>
            <a:tailEnd type="triangle"/>
          </a:ln>
        </p:spPr>
        <p:txBody>
          <a:bodyPr/>
          <a:lstStyle/>
          <a:p>
            <a:endParaRPr lang="en-US"/>
          </a:p>
        </p:txBody>
      </p:sp>
      <p:sp>
        <p:nvSpPr>
          <p:cNvPr id="13" name="Arrow"/>
          <p:cNvSpPr/>
          <p:nvPr/>
        </p:nvSpPr>
        <p:spPr>
          <a:xfrm>
            <a:off x="2468880" y="2743200"/>
            <a:ext cx="640080" cy="914"/>
          </a:xfrm>
          <a:prstGeom prst="line">
            <a:avLst/>
          </a:prstGeom>
          <a:noFill/>
          <a:ln w="19050">
            <a:solidFill>
              <a:srgbClr val="1F3864"/>
            </a:solidFill>
            <a:prstDash val="solid"/>
            <a:tailEnd type="triangle"/>
          </a:ln>
        </p:spPr>
        <p:txBody>
          <a:bodyPr/>
          <a:lstStyle/>
          <a:p>
            <a:endParaRPr lang="en-US"/>
          </a:p>
        </p:txBody>
      </p:sp>
      <p:sp>
        <p:nvSpPr>
          <p:cNvPr id="14" name="Arrow"/>
          <p:cNvSpPr/>
          <p:nvPr/>
        </p:nvSpPr>
        <p:spPr>
          <a:xfrm flipV="1">
            <a:off x="2468880" y="2880360"/>
            <a:ext cx="640080" cy="914400"/>
          </a:xfrm>
          <a:prstGeom prst="line">
            <a:avLst/>
          </a:prstGeom>
          <a:noFill/>
          <a:ln w="19050">
            <a:solidFill>
              <a:srgbClr val="1F3864"/>
            </a:solidFill>
            <a:prstDash val="solid"/>
            <a:tailEnd type="triangle"/>
          </a:ln>
        </p:spPr>
        <p:txBody>
          <a:bodyPr/>
          <a:lstStyle/>
          <a:p>
            <a:endParaRPr lang="en-US"/>
          </a:p>
        </p:txBody>
      </p:sp>
      <p:sp>
        <p:nvSpPr>
          <p:cNvPr id="15" name="Caption"/>
          <p:cNvSpPr txBox="1"/>
          <p:nvPr/>
        </p:nvSpPr>
        <p:spPr>
          <a:xfrm>
            <a:off x="548640" y="4343400"/>
            <a:ext cx="4297680" cy="73152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Adapted from Michie, van Stralen and West (2011)</a:t>
            </a:r>
            <a:endParaRPr lang="en-US" sz="1800" dirty="0"/>
          </a:p>
        </p:txBody>
      </p:sp>
      <p:sp>
        <p:nvSpPr>
          <p:cNvPr id="16" name="Slide 23 body"/>
          <p:cNvSpPr txBox="1"/>
          <p:nvPr/>
        </p:nvSpPr>
        <p:spPr>
          <a:xfrm>
            <a:off x="4983480" y="1188720"/>
            <a:ext cx="6659575" cy="459028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Capability: </a:t>
            </a:r>
            <a:r>
              <a:rPr lang="en-US" sz="1800" dirty="0">
                <a:solidFill>
                  <a:srgbClr val="1F3864"/>
                </a:solidFill>
                <a:latin typeface="Arial" pitchFamily="34" charset="0"/>
                <a:ea typeface="Arial" pitchFamily="34" charset="-122"/>
                <a:cs typeface="Arial" pitchFamily="34" charset="-120"/>
              </a:rPr>
              <a:t>individuals are unaware of what stop smoking services offer (Kwah, Fulton and Brown, 2019).</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Opportunity: </a:t>
            </a:r>
            <a:r>
              <a:rPr lang="en-US" sz="1800" dirty="0">
                <a:solidFill>
                  <a:srgbClr val="1F3864"/>
                </a:solidFill>
                <a:latin typeface="Arial" pitchFamily="34" charset="0"/>
                <a:ea typeface="Arial" pitchFamily="34" charset="-122"/>
                <a:cs typeface="Arial" pitchFamily="34" charset="-120"/>
              </a:rPr>
              <a:t>people around them smoke (Ford et al., 2025).</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Motivation (habit): </a:t>
            </a:r>
            <a:r>
              <a:rPr lang="en-US" sz="1800" dirty="0">
                <a:solidFill>
                  <a:srgbClr val="1F3864"/>
                </a:solidFill>
                <a:latin typeface="Arial" pitchFamily="34" charset="0"/>
                <a:ea typeface="Arial" pitchFamily="34" charset="-122"/>
                <a:cs typeface="Arial" pitchFamily="34" charset="-120"/>
              </a:rPr>
              <a:t>46% smoke within 30 minutes of waking (ASH, 2025).</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Motivation (beliefs): </a:t>
            </a:r>
            <a:r>
              <a:rPr lang="en-US" sz="1800" dirty="0">
                <a:solidFill>
                  <a:srgbClr val="1F3864"/>
                </a:solidFill>
                <a:latin typeface="Arial" pitchFamily="34" charset="0"/>
                <a:ea typeface="Arial" pitchFamily="34" charset="-122"/>
                <a:cs typeface="Arial" pitchFamily="34" charset="-120"/>
              </a:rPr>
              <a:t>services are not believed to work (Kwah, Fulton and Brown, 2019).</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the studies were of all ages, and the UK study only had 43 individuals (Kwah, Fulton and Brown, 2019).</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Theory 2: Transtheoretical Model (Stages of Change)</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Prochaska and Velicer (1997); ONS (2026); West (2005); Michie, van Stralen and West (2011)</a:t>
            </a:r>
            <a:endParaRPr lang="en-US" sz="1800" dirty="0"/>
          </a:p>
        </p:txBody>
      </p:sp>
      <p:sp>
        <p:nvSpPr>
          <p:cNvPr id="4" name="Stage 1 box"/>
          <p:cNvSpPr/>
          <p:nvPr/>
        </p:nvSpPr>
        <p:spPr>
          <a:xfrm>
            <a:off x="548640" y="1188720"/>
            <a:ext cx="3017520" cy="676656"/>
          </a:xfrm>
          <a:prstGeom prst="rect">
            <a:avLst/>
          </a:prstGeom>
          <a:ln w="15875">
            <a:solidFill>
              <a:srgbClr val="1F3864"/>
            </a:solidFill>
            <a:prstDash val="solid"/>
          </a:ln>
        </p:spPr>
        <p:txBody>
          <a:bodyPr/>
          <a:lstStyle/>
          <a:p>
            <a:endParaRPr lang="en-US"/>
          </a:p>
        </p:txBody>
      </p:sp>
      <p:sp>
        <p:nvSpPr>
          <p:cNvPr id="5" name="Stage 1"/>
          <p:cNvSpPr txBox="1"/>
          <p:nvPr/>
        </p:nvSpPr>
        <p:spPr>
          <a:xfrm>
            <a:off x="548640" y="1188720"/>
            <a:ext cx="3017520" cy="676656"/>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Precontemplation</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(not thinking yet)</a:t>
            </a:r>
            <a:endParaRPr lang="en-US" sz="1800" dirty="0"/>
          </a:p>
        </p:txBody>
      </p:sp>
      <p:sp>
        <p:nvSpPr>
          <p:cNvPr id="6" name="Stage arrow 1"/>
          <p:cNvSpPr/>
          <p:nvPr/>
        </p:nvSpPr>
        <p:spPr>
          <a:xfrm>
            <a:off x="2057400" y="1865376"/>
            <a:ext cx="914" cy="128016"/>
          </a:xfrm>
          <a:prstGeom prst="line">
            <a:avLst/>
          </a:prstGeom>
          <a:noFill/>
          <a:ln w="19050">
            <a:solidFill>
              <a:srgbClr val="1F3864"/>
            </a:solidFill>
            <a:prstDash val="solid"/>
            <a:tailEnd type="triangle"/>
          </a:ln>
        </p:spPr>
        <p:txBody>
          <a:bodyPr/>
          <a:lstStyle/>
          <a:p>
            <a:endParaRPr lang="en-US"/>
          </a:p>
        </p:txBody>
      </p:sp>
      <p:sp>
        <p:nvSpPr>
          <p:cNvPr id="7" name="Stage 2 box"/>
          <p:cNvSpPr/>
          <p:nvPr/>
        </p:nvSpPr>
        <p:spPr>
          <a:xfrm>
            <a:off x="548640" y="1993392"/>
            <a:ext cx="3017520" cy="676656"/>
          </a:xfrm>
          <a:prstGeom prst="rect">
            <a:avLst/>
          </a:prstGeom>
          <a:ln w="15875">
            <a:solidFill>
              <a:srgbClr val="1F3864"/>
            </a:solidFill>
            <a:prstDash val="solid"/>
          </a:ln>
        </p:spPr>
        <p:txBody>
          <a:bodyPr/>
          <a:lstStyle/>
          <a:p>
            <a:endParaRPr lang="en-US"/>
          </a:p>
        </p:txBody>
      </p:sp>
      <p:sp>
        <p:nvSpPr>
          <p:cNvPr id="8" name="Stage 2"/>
          <p:cNvSpPr txBox="1"/>
          <p:nvPr/>
        </p:nvSpPr>
        <p:spPr>
          <a:xfrm>
            <a:off x="548640" y="1993392"/>
            <a:ext cx="3017520" cy="676656"/>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Contemplation</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(thinking about it)</a:t>
            </a:r>
            <a:endParaRPr lang="en-US" sz="1800" dirty="0"/>
          </a:p>
        </p:txBody>
      </p:sp>
      <p:sp>
        <p:nvSpPr>
          <p:cNvPr id="9" name="Stage arrow 2"/>
          <p:cNvSpPr/>
          <p:nvPr/>
        </p:nvSpPr>
        <p:spPr>
          <a:xfrm>
            <a:off x="2057400" y="2670048"/>
            <a:ext cx="914" cy="128016"/>
          </a:xfrm>
          <a:prstGeom prst="line">
            <a:avLst/>
          </a:prstGeom>
          <a:noFill/>
          <a:ln w="19050">
            <a:solidFill>
              <a:srgbClr val="1F3864"/>
            </a:solidFill>
            <a:prstDash val="solid"/>
            <a:tailEnd type="triangle"/>
          </a:ln>
        </p:spPr>
        <p:txBody>
          <a:bodyPr/>
          <a:lstStyle/>
          <a:p>
            <a:endParaRPr lang="en-US"/>
          </a:p>
        </p:txBody>
      </p:sp>
      <p:sp>
        <p:nvSpPr>
          <p:cNvPr id="10" name="Stage 3 box"/>
          <p:cNvSpPr/>
          <p:nvPr/>
        </p:nvSpPr>
        <p:spPr>
          <a:xfrm>
            <a:off x="548640" y="2798064"/>
            <a:ext cx="3017520" cy="676656"/>
          </a:xfrm>
          <a:prstGeom prst="rect">
            <a:avLst/>
          </a:prstGeom>
          <a:ln w="15875">
            <a:solidFill>
              <a:srgbClr val="1F3864"/>
            </a:solidFill>
            <a:prstDash val="solid"/>
          </a:ln>
        </p:spPr>
        <p:txBody>
          <a:bodyPr/>
          <a:lstStyle/>
          <a:p>
            <a:endParaRPr lang="en-US"/>
          </a:p>
        </p:txBody>
      </p:sp>
      <p:sp>
        <p:nvSpPr>
          <p:cNvPr id="11" name="Stage 3"/>
          <p:cNvSpPr txBox="1"/>
          <p:nvPr/>
        </p:nvSpPr>
        <p:spPr>
          <a:xfrm>
            <a:off x="548640" y="2798064"/>
            <a:ext cx="3017520" cy="676656"/>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Preparation</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(getting ready)</a:t>
            </a:r>
            <a:endParaRPr lang="en-US" sz="1800" dirty="0"/>
          </a:p>
        </p:txBody>
      </p:sp>
      <p:sp>
        <p:nvSpPr>
          <p:cNvPr id="12" name="Stage arrow 3"/>
          <p:cNvSpPr/>
          <p:nvPr/>
        </p:nvSpPr>
        <p:spPr>
          <a:xfrm>
            <a:off x="2057400" y="3474720"/>
            <a:ext cx="914" cy="128016"/>
          </a:xfrm>
          <a:prstGeom prst="line">
            <a:avLst/>
          </a:prstGeom>
          <a:noFill/>
          <a:ln w="19050">
            <a:solidFill>
              <a:srgbClr val="1F3864"/>
            </a:solidFill>
            <a:prstDash val="solid"/>
            <a:tailEnd type="triangle"/>
          </a:ln>
        </p:spPr>
        <p:txBody>
          <a:bodyPr/>
          <a:lstStyle/>
          <a:p>
            <a:endParaRPr lang="en-US"/>
          </a:p>
        </p:txBody>
      </p:sp>
      <p:sp>
        <p:nvSpPr>
          <p:cNvPr id="13" name="Stage 4 box"/>
          <p:cNvSpPr/>
          <p:nvPr/>
        </p:nvSpPr>
        <p:spPr>
          <a:xfrm>
            <a:off x="548640" y="3602736"/>
            <a:ext cx="3017520" cy="676656"/>
          </a:xfrm>
          <a:prstGeom prst="rect">
            <a:avLst/>
          </a:prstGeom>
          <a:ln w="15875">
            <a:solidFill>
              <a:srgbClr val="1F3864"/>
            </a:solidFill>
            <a:prstDash val="solid"/>
          </a:ln>
        </p:spPr>
        <p:txBody>
          <a:bodyPr/>
          <a:lstStyle/>
          <a:p>
            <a:endParaRPr lang="en-US"/>
          </a:p>
        </p:txBody>
      </p:sp>
      <p:sp>
        <p:nvSpPr>
          <p:cNvPr id="14" name="Stage 4"/>
          <p:cNvSpPr txBox="1"/>
          <p:nvPr/>
        </p:nvSpPr>
        <p:spPr>
          <a:xfrm>
            <a:off x="548640" y="3602736"/>
            <a:ext cx="3017520" cy="676656"/>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Action</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(doing it)</a:t>
            </a:r>
            <a:endParaRPr lang="en-US" sz="1800" dirty="0"/>
          </a:p>
        </p:txBody>
      </p:sp>
      <p:sp>
        <p:nvSpPr>
          <p:cNvPr id="15" name="Stage arrow 4"/>
          <p:cNvSpPr/>
          <p:nvPr/>
        </p:nvSpPr>
        <p:spPr>
          <a:xfrm>
            <a:off x="2057400" y="4279392"/>
            <a:ext cx="914" cy="128016"/>
          </a:xfrm>
          <a:prstGeom prst="line">
            <a:avLst/>
          </a:prstGeom>
          <a:noFill/>
          <a:ln w="19050">
            <a:solidFill>
              <a:srgbClr val="1F3864"/>
            </a:solidFill>
            <a:prstDash val="solid"/>
            <a:tailEnd type="triangle"/>
          </a:ln>
        </p:spPr>
        <p:txBody>
          <a:bodyPr/>
          <a:lstStyle/>
          <a:p>
            <a:endParaRPr lang="en-US"/>
          </a:p>
        </p:txBody>
      </p:sp>
      <p:sp>
        <p:nvSpPr>
          <p:cNvPr id="16" name="Stage 5 box"/>
          <p:cNvSpPr/>
          <p:nvPr/>
        </p:nvSpPr>
        <p:spPr>
          <a:xfrm>
            <a:off x="548640" y="4407408"/>
            <a:ext cx="3017520" cy="676656"/>
          </a:xfrm>
          <a:prstGeom prst="rect">
            <a:avLst/>
          </a:prstGeom>
          <a:ln w="15875">
            <a:solidFill>
              <a:srgbClr val="1F3864"/>
            </a:solidFill>
            <a:prstDash val="solid"/>
          </a:ln>
        </p:spPr>
        <p:txBody>
          <a:bodyPr/>
          <a:lstStyle/>
          <a:p>
            <a:endParaRPr lang="en-US"/>
          </a:p>
        </p:txBody>
      </p:sp>
      <p:sp>
        <p:nvSpPr>
          <p:cNvPr id="17" name="Stage 5"/>
          <p:cNvSpPr txBox="1"/>
          <p:nvPr/>
        </p:nvSpPr>
        <p:spPr>
          <a:xfrm>
            <a:off x="548640" y="4407408"/>
            <a:ext cx="3017520" cy="676656"/>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Maintenance</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(keeping it up)</a:t>
            </a:r>
            <a:endParaRPr lang="en-US" sz="1800" dirty="0"/>
          </a:p>
        </p:txBody>
      </p:sp>
      <p:sp>
        <p:nvSpPr>
          <p:cNvPr id="18" name="Caption"/>
          <p:cNvSpPr txBox="1"/>
          <p:nvPr/>
        </p:nvSpPr>
        <p:spPr>
          <a:xfrm>
            <a:off x="548640" y="5129784"/>
            <a:ext cx="3291840" cy="73152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Adapted from Prochaska and Velicer (1997)</a:t>
            </a:r>
            <a:endParaRPr lang="en-US" sz="1800" dirty="0"/>
          </a:p>
        </p:txBody>
      </p:sp>
      <p:sp>
        <p:nvSpPr>
          <p:cNvPr id="19" name="Slide 24 body"/>
          <p:cNvSpPr txBox="1"/>
          <p:nvPr/>
        </p:nvSpPr>
        <p:spPr>
          <a:xfrm>
            <a:off x="3931920" y="1188720"/>
            <a:ext cx="7711135" cy="459028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Data: </a:t>
            </a:r>
            <a:r>
              <a:rPr lang="en-US" sz="1800" dirty="0">
                <a:solidFill>
                  <a:srgbClr val="1F3864"/>
                </a:solidFill>
                <a:latin typeface="Arial" pitchFamily="34" charset="0"/>
                <a:ea typeface="Arial" pitchFamily="34" charset="-122"/>
                <a:cs typeface="Arial" pitchFamily="34" charset="-120"/>
              </a:rPr>
              <a:t>51.7% want to quit, but only 19.9% plan to in the next 3 months, and 32.4% do not know (Great Britain, all ages, 2025) (ONS, 2026).</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Barrier: </a:t>
            </a:r>
            <a:r>
              <a:rPr lang="en-US" sz="1800" dirty="0">
                <a:solidFill>
                  <a:srgbClr val="1F3864"/>
                </a:solidFill>
                <a:latin typeface="Arial" pitchFamily="34" charset="0"/>
                <a:ea typeface="Arial" pitchFamily="34" charset="-122"/>
                <a:cs typeface="Arial" pitchFamily="34" charset="-120"/>
              </a:rPr>
              <a:t>lots of smokers are stuck between contemplation and preparation.</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Our fit: </a:t>
            </a:r>
            <a:r>
              <a:rPr lang="en-US" sz="1800" dirty="0">
                <a:solidFill>
                  <a:srgbClr val="1F3864"/>
                </a:solidFill>
                <a:latin typeface="Arial" pitchFamily="34" charset="0"/>
                <a:ea typeface="Arial" pitchFamily="34" charset="-122"/>
                <a:cs typeface="Arial" pitchFamily="34" charset="-120"/>
              </a:rPr>
              <a:t>poster and GP advice for precontemplation; weeks 1 and 2 for preparation; weeks 3 to 6 for action; weeks 7 and 8 for maintenance. Relapse is planned for every week.</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Critique: </a:t>
            </a:r>
            <a:r>
              <a:rPr lang="en-US" sz="1800" dirty="0">
                <a:solidFill>
                  <a:srgbClr val="1F3864"/>
                </a:solidFill>
                <a:latin typeface="Arial" pitchFamily="34" charset="0"/>
                <a:ea typeface="Arial" pitchFamily="34" charset="-122"/>
                <a:cs typeface="Arial" pitchFamily="34" charset="-120"/>
              </a:rPr>
              <a:t>West (2005) remarked the model is to be abandoned. COM-B adds the social setting the stages leave out (Michie, van Stralen and West, 2011).</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Theory 3: the Health Belief Model</a:t>
            </a:r>
            <a:endParaRPr lang="en-US" sz="3200" dirty="0"/>
          </a:p>
        </p:txBody>
      </p:sp>
      <p:sp>
        <p:nvSpPr>
          <p:cNvPr id="3" name="References strip"/>
          <p:cNvSpPr txBox="1"/>
          <p:nvPr/>
        </p:nvSpPr>
        <p:spPr>
          <a:xfrm>
            <a:off x="548640" y="6281928"/>
            <a:ext cx="10424160" cy="466344"/>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Rosenstock (1974); DHSC (2024); Michie, van Stralen and West (2011)</a:t>
            </a:r>
            <a:endParaRPr lang="en-US" sz="1800" dirty="0"/>
          </a:p>
        </p:txBody>
      </p:sp>
      <p:sp>
        <p:nvSpPr>
          <p:cNvPr id="4" name="HBM input 1 box"/>
          <p:cNvSpPr/>
          <p:nvPr/>
        </p:nvSpPr>
        <p:spPr>
          <a:xfrm>
            <a:off x="548640" y="1234440"/>
            <a:ext cx="3429000" cy="749808"/>
          </a:xfrm>
          <a:prstGeom prst="rect">
            <a:avLst/>
          </a:prstGeom>
          <a:ln w="15875">
            <a:solidFill>
              <a:srgbClr val="1F3864"/>
            </a:solidFill>
            <a:prstDash val="solid"/>
          </a:ln>
        </p:spPr>
        <p:txBody>
          <a:bodyPr/>
          <a:lstStyle/>
          <a:p>
            <a:endParaRPr lang="en-US"/>
          </a:p>
        </p:txBody>
      </p:sp>
      <p:sp>
        <p:nvSpPr>
          <p:cNvPr id="5" name="HBM input 1"/>
          <p:cNvSpPr txBox="1"/>
          <p:nvPr/>
        </p:nvSpPr>
        <p:spPr>
          <a:xfrm>
            <a:off x="548640" y="1234440"/>
            <a:ext cx="3429000" cy="749808"/>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Perceived susceptibility</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(I am at risk)</a:t>
            </a:r>
            <a:endParaRPr lang="en-US" sz="1800" dirty="0"/>
          </a:p>
        </p:txBody>
      </p:sp>
      <p:sp>
        <p:nvSpPr>
          <p:cNvPr id="6" name="HBM arrow 1"/>
          <p:cNvSpPr/>
          <p:nvPr/>
        </p:nvSpPr>
        <p:spPr>
          <a:xfrm>
            <a:off x="3977640" y="1609344"/>
            <a:ext cx="274320" cy="1371600"/>
          </a:xfrm>
          <a:prstGeom prst="line">
            <a:avLst/>
          </a:prstGeom>
          <a:noFill/>
          <a:ln w="19050">
            <a:solidFill>
              <a:srgbClr val="1F3864"/>
            </a:solidFill>
            <a:prstDash val="solid"/>
            <a:tailEnd type="triangle"/>
          </a:ln>
        </p:spPr>
        <p:txBody>
          <a:bodyPr/>
          <a:lstStyle/>
          <a:p>
            <a:endParaRPr lang="en-US"/>
          </a:p>
        </p:txBody>
      </p:sp>
      <p:sp>
        <p:nvSpPr>
          <p:cNvPr id="7" name="HBM input 2 box"/>
          <p:cNvSpPr/>
          <p:nvPr/>
        </p:nvSpPr>
        <p:spPr>
          <a:xfrm>
            <a:off x="548640" y="2148840"/>
            <a:ext cx="3429000" cy="749808"/>
          </a:xfrm>
          <a:prstGeom prst="rect">
            <a:avLst/>
          </a:prstGeom>
          <a:ln w="15875">
            <a:solidFill>
              <a:srgbClr val="1F3864"/>
            </a:solidFill>
            <a:prstDash val="solid"/>
          </a:ln>
        </p:spPr>
        <p:txBody>
          <a:bodyPr/>
          <a:lstStyle/>
          <a:p>
            <a:endParaRPr lang="en-US"/>
          </a:p>
        </p:txBody>
      </p:sp>
      <p:sp>
        <p:nvSpPr>
          <p:cNvPr id="8" name="HBM input 2"/>
          <p:cNvSpPr txBox="1"/>
          <p:nvPr/>
        </p:nvSpPr>
        <p:spPr>
          <a:xfrm>
            <a:off x="548640" y="2148840"/>
            <a:ext cx="3429000" cy="749808"/>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Perceived severity</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(it is serious)</a:t>
            </a:r>
            <a:endParaRPr lang="en-US" sz="1800" dirty="0"/>
          </a:p>
        </p:txBody>
      </p:sp>
      <p:sp>
        <p:nvSpPr>
          <p:cNvPr id="9" name="HBM arrow 2"/>
          <p:cNvSpPr/>
          <p:nvPr/>
        </p:nvSpPr>
        <p:spPr>
          <a:xfrm>
            <a:off x="3977640" y="2523744"/>
            <a:ext cx="274320" cy="457200"/>
          </a:xfrm>
          <a:prstGeom prst="line">
            <a:avLst/>
          </a:prstGeom>
          <a:noFill/>
          <a:ln w="19050">
            <a:solidFill>
              <a:srgbClr val="1F3864"/>
            </a:solidFill>
            <a:prstDash val="solid"/>
            <a:tailEnd type="triangle"/>
          </a:ln>
        </p:spPr>
        <p:txBody>
          <a:bodyPr/>
          <a:lstStyle/>
          <a:p>
            <a:endParaRPr lang="en-US"/>
          </a:p>
        </p:txBody>
      </p:sp>
      <p:sp>
        <p:nvSpPr>
          <p:cNvPr id="10" name="HBM input 3 box"/>
          <p:cNvSpPr/>
          <p:nvPr/>
        </p:nvSpPr>
        <p:spPr>
          <a:xfrm>
            <a:off x="548640" y="3063240"/>
            <a:ext cx="3429000" cy="749808"/>
          </a:xfrm>
          <a:prstGeom prst="rect">
            <a:avLst/>
          </a:prstGeom>
          <a:ln w="15875">
            <a:solidFill>
              <a:srgbClr val="1F3864"/>
            </a:solidFill>
            <a:prstDash val="solid"/>
          </a:ln>
        </p:spPr>
        <p:txBody>
          <a:bodyPr/>
          <a:lstStyle/>
          <a:p>
            <a:endParaRPr lang="en-US"/>
          </a:p>
        </p:txBody>
      </p:sp>
      <p:sp>
        <p:nvSpPr>
          <p:cNvPr id="11" name="HBM input 3"/>
          <p:cNvSpPr txBox="1"/>
          <p:nvPr/>
        </p:nvSpPr>
        <p:spPr>
          <a:xfrm>
            <a:off x="548640" y="3063240"/>
            <a:ext cx="3429000" cy="749808"/>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Benefits and barriers</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(gains beat costs)</a:t>
            </a:r>
            <a:endParaRPr lang="en-US" sz="1800" dirty="0"/>
          </a:p>
        </p:txBody>
      </p:sp>
      <p:sp>
        <p:nvSpPr>
          <p:cNvPr id="12" name="HBM arrow 3"/>
          <p:cNvSpPr/>
          <p:nvPr/>
        </p:nvSpPr>
        <p:spPr>
          <a:xfrm flipV="1">
            <a:off x="3977640" y="2980944"/>
            <a:ext cx="274320" cy="457200"/>
          </a:xfrm>
          <a:prstGeom prst="line">
            <a:avLst/>
          </a:prstGeom>
          <a:noFill/>
          <a:ln w="19050">
            <a:solidFill>
              <a:srgbClr val="1F3864"/>
            </a:solidFill>
            <a:prstDash val="solid"/>
            <a:tailEnd type="triangle"/>
          </a:ln>
        </p:spPr>
        <p:txBody>
          <a:bodyPr/>
          <a:lstStyle/>
          <a:p>
            <a:endParaRPr lang="en-US"/>
          </a:p>
        </p:txBody>
      </p:sp>
      <p:sp>
        <p:nvSpPr>
          <p:cNvPr id="13" name="HBM input 4 box"/>
          <p:cNvSpPr/>
          <p:nvPr/>
        </p:nvSpPr>
        <p:spPr>
          <a:xfrm>
            <a:off x="548640" y="3977640"/>
            <a:ext cx="3429000" cy="749808"/>
          </a:xfrm>
          <a:prstGeom prst="rect">
            <a:avLst/>
          </a:prstGeom>
          <a:ln w="15875">
            <a:solidFill>
              <a:srgbClr val="1F3864"/>
            </a:solidFill>
            <a:prstDash val="solid"/>
          </a:ln>
        </p:spPr>
        <p:txBody>
          <a:bodyPr/>
          <a:lstStyle/>
          <a:p>
            <a:endParaRPr lang="en-US"/>
          </a:p>
        </p:txBody>
      </p:sp>
      <p:sp>
        <p:nvSpPr>
          <p:cNvPr id="14" name="HBM input 4"/>
          <p:cNvSpPr txBox="1"/>
          <p:nvPr/>
        </p:nvSpPr>
        <p:spPr>
          <a:xfrm>
            <a:off x="548640" y="3977640"/>
            <a:ext cx="3429000" cy="749808"/>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Cues to action</a:t>
            </a:r>
            <a:endParaRPr lang="en-US" sz="1800" dirty="0"/>
          </a:p>
          <a:p>
            <a:pPr marL="0" indent="0" algn="ctr">
              <a:buNone/>
            </a:pPr>
            <a:r>
              <a:rPr lang="en-US" sz="1800" b="1" dirty="0">
                <a:solidFill>
                  <a:srgbClr val="1F3864"/>
                </a:solidFill>
                <a:latin typeface="Arial" pitchFamily="34" charset="0"/>
                <a:ea typeface="Arial" pitchFamily="34" charset="-122"/>
                <a:cs typeface="Arial" pitchFamily="34" charset="-120"/>
              </a:rPr>
              <a:t>(a prompt to act)</a:t>
            </a:r>
            <a:endParaRPr lang="en-US" sz="1800" dirty="0"/>
          </a:p>
        </p:txBody>
      </p:sp>
      <p:sp>
        <p:nvSpPr>
          <p:cNvPr id="15" name="HBM arrow 4"/>
          <p:cNvSpPr/>
          <p:nvPr/>
        </p:nvSpPr>
        <p:spPr>
          <a:xfrm flipV="1">
            <a:off x="3977640" y="2980944"/>
            <a:ext cx="274320" cy="1371600"/>
          </a:xfrm>
          <a:prstGeom prst="line">
            <a:avLst/>
          </a:prstGeom>
          <a:noFill/>
          <a:ln w="19050">
            <a:solidFill>
              <a:srgbClr val="1F3864"/>
            </a:solidFill>
            <a:prstDash val="solid"/>
            <a:tailEnd type="triangle"/>
          </a:ln>
        </p:spPr>
        <p:txBody>
          <a:bodyPr/>
          <a:lstStyle/>
          <a:p>
            <a:endParaRPr lang="en-US"/>
          </a:p>
        </p:txBody>
      </p:sp>
      <p:sp>
        <p:nvSpPr>
          <p:cNvPr id="16" name="HBM action box"/>
          <p:cNvSpPr/>
          <p:nvPr/>
        </p:nvSpPr>
        <p:spPr>
          <a:xfrm>
            <a:off x="4251960" y="2651760"/>
            <a:ext cx="1371600" cy="658368"/>
          </a:xfrm>
          <a:prstGeom prst="rect">
            <a:avLst/>
          </a:prstGeom>
          <a:ln w="15875">
            <a:solidFill>
              <a:srgbClr val="1F3864"/>
            </a:solidFill>
            <a:prstDash val="solid"/>
          </a:ln>
        </p:spPr>
        <p:txBody>
          <a:bodyPr/>
          <a:lstStyle/>
          <a:p>
            <a:endParaRPr lang="en-US"/>
          </a:p>
        </p:txBody>
      </p:sp>
      <p:sp>
        <p:nvSpPr>
          <p:cNvPr id="17" name="HBM action"/>
          <p:cNvSpPr txBox="1"/>
          <p:nvPr/>
        </p:nvSpPr>
        <p:spPr>
          <a:xfrm>
            <a:off x="4251960" y="2651760"/>
            <a:ext cx="1371600" cy="658368"/>
          </a:xfrm>
          <a:prstGeom prst="rect">
            <a:avLst/>
          </a:prstGeom>
          <a:noFill/>
          <a:ln/>
        </p:spPr>
        <p:txBody>
          <a:bodyPr wrap="square" lIns="635" tIns="635" rIns="635" bIns="635" rtlCol="0" anchor="ctr"/>
          <a:lstStyle/>
          <a:p>
            <a:pPr marL="0" indent="0" algn="ctr">
              <a:buNone/>
            </a:pPr>
            <a:r>
              <a:rPr lang="en-US" sz="1800" b="1" dirty="0">
                <a:solidFill>
                  <a:srgbClr val="1F3864"/>
                </a:solidFill>
                <a:latin typeface="Arial" pitchFamily="34" charset="0"/>
                <a:ea typeface="Arial" pitchFamily="34" charset="-122"/>
                <a:cs typeface="Arial" pitchFamily="34" charset="-120"/>
              </a:rPr>
              <a:t>Action</a:t>
            </a:r>
            <a:endParaRPr lang="en-US" sz="1800" dirty="0"/>
          </a:p>
        </p:txBody>
      </p:sp>
      <p:sp>
        <p:nvSpPr>
          <p:cNvPr id="18" name="Caption"/>
          <p:cNvSpPr txBox="1"/>
          <p:nvPr/>
        </p:nvSpPr>
        <p:spPr>
          <a:xfrm>
            <a:off x="548640" y="4846320"/>
            <a:ext cx="5120640"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Adapted from Rosenstock (1974)</a:t>
            </a:r>
            <a:endParaRPr lang="en-US" sz="1800" dirty="0"/>
          </a:p>
        </p:txBody>
      </p:sp>
      <p:sp>
        <p:nvSpPr>
          <p:cNvPr id="19" name="Slide 25 body"/>
          <p:cNvSpPr txBox="1"/>
          <p:nvPr/>
        </p:nvSpPr>
        <p:spPr>
          <a:xfrm>
            <a:off x="5989320" y="1188720"/>
            <a:ext cx="5653735" cy="4983480"/>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Helpful with: </a:t>
            </a:r>
            <a:r>
              <a:rPr lang="en-US" sz="1800" dirty="0">
                <a:solidFill>
                  <a:srgbClr val="1F3864"/>
                </a:solidFill>
                <a:latin typeface="Arial" pitchFamily="34" charset="0"/>
                <a:ea typeface="Arial" pitchFamily="34" charset="-122"/>
                <a:cs typeface="Arial" pitchFamily="34" charset="-120"/>
              </a:rPr>
              <a:t>cues to action (a CO reading, our poster, GP advice) and showing perceived benefits (money, heart health).</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Weak point: </a:t>
            </a:r>
            <a:r>
              <a:rPr lang="en-US" sz="1800" dirty="0">
                <a:solidFill>
                  <a:srgbClr val="1F3864"/>
                </a:solidFill>
                <a:latin typeface="Arial" pitchFamily="34" charset="0"/>
                <a:ea typeface="Arial" pitchFamily="34" charset="-122"/>
                <a:cs typeface="Arial" pitchFamily="34" charset="-120"/>
              </a:rPr>
              <a:t>the majority of smokers are already aware of the risks, but they are addicted to it (DHSC, 2024).</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Weak point: </a:t>
            </a:r>
            <a:r>
              <a:rPr lang="en-US" sz="1800" dirty="0">
                <a:solidFill>
                  <a:srgbClr val="1F3864"/>
                </a:solidFill>
                <a:latin typeface="Arial" pitchFamily="34" charset="0"/>
                <a:ea typeface="Arial" pitchFamily="34" charset="-122"/>
                <a:cs typeface="Arial" pitchFamily="34" charset="-120"/>
              </a:rPr>
              <a:t>it leaves out habit, impulsive urges and feelings (Michie, van Stralen and West, 2011).</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So: </a:t>
            </a:r>
            <a:r>
              <a:rPr lang="en-US" sz="1800" dirty="0">
                <a:solidFill>
                  <a:srgbClr val="1F3864"/>
                </a:solidFill>
                <a:latin typeface="Arial" pitchFamily="34" charset="0"/>
                <a:ea typeface="Arial" pitchFamily="34" charset="-122"/>
                <a:cs typeface="Arial" pitchFamily="34" charset="-120"/>
              </a:rPr>
              <a:t>we make use of it for our messages only.</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Our solutions to personal barriers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Michie, van Stralen and West (2011); NICE (2025); NHS (2024); Kwah, Fulton and Brown (2019); Blackpool Teaching Hospitals NHS Foundation Trust (no date b)</a:t>
            </a:r>
            <a:endParaRPr lang="en-US" sz="1800" dirty="0"/>
          </a:p>
        </p:txBody>
      </p:sp>
      <p:graphicFrame>
        <p:nvGraphicFramePr>
          <p:cNvPr id="27" name="Solutions table"/>
          <p:cNvGraphicFramePr>
            <a:graphicFrameLocks noGrp="1"/>
          </p:cNvGraphicFramePr>
          <p:nvPr/>
        </p:nvGraphicFramePr>
        <p:xfrm>
          <a:off x="548640" y="1188720"/>
          <a:ext cx="11094415" cy="4236720"/>
        </p:xfrm>
        <a:graphic>
          <a:graphicData uri="http://schemas.openxmlformats.org/drawingml/2006/table">
            <a:tbl>
              <a:tblPr/>
              <a:tblGrid>
                <a:gridCol w="2743200">
                  <a:extLst>
                    <a:ext uri="{9D8B030D-6E8A-4147-A177-3AD203B41FA5}">
                      <a16:colId xmlns:a16="http://schemas.microsoft.com/office/drawing/2014/main" val="20000"/>
                    </a:ext>
                  </a:extLst>
                </a:gridCol>
                <a:gridCol w="5150815">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502920">
                <a:tc>
                  <a:txBody>
                    <a:bodyPr/>
                    <a:lstStyle/>
                    <a:p>
                      <a:pPr marL="0" indent="0">
                        <a:buNone/>
                      </a:pPr>
                      <a:r>
                        <a:rPr lang="en-US" sz="1800" b="1" dirty="0">
                          <a:solidFill>
                            <a:srgbClr val="1F3864"/>
                          </a:solidFill>
                          <a:latin typeface="Arial" pitchFamily="34" charset="0"/>
                          <a:ea typeface="Arial" pitchFamily="34" charset="-122"/>
                          <a:cs typeface="Arial" pitchFamily="34" charset="-120"/>
                        </a:rPr>
                        <a:t>Barrier</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Our solution</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b="1" dirty="0">
                          <a:solidFill>
                            <a:srgbClr val="1F3864"/>
                          </a:solidFill>
                          <a:latin typeface="Arial" pitchFamily="34" charset="0"/>
                          <a:ea typeface="Arial" pitchFamily="34" charset="-122"/>
                          <a:cs typeface="Arial" pitchFamily="34" charset="-120"/>
                        </a:rPr>
                        <a:t>Type</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0"/>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Addiction</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Quit aids and a weekly group (NICE, 2025)</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Enablement</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1"/>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Stress and low mood</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Week 5 and a GP medicine check (NHS, 2024)</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Education, enablement</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2"/>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Not knowing what is on offer</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Poster, GP and pharmacy referral (Kwah, Fulton and Brown, 2019)</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Education, persuasion</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3"/>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Smokers around you</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Quit buddy, smoke free home plan</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Modelling, environmental restructuring</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4"/>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Not ready to quit</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Cut down route (NICE, 2025)</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Training</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5"/>
                  </a:ext>
                </a:extLst>
              </a:tr>
              <a:tr h="502920">
                <a:tc>
                  <a:txBody>
                    <a:bodyPr/>
                    <a:lstStyle/>
                    <a:p>
                      <a:pPr marL="0" indent="0">
                        <a:buNone/>
                      </a:pPr>
                      <a:r>
                        <a:rPr lang="en-US" sz="1800" dirty="0">
                          <a:solidFill>
                            <a:srgbClr val="1F3864"/>
                          </a:solidFill>
                          <a:latin typeface="Arial" pitchFamily="34" charset="0"/>
                          <a:ea typeface="Arial" pitchFamily="34" charset="-122"/>
                          <a:cs typeface="Arial" pitchFamily="34" charset="-120"/>
                        </a:rPr>
                        <a:t>Slips</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Plan for slips each week, then 12 more weeks of support (Blackpool Teaching Hospitals NHS Foundation Trust, no date b)</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tc>
                  <a:txBody>
                    <a:bodyPr/>
                    <a:lstStyle/>
                    <a:p>
                      <a:pPr marL="0" indent="0">
                        <a:buNone/>
                      </a:pPr>
                      <a:r>
                        <a:rPr lang="en-US" sz="1800" dirty="0">
                          <a:solidFill>
                            <a:srgbClr val="1F3864"/>
                          </a:solidFill>
                          <a:latin typeface="Arial" pitchFamily="34" charset="0"/>
                          <a:ea typeface="Arial" pitchFamily="34" charset="-122"/>
                          <a:cs typeface="Arial" pitchFamily="34" charset="-120"/>
                        </a:rPr>
                        <a:t>Training, enablement</a:t>
                      </a:r>
                      <a:endParaRPr lang="en-US" sz="1800" dirty="0">
                        <a:latin typeface="Arial" charset="0"/>
                        <a:ea typeface="Arial" charset="0"/>
                        <a:cs typeface="Arial" charset="0"/>
                      </a:endParaRPr>
                    </a:p>
                  </a:txBody>
                  <a:tcPr marL="76200" marR="76200" marT="50800" marB="50800" anchor="ctr">
                    <a:lnL w="12700" cap="flat" cmpd="sng" algn="ctr">
                      <a:solidFill>
                        <a:srgbClr val="1F3864"/>
                      </a:solidFill>
                      <a:prstDash val="solid"/>
                      <a:round/>
                      <a:headEnd type="none" w="med" len="med"/>
                      <a:tailEnd type="none" w="med" len="med"/>
                    </a:lnL>
                    <a:lnR w="12700" cap="flat" cmpd="sng" algn="ctr">
                      <a:solidFill>
                        <a:srgbClr val="1F3864"/>
                      </a:solidFill>
                      <a:prstDash val="solid"/>
                      <a:round/>
                      <a:headEnd type="none" w="med" len="med"/>
                      <a:tailEnd type="none" w="med" len="med"/>
                    </a:lnR>
                    <a:lnT w="12700" cap="flat" cmpd="sng" algn="ctr">
                      <a:solidFill>
                        <a:srgbClr val="1F3864"/>
                      </a:solidFill>
                      <a:prstDash val="solid"/>
                      <a:round/>
                      <a:headEnd type="none" w="med" len="med"/>
                      <a:tailEnd type="none" w="med" len="med"/>
                    </a:lnT>
                    <a:lnB w="12700" cap="flat" cmpd="sng" algn="ctr">
                      <a:solidFill>
                        <a:srgbClr val="1F3864"/>
                      </a:solidFill>
                      <a:prstDash val="solid"/>
                      <a:round/>
                      <a:headEnd type="none" w="med" len="med"/>
                      <a:tailEnd type="none" w="med" len="med"/>
                    </a:lnB>
                    <a:solidFill>
                      <a:srgbClr val="EEF3F8"/>
                    </a:solidFill>
                  </a:tcPr>
                </a:tc>
                <a:extLst>
                  <a:ext uri="{0D108BD9-81ED-4DB2-BD59-A6C34878D82A}">
                    <a16:rowId xmlns:a16="http://schemas.microsoft.com/office/drawing/2014/main" val="10006"/>
                  </a:ext>
                </a:extLst>
              </a:tr>
            </a:tbl>
          </a:graphicData>
        </a:graphic>
      </p:graphicFrame>
      <p:sp>
        <p:nvSpPr>
          <p:cNvPr id="5" name="Caption"/>
          <p:cNvSpPr txBox="1"/>
          <p:nvPr/>
        </p:nvSpPr>
        <p:spPr>
          <a:xfrm>
            <a:off x="548640" y="5548884"/>
            <a:ext cx="11094415" cy="411480"/>
          </a:xfrm>
          <a:prstGeom prst="rect">
            <a:avLst/>
          </a:prstGeom>
          <a:noFill/>
          <a:ln/>
        </p:spPr>
        <p:txBody>
          <a:bodyPr wrap="square" lIns="381" tIns="381" rIns="381" bIns="381" rtlCol="0" anchor="t"/>
          <a:lstStyle/>
          <a:p>
            <a:pPr marL="0" indent="0" algn="l">
              <a:buNone/>
            </a:pPr>
            <a:r>
              <a:rPr lang="en-US" sz="1800" i="1" dirty="0">
                <a:solidFill>
                  <a:srgbClr val="1F3864"/>
                </a:solidFill>
                <a:latin typeface="Arial" pitchFamily="34" charset="0"/>
                <a:ea typeface="Arial" pitchFamily="34" charset="-122"/>
                <a:cs typeface="Arial" pitchFamily="34" charset="-120"/>
              </a:rPr>
              <a:t>Types from the Behaviour Change Wheel (Michie, van Stralen and West, 2011)</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The evidence behind our solutions</a:t>
            </a:r>
            <a:endParaRPr lang="en-US" sz="3200" dirty="0"/>
          </a:p>
        </p:txBody>
      </p:sp>
      <p:sp>
        <p:nvSpPr>
          <p:cNvPr id="3" name="References strip"/>
          <p:cNvSpPr txBox="1"/>
          <p:nvPr/>
        </p:nvSpPr>
        <p:spPr>
          <a:xfrm>
            <a:off x="1767840" y="5998464"/>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Hartmann-Boyce et al. (2018); Lindson et al. (2025); NICE (2025); Stead, Carroll and Lancaster (2017); Blackpool JSNA (2026)</a:t>
            </a:r>
            <a:endParaRPr lang="en-US" sz="1800" dirty="0"/>
          </a:p>
        </p:txBody>
      </p:sp>
      <p:sp>
        <p:nvSpPr>
          <p:cNvPr id="4" name="Slide 27 body"/>
          <p:cNvSpPr txBox="1"/>
          <p:nvPr/>
        </p:nvSpPr>
        <p:spPr>
          <a:xfrm>
            <a:off x="548640" y="1188720"/>
            <a:ext cx="11094415" cy="459028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Nicotine replacement (NRT): </a:t>
            </a:r>
            <a:r>
              <a:rPr lang="en-US" sz="1800" dirty="0">
                <a:solidFill>
                  <a:srgbClr val="1F3864"/>
                </a:solidFill>
                <a:latin typeface="Arial" pitchFamily="34" charset="0"/>
                <a:ea typeface="Arial" pitchFamily="34" charset="-122"/>
                <a:cs typeface="Arial" pitchFamily="34" charset="-120"/>
              </a:rPr>
              <a:t>increases quit rates by 50 to 60%, based on 133 trials (Hartmann-Boyce et al., 2018).</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Nicotine vapes: </a:t>
            </a:r>
            <a:r>
              <a:rPr lang="en-US" sz="1800" dirty="0">
                <a:solidFill>
                  <a:srgbClr val="1F3864"/>
                </a:solidFill>
                <a:latin typeface="Arial" pitchFamily="34" charset="0"/>
                <a:ea typeface="Arial" pitchFamily="34" charset="-122"/>
                <a:cs typeface="Arial" pitchFamily="34" charset="-120"/>
              </a:rPr>
              <a:t>assist more individuals in quitting than NRT, and no major harm has been identified (Lindson et al.,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Support: </a:t>
            </a:r>
            <a:r>
              <a:rPr lang="en-US" sz="1800" dirty="0">
                <a:solidFill>
                  <a:srgbClr val="1F3864"/>
                </a:solidFill>
                <a:latin typeface="Arial" pitchFamily="34" charset="0"/>
                <a:ea typeface="Arial" pitchFamily="34" charset="-122"/>
                <a:cs typeface="Arial" pitchFamily="34" charset="-120"/>
              </a:rPr>
              <a:t>quit aids act most effectively with support (NICE, 2025).</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Groups: </a:t>
            </a:r>
            <a:r>
              <a:rPr lang="en-US" sz="1800" dirty="0">
                <a:solidFill>
                  <a:srgbClr val="1F3864"/>
                </a:solidFill>
                <a:latin typeface="Arial" pitchFamily="34" charset="0"/>
                <a:ea typeface="Arial" pitchFamily="34" charset="-122"/>
                <a:cs typeface="Arial" pitchFamily="34" charset="-120"/>
              </a:rPr>
              <a:t>virtually twice as much quitting as with self help, but no better than one to one support of equal amount (Stead, Carroll and Lancaster, 2017).</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Critical point: </a:t>
            </a:r>
            <a:r>
              <a:rPr lang="en-US" sz="1800" dirty="0">
                <a:solidFill>
                  <a:srgbClr val="1F3864"/>
                </a:solidFill>
                <a:latin typeface="Arial" pitchFamily="34" charset="0"/>
                <a:ea typeface="Arial" pitchFamily="34" charset="-122"/>
                <a:cs typeface="Arial" pitchFamily="34" charset="-120"/>
              </a:rPr>
              <a:t>there is no current information on the long term negative effects of vaping (Lindson et al., 2025), therefore, Blackpool regards vapes as a temporary solution with a strategy to quit vaping in the future (Blackpool JSNA, 2026). There is no definite advantage of groups in comparison with one to one support, and groups are selected because of their social advantage, and not because they are better proven.</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Limits and recommendations</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ONS (2026); RCP (2026); Lindson et al. (2025); Blackpool JSNA (2026); OHID (2026)</a:t>
            </a:r>
            <a:endParaRPr lang="en-US" sz="1800" dirty="0"/>
          </a:p>
        </p:txBody>
      </p:sp>
      <p:sp>
        <p:nvSpPr>
          <p:cNvPr id="4" name="Limits heading"/>
          <p:cNvSpPr txBox="1"/>
          <p:nvPr/>
        </p:nvSpPr>
        <p:spPr>
          <a:xfrm>
            <a:off x="548640" y="1188720"/>
            <a:ext cx="5318608" cy="457200"/>
          </a:xfrm>
          <a:prstGeom prst="rect">
            <a:avLst/>
          </a:prstGeom>
          <a:noFill/>
          <a:ln/>
        </p:spPr>
        <p:txBody>
          <a:bodyPr wrap="square" lIns="635" tIns="635" rIns="635" bIns="635" rtlCol="0" anchor="ctr"/>
          <a:lstStyle/>
          <a:p>
            <a:pPr marL="0" indent="0">
              <a:buNone/>
            </a:pPr>
            <a:r>
              <a:rPr lang="en-US" sz="2200" b="1" dirty="0">
                <a:solidFill>
                  <a:srgbClr val="1F3864"/>
                </a:solidFill>
                <a:latin typeface="Arial" pitchFamily="34" charset="0"/>
                <a:ea typeface="Arial" pitchFamily="34" charset="-122"/>
                <a:cs typeface="Arial" pitchFamily="34" charset="-120"/>
              </a:rPr>
              <a:t>Our limits</a:t>
            </a:r>
            <a:endParaRPr lang="en-US" sz="2200" dirty="0"/>
          </a:p>
        </p:txBody>
      </p:sp>
      <p:sp>
        <p:nvSpPr>
          <p:cNvPr id="5" name="Limits list"/>
          <p:cNvSpPr txBox="1"/>
          <p:nvPr/>
        </p:nvSpPr>
        <p:spPr>
          <a:xfrm>
            <a:off x="548640" y="1691640"/>
            <a:ext cx="5318608" cy="4087368"/>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No local data for ages 25 to 34.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National data is poorer at the moment (ONS, 2026; RCP, 2026).</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Long term studies of vaping are still required (Lindson et al., 2025).</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When smoking is declining regardless, it would be difficult to demonstrate our campaign induced a change.</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We do not have a complete budget: staff time and venues are yet to be costed.</a:t>
            </a:r>
            <a:endParaRPr lang="en-US" sz="1800" dirty="0"/>
          </a:p>
        </p:txBody>
      </p:sp>
      <p:sp>
        <p:nvSpPr>
          <p:cNvPr id="6" name="Recommendations heading"/>
          <p:cNvSpPr txBox="1"/>
          <p:nvPr/>
        </p:nvSpPr>
        <p:spPr>
          <a:xfrm>
            <a:off x="6324448" y="1188720"/>
            <a:ext cx="5318608" cy="457200"/>
          </a:xfrm>
          <a:prstGeom prst="rect">
            <a:avLst/>
          </a:prstGeom>
          <a:noFill/>
          <a:ln/>
        </p:spPr>
        <p:txBody>
          <a:bodyPr wrap="square" lIns="635" tIns="635" rIns="635" bIns="635" rtlCol="0" anchor="ctr"/>
          <a:lstStyle/>
          <a:p>
            <a:pPr marL="0" indent="0">
              <a:buNone/>
            </a:pPr>
            <a:r>
              <a:rPr lang="en-US" sz="2200" b="1" dirty="0">
                <a:solidFill>
                  <a:srgbClr val="1F3864"/>
                </a:solidFill>
                <a:latin typeface="Arial" pitchFamily="34" charset="0"/>
                <a:ea typeface="Arial" pitchFamily="34" charset="-122"/>
                <a:cs typeface="Arial" pitchFamily="34" charset="-120"/>
              </a:rPr>
              <a:t>What we recommend</a:t>
            </a:r>
            <a:endParaRPr lang="en-US" sz="2200" dirty="0"/>
          </a:p>
        </p:txBody>
      </p:sp>
      <p:sp>
        <p:nvSpPr>
          <p:cNvPr id="7" name="Recommendations list"/>
          <p:cNvSpPr txBox="1"/>
          <p:nvPr/>
        </p:nvSpPr>
        <p:spPr>
          <a:xfrm>
            <a:off x="6324448" y="1691640"/>
            <a:ext cx="5318608" cy="4087368"/>
          </a:xfrm>
          <a:prstGeom prst="rect">
            <a:avLst/>
          </a:prstGeom>
          <a:noFill/>
          <a:ln/>
        </p:spPr>
        <p:txBody>
          <a:bodyPr wrap="square" lIns="635" tIns="635" rIns="635" bIns="635" rtlCol="0" anchor="t"/>
          <a:lstStyle/>
          <a:p>
            <a:pPr marL="0" indent="0" algn="just">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1. Issue local smoking statistics on an age basis (RCP, 2026).</a:t>
            </a:r>
            <a:endParaRPr lang="en-US" sz="1800" dirty="0"/>
          </a:p>
          <a:p>
            <a:pPr marL="0" indent="0" algn="just">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2. Provide smoking cessation support to all smokers within the NHS (RCP, 2026).</a:t>
            </a:r>
            <a:endParaRPr lang="en-US" sz="1800" dirty="0"/>
          </a:p>
          <a:p>
            <a:pPr marL="0" indent="0" algn="just">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3. Include the adults between 25 and 34 years in the priority groups in Blackpool (Blackpool JSNA, 2026).</a:t>
            </a:r>
            <a:endParaRPr lang="en-US" sz="1800" dirty="0"/>
          </a:p>
          <a:p>
            <a:pPr marL="0" indent="0" algn="just">
              <a:lnSpc>
                <a:spcPct val="150000"/>
              </a:lnSpc>
              <a:spcAft>
                <a:spcPts val="400"/>
              </a:spcAft>
              <a:buNone/>
            </a:pPr>
            <a:r>
              <a:rPr lang="en-US" sz="1800" dirty="0">
                <a:solidFill>
                  <a:srgbClr val="1F3864"/>
                </a:solidFill>
                <a:latin typeface="Arial" pitchFamily="34" charset="0"/>
                <a:ea typeface="Arial" pitchFamily="34" charset="-122"/>
                <a:cs typeface="Arial" pitchFamily="34" charset="-120"/>
              </a:rPr>
              <a:t>4. Compare with a similar area and monitor cost per quitter (OHID,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Conclusion</a:t>
            </a:r>
            <a:endParaRPr lang="en-US" sz="3200" dirty="0"/>
          </a:p>
        </p:txBody>
      </p:sp>
      <p:sp>
        <p:nvSpPr>
          <p:cNvPr id="3" name="References strip"/>
          <p:cNvSpPr txBox="1"/>
          <p:nvPr/>
        </p:nvSpPr>
        <p:spPr>
          <a:xfrm>
            <a:off x="548640" y="5888736"/>
            <a:ext cx="10424160" cy="859536"/>
          </a:xfrm>
          <a:prstGeom prst="rect">
            <a:avLst/>
          </a:prstGeom>
          <a:noFill/>
          <a:ln/>
        </p:spPr>
        <p:txBody>
          <a:bodyPr wrap="square" lIns="381" tIns="381" rIns="381" bIns="381" rtlCol="0" anchor="b"/>
          <a:lstStyle/>
          <a:p>
            <a:pPr marL="0" indent="0" algn="l">
              <a:lnSpc>
                <a:spcPct val="150000"/>
              </a:lnSpc>
              <a:buNone/>
            </a:pPr>
            <a:r>
              <a:rPr lang="en-US" sz="1800" i="1" dirty="0">
                <a:solidFill>
                  <a:srgbClr val="1F3864"/>
                </a:solidFill>
                <a:latin typeface="Arial" pitchFamily="34" charset="0"/>
                <a:ea typeface="Arial" pitchFamily="34" charset="-122"/>
                <a:cs typeface="Arial" pitchFamily="34" charset="-120"/>
              </a:rPr>
              <a:t>References: Blackpool JSNA (2026); ONS (2025); ONS (2026); ASH (2025); Marmot et al. (2010); NICE (2025)</a:t>
            </a:r>
            <a:endParaRPr lang="en-US" sz="1800" dirty="0"/>
          </a:p>
        </p:txBody>
      </p:sp>
      <p:sp>
        <p:nvSpPr>
          <p:cNvPr id="4" name="Slide 29 body"/>
          <p:cNvSpPr txBox="1"/>
          <p:nvPr/>
        </p:nvSpPr>
        <p:spPr>
          <a:xfrm>
            <a:off x="548640" y="1188720"/>
            <a:ext cx="11094415" cy="3950208"/>
          </a:xfrm>
          <a:prstGeom prst="rect">
            <a:avLst/>
          </a:prstGeom>
          <a:noFill/>
          <a:ln/>
        </p:spPr>
        <p:txBody>
          <a:bodyPr wrap="square" lIns="635" tIns="635" rIns="635" bIns="635" rtlCol="0" anchor="t"/>
          <a:lstStyle/>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Need: </a:t>
            </a:r>
            <a:r>
              <a:rPr lang="en-US" sz="1800" dirty="0">
                <a:solidFill>
                  <a:srgbClr val="1F3864"/>
                </a:solidFill>
                <a:latin typeface="Arial" pitchFamily="34" charset="0"/>
                <a:ea typeface="Arial" pitchFamily="34" charset="-122"/>
                <a:cs typeface="Arial" pitchFamily="34" charset="-120"/>
              </a:rPr>
              <a:t>Blackpool smokes at nearly twice England's rate, and adults aged 25 to 34 smoke and vape more than most and yet no local plan targets them (Blackpool JSNA, 2026; ONS, 2025; ONS, 2026).</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Judgement: </a:t>
            </a:r>
            <a:r>
              <a:rPr lang="en-US" sz="1800" dirty="0">
                <a:solidFill>
                  <a:srgbClr val="1F3864"/>
                </a:solidFill>
                <a:latin typeface="Arial" pitchFamily="34" charset="0"/>
                <a:ea typeface="Arial" pitchFamily="34" charset="-122"/>
                <a:cs typeface="Arial" pitchFamily="34" charset="-120"/>
              </a:rPr>
              <a:t>despite the decline in smoking, a special campaign is warranted, as universal campaigns have missed poorer people (ASH, 2025; Marmot et al., 2010).</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Strategy: </a:t>
            </a:r>
            <a:r>
              <a:rPr lang="en-US" sz="1800" dirty="0">
                <a:solidFill>
                  <a:srgbClr val="1F3864"/>
                </a:solidFill>
                <a:latin typeface="Arial" pitchFamily="34" charset="0"/>
                <a:ea typeface="Arial" pitchFamily="34" charset="-122"/>
                <a:cs typeface="Arial" pitchFamily="34" charset="-120"/>
              </a:rPr>
              <a:t>an 8 week NICE based group, developed with COM-B, quits assessed by CO at 28 days (NICE, 2025).</a:t>
            </a:r>
            <a:endParaRPr lang="en-US" sz="1800" dirty="0"/>
          </a:p>
          <a:p>
            <a:pPr marL="0" indent="0" algn="just">
              <a:lnSpc>
                <a:spcPct val="150000"/>
              </a:lnSpc>
              <a:spcAft>
                <a:spcPts val="400"/>
              </a:spcAft>
              <a:buNone/>
            </a:pPr>
            <a:r>
              <a:rPr lang="en-US" sz="1800" b="1" dirty="0">
                <a:solidFill>
                  <a:srgbClr val="1F3864"/>
                </a:solidFill>
                <a:latin typeface="Arial" pitchFamily="34" charset="0"/>
                <a:ea typeface="Arial" pitchFamily="34" charset="-122"/>
                <a:cs typeface="Arial" pitchFamily="34" charset="-120"/>
              </a:rPr>
              <a:t>Evidence: </a:t>
            </a:r>
            <a:r>
              <a:rPr lang="en-US" sz="1800" dirty="0">
                <a:solidFill>
                  <a:srgbClr val="1F3864"/>
                </a:solidFill>
                <a:latin typeface="Arial" pitchFamily="34" charset="0"/>
                <a:ea typeface="Arial" pitchFamily="34" charset="-122"/>
                <a:cs typeface="Arial" pitchFamily="34" charset="-120"/>
              </a:rPr>
              <a:t>three SMART goals, three levels of assessment and Hull as comparison area.</a:t>
            </a:r>
            <a:endParaRPr lang="en-US" sz="1800" dirty="0"/>
          </a:p>
        </p:txBody>
      </p:sp>
      <p:sp>
        <p:nvSpPr>
          <p:cNvPr id="5" name="Thanks"/>
          <p:cNvSpPr txBox="1"/>
          <p:nvPr/>
        </p:nvSpPr>
        <p:spPr>
          <a:xfrm>
            <a:off x="548640" y="5184648"/>
            <a:ext cx="11094415" cy="502920"/>
          </a:xfrm>
          <a:prstGeom prst="rect">
            <a:avLst/>
          </a:prstGeom>
          <a:noFill/>
          <a:ln/>
        </p:spPr>
        <p:txBody>
          <a:bodyPr wrap="square" lIns="635" tIns="635" rIns="635" bIns="635" rtlCol="0" anchor="ctr"/>
          <a:lstStyle/>
          <a:p>
            <a:pPr marL="0" indent="0" algn="l">
              <a:buNone/>
            </a:pPr>
            <a:r>
              <a:rPr lang="en-US" sz="2600" b="1" dirty="0">
                <a:solidFill>
                  <a:srgbClr val="1F3864"/>
                </a:solidFill>
                <a:latin typeface="Arial" pitchFamily="34" charset="0"/>
                <a:ea typeface="Arial" pitchFamily="34" charset="-122"/>
                <a:cs typeface="Arial" pitchFamily="34" charset="-120"/>
              </a:rPr>
              <a:t>Thank you. Any questions?</a:t>
            </a:r>
            <a:endParaRPr lang="en-US" sz="26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Group contributions</a:t>
            </a:r>
            <a:endParaRPr lang="en-US" sz="3200" dirty="0"/>
          </a:p>
        </p:txBody>
      </p:sp>
      <p:sp>
        <p:nvSpPr>
          <p:cNvPr id="3" name="Contributions"/>
          <p:cNvSpPr txBox="1"/>
          <p:nvPr/>
        </p:nvSpPr>
        <p:spPr>
          <a:xfrm>
            <a:off x="548640" y="1188720"/>
            <a:ext cx="11094415" cy="448056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a:t>
            </a:r>
            <a:r>
              <a:rPr lang="en-US" dirty="0">
                <a:solidFill>
                  <a:srgbClr val="1F3864"/>
                </a:solidFill>
                <a:latin typeface="Arial" pitchFamily="34" charset="0"/>
                <a:ea typeface="Arial" pitchFamily="34" charset="-122"/>
                <a:cs typeface="Arial" pitchFamily="34" charset="-120"/>
              </a:rPr>
              <a:t>Tirth 2606316</a:t>
            </a:r>
            <a:r>
              <a:rPr lang="en-US" sz="1800" b="1" dirty="0">
                <a:solidFill>
                  <a:srgbClr val="1F3864"/>
                </a:solidFill>
                <a:latin typeface="Arial" pitchFamily="34" charset="0"/>
                <a:ea typeface="Arial" pitchFamily="34" charset="-122"/>
                <a:cs typeface="Arial" pitchFamily="34" charset="-120"/>
              </a:rPr>
              <a:t>]: </a:t>
            </a:r>
            <a:r>
              <a:rPr lang="en-US" sz="1800" dirty="0">
                <a:solidFill>
                  <a:srgbClr val="1F3864"/>
                </a:solidFill>
                <a:latin typeface="Arial" pitchFamily="34" charset="0"/>
                <a:ea typeface="Arial" pitchFamily="34" charset="-122"/>
                <a:cs typeface="Arial" pitchFamily="34" charset="-120"/>
              </a:rPr>
              <a:t>title, programme and Task 1 (slides 1 to 10).</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a:t>
            </a:r>
            <a:r>
              <a:rPr lang="en-US" dirty="0">
                <a:solidFill>
                  <a:srgbClr val="1F3864"/>
                </a:solidFill>
                <a:latin typeface="Arial" pitchFamily="34" charset="0"/>
                <a:ea typeface="Arial" pitchFamily="34" charset="-122"/>
                <a:cs typeface="Arial" pitchFamily="34" charset="-120"/>
              </a:rPr>
              <a:t>Bansri 2616812, Urvashi 2536702</a:t>
            </a:r>
            <a:r>
              <a:rPr lang="en-US" sz="1800" b="1" dirty="0">
                <a:solidFill>
                  <a:srgbClr val="1F3864"/>
                </a:solidFill>
                <a:latin typeface="Arial" pitchFamily="34" charset="0"/>
                <a:ea typeface="Arial" pitchFamily="34" charset="-122"/>
                <a:cs typeface="Arial" pitchFamily="34" charset="-120"/>
              </a:rPr>
              <a:t>]: </a:t>
            </a:r>
            <a:r>
              <a:rPr lang="en-US" sz="1800" dirty="0">
                <a:solidFill>
                  <a:srgbClr val="1F3864"/>
                </a:solidFill>
                <a:latin typeface="Arial" pitchFamily="34" charset="0"/>
                <a:ea typeface="Arial" pitchFamily="34" charset="-122"/>
                <a:cs typeface="Arial" pitchFamily="34" charset="-120"/>
              </a:rPr>
              <a:t>Task 2 (slides 11 to 19).</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a:t>
            </a:r>
            <a:r>
              <a:rPr lang="en-US" dirty="0">
                <a:solidFill>
                  <a:srgbClr val="1F3864"/>
                </a:solidFill>
                <a:latin typeface="Arial" pitchFamily="34" charset="0"/>
                <a:ea typeface="Arial" pitchFamily="34" charset="-122"/>
                <a:cs typeface="Arial" pitchFamily="34" charset="-120"/>
              </a:rPr>
              <a:t>Gyorgy  2608526</a:t>
            </a:r>
            <a:r>
              <a:rPr lang="en-US" sz="1800" b="1" dirty="0">
                <a:solidFill>
                  <a:srgbClr val="1F3864"/>
                </a:solidFill>
                <a:latin typeface="Arial" pitchFamily="34" charset="0"/>
                <a:ea typeface="Arial" pitchFamily="34" charset="-122"/>
                <a:cs typeface="Arial" pitchFamily="34" charset="-120"/>
              </a:rPr>
              <a:t>]: </a:t>
            </a:r>
            <a:r>
              <a:rPr lang="en-US" sz="1800" dirty="0">
                <a:solidFill>
                  <a:srgbClr val="1F3864"/>
                </a:solidFill>
                <a:latin typeface="Arial" pitchFamily="34" charset="0"/>
                <a:ea typeface="Arial" pitchFamily="34" charset="-122"/>
                <a:cs typeface="Arial" pitchFamily="34" charset="-120"/>
              </a:rPr>
              <a:t>Task 3, limits and conclusion (slides 20 to 29).</a:t>
            </a:r>
            <a:endParaRPr lang="en-US" sz="1800" dirty="0"/>
          </a:p>
          <a:p>
            <a:pPr marL="279400" indent="-279400" algn="just">
              <a:lnSpc>
                <a:spcPct val="150000"/>
              </a:lnSpc>
              <a:spcAft>
                <a:spcPts val="400"/>
              </a:spcAft>
              <a:buSzPct val="100000"/>
              <a:buChar char="•"/>
            </a:pPr>
            <a:r>
              <a:rPr lang="en-US" sz="1800" b="1" dirty="0">
                <a:solidFill>
                  <a:srgbClr val="1F3864"/>
                </a:solidFill>
                <a:latin typeface="Arial" pitchFamily="34" charset="0"/>
                <a:ea typeface="Arial" pitchFamily="34" charset="-122"/>
                <a:cs typeface="Arial" pitchFamily="34" charset="-120"/>
              </a:rPr>
              <a:t>All of us: </a:t>
            </a:r>
            <a:r>
              <a:rPr lang="en-US" sz="1800" dirty="0">
                <a:solidFill>
                  <a:srgbClr val="1F3864"/>
                </a:solidFill>
                <a:latin typeface="Arial" pitchFamily="34" charset="0"/>
                <a:ea typeface="Arial" pitchFamily="34" charset="-122"/>
                <a:cs typeface="Arial" pitchFamily="34" charset="-120"/>
              </a:rPr>
              <a:t>research, checking sources, poster design, editing and practice.</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Image and diagram credits</a:t>
            </a:r>
            <a:endParaRPr lang="en-US" sz="3200" dirty="0"/>
          </a:p>
        </p:txBody>
      </p:sp>
      <p:sp>
        <p:nvSpPr>
          <p:cNvPr id="3" name="Credits"/>
          <p:cNvSpPr txBox="1"/>
          <p:nvPr/>
        </p:nvSpPr>
        <p:spPr>
          <a:xfrm>
            <a:off x="548640" y="1188720"/>
            <a:ext cx="11094415" cy="4480560"/>
          </a:xfrm>
          <a:prstGeom prst="rect">
            <a:avLst/>
          </a:prstGeom>
          <a:noFill/>
          <a:ln/>
        </p:spPr>
        <p:txBody>
          <a:bodyPr wrap="square" lIns="635" tIns="635" rIns="635" bIns="635" rtlCol="0" anchor="t"/>
          <a:lstStyle/>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Photos: Unsplash, used under the Unsplash Licence. Each photo is cited on its slide and listed in full in the references.</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Logos: each logo is cited on its slide and listed in full in the references. Each logo is owned by its organisation.</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COM-B diagram: our own drawing, adapted from Michie, van Stralen and West (2011).</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Stages of Change diagram: our own drawing, adapted from Prochaska and Velicer (1997).</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Health Belief Model diagram: our own drawing, adapted from Rosenstock (1974).</a:t>
            </a:r>
            <a:endParaRPr lang="en-US" sz="1800" dirty="0"/>
          </a:p>
          <a:p>
            <a:pPr marL="279400" indent="-279400" algn="just">
              <a:lnSpc>
                <a:spcPct val="150000"/>
              </a:lnSpc>
              <a:spcAft>
                <a:spcPts val="400"/>
              </a:spcAft>
              <a:buSzPct val="100000"/>
              <a:buChar char="•"/>
            </a:pPr>
            <a:r>
              <a:rPr lang="en-US" sz="1800" dirty="0">
                <a:solidFill>
                  <a:srgbClr val="1F3864"/>
                </a:solidFill>
                <a:latin typeface="Arial" pitchFamily="34" charset="0"/>
                <a:ea typeface="Arial" pitchFamily="34" charset="-122"/>
                <a:cs typeface="Arial" pitchFamily="34" charset="-120"/>
              </a:rPr>
              <a:t>Charts: made by our group from the sources named under each chart.</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 of 14)</a:t>
            </a:r>
            <a:endParaRPr lang="en-US" sz="3200" dirty="0"/>
          </a:p>
        </p:txBody>
      </p:sp>
      <p:sp>
        <p:nvSpPr>
          <p:cNvPr id="3" name="Reference list 1"/>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Action on Smoking and Health (ASH) (2025) </a:t>
            </a:r>
            <a:r>
              <a:rPr lang="en-US" sz="1800" i="1" dirty="0">
                <a:solidFill>
                  <a:srgbClr val="1F3864"/>
                </a:solidFill>
                <a:latin typeface="Arial" pitchFamily="34" charset="0"/>
                <a:ea typeface="Arial" pitchFamily="34" charset="-122"/>
                <a:cs typeface="Arial" pitchFamily="34" charset="-120"/>
              </a:rPr>
              <a:t>Smoking statistics</a:t>
            </a:r>
            <a:r>
              <a:rPr lang="en-US" sz="1800" dirty="0">
                <a:solidFill>
                  <a:srgbClr val="1F3864"/>
                </a:solidFill>
                <a:latin typeface="Arial" pitchFamily="34" charset="0"/>
                <a:ea typeface="Arial" pitchFamily="34" charset="-122"/>
                <a:cs typeface="Arial" pitchFamily="34" charset="-120"/>
              </a:rPr>
              <a:t>. London: ASH. Available at: https://ash.org.uk/uploads/Smoking-Statistics-Fact-Sheet-2025-final_2026-06-08-114727_inxd.pdf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Action on Smoking and Health (ASH) (2026) </a:t>
            </a:r>
            <a:r>
              <a:rPr lang="en-US" sz="1800" i="1" dirty="0">
                <a:solidFill>
                  <a:srgbClr val="1F3864"/>
                </a:solidFill>
                <a:latin typeface="Arial" pitchFamily="34" charset="0"/>
                <a:ea typeface="Arial" pitchFamily="34" charset="-122"/>
                <a:cs typeface="Arial" pitchFamily="34" charset="-120"/>
              </a:rPr>
              <a:t>Smoking facts at a glance</a:t>
            </a:r>
            <a:r>
              <a:rPr lang="en-US" sz="1800" dirty="0">
                <a:solidFill>
                  <a:srgbClr val="1F3864"/>
                </a:solidFill>
                <a:latin typeface="Arial" pitchFamily="34" charset="0"/>
                <a:ea typeface="Arial" pitchFamily="34" charset="-122"/>
                <a:cs typeface="Arial" pitchFamily="34" charset="-120"/>
              </a:rPr>
              <a:t>. London: ASH. Available at: https://ash.org.uk/uploads/Facts-At-A-Glance-Fact-Sheet-Feb-2026-Final_2026-05-28-134218_kpxm.pdf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Blackpool Council (no date) </a:t>
            </a:r>
            <a:r>
              <a:rPr lang="en-US" sz="1800" i="1" dirty="0">
                <a:solidFill>
                  <a:srgbClr val="1F3864"/>
                </a:solidFill>
                <a:latin typeface="Arial" pitchFamily="34" charset="0"/>
                <a:ea typeface="Arial" pitchFamily="34" charset="-122"/>
                <a:cs typeface="Arial" pitchFamily="34" charset="-120"/>
              </a:rPr>
              <a:t>Blackpool Council Public Health logo</a:t>
            </a:r>
            <a:r>
              <a:rPr lang="en-US" sz="1800" dirty="0">
                <a:solidFill>
                  <a:srgbClr val="1F3864"/>
                </a:solidFill>
                <a:latin typeface="Arial" pitchFamily="34" charset="0"/>
                <a:ea typeface="Arial" pitchFamily="34" charset="-122"/>
                <a:cs typeface="Arial" pitchFamily="34" charset="-120"/>
              </a:rPr>
              <a:t> [Logo]. Available at: https://healthierblackpool.co.uk/smokefree/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(2 of 14)</a:t>
            </a:r>
            <a:endParaRPr lang="en-US" sz="3200" dirty="0"/>
          </a:p>
        </p:txBody>
      </p:sp>
      <p:sp>
        <p:nvSpPr>
          <p:cNvPr id="3" name="Reference list 2"/>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Blackpool Joint Strategic Needs Assessment (JSNA) (2026) </a:t>
            </a:r>
            <a:r>
              <a:rPr lang="en-US" sz="1800" i="1" dirty="0">
                <a:solidFill>
                  <a:srgbClr val="1F3864"/>
                </a:solidFill>
                <a:latin typeface="Arial" pitchFamily="34" charset="0"/>
                <a:ea typeface="Arial" pitchFamily="34" charset="-122"/>
                <a:cs typeface="Arial" pitchFamily="34" charset="-120"/>
              </a:rPr>
              <a:t>Smoking and vaping</a:t>
            </a:r>
            <a:r>
              <a:rPr lang="en-US" sz="1800" dirty="0">
                <a:solidFill>
                  <a:srgbClr val="1F3864"/>
                </a:solidFill>
                <a:latin typeface="Arial" pitchFamily="34" charset="0"/>
                <a:ea typeface="Arial" pitchFamily="34" charset="-122"/>
                <a:cs typeface="Arial" pitchFamily="34" charset="-120"/>
              </a:rPr>
              <a:t>. Available at: https://www.blackpooljsna.org.uk/Living-and-Working-Well/Healthy-Lifestyles/Smoking-and-vaping.aspx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Blackpool Teaching Hospitals NHS Foundation Trust (no date a) </a:t>
            </a:r>
            <a:r>
              <a:rPr lang="en-US" sz="1800" i="1" dirty="0">
                <a:solidFill>
                  <a:srgbClr val="1F3864"/>
                </a:solidFill>
                <a:latin typeface="Arial" pitchFamily="34" charset="0"/>
                <a:ea typeface="Arial" pitchFamily="34" charset="-122"/>
                <a:cs typeface="Arial" pitchFamily="34" charset="-120"/>
              </a:rPr>
              <a:t>Blackpool Teaching Hospitals NHS Foundation Trust logo</a:t>
            </a:r>
            <a:r>
              <a:rPr lang="en-US" sz="1800" dirty="0">
                <a:solidFill>
                  <a:srgbClr val="1F3864"/>
                </a:solidFill>
                <a:latin typeface="Arial" pitchFamily="34" charset="0"/>
                <a:ea typeface="Arial" pitchFamily="34" charset="-122"/>
                <a:cs typeface="Arial" pitchFamily="34" charset="-120"/>
              </a:rPr>
              <a:t> [Logo]. Available at: https://healthjobsuk.com/employerdetails/98/mir23/mar1/Blackpool_Teaching_Hospitals_NHS_Foundation_Trust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Blackpool Teaching Hospitals NHS Foundation Trust (no date b) </a:t>
            </a:r>
            <a:r>
              <a:rPr lang="en-US" sz="1800" i="1" dirty="0">
                <a:solidFill>
                  <a:srgbClr val="1F3864"/>
                </a:solidFill>
                <a:latin typeface="Arial" pitchFamily="34" charset="0"/>
                <a:ea typeface="Arial" pitchFamily="34" charset="-122"/>
                <a:cs typeface="Arial" pitchFamily="34" charset="-120"/>
              </a:rPr>
              <a:t>Smokefree Blackpool</a:t>
            </a:r>
            <a:r>
              <a:rPr lang="en-US" sz="1800" dirty="0">
                <a:solidFill>
                  <a:srgbClr val="1F3864"/>
                </a:solidFill>
                <a:latin typeface="Arial" pitchFamily="34" charset="0"/>
                <a:ea typeface="Arial" pitchFamily="34" charset="-122"/>
                <a:cs typeface="Arial" pitchFamily="34" charset="-120"/>
              </a:rPr>
              <a:t>. Available at: https://www.blackpoolteachinghospitals.nhs.uk/services/stop-smoking-services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(3 of 14)</a:t>
            </a:r>
            <a:endParaRPr lang="en-US" sz="3200" dirty="0"/>
          </a:p>
        </p:txBody>
      </p:sp>
      <p:sp>
        <p:nvSpPr>
          <p:cNvPr id="3" name="Reference list 3"/>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Bradshaw, J. (1972) 'A taxonomy of social need', in McLachlan, G. (ed.) </a:t>
            </a:r>
            <a:r>
              <a:rPr lang="en-US" sz="1800" i="1" dirty="0">
                <a:solidFill>
                  <a:srgbClr val="1F3864"/>
                </a:solidFill>
                <a:latin typeface="Arial" pitchFamily="34" charset="0"/>
                <a:ea typeface="Arial" pitchFamily="34" charset="-122"/>
                <a:cs typeface="Arial" pitchFamily="34" charset="-120"/>
              </a:rPr>
              <a:t>Problems and progress in medical care: essays on current research, 7th series</a:t>
            </a:r>
            <a:r>
              <a:rPr lang="en-US" sz="1800" dirty="0">
                <a:solidFill>
                  <a:srgbClr val="1F3864"/>
                </a:solidFill>
                <a:latin typeface="Arial" pitchFamily="34" charset="0"/>
                <a:ea typeface="Arial" pitchFamily="34" charset="-122"/>
                <a:cs typeface="Arial" pitchFamily="34" charset="-120"/>
              </a:rPr>
              <a:t>. London: Oxford University Press, pp. 71–82. Available at: https://eprints.whiterose.ac.uk/118357/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Busing, H. (2020) </a:t>
            </a:r>
            <a:r>
              <a:rPr lang="en-US" sz="1800" i="1" dirty="0">
                <a:solidFill>
                  <a:srgbClr val="1F3864"/>
                </a:solidFill>
                <a:latin typeface="Arial" pitchFamily="34" charset="0"/>
                <a:ea typeface="Arial" pitchFamily="34" charset="-122"/>
                <a:cs typeface="Arial" pitchFamily="34" charset="-120"/>
              </a:rPr>
              <a:t>Group stacking hands in colorful sweaters</a:t>
            </a:r>
            <a:r>
              <a:rPr lang="en-US" sz="1800" dirty="0">
                <a:solidFill>
                  <a:srgbClr val="1F3864"/>
                </a:solidFill>
                <a:latin typeface="Arial" pitchFamily="34" charset="0"/>
                <a:ea typeface="Arial" pitchFamily="34" charset="-122"/>
                <a:cs typeface="Arial" pitchFamily="34" charset="-120"/>
              </a:rPr>
              <a:t> [Photograph]. Unsplash. Available at: https://unsplash.com/photos/group-stacking-hands-in-colorful-sweaters-Zyx1bK9mqmA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Davis, H. (2025) </a:t>
            </a:r>
            <a:r>
              <a:rPr lang="en-US" sz="1800" i="1" dirty="0">
                <a:solidFill>
                  <a:srgbClr val="1F3864"/>
                </a:solidFill>
                <a:latin typeface="Arial" pitchFamily="34" charset="0"/>
                <a:ea typeface="Arial" pitchFamily="34" charset="-122"/>
                <a:cs typeface="Arial" pitchFamily="34" charset="-120"/>
              </a:rPr>
              <a:t>Man enjoying the view of snow-capped mountains</a:t>
            </a:r>
            <a:r>
              <a:rPr lang="en-US" sz="1800" dirty="0">
                <a:solidFill>
                  <a:srgbClr val="1F3864"/>
                </a:solidFill>
                <a:latin typeface="Arial" pitchFamily="34" charset="0"/>
                <a:ea typeface="Arial" pitchFamily="34" charset="-122"/>
                <a:cs typeface="Arial" pitchFamily="34" charset="-120"/>
              </a:rPr>
              <a:t> [Photograph]. Unsplash. Available at: https://unsplash.com/photos/man-enjoying-the-view-of-snow-capped-mountains-1CgsPV1rxmY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(4 of 14)</a:t>
            </a:r>
            <a:endParaRPr lang="en-US" sz="3200" dirty="0"/>
          </a:p>
        </p:txBody>
      </p:sp>
      <p:sp>
        <p:nvSpPr>
          <p:cNvPr id="3" name="Reference list 4"/>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Department of Health and Social Care (DHSC) (2024) 'Creating a smokefree generation and tackling youth vaping: what you need to know', </a:t>
            </a:r>
            <a:r>
              <a:rPr lang="en-US" sz="1800" i="1" dirty="0">
                <a:solidFill>
                  <a:srgbClr val="1F3864"/>
                </a:solidFill>
                <a:latin typeface="Arial" pitchFamily="34" charset="0"/>
                <a:ea typeface="Arial" pitchFamily="34" charset="-122"/>
                <a:cs typeface="Arial" pitchFamily="34" charset="-120"/>
              </a:rPr>
              <a:t>DHSC Media Centre</a:t>
            </a:r>
            <a:r>
              <a:rPr lang="en-US" sz="1800" dirty="0">
                <a:solidFill>
                  <a:srgbClr val="1F3864"/>
                </a:solidFill>
                <a:latin typeface="Arial" pitchFamily="34" charset="0"/>
                <a:ea typeface="Arial" pitchFamily="34" charset="-122"/>
                <a:cs typeface="Arial" pitchFamily="34" charset="-120"/>
              </a:rPr>
              <a:t>, 15 April. Available at: https://healthmedia.blog.gov.uk/2024/01/30/creating-a-smokefree-generation-and-tackling-youth-vaping-what-you-need-to-know/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Department of Health and Social Care (DHSC) (2026a) </a:t>
            </a:r>
            <a:r>
              <a:rPr lang="en-US" sz="1800" i="1" dirty="0">
                <a:solidFill>
                  <a:srgbClr val="1F3864"/>
                </a:solidFill>
                <a:latin typeface="Arial" pitchFamily="34" charset="0"/>
                <a:ea typeface="Arial" pitchFamily="34" charset="-122"/>
                <a:cs typeface="Arial" pitchFamily="34" charset="-120"/>
              </a:rPr>
              <a:t>Stoptober 2026</a:t>
            </a:r>
            <a:r>
              <a:rPr lang="en-US" sz="1800" dirty="0">
                <a:solidFill>
                  <a:srgbClr val="1F3864"/>
                </a:solidFill>
                <a:latin typeface="Arial" pitchFamily="34" charset="0"/>
                <a:ea typeface="Arial" pitchFamily="34" charset="-122"/>
                <a:cs typeface="Arial" pitchFamily="34" charset="-120"/>
              </a:rPr>
              <a:t>. Campaign Resource Centre. Available at: https://campaignresources.dhsc.gov.uk/campaigns/stoptober-2026/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Department of Health and Social Care (DHSC) (2026b) </a:t>
            </a:r>
            <a:r>
              <a:rPr lang="en-US" sz="1800" i="1" dirty="0">
                <a:solidFill>
                  <a:srgbClr val="1F3864"/>
                </a:solidFill>
                <a:latin typeface="Arial" pitchFamily="34" charset="0"/>
                <a:ea typeface="Arial" pitchFamily="34" charset="-122"/>
                <a:cs typeface="Arial" pitchFamily="34" charset="-120"/>
              </a:rPr>
              <a:t>Stoptober logos</a:t>
            </a:r>
            <a:r>
              <a:rPr lang="en-US" sz="1800" dirty="0">
                <a:solidFill>
                  <a:srgbClr val="1F3864"/>
                </a:solidFill>
                <a:latin typeface="Arial" pitchFamily="34" charset="0"/>
                <a:ea typeface="Arial" pitchFamily="34" charset="-122"/>
                <a:cs typeface="Arial" pitchFamily="34" charset="-120"/>
              </a:rPr>
              <a:t> [Logo]. Campaign Resource Centre. Available at: https://campaignresources.dhsc.gov.uk/campaigns/stoptober-2026/stoptober-logos/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(5 of 14)</a:t>
            </a:r>
            <a:endParaRPr lang="en-US" sz="3200" dirty="0"/>
          </a:p>
        </p:txBody>
      </p:sp>
      <p:sp>
        <p:nvSpPr>
          <p:cNvPr id="3" name="Reference list 5"/>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Department of Health and Social Care (DHSC) (no date) </a:t>
            </a:r>
            <a:r>
              <a:rPr lang="en-US" sz="1800" i="1" dirty="0">
                <a:solidFill>
                  <a:srgbClr val="1F3864"/>
                </a:solidFill>
                <a:latin typeface="Arial" pitchFamily="34" charset="0"/>
                <a:ea typeface="Arial" pitchFamily="34" charset="-122"/>
                <a:cs typeface="Arial" pitchFamily="34" charset="-120"/>
              </a:rPr>
              <a:t>Department of Health and Social Care logo</a:t>
            </a:r>
            <a:r>
              <a:rPr lang="en-US" sz="1800" dirty="0">
                <a:solidFill>
                  <a:srgbClr val="1F3864"/>
                </a:solidFill>
                <a:latin typeface="Arial" pitchFamily="34" charset="0"/>
                <a:ea typeface="Arial" pitchFamily="34" charset="-122"/>
                <a:cs typeface="Arial" pitchFamily="34" charset="-120"/>
              </a:rPr>
              <a:t> [Logo]. GOV.UK. Available at: https://www.gov.uk/government/organisations/department-of-health-and-social-care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Department of Health and Social Care and NHS England (2023) </a:t>
            </a:r>
            <a:r>
              <a:rPr lang="en-US" sz="1800" i="1" dirty="0">
                <a:solidFill>
                  <a:srgbClr val="1F3864"/>
                </a:solidFill>
                <a:latin typeface="Arial" pitchFamily="34" charset="0"/>
                <a:ea typeface="Arial" pitchFamily="34" charset="-122"/>
                <a:cs typeface="Arial" pitchFamily="34" charset="-120"/>
              </a:rPr>
              <a:t>95% of ex-smokers see positive changes soon after quitting</a:t>
            </a:r>
            <a:r>
              <a:rPr lang="en-US" sz="1800" dirty="0">
                <a:solidFill>
                  <a:srgbClr val="1F3864"/>
                </a:solidFill>
                <a:latin typeface="Arial" pitchFamily="34" charset="0"/>
                <a:ea typeface="Arial" pitchFamily="34" charset="-122"/>
                <a:cs typeface="Arial" pitchFamily="34" charset="-120"/>
              </a:rPr>
              <a:t>. Press release, 20 September. Available at: https://www.gov.uk/government/news/95-of-ex-smokers-see-positive-changes-soon-after-quitting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Dumlao, N. (2020) </a:t>
            </a:r>
            <a:r>
              <a:rPr lang="en-US" sz="1800" i="1" dirty="0">
                <a:solidFill>
                  <a:srgbClr val="1F3864"/>
                </a:solidFill>
                <a:latin typeface="Arial" pitchFamily="34" charset="0"/>
                <a:ea typeface="Arial" pitchFamily="34" charset="-122"/>
                <a:cs typeface="Arial" pitchFamily="34" charset="-120"/>
              </a:rPr>
              <a:t>Man in white shirt carrying girl in gray shirt</a:t>
            </a:r>
            <a:r>
              <a:rPr lang="en-US" sz="1800" dirty="0">
                <a:solidFill>
                  <a:srgbClr val="1F3864"/>
                </a:solidFill>
                <a:latin typeface="Arial" pitchFamily="34" charset="0"/>
                <a:ea typeface="Arial" pitchFamily="34" charset="-122"/>
                <a:cs typeface="Arial" pitchFamily="34" charset="-120"/>
              </a:rPr>
              <a:t> [Photograph]. Unsplash. Available at: https://unsplash.com/photos/man-in-white-shirt-carrying-girl-in-gray-shirt-Wr3comVZJxU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(6 of 14)</a:t>
            </a:r>
            <a:endParaRPr lang="en-US" sz="3200" dirty="0"/>
          </a:p>
        </p:txBody>
      </p:sp>
      <p:sp>
        <p:nvSpPr>
          <p:cNvPr id="3" name="Reference list 6"/>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Ford, A., McMillan, L., Soar, K., Pesola, F., Notley, C., Brown, R., Ward, E., Gardner, B., Varley, A., Mair, C., Lennon, J., Brierley, J., Edwards, A., Mitchell, D., Robson, D., Hajek, P., Tyler, A., Parrott, S., Li, J., Bauld, L. and Cox, S. (2025) 'Exploring how an e-cigarette intervention influenced tobacco smoking behaviour in people accessing homelessness services: findings from the SCeTCH trial process evaluation', </a:t>
            </a:r>
            <a:r>
              <a:rPr lang="en-US" sz="1800" i="1" dirty="0">
                <a:solidFill>
                  <a:srgbClr val="1F3864"/>
                </a:solidFill>
                <a:latin typeface="Arial" pitchFamily="34" charset="0"/>
                <a:ea typeface="Arial" pitchFamily="34" charset="-122"/>
                <a:cs typeface="Arial" pitchFamily="34" charset="-120"/>
              </a:rPr>
              <a:t>International Journal of Drug Policy</a:t>
            </a:r>
            <a:r>
              <a:rPr lang="en-US" sz="1800" dirty="0">
                <a:solidFill>
                  <a:srgbClr val="1F3864"/>
                </a:solidFill>
                <a:latin typeface="Arial" pitchFamily="34" charset="0"/>
                <a:ea typeface="Arial" pitchFamily="34" charset="-122"/>
                <a:cs typeface="Arial" pitchFamily="34" charset="-120"/>
              </a:rPr>
              <a:t>, 143, 104901. Available at: https://doi.org/10.1016/j.drugpo.2025.104901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Hartmann-Boyce, J., Chepkin, S.C., Ye, W., Bullen, C. and Lancaster, T. (2018) 'Nicotine replacement therapy versus control for smoking cessation', </a:t>
            </a:r>
            <a:r>
              <a:rPr lang="en-US" sz="1800" i="1" dirty="0">
                <a:solidFill>
                  <a:srgbClr val="1F3864"/>
                </a:solidFill>
                <a:latin typeface="Arial" pitchFamily="34" charset="0"/>
                <a:ea typeface="Arial" pitchFamily="34" charset="-122"/>
                <a:cs typeface="Arial" pitchFamily="34" charset="-120"/>
              </a:rPr>
              <a:t>Cochrane Database of Systematic Reviews</a:t>
            </a:r>
            <a:r>
              <a:rPr lang="en-US" sz="1800" dirty="0">
                <a:solidFill>
                  <a:srgbClr val="1F3864"/>
                </a:solidFill>
                <a:latin typeface="Arial" pitchFamily="34" charset="0"/>
                <a:ea typeface="Arial" pitchFamily="34" charset="-122"/>
                <a:cs typeface="Arial" pitchFamily="34" charset="-120"/>
              </a:rPr>
              <a:t>, (5), CD000146. Available at: https://doi.org/10.1002/14651858.CD000146.pub5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Heathcote, F. (2021) </a:t>
            </a:r>
            <a:r>
              <a:rPr lang="en-US" sz="1800" i="1" dirty="0">
                <a:solidFill>
                  <a:srgbClr val="1F3864"/>
                </a:solidFill>
                <a:latin typeface="Arial" pitchFamily="34" charset="0"/>
                <a:ea typeface="Arial" pitchFamily="34" charset="-122"/>
                <a:cs typeface="Arial" pitchFamily="34" charset="-120"/>
              </a:rPr>
              <a:t>Seafront</a:t>
            </a:r>
            <a:r>
              <a:rPr lang="en-US" sz="1800" dirty="0">
                <a:solidFill>
                  <a:srgbClr val="1F3864"/>
                </a:solidFill>
                <a:latin typeface="Arial" pitchFamily="34" charset="0"/>
                <a:ea typeface="Arial" pitchFamily="34" charset="-122"/>
                <a:cs typeface="Arial" pitchFamily="34" charset="-120"/>
              </a:rPr>
              <a:t> [Photograph]. Unsplash. Available at: https://unsplash.com/photos/people-walking-on-street-near-red-and-white-tower-during-daytime-eOzTVz2aCfM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(7 of 14)</a:t>
            </a:r>
            <a:endParaRPr lang="en-US" sz="3200" dirty="0"/>
          </a:p>
        </p:txBody>
      </p:sp>
      <p:sp>
        <p:nvSpPr>
          <p:cNvPr id="3" name="Reference list 7"/>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Kwah, K.L., Fulton, E.A. and Brown, K.E. (2019) 'Accessing National Health Service Stop Smoking Services in the UK: a COM-B analysis of barriers and facilitators perceived by smokers, ex-smokers and stop smoking advisors', </a:t>
            </a:r>
            <a:r>
              <a:rPr lang="en-US" sz="1800" i="1" dirty="0">
                <a:solidFill>
                  <a:srgbClr val="1F3864"/>
                </a:solidFill>
                <a:latin typeface="Arial" pitchFamily="34" charset="0"/>
                <a:ea typeface="Arial" pitchFamily="34" charset="-122"/>
                <a:cs typeface="Arial" pitchFamily="34" charset="-120"/>
              </a:rPr>
              <a:t>Public Health</a:t>
            </a:r>
            <a:r>
              <a:rPr lang="en-US" sz="1800" dirty="0">
                <a:solidFill>
                  <a:srgbClr val="1F3864"/>
                </a:solidFill>
                <a:latin typeface="Arial" pitchFamily="34" charset="0"/>
                <a:ea typeface="Arial" pitchFamily="34" charset="-122"/>
                <a:cs typeface="Arial" pitchFamily="34" charset="-120"/>
              </a:rPr>
              <a:t>, 171, pp. 123–130. Available at: https://doi.org/10.1016/j.puhe.2019.03.012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Lindson, N., Butler, A.R., McRobbie, H., Bullen, C., Hajek, P., Wu, A.D., Begh, R., Theodoulou, A., Notley, C., Rigotti, N.A., Turner, T., Livingstone-Banks, J., Morris, T. and Hartmann-Boyce, J. (2025) 'Electronic cigarettes for smoking cessation', </a:t>
            </a:r>
            <a:r>
              <a:rPr lang="en-US" sz="1800" i="1" dirty="0">
                <a:solidFill>
                  <a:srgbClr val="1F3864"/>
                </a:solidFill>
                <a:latin typeface="Arial" pitchFamily="34" charset="0"/>
                <a:ea typeface="Arial" pitchFamily="34" charset="-122"/>
                <a:cs typeface="Arial" pitchFamily="34" charset="-120"/>
              </a:rPr>
              <a:t>Cochrane Database of Systematic Reviews</a:t>
            </a:r>
            <a:r>
              <a:rPr lang="en-US" sz="1800" dirty="0">
                <a:solidFill>
                  <a:srgbClr val="1F3864"/>
                </a:solidFill>
                <a:latin typeface="Arial" pitchFamily="34" charset="0"/>
                <a:ea typeface="Arial" pitchFamily="34" charset="-122"/>
                <a:cs typeface="Arial" pitchFamily="34" charset="-120"/>
              </a:rPr>
              <a:t>, CD010216. Available at: https://doi.org/10.1002/14651858.CD010216.pub9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Marmot, M., Allen, J., Goldblatt, P., Boyce, T., McNeish, D., Grady, M. and Geddes, I. (2010) </a:t>
            </a:r>
            <a:r>
              <a:rPr lang="en-US" sz="1800" i="1" dirty="0">
                <a:solidFill>
                  <a:srgbClr val="1F3864"/>
                </a:solidFill>
                <a:latin typeface="Arial" pitchFamily="34" charset="0"/>
                <a:ea typeface="Arial" pitchFamily="34" charset="-122"/>
                <a:cs typeface="Arial" pitchFamily="34" charset="-120"/>
              </a:rPr>
              <a:t>Fair society, healthy lives: the Marmot Review</a:t>
            </a:r>
            <a:r>
              <a:rPr lang="en-US" sz="1800" dirty="0">
                <a:solidFill>
                  <a:srgbClr val="1F3864"/>
                </a:solidFill>
                <a:latin typeface="Arial" pitchFamily="34" charset="0"/>
                <a:ea typeface="Arial" pitchFamily="34" charset="-122"/>
                <a:cs typeface="Arial" pitchFamily="34" charset="-120"/>
              </a:rPr>
              <a:t>. London: The Marmot Review. Available at: https://www.instituteofhealthequity.org/resources-reports/fair-society-healthy-lives-the-marmot-review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(8 of 14)</a:t>
            </a:r>
            <a:endParaRPr lang="en-US" sz="3200" dirty="0"/>
          </a:p>
        </p:txBody>
      </p:sp>
      <p:sp>
        <p:nvSpPr>
          <p:cNvPr id="3" name="Reference list 8"/>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Michie, S., van Stralen, M.M. and West, R. (2011) 'The behaviour change wheel: a new method for characterising and designing behaviour change interventions', </a:t>
            </a:r>
            <a:r>
              <a:rPr lang="en-US" sz="1800" i="1" dirty="0">
                <a:solidFill>
                  <a:srgbClr val="1F3864"/>
                </a:solidFill>
                <a:latin typeface="Arial" pitchFamily="34" charset="0"/>
                <a:ea typeface="Arial" pitchFamily="34" charset="-122"/>
                <a:cs typeface="Arial" pitchFamily="34" charset="-120"/>
              </a:rPr>
              <a:t>Implementation Science</a:t>
            </a:r>
            <a:r>
              <a:rPr lang="en-US" sz="1800" dirty="0">
                <a:solidFill>
                  <a:srgbClr val="1F3864"/>
                </a:solidFill>
                <a:latin typeface="Arial" pitchFamily="34" charset="0"/>
                <a:ea typeface="Arial" pitchFamily="34" charset="-122"/>
                <a:cs typeface="Arial" pitchFamily="34" charset="-120"/>
              </a:rPr>
              <a:t>, 6, 42. Available at: https://doi.org/10.1186/1748-5908-6-42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National Health Service (NHS) (2024) </a:t>
            </a:r>
            <a:r>
              <a:rPr lang="en-US" sz="1800" i="1" dirty="0">
                <a:solidFill>
                  <a:srgbClr val="1F3864"/>
                </a:solidFill>
                <a:latin typeface="Arial" pitchFamily="34" charset="0"/>
                <a:ea typeface="Arial" pitchFamily="34" charset="-122"/>
                <a:cs typeface="Arial" pitchFamily="34" charset="-120"/>
              </a:rPr>
              <a:t>Stopping smoking for your mental health</a:t>
            </a:r>
            <a:r>
              <a:rPr lang="en-US" sz="1800" dirty="0">
                <a:solidFill>
                  <a:srgbClr val="1F3864"/>
                </a:solidFill>
                <a:latin typeface="Arial" pitchFamily="34" charset="0"/>
                <a:ea typeface="Arial" pitchFamily="34" charset="-122"/>
                <a:cs typeface="Arial" pitchFamily="34" charset="-120"/>
              </a:rPr>
              <a:t>. Available at: https://www.nhs.uk/live-well/quit-smoking/stopping-smoking-mental-health-benefits/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National Health Service (NHS) (no date a) </a:t>
            </a:r>
            <a:r>
              <a:rPr lang="en-US" sz="1800" i="1" dirty="0">
                <a:solidFill>
                  <a:srgbClr val="1F3864"/>
                </a:solidFill>
                <a:latin typeface="Arial" pitchFamily="34" charset="0"/>
                <a:ea typeface="Arial" pitchFamily="34" charset="-122"/>
                <a:cs typeface="Arial" pitchFamily="34" charset="-120"/>
              </a:rPr>
              <a:t>Benefits of quitting smoking</a:t>
            </a:r>
            <a:r>
              <a:rPr lang="en-US" sz="1800" dirty="0">
                <a:solidFill>
                  <a:srgbClr val="1F3864"/>
                </a:solidFill>
                <a:latin typeface="Arial" pitchFamily="34" charset="0"/>
                <a:ea typeface="Arial" pitchFamily="34" charset="-122"/>
                <a:cs typeface="Arial" pitchFamily="34" charset="-120"/>
              </a:rPr>
              <a:t>. Better Health. Available at: https://www.nhs.uk/better-health/quit-smoking/why-quit-smoking/benefits-of-quitting-smoking/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(9 of 14)</a:t>
            </a:r>
            <a:endParaRPr lang="en-US" sz="3200" dirty="0"/>
          </a:p>
        </p:txBody>
      </p:sp>
      <p:sp>
        <p:nvSpPr>
          <p:cNvPr id="3" name="Reference list 9"/>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National Health Service (NHS) (no date b) </a:t>
            </a:r>
            <a:r>
              <a:rPr lang="en-US" sz="1800" i="1" dirty="0">
                <a:solidFill>
                  <a:srgbClr val="1F3864"/>
                </a:solidFill>
                <a:latin typeface="Arial" pitchFamily="34" charset="0"/>
                <a:ea typeface="Arial" pitchFamily="34" charset="-122"/>
                <a:cs typeface="Arial" pitchFamily="34" charset="-120"/>
              </a:rPr>
              <a:t>Better Health logo</a:t>
            </a:r>
            <a:r>
              <a:rPr lang="en-US" sz="1800" dirty="0">
                <a:solidFill>
                  <a:srgbClr val="1F3864"/>
                </a:solidFill>
                <a:latin typeface="Arial" pitchFamily="34" charset="0"/>
                <a:ea typeface="Arial" pitchFamily="34" charset="-122"/>
                <a:cs typeface="Arial" pitchFamily="34" charset="-120"/>
              </a:rPr>
              <a:t> [Logo]. Available at: https://www.nhs.uk/better-health/quit-smoking/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National Institute for Health and Care Excellence (NICE) (2025) </a:t>
            </a:r>
            <a:r>
              <a:rPr lang="en-US" sz="1800" i="1" dirty="0">
                <a:solidFill>
                  <a:srgbClr val="1F3864"/>
                </a:solidFill>
                <a:latin typeface="Arial" pitchFamily="34" charset="0"/>
                <a:ea typeface="Arial" pitchFamily="34" charset="-122"/>
                <a:cs typeface="Arial" pitchFamily="34" charset="-120"/>
              </a:rPr>
              <a:t>Tobacco: preventing uptake, promoting quitting and treating dependence</a:t>
            </a:r>
            <a:r>
              <a:rPr lang="en-US" sz="1800" dirty="0">
                <a:solidFill>
                  <a:srgbClr val="1F3864"/>
                </a:solidFill>
                <a:latin typeface="Arial" pitchFamily="34" charset="0"/>
                <a:ea typeface="Arial" pitchFamily="34" charset="-122"/>
                <a:cs typeface="Arial" pitchFamily="34" charset="-120"/>
              </a:rPr>
              <a:t> (NICE guideline NG209). Available at: https://www.nice.org.uk/guidance/ng209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Nordli-Mathisen, V. (2018) </a:t>
            </a:r>
            <a:r>
              <a:rPr lang="en-US" sz="1800" i="1" dirty="0">
                <a:solidFill>
                  <a:srgbClr val="1F3864"/>
                </a:solidFill>
                <a:latin typeface="Arial" pitchFamily="34" charset="0"/>
                <a:ea typeface="Arial" pitchFamily="34" charset="-122"/>
                <a:cs typeface="Arial" pitchFamily="34" charset="-120"/>
              </a:rPr>
              <a:t>Arctic beach life</a:t>
            </a:r>
            <a:r>
              <a:rPr lang="en-US" sz="1800" dirty="0">
                <a:solidFill>
                  <a:srgbClr val="1F3864"/>
                </a:solidFill>
                <a:latin typeface="Arial" pitchFamily="34" charset="0"/>
                <a:ea typeface="Arial" pitchFamily="34" charset="-122"/>
                <a:cs typeface="Arial" pitchFamily="34" charset="-120"/>
              </a:rPr>
              <a:t> [Photograph]. Unsplash. Available at: https://unsplash.com/photos/group-of-people-playing-on-beach-AvnXCFX25GA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41</a:t>
            </a:fld>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(10 of 14)</a:t>
            </a:r>
            <a:endParaRPr lang="en-US" sz="3200" dirty="0"/>
          </a:p>
        </p:txBody>
      </p:sp>
      <p:sp>
        <p:nvSpPr>
          <p:cNvPr id="3" name="Reference list 10"/>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Office for Health Improvement and Disparities (OHID) (2026) </a:t>
            </a:r>
            <a:r>
              <a:rPr lang="en-US" sz="1800" i="1" dirty="0">
                <a:solidFill>
                  <a:srgbClr val="1F3864"/>
                </a:solidFill>
                <a:latin typeface="Arial" pitchFamily="34" charset="0"/>
                <a:ea typeface="Arial" pitchFamily="34" charset="-122"/>
                <a:cs typeface="Arial" pitchFamily="34" charset="-120"/>
              </a:rPr>
              <a:t>Smoking profile: statistical commentary, October 2026</a:t>
            </a:r>
            <a:r>
              <a:rPr lang="en-US" sz="1800" dirty="0">
                <a:solidFill>
                  <a:srgbClr val="1F3864"/>
                </a:solidFill>
                <a:latin typeface="Arial" pitchFamily="34" charset="0"/>
                <a:ea typeface="Arial" pitchFamily="34" charset="-122"/>
                <a:cs typeface="Arial" pitchFamily="34" charset="-120"/>
              </a:rPr>
              <a:t>. Available at: https://www.gov.uk/government/statistics/smoking-profile-october-2026-update/smoking-profile-statistical-commentary-october-2026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Office for National Statistics (ONS) (2025) </a:t>
            </a:r>
            <a:r>
              <a:rPr lang="en-US" sz="1800" i="1" dirty="0">
                <a:solidFill>
                  <a:srgbClr val="1F3864"/>
                </a:solidFill>
                <a:latin typeface="Arial" pitchFamily="34" charset="0"/>
                <a:ea typeface="Arial" pitchFamily="34" charset="-122"/>
                <a:cs typeface="Arial" pitchFamily="34" charset="-120"/>
              </a:rPr>
              <a:t>Adult smoking habits in the UK: 2024</a:t>
            </a:r>
            <a:r>
              <a:rPr lang="en-US" sz="1800" dirty="0">
                <a:solidFill>
                  <a:srgbClr val="1F3864"/>
                </a:solidFill>
                <a:latin typeface="Arial" pitchFamily="34" charset="0"/>
                <a:ea typeface="Arial" pitchFamily="34" charset="-122"/>
                <a:cs typeface="Arial" pitchFamily="34" charset="-120"/>
              </a:rPr>
              <a:t>. Available at: https://www.ons.gov.uk/peoplepopulationandcommunity/healthandsocialcare/healthandlifeexpectancies/bulletins/adultsmokinghabitsingreatbritain/2024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Office for National Statistics (ONS) (2026) </a:t>
            </a:r>
            <a:r>
              <a:rPr lang="en-US" sz="1800" i="1" dirty="0">
                <a:solidFill>
                  <a:srgbClr val="1F3864"/>
                </a:solidFill>
                <a:latin typeface="Arial" pitchFamily="34" charset="0"/>
                <a:ea typeface="Arial" pitchFamily="34" charset="-122"/>
                <a:cs typeface="Arial" pitchFamily="34" charset="-120"/>
              </a:rPr>
              <a:t>Adult smoking habits in the UK: 2025</a:t>
            </a:r>
            <a:r>
              <a:rPr lang="en-US" sz="1800" dirty="0">
                <a:solidFill>
                  <a:srgbClr val="1F3864"/>
                </a:solidFill>
                <a:latin typeface="Arial" pitchFamily="34" charset="0"/>
                <a:ea typeface="Arial" pitchFamily="34" charset="-122"/>
                <a:cs typeface="Arial" pitchFamily="34" charset="-120"/>
              </a:rPr>
              <a:t>. Available at: https://www.ons.gov.uk/peoplepopulationandcommunity/healthandsocialcare/healthandlifeexpectancies/bulletins/adultsmokinghabitsingreatbritain/2025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(11 of 14)</a:t>
            </a:r>
            <a:endParaRPr lang="en-US" sz="3200" dirty="0"/>
          </a:p>
        </p:txBody>
      </p:sp>
      <p:sp>
        <p:nvSpPr>
          <p:cNvPr id="3" name="Reference list 11"/>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Peckham, E., Machaczek, K., Mishu, M., Gibril, N. and Spanakis, P. (2025) 'Smoking cessation interventions for young adults – a scoping review', </a:t>
            </a:r>
            <a:r>
              <a:rPr lang="en-US" sz="1800" i="1" dirty="0">
                <a:solidFill>
                  <a:srgbClr val="1F3864"/>
                </a:solidFill>
                <a:latin typeface="Arial" pitchFamily="34" charset="0"/>
                <a:ea typeface="Arial" pitchFamily="34" charset="-122"/>
                <a:cs typeface="Arial" pitchFamily="34" charset="-120"/>
              </a:rPr>
              <a:t>Substance Use &amp; Misuse</a:t>
            </a:r>
            <a:r>
              <a:rPr lang="en-US" sz="1800" dirty="0">
                <a:solidFill>
                  <a:srgbClr val="1F3864"/>
                </a:solidFill>
                <a:latin typeface="Arial" pitchFamily="34" charset="0"/>
                <a:ea typeface="Arial" pitchFamily="34" charset="-122"/>
                <a:cs typeface="Arial" pitchFamily="34" charset="-120"/>
              </a:rPr>
              <a:t>, 60(13), pp. 2016–2024. Available at: https://doi.org/10.1080/10826084.2025.2530785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Prochaska, J.O. and Velicer, W.F. (1997) 'The transtheoretical model of health behavior change', </a:t>
            </a:r>
            <a:r>
              <a:rPr lang="en-US" sz="1800" i="1" dirty="0">
                <a:solidFill>
                  <a:srgbClr val="1F3864"/>
                </a:solidFill>
                <a:latin typeface="Arial" pitchFamily="34" charset="0"/>
                <a:ea typeface="Arial" pitchFamily="34" charset="-122"/>
                <a:cs typeface="Arial" pitchFamily="34" charset="-120"/>
              </a:rPr>
              <a:t>American Journal of Health Promotion</a:t>
            </a:r>
            <a:r>
              <a:rPr lang="en-US" sz="1800" dirty="0">
                <a:solidFill>
                  <a:srgbClr val="1F3864"/>
                </a:solidFill>
                <a:latin typeface="Arial" pitchFamily="34" charset="0"/>
                <a:ea typeface="Arial" pitchFamily="34" charset="-122"/>
                <a:cs typeface="Arial" pitchFamily="34" charset="-120"/>
              </a:rPr>
              <a:t>, 12(1), pp. 38–48. Available at: https://doi.org/10.4278/0890-1171-12.1.38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Rosenstock, I.M. (1974) 'Historical origins of the health belief model', </a:t>
            </a:r>
            <a:r>
              <a:rPr lang="en-US" sz="1800" i="1" dirty="0">
                <a:solidFill>
                  <a:srgbClr val="1F3864"/>
                </a:solidFill>
                <a:latin typeface="Arial" pitchFamily="34" charset="0"/>
                <a:ea typeface="Arial" pitchFamily="34" charset="-122"/>
                <a:cs typeface="Arial" pitchFamily="34" charset="-120"/>
              </a:rPr>
              <a:t>Health Education Monographs</a:t>
            </a:r>
            <a:r>
              <a:rPr lang="en-US" sz="1800" dirty="0">
                <a:solidFill>
                  <a:srgbClr val="1F3864"/>
                </a:solidFill>
                <a:latin typeface="Arial" pitchFamily="34" charset="0"/>
                <a:ea typeface="Arial" pitchFamily="34" charset="-122"/>
                <a:cs typeface="Arial" pitchFamily="34" charset="-120"/>
              </a:rPr>
              <a:t>, 2(4), pp. 328–335. Available at: https://doi.org/10.1177/109019817400200403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(12 of 14)</a:t>
            </a:r>
            <a:endParaRPr lang="en-US" sz="3200" dirty="0"/>
          </a:p>
        </p:txBody>
      </p:sp>
      <p:sp>
        <p:nvSpPr>
          <p:cNvPr id="3" name="Reference list 12"/>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Royal College of Physicians (RCP) (2026) </a:t>
            </a:r>
            <a:r>
              <a:rPr lang="en-US" sz="1800" i="1" dirty="0">
                <a:solidFill>
                  <a:srgbClr val="1F3864"/>
                </a:solidFill>
                <a:latin typeface="Arial" pitchFamily="34" charset="0"/>
                <a:ea typeface="Arial" pitchFamily="34" charset="-122"/>
                <a:cs typeface="Arial" pitchFamily="34" charset="-120"/>
              </a:rPr>
              <a:t>Smoking, health and social justice</a:t>
            </a:r>
            <a:r>
              <a:rPr lang="en-US" sz="1800" dirty="0">
                <a:solidFill>
                  <a:srgbClr val="1F3864"/>
                </a:solidFill>
                <a:latin typeface="Arial" pitchFamily="34" charset="0"/>
                <a:ea typeface="Arial" pitchFamily="34" charset="-122"/>
                <a:cs typeface="Arial" pitchFamily="34" charset="-120"/>
              </a:rPr>
              <a:t>. London: RCP. Available at: https://rcp.ac.uk/policy-and-campaigns/policy-documents/smoking-health-and-social-justice/ (Accessed: 24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Royal College of Physicians (RCP) (no date) </a:t>
            </a:r>
            <a:r>
              <a:rPr lang="en-US" sz="1800" i="1" dirty="0">
                <a:solidFill>
                  <a:srgbClr val="1F3864"/>
                </a:solidFill>
                <a:latin typeface="Arial" pitchFamily="34" charset="0"/>
                <a:ea typeface="Arial" pitchFamily="34" charset="-122"/>
                <a:cs typeface="Arial" pitchFamily="34" charset="-120"/>
              </a:rPr>
              <a:t>Royal College of Physicians logo</a:t>
            </a:r>
            <a:r>
              <a:rPr lang="en-US" sz="1800" dirty="0">
                <a:solidFill>
                  <a:srgbClr val="1F3864"/>
                </a:solidFill>
                <a:latin typeface="Arial" pitchFamily="34" charset="0"/>
                <a:ea typeface="Arial" pitchFamily="34" charset="-122"/>
                <a:cs typeface="Arial" pitchFamily="34" charset="-120"/>
              </a:rPr>
              <a:t> [Logo]. Available at: https://www.rcp.ac.uk/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Sikkema, K. (2018) </a:t>
            </a:r>
            <a:r>
              <a:rPr lang="en-US" sz="1800" i="1" dirty="0">
                <a:solidFill>
                  <a:srgbClr val="1F3864"/>
                </a:solidFill>
                <a:latin typeface="Arial" pitchFamily="34" charset="0"/>
                <a:ea typeface="Arial" pitchFamily="34" charset="-122"/>
                <a:cs typeface="Arial" pitchFamily="34" charset="-120"/>
              </a:rPr>
              <a:t>Woman holding baby beside man smiling</a:t>
            </a:r>
            <a:r>
              <a:rPr lang="en-US" sz="1800" dirty="0">
                <a:solidFill>
                  <a:srgbClr val="1F3864"/>
                </a:solidFill>
                <a:latin typeface="Arial" pitchFamily="34" charset="0"/>
                <a:ea typeface="Arial" pitchFamily="34" charset="-122"/>
                <a:cs typeface="Arial" pitchFamily="34" charset="-120"/>
              </a:rPr>
              <a:t> [Photograph]. Unsplash. Available at: https://unsplash.com/photos/woman-holding-baby-beside-man-smiling-WvVyudMd1Es (Accessed: 25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44</a:t>
            </a:fld>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(13 of 14)</a:t>
            </a:r>
            <a:endParaRPr lang="en-US" sz="3200" dirty="0"/>
          </a:p>
        </p:txBody>
      </p:sp>
      <p:sp>
        <p:nvSpPr>
          <p:cNvPr id="3" name="Reference list 13"/>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Stead, L.F., Carroll, A.J. and Lancaster, T. (2017) 'Group behaviour therapy programmes for smoking cessation', </a:t>
            </a:r>
            <a:r>
              <a:rPr lang="en-US" sz="1800" i="1" dirty="0">
                <a:solidFill>
                  <a:srgbClr val="1F3864"/>
                </a:solidFill>
                <a:latin typeface="Arial" pitchFamily="34" charset="0"/>
                <a:ea typeface="Arial" pitchFamily="34" charset="-122"/>
                <a:cs typeface="Arial" pitchFamily="34" charset="-120"/>
              </a:rPr>
              <a:t>Cochrane Database of Systematic Reviews</a:t>
            </a:r>
            <a:r>
              <a:rPr lang="en-US" sz="1800" dirty="0">
                <a:solidFill>
                  <a:srgbClr val="1F3864"/>
                </a:solidFill>
                <a:latin typeface="Arial" pitchFamily="34" charset="0"/>
                <a:ea typeface="Arial" pitchFamily="34" charset="-122"/>
                <a:cs typeface="Arial" pitchFamily="34" charset="-120"/>
              </a:rPr>
              <a:t>, (3), CD001007. Available at: https://doi.org/10.1002/14651858.CD001007.pub3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The Ridge Ohio (2026) </a:t>
            </a:r>
            <a:r>
              <a:rPr lang="en-US" sz="1800" i="1" dirty="0">
                <a:solidFill>
                  <a:srgbClr val="1F3864"/>
                </a:solidFill>
                <a:latin typeface="Arial" pitchFamily="34" charset="0"/>
                <a:ea typeface="Arial" pitchFamily="34" charset="-122"/>
                <a:cs typeface="Arial" pitchFamily="34" charset="-120"/>
              </a:rPr>
              <a:t>Adults gathered in a comfortable living room</a:t>
            </a:r>
            <a:r>
              <a:rPr lang="en-US" sz="1800" dirty="0">
                <a:solidFill>
                  <a:srgbClr val="1F3864"/>
                </a:solidFill>
                <a:latin typeface="Arial" pitchFamily="34" charset="0"/>
                <a:ea typeface="Arial" pitchFamily="34" charset="-122"/>
                <a:cs typeface="Arial" pitchFamily="34" charset="-120"/>
              </a:rPr>
              <a:t> [Photograph]. Unsplash. Available at: https://unsplash.com/photos/adults-gathered-in-a-comfortable-living-room-snuPXCTQjeY (Accessed: 25 October 2026).</a:t>
            </a:r>
            <a:endParaRPr lang="en-US" sz="1800" dirty="0"/>
          </a:p>
          <a:p>
            <a:pPr marL="0" indent="0" algn="l">
              <a:lnSpc>
                <a:spcPct val="150000"/>
              </a:lnSpc>
              <a:spcAft>
                <a:spcPts val="1000"/>
              </a:spcAft>
              <a:buNone/>
            </a:pPr>
            <a:r>
              <a:rPr lang="en-US" sz="1800" i="1" dirty="0">
                <a:solidFill>
                  <a:srgbClr val="1F3864"/>
                </a:solidFill>
                <a:latin typeface="Arial" pitchFamily="34" charset="0"/>
                <a:ea typeface="Arial" pitchFamily="34" charset="-122"/>
                <a:cs typeface="Arial" pitchFamily="34" charset="-120"/>
              </a:rPr>
              <a:t>Tobacco and Vapes Act 2026</a:t>
            </a:r>
            <a:r>
              <a:rPr lang="en-US" sz="1800" dirty="0">
                <a:solidFill>
                  <a:srgbClr val="1F3864"/>
                </a:solidFill>
                <a:latin typeface="Arial" pitchFamily="34" charset="0"/>
                <a:ea typeface="Arial" pitchFamily="34" charset="-122"/>
                <a:cs typeface="Arial" pitchFamily="34" charset="-120"/>
              </a:rPr>
              <a:t>, c. 18. Available at: https://www.legislation.gov.uk/ukpga/2026/18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45</a:t>
            </a:fld>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548640" y="109728"/>
            <a:ext cx="11094415" cy="749808"/>
          </a:xfrm>
          <a:prstGeom prst="rect">
            <a:avLst/>
          </a:prstGeom>
          <a:noFill/>
          <a:ln/>
        </p:spPr>
        <p:txBody>
          <a:bodyPr wrap="square" lIns="0" tIns="0" rIns="0" bIns="0" rtlCol="0" anchor="ctr"/>
          <a:lstStyle/>
          <a:p>
            <a:pPr marL="0" indent="0" algn="l">
              <a:buNone/>
            </a:pPr>
            <a:r>
              <a:rPr lang="en-US" sz="3200" b="1" dirty="0">
                <a:solidFill>
                  <a:srgbClr val="EEF3F8"/>
                </a:solidFill>
                <a:latin typeface="Arial" pitchFamily="34" charset="0"/>
                <a:ea typeface="Arial" pitchFamily="34" charset="-122"/>
                <a:cs typeface="Arial" pitchFamily="34" charset="-120"/>
              </a:rPr>
              <a:t>References (14 of 14)</a:t>
            </a:r>
            <a:endParaRPr lang="en-US" sz="3200" dirty="0"/>
          </a:p>
        </p:txBody>
      </p:sp>
      <p:sp>
        <p:nvSpPr>
          <p:cNvPr id="3" name="Reference list 14"/>
          <p:cNvSpPr txBox="1"/>
          <p:nvPr/>
        </p:nvSpPr>
        <p:spPr>
          <a:xfrm>
            <a:off x="548640" y="1188720"/>
            <a:ext cx="11094415" cy="5349240"/>
          </a:xfrm>
          <a:prstGeom prst="rect">
            <a:avLst/>
          </a:prstGeom>
          <a:noFill/>
          <a:ln/>
        </p:spPr>
        <p:txBody>
          <a:bodyPr wrap="square" lIns="635" tIns="635" rIns="635" bIns="635" rtlCol="0" anchor="t"/>
          <a:lstStyle/>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Vallet, G. (2020) </a:t>
            </a:r>
            <a:r>
              <a:rPr lang="en-US" sz="1800" i="1" dirty="0">
                <a:solidFill>
                  <a:srgbClr val="1F3864"/>
                </a:solidFill>
                <a:latin typeface="Arial" pitchFamily="34" charset="0"/>
                <a:ea typeface="Arial" pitchFamily="34" charset="-122"/>
                <a:cs typeface="Arial" pitchFamily="34" charset="-120"/>
              </a:rPr>
              <a:t>Man in black t-shirt and black shorts running on road during daytime</a:t>
            </a:r>
            <a:r>
              <a:rPr lang="en-US" sz="1800" dirty="0">
                <a:solidFill>
                  <a:srgbClr val="1F3864"/>
                </a:solidFill>
                <a:latin typeface="Arial" pitchFamily="34" charset="0"/>
                <a:ea typeface="Arial" pitchFamily="34" charset="-122"/>
                <a:cs typeface="Arial" pitchFamily="34" charset="-120"/>
              </a:rPr>
              <a:t> [Photograph]. Unsplash. Available at: https://unsplash.com/photos/man-in-black-t-shirt-and-black-shorts-running-on-road-during-daytime-J154nEkpzlQ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West, R. (2005) 'Time for a change: putting the Transtheoretical (Stages of Change) Model to rest', </a:t>
            </a:r>
            <a:r>
              <a:rPr lang="en-US" sz="1800" i="1" dirty="0">
                <a:solidFill>
                  <a:srgbClr val="1F3864"/>
                </a:solidFill>
                <a:latin typeface="Arial" pitchFamily="34" charset="0"/>
                <a:ea typeface="Arial" pitchFamily="34" charset="-122"/>
                <a:cs typeface="Arial" pitchFamily="34" charset="-120"/>
              </a:rPr>
              <a:t>Addiction</a:t>
            </a:r>
            <a:r>
              <a:rPr lang="en-US" sz="1800" dirty="0">
                <a:solidFill>
                  <a:srgbClr val="1F3864"/>
                </a:solidFill>
                <a:latin typeface="Arial" pitchFamily="34" charset="0"/>
                <a:ea typeface="Arial" pitchFamily="34" charset="-122"/>
                <a:cs typeface="Arial" pitchFamily="34" charset="-120"/>
              </a:rPr>
              <a:t>, 100(8), pp. 1036–1039. Available at: https://doi.org/10.1111/j.1360-0443.2005.01139.x (Accessed: 25 October 2026).</a:t>
            </a:r>
            <a:endParaRPr lang="en-US" sz="1800" dirty="0"/>
          </a:p>
          <a:p>
            <a:pPr marL="0" indent="0" algn="l">
              <a:lnSpc>
                <a:spcPct val="150000"/>
              </a:lnSpc>
              <a:spcAft>
                <a:spcPts val="1000"/>
              </a:spcAft>
              <a:buNone/>
            </a:pPr>
            <a:r>
              <a:rPr lang="en-US" sz="1800" dirty="0">
                <a:solidFill>
                  <a:srgbClr val="1F3864"/>
                </a:solidFill>
                <a:latin typeface="Arial" pitchFamily="34" charset="0"/>
                <a:ea typeface="Arial" pitchFamily="34" charset="-122"/>
                <a:cs typeface="Arial" pitchFamily="34" charset="-120"/>
              </a:rPr>
              <a:t>World Health Organization (WHO) (2025) </a:t>
            </a:r>
            <a:r>
              <a:rPr lang="en-US" sz="1800" i="1" dirty="0">
                <a:solidFill>
                  <a:srgbClr val="1F3864"/>
                </a:solidFill>
                <a:latin typeface="Arial" pitchFamily="34" charset="0"/>
                <a:ea typeface="Arial" pitchFamily="34" charset="-122"/>
                <a:cs typeface="Arial" pitchFamily="34" charset="-120"/>
              </a:rPr>
              <a:t>WHO report on the global tobacco epidemic, 2025: warning about the dangers of tobacco</a:t>
            </a:r>
            <a:r>
              <a:rPr lang="en-US" sz="1800" dirty="0">
                <a:solidFill>
                  <a:srgbClr val="1F3864"/>
                </a:solidFill>
                <a:latin typeface="Arial" pitchFamily="34" charset="0"/>
                <a:ea typeface="Arial" pitchFamily="34" charset="-122"/>
                <a:cs typeface="Arial" pitchFamily="34" charset="-120"/>
              </a:rPr>
              <a:t>. Geneva: WHO. Available at: https://www.who.int/publications/i/item/9789240112063 (Accessed: 24 October 2026).</a:t>
            </a:r>
            <a:endParaRPr lang="en-US" sz="1800" dirty="0"/>
          </a:p>
        </p:txBody>
      </p:sp>
      <p:sp>
        <p:nvSpPr>
          <p:cNvPr id="25" name="Slide Number Placeholder 0"/>
          <p:cNvSpPr>
            <a:spLocks noGrp="1"/>
          </p:cNvSpPr>
          <p:nvPr>
            <p:ph type="sldNum" sz="quarter" idx="4294967295"/>
          </p:nvPr>
        </p:nvSpPr>
        <p:spPr>
          <a:xfrm>
            <a:off x="11109960" y="6382512"/>
            <a:ext cx="548640" cy="365760"/>
          </a:xfrm>
          <a:prstGeom prst="rect">
            <a:avLst/>
          </a:prstGeom>
          <a:extLst>
            <a:ext uri="{C572A759-6A51-4108-AA02-DFA0A04FC94B}">
              <ma14:wrappingTextBoxFlag xmlns="" xmlns:ma14="http://schemas.microsoft.com/office/mac/drawingml/2011/main" val="0"/>
            </a:ext>
          </a:extLst>
        </p:spPr>
        <p:txBody>
          <a:bodyPr/>
          <a:lstStyle>
            <a:lvl1pPr>
              <a:defRPr sz="1800">
                <a:solidFill>
                  <a:srgbClr val="1F3864"/>
                </a:solidFill>
                <a:latin typeface="Arial"/>
                <a:ea typeface="Arial"/>
                <a:cs typeface="Arial"/>
              </a:defRPr>
            </a:lvl1pPr>
          </a:lstStyle>
          <a:p>
            <a:pPr algn="r"/>
            <a:fld id="{F7021451-1387-4CA6-816F-3879F97B5CBC}" type="slidenum">
              <a:rPr lang="en-US" b="0"/>
              <a:t>46</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1DD99481718604EAA243046941086C6" ma:contentTypeVersion="4" ma:contentTypeDescription="Create a new document." ma:contentTypeScope="" ma:versionID="f67684c0bea779f300b98b0ed43b94f4">
  <xsd:schema xmlns:xsd="http://www.w3.org/2001/XMLSchema" xmlns:xs="http://www.w3.org/2001/XMLSchema" xmlns:p="http://schemas.microsoft.com/office/2006/metadata/properties" xmlns:ns3="93aac675-ed11-4518-b0db-d77c35101a2e" targetNamespace="http://schemas.microsoft.com/office/2006/metadata/properties" ma:root="true" ma:fieldsID="68c745b4e89629242dd9cfeb959d1cbb" ns3:_="">
    <xsd:import namespace="93aac675-ed11-4518-b0db-d77c35101a2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aac675-ed11-4518-b0db-d77c35101a2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08B940-9AA7-40E3-9C90-F1767A937BF6}">
  <ds:schemaRefs>
    <ds:schemaRef ds:uri="http://schemas.microsoft.com/sharepoint/v3/contenttype/forms"/>
  </ds:schemaRefs>
</ds:datastoreItem>
</file>

<file path=customXml/itemProps2.xml><?xml version="1.0" encoding="utf-8"?>
<ds:datastoreItem xmlns:ds="http://schemas.openxmlformats.org/officeDocument/2006/customXml" ds:itemID="{E7F90ECC-C17E-4852-9F8E-D5806A4D94F2}">
  <ds:schemaRefs>
    <ds:schemaRef ds:uri="http://schemas.microsoft.com/office/2006/documentManagement/types"/>
    <ds:schemaRef ds:uri="http://www.w3.org/XML/1998/namespace"/>
    <ds:schemaRef ds:uri="http://schemas.microsoft.com/office/2006/metadata/properties"/>
    <ds:schemaRef ds:uri="http://purl.org/dc/elements/1.1/"/>
    <ds:schemaRef ds:uri="http://purl.org/dc/terms/"/>
    <ds:schemaRef ds:uri="93aac675-ed11-4518-b0db-d77c35101a2e"/>
    <ds:schemaRef ds:uri="http://schemas.openxmlformats.org/package/2006/metadata/core-properti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C565B2E7-FACA-4048-9FE1-5E9211A94F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aac675-ed11-4518-b0db-d77c35101a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TotalTime>
  <Words>7512</Words>
  <Application>Microsoft Office PowerPoint</Application>
  <PresentationFormat>Widescreen</PresentationFormat>
  <Paragraphs>473</Paragraphs>
  <Slides>46</Slides>
  <Notes>45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Aptos</vt:lpstr>
      <vt:lpstr>Aptos Display</vt:lpstr>
      <vt:lpstr>Arial</vt:lpstr>
      <vt:lpstr>Office Theme</vt:lpstr>
      <vt:lpstr>GROUP-3</vt:lpstr>
      <vt:lpstr>PowerPoint Presentation</vt:lpstr>
      <vt:lpstr>Our 8 week programme</vt:lpstr>
      <vt:lpstr>Why Blackpool?</vt:lpstr>
      <vt:lpstr>Why adults aged 25 to 34?</vt:lpstr>
      <vt:lpstr>What the data can and cannot tell us</vt:lpstr>
      <vt:lpstr>Social determinants and health inequalities</vt:lpstr>
      <vt:lpstr>Needs assessment: four kinds of need (Bradshaw, 1972)</vt:lpstr>
      <vt:lpstr>Short term effects: daily life</vt:lpstr>
      <vt:lpstr>Long term effects</vt:lpstr>
      <vt:lpstr>Our three SMART aims</vt:lpstr>
      <vt:lpstr>How Breathe Forward runs</vt:lpstr>
      <vt:lpstr>How we will check if it works</vt:lpstr>
      <vt:lpstr>Process evaluation</vt:lpstr>
      <vt:lpstr>Outcome evaluation</vt:lpstr>
      <vt:lpstr>Impact evaluation and measuring our aims</vt:lpstr>
      <vt:lpstr>Our campaign poster</vt:lpstr>
      <vt:lpstr>National partners</vt:lpstr>
      <vt:lpstr>Local partners in Blackpool</vt:lpstr>
      <vt:lpstr>Resources we will reuse</vt:lpstr>
      <vt:lpstr>Physiological (body) benefits of quitting</vt:lpstr>
      <vt:lpstr>Psychological (mind) benefits of quitting</vt:lpstr>
      <vt:lpstr>Sociological (social) benefits of quitting</vt:lpstr>
      <vt:lpstr>Theory 1: the COM-B model</vt:lpstr>
      <vt:lpstr>Theory 2: Transtheoretical Model (Stages of Change)</vt:lpstr>
      <vt:lpstr>Theory 3: the Health Belief Model</vt:lpstr>
      <vt:lpstr>Our solutions to personal barriers</vt:lpstr>
      <vt:lpstr>The evidence behind our solutions</vt:lpstr>
      <vt:lpstr>Limits and recommendations</vt:lpstr>
      <vt:lpstr>Conclusion</vt:lpstr>
      <vt:lpstr>Group contributions</vt:lpstr>
      <vt:lpstr>Image and diagram credits</vt:lpstr>
      <vt:lpstr>References (1 of 14)</vt:lpstr>
      <vt:lpstr>References (2 of 14)</vt:lpstr>
      <vt:lpstr>References (3 of 14)</vt:lpstr>
      <vt:lpstr>References (4 of 14)</vt:lpstr>
      <vt:lpstr>References (5 of 14)</vt:lpstr>
      <vt:lpstr>References (6 of 14)</vt:lpstr>
      <vt:lpstr>References (7 of 14)</vt:lpstr>
      <vt:lpstr>References (8 of 14)</vt:lpstr>
      <vt:lpstr>References (9 of 14)</vt:lpstr>
      <vt:lpstr>References (10 of 14)</vt:lpstr>
      <vt:lpstr>References (11 of 14)</vt:lpstr>
      <vt:lpstr>References (12 of 14)</vt:lpstr>
      <vt:lpstr>References (13 of 14)</vt:lpstr>
      <vt:lpstr>References (14 of 14)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Tirth Shaileshbhai Patel (2606316)</dc:creator>
  <cp:lastModifiedBy>Tirth Shaileshbhai Patel (2606316)</cp:lastModifiedBy>
  <cp:revision>6</cp:revision>
  <dcterms:created xsi:type="dcterms:W3CDTF">2026-10-25T22:51:53Z</dcterms:created>
  <dcterms:modified xsi:type="dcterms:W3CDTF">2026-10-25T23:20:09Z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0x010100C1DD99481718604EAA243046941086C6</vt:lpwstr>
  </property>
</Properties>
</file>