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sldIdLst>
    <p:sldId id="256" r:id="rId2"/>
    <p:sldId id="258" r:id="rId3"/>
    <p:sldId id="259" r:id="rId4"/>
    <p:sldId id="354" r:id="rId5"/>
    <p:sldId id="260" r:id="rId6"/>
    <p:sldId id="345" r:id="rId7"/>
    <p:sldId id="294" r:id="rId8"/>
    <p:sldId id="342" r:id="rId9"/>
    <p:sldId id="359" r:id="rId10"/>
    <p:sldId id="360" r:id="rId11"/>
    <p:sldId id="351" r:id="rId12"/>
    <p:sldId id="355" r:id="rId13"/>
    <p:sldId id="356" r:id="rId14"/>
    <p:sldId id="372" r:id="rId15"/>
    <p:sldId id="365" r:id="rId16"/>
    <p:sldId id="346" r:id="rId17"/>
    <p:sldId id="373" r:id="rId18"/>
    <p:sldId id="374" r:id="rId19"/>
    <p:sldId id="358" r:id="rId20"/>
    <p:sldId id="348" r:id="rId21"/>
    <p:sldId id="350" r:id="rId22"/>
    <p:sldId id="367" r:id="rId23"/>
    <p:sldId id="370" r:id="rId24"/>
    <p:sldId id="347" r:id="rId25"/>
    <p:sldId id="369" r:id="rId26"/>
    <p:sldId id="378" r:id="rId27"/>
    <p:sldId id="349" r:id="rId28"/>
    <p:sldId id="361" r:id="rId29"/>
    <p:sldId id="362" r:id="rId30"/>
    <p:sldId id="363" r:id="rId31"/>
    <p:sldId id="377" r:id="rId32"/>
    <p:sldId id="379" r:id="rId33"/>
    <p:sldId id="376" r:id="rId34"/>
    <p:sldId id="290" r:id="rId35"/>
    <p:sldId id="380" r:id="rId36"/>
    <p:sldId id="381" r:id="rId37"/>
    <p:sldId id="383" r:id="rId38"/>
    <p:sldId id="386" r:id="rId39"/>
    <p:sldId id="389" r:id="rId40"/>
    <p:sldId id="388" r:id="rId41"/>
    <p:sldId id="387" r:id="rId42"/>
    <p:sldId id="390" r:id="rId43"/>
    <p:sldId id="343" r:id="rId44"/>
    <p:sldId id="384" r:id="rId45"/>
    <p:sldId id="297" r:id="rId46"/>
    <p:sldId id="364" r:id="rId47"/>
    <p:sldId id="371" r:id="rId48"/>
    <p:sldId id="366" r:id="rId49"/>
    <p:sldId id="375" r:id="rId50"/>
    <p:sldId id="385" r:id="rId51"/>
    <p:sldId id="293"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62B8D7-A109-4D72-BA20-7C505138CD72}" v="3" dt="2025-11-07T13:29:49.1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225" autoAdjust="0"/>
    <p:restoredTop sz="94660"/>
  </p:normalViewPr>
  <p:slideViewPr>
    <p:cSldViewPr snapToGrid="0">
      <p:cViewPr>
        <p:scale>
          <a:sx n="60" d="100"/>
          <a:sy n="60" d="100"/>
        </p:scale>
        <p:origin x="21" y="55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8D5FE213-2627-46A8-B7F5-8229AF6DB0FD}"/>
    <pc:docChg chg="custSel addSld modSld">
      <pc:chgData name="Rhian Keyse" userId="e640c12b-a8e6-4355-9f2c-a517ac7d1786" providerId="ADAL" clId="{8D5FE213-2627-46A8-B7F5-8229AF6DB0FD}" dt="2025-11-07T13:29:54.596" v="465" actId="403"/>
      <pc:docMkLst>
        <pc:docMk/>
      </pc:docMkLst>
      <pc:sldChg chg="modSp mod">
        <pc:chgData name="Rhian Keyse" userId="e640c12b-a8e6-4355-9f2c-a517ac7d1786" providerId="ADAL" clId="{8D5FE213-2627-46A8-B7F5-8229AF6DB0FD}" dt="2025-11-07T12:56:09.708" v="1" actId="27636"/>
        <pc:sldMkLst>
          <pc:docMk/>
          <pc:sldMk cId="3783241405" sldId="290"/>
        </pc:sldMkLst>
        <pc:spChg chg="mod">
          <ac:chgData name="Rhian Keyse" userId="e640c12b-a8e6-4355-9f2c-a517ac7d1786" providerId="ADAL" clId="{8D5FE213-2627-46A8-B7F5-8229AF6DB0FD}" dt="2025-11-07T12:56:09.708" v="1" actId="27636"/>
          <ac:spMkLst>
            <pc:docMk/>
            <pc:sldMk cId="3783241405" sldId="290"/>
            <ac:spMk id="3" creationId="{2DD68E17-1B10-6D38-156F-B84124992FA6}"/>
          </ac:spMkLst>
        </pc:spChg>
      </pc:sldChg>
      <pc:sldChg chg="modSp mod">
        <pc:chgData name="Rhian Keyse" userId="e640c12b-a8e6-4355-9f2c-a517ac7d1786" providerId="ADAL" clId="{8D5FE213-2627-46A8-B7F5-8229AF6DB0FD}" dt="2025-11-07T12:57:03.274" v="6" actId="27636"/>
        <pc:sldMkLst>
          <pc:docMk/>
          <pc:sldMk cId="2766473319" sldId="383"/>
        </pc:sldMkLst>
        <pc:spChg chg="mod">
          <ac:chgData name="Rhian Keyse" userId="e640c12b-a8e6-4355-9f2c-a517ac7d1786" providerId="ADAL" clId="{8D5FE213-2627-46A8-B7F5-8229AF6DB0FD}" dt="2025-11-07T12:57:03.274" v="6" actId="27636"/>
          <ac:spMkLst>
            <pc:docMk/>
            <pc:sldMk cId="2766473319" sldId="383"/>
            <ac:spMk id="3" creationId="{858DC656-F02B-9DC4-FA85-059F08F2C18B}"/>
          </ac:spMkLst>
        </pc:spChg>
      </pc:sldChg>
      <pc:sldChg chg="addSp modSp new mod setBg">
        <pc:chgData name="Rhian Keyse" userId="e640c12b-a8e6-4355-9f2c-a517ac7d1786" providerId="ADAL" clId="{8D5FE213-2627-46A8-B7F5-8229AF6DB0FD}" dt="2025-11-07T13:29:11.123" v="448" actId="403"/>
        <pc:sldMkLst>
          <pc:docMk/>
          <pc:sldMk cId="2245103940" sldId="386"/>
        </pc:sldMkLst>
        <pc:spChg chg="mod">
          <ac:chgData name="Rhian Keyse" userId="e640c12b-a8e6-4355-9f2c-a517ac7d1786" providerId="ADAL" clId="{8D5FE213-2627-46A8-B7F5-8229AF6DB0FD}" dt="2025-11-07T13:29:07.089" v="443" actId="26606"/>
          <ac:spMkLst>
            <pc:docMk/>
            <pc:sldMk cId="2245103940" sldId="386"/>
            <ac:spMk id="2" creationId="{EACE0C05-2AE8-C4DF-4E5A-A76F3F162B5E}"/>
          </ac:spMkLst>
        </pc:spChg>
        <pc:spChg chg="mod">
          <ac:chgData name="Rhian Keyse" userId="e640c12b-a8e6-4355-9f2c-a517ac7d1786" providerId="ADAL" clId="{8D5FE213-2627-46A8-B7F5-8229AF6DB0FD}" dt="2025-11-07T13:29:11.123" v="448" actId="403"/>
          <ac:spMkLst>
            <pc:docMk/>
            <pc:sldMk cId="2245103940" sldId="386"/>
            <ac:spMk id="3" creationId="{2C2EF1EE-959B-566A-C7AC-38C059C3A09B}"/>
          </ac:spMkLst>
        </pc:spChg>
        <pc:spChg chg="add">
          <ac:chgData name="Rhian Keyse" userId="e640c12b-a8e6-4355-9f2c-a517ac7d1786" providerId="ADAL" clId="{8D5FE213-2627-46A8-B7F5-8229AF6DB0FD}" dt="2025-11-07T13:29:07.089" v="443" actId="26606"/>
          <ac:spMkLst>
            <pc:docMk/>
            <pc:sldMk cId="2245103940" sldId="386"/>
            <ac:spMk id="8" creationId="{100EDD19-6802-4EC3-95CE-CFFAB042CFD6}"/>
          </ac:spMkLst>
        </pc:spChg>
        <pc:spChg chg="add">
          <ac:chgData name="Rhian Keyse" userId="e640c12b-a8e6-4355-9f2c-a517ac7d1786" providerId="ADAL" clId="{8D5FE213-2627-46A8-B7F5-8229AF6DB0FD}" dt="2025-11-07T13:29:07.089" v="443" actId="26606"/>
          <ac:spMkLst>
            <pc:docMk/>
            <pc:sldMk cId="2245103940" sldId="386"/>
            <ac:spMk id="10" creationId="{DB17E863-922E-4C26-BD64-E8FD41D28661}"/>
          </ac:spMkLst>
        </pc:spChg>
      </pc:sldChg>
      <pc:sldChg chg="addSp delSp modSp new mod setBg modAnim">
        <pc:chgData name="Rhian Keyse" userId="e640c12b-a8e6-4355-9f2c-a517ac7d1786" providerId="ADAL" clId="{8D5FE213-2627-46A8-B7F5-8229AF6DB0FD}" dt="2025-11-07T13:29:27.870" v="455" actId="26606"/>
        <pc:sldMkLst>
          <pc:docMk/>
          <pc:sldMk cId="2239497988" sldId="387"/>
        </pc:sldMkLst>
        <pc:spChg chg="del">
          <ac:chgData name="Rhian Keyse" userId="e640c12b-a8e6-4355-9f2c-a517ac7d1786" providerId="ADAL" clId="{8D5FE213-2627-46A8-B7F5-8229AF6DB0FD}" dt="2025-11-07T13:29:27.870" v="455" actId="26606"/>
          <ac:spMkLst>
            <pc:docMk/>
            <pc:sldMk cId="2239497988" sldId="387"/>
            <ac:spMk id="2" creationId="{FABB3A44-0528-7D08-F9DB-6BF75653DFD4}"/>
          </ac:spMkLst>
        </pc:spChg>
        <pc:spChg chg="del">
          <ac:chgData name="Rhian Keyse" userId="e640c12b-a8e6-4355-9f2c-a517ac7d1786" providerId="ADAL" clId="{8D5FE213-2627-46A8-B7F5-8229AF6DB0FD}" dt="2025-11-07T13:26:52.355" v="148"/>
          <ac:spMkLst>
            <pc:docMk/>
            <pc:sldMk cId="2239497988" sldId="387"/>
            <ac:spMk id="3" creationId="{B20E7D0E-3D8F-A22C-A610-4347C4B771F9}"/>
          </ac:spMkLst>
        </pc:spChg>
        <pc:spChg chg="add">
          <ac:chgData name="Rhian Keyse" userId="e640c12b-a8e6-4355-9f2c-a517ac7d1786" providerId="ADAL" clId="{8D5FE213-2627-46A8-B7F5-8229AF6DB0FD}" dt="2025-11-07T13:29:27.870" v="455" actId="26606"/>
          <ac:spMkLst>
            <pc:docMk/>
            <pc:sldMk cId="2239497988" sldId="387"/>
            <ac:spMk id="9" creationId="{32BC26D8-82FB-445E-AA49-62A77D7C1EE0}"/>
          </ac:spMkLst>
        </pc:spChg>
        <pc:spChg chg="add">
          <ac:chgData name="Rhian Keyse" userId="e640c12b-a8e6-4355-9f2c-a517ac7d1786" providerId="ADAL" clId="{8D5FE213-2627-46A8-B7F5-8229AF6DB0FD}" dt="2025-11-07T13:29:27.870" v="455" actId="26606"/>
          <ac:spMkLst>
            <pc:docMk/>
            <pc:sldMk cId="2239497988" sldId="387"/>
            <ac:spMk id="11" creationId="{CB44330D-EA18-4254-AA95-EB49948539B8}"/>
          </ac:spMkLst>
        </pc:spChg>
        <pc:picChg chg="add mod">
          <ac:chgData name="Rhian Keyse" userId="e640c12b-a8e6-4355-9f2c-a517ac7d1786" providerId="ADAL" clId="{8D5FE213-2627-46A8-B7F5-8229AF6DB0FD}" dt="2025-11-07T13:29:27.870" v="455" actId="26606"/>
          <ac:picMkLst>
            <pc:docMk/>
            <pc:sldMk cId="2239497988" sldId="387"/>
            <ac:picMk id="4" creationId="{A1D4B348-F8CB-A572-53E0-08BF39FD222E}"/>
          </ac:picMkLst>
        </pc:picChg>
      </pc:sldChg>
      <pc:sldChg chg="addSp delSp modSp new mod setBg modAnim">
        <pc:chgData name="Rhian Keyse" userId="e640c12b-a8e6-4355-9f2c-a517ac7d1786" providerId="ADAL" clId="{8D5FE213-2627-46A8-B7F5-8229AF6DB0FD}" dt="2025-11-07T13:29:30.756" v="456" actId="26606"/>
        <pc:sldMkLst>
          <pc:docMk/>
          <pc:sldMk cId="824937222" sldId="388"/>
        </pc:sldMkLst>
        <pc:spChg chg="del">
          <ac:chgData name="Rhian Keyse" userId="e640c12b-a8e6-4355-9f2c-a517ac7d1786" providerId="ADAL" clId="{8D5FE213-2627-46A8-B7F5-8229AF6DB0FD}" dt="2025-11-07T13:28:19.421" v="267" actId="478"/>
          <ac:spMkLst>
            <pc:docMk/>
            <pc:sldMk cId="824937222" sldId="388"/>
            <ac:spMk id="2" creationId="{DE05DBD0-7B72-3D12-2F39-24A020362F4F}"/>
          </ac:spMkLst>
        </pc:spChg>
        <pc:spChg chg="del">
          <ac:chgData name="Rhian Keyse" userId="e640c12b-a8e6-4355-9f2c-a517ac7d1786" providerId="ADAL" clId="{8D5FE213-2627-46A8-B7F5-8229AF6DB0FD}" dt="2025-11-07T13:28:15.543" v="266"/>
          <ac:spMkLst>
            <pc:docMk/>
            <pc:sldMk cId="824937222" sldId="388"/>
            <ac:spMk id="3" creationId="{202425D3-E3E7-083D-B2FC-9CDDD4FED8BD}"/>
          </ac:spMkLst>
        </pc:spChg>
        <pc:spChg chg="add">
          <ac:chgData name="Rhian Keyse" userId="e640c12b-a8e6-4355-9f2c-a517ac7d1786" providerId="ADAL" clId="{8D5FE213-2627-46A8-B7F5-8229AF6DB0FD}" dt="2025-11-07T13:29:30.756" v="456" actId="26606"/>
          <ac:spMkLst>
            <pc:docMk/>
            <pc:sldMk cId="824937222" sldId="388"/>
            <ac:spMk id="9" creationId="{32BC26D8-82FB-445E-AA49-62A77D7C1EE0}"/>
          </ac:spMkLst>
        </pc:spChg>
        <pc:spChg chg="add">
          <ac:chgData name="Rhian Keyse" userId="e640c12b-a8e6-4355-9f2c-a517ac7d1786" providerId="ADAL" clId="{8D5FE213-2627-46A8-B7F5-8229AF6DB0FD}" dt="2025-11-07T13:29:30.756" v="456" actId="26606"/>
          <ac:spMkLst>
            <pc:docMk/>
            <pc:sldMk cId="824937222" sldId="388"/>
            <ac:spMk id="11" creationId="{CB44330D-EA18-4254-AA95-EB49948539B8}"/>
          </ac:spMkLst>
        </pc:spChg>
        <pc:picChg chg="add mod">
          <ac:chgData name="Rhian Keyse" userId="e640c12b-a8e6-4355-9f2c-a517ac7d1786" providerId="ADAL" clId="{8D5FE213-2627-46A8-B7F5-8229AF6DB0FD}" dt="2025-11-07T13:29:30.756" v="456" actId="26606"/>
          <ac:picMkLst>
            <pc:docMk/>
            <pc:sldMk cId="824937222" sldId="388"/>
            <ac:picMk id="4" creationId="{DC1CD446-91EE-81A7-0575-C54932701979}"/>
          </ac:picMkLst>
        </pc:picChg>
      </pc:sldChg>
      <pc:sldChg chg="addSp modSp new mod setBg">
        <pc:chgData name="Rhian Keyse" userId="e640c12b-a8e6-4355-9f2c-a517ac7d1786" providerId="ADAL" clId="{8D5FE213-2627-46A8-B7F5-8229AF6DB0FD}" dt="2025-11-07T13:29:18.123" v="454" actId="403"/>
        <pc:sldMkLst>
          <pc:docMk/>
          <pc:sldMk cId="3709477788" sldId="389"/>
        </pc:sldMkLst>
        <pc:spChg chg="mod">
          <ac:chgData name="Rhian Keyse" userId="e640c12b-a8e6-4355-9f2c-a517ac7d1786" providerId="ADAL" clId="{8D5FE213-2627-46A8-B7F5-8229AF6DB0FD}" dt="2025-11-07T13:29:14.676" v="449" actId="26606"/>
          <ac:spMkLst>
            <pc:docMk/>
            <pc:sldMk cId="3709477788" sldId="389"/>
            <ac:spMk id="2" creationId="{966EC5B4-D191-8027-52BD-229635AB96FF}"/>
          </ac:spMkLst>
        </pc:spChg>
        <pc:spChg chg="mod">
          <ac:chgData name="Rhian Keyse" userId="e640c12b-a8e6-4355-9f2c-a517ac7d1786" providerId="ADAL" clId="{8D5FE213-2627-46A8-B7F5-8229AF6DB0FD}" dt="2025-11-07T13:29:18.123" v="454" actId="403"/>
          <ac:spMkLst>
            <pc:docMk/>
            <pc:sldMk cId="3709477788" sldId="389"/>
            <ac:spMk id="3" creationId="{0ED10138-0746-69C3-693F-0982511695D1}"/>
          </ac:spMkLst>
        </pc:spChg>
        <pc:spChg chg="add">
          <ac:chgData name="Rhian Keyse" userId="e640c12b-a8e6-4355-9f2c-a517ac7d1786" providerId="ADAL" clId="{8D5FE213-2627-46A8-B7F5-8229AF6DB0FD}" dt="2025-11-07T13:29:14.676" v="449" actId="26606"/>
          <ac:spMkLst>
            <pc:docMk/>
            <pc:sldMk cId="3709477788" sldId="389"/>
            <ac:spMk id="8" creationId="{100EDD19-6802-4EC3-95CE-CFFAB042CFD6}"/>
          </ac:spMkLst>
        </pc:spChg>
        <pc:spChg chg="add">
          <ac:chgData name="Rhian Keyse" userId="e640c12b-a8e6-4355-9f2c-a517ac7d1786" providerId="ADAL" clId="{8D5FE213-2627-46A8-B7F5-8229AF6DB0FD}" dt="2025-11-07T13:29:14.676" v="449" actId="26606"/>
          <ac:spMkLst>
            <pc:docMk/>
            <pc:sldMk cId="3709477788" sldId="389"/>
            <ac:spMk id="10" creationId="{DB17E863-922E-4C26-BD64-E8FD41D28661}"/>
          </ac:spMkLst>
        </pc:spChg>
      </pc:sldChg>
      <pc:sldChg chg="addSp delSp modSp add mod setBg delDesignElem">
        <pc:chgData name="Rhian Keyse" userId="e640c12b-a8e6-4355-9f2c-a517ac7d1786" providerId="ADAL" clId="{8D5FE213-2627-46A8-B7F5-8229AF6DB0FD}" dt="2025-11-07T13:29:54.596" v="465" actId="403"/>
        <pc:sldMkLst>
          <pc:docMk/>
          <pc:sldMk cId="2415195110" sldId="390"/>
        </pc:sldMkLst>
        <pc:spChg chg="mod">
          <ac:chgData name="Rhian Keyse" userId="e640c12b-a8e6-4355-9f2c-a517ac7d1786" providerId="ADAL" clId="{8D5FE213-2627-46A8-B7F5-8229AF6DB0FD}" dt="2025-11-07T13:29:54.596" v="465" actId="403"/>
          <ac:spMkLst>
            <pc:docMk/>
            <pc:sldMk cId="2415195110" sldId="390"/>
            <ac:spMk id="3" creationId="{D6AC7440-1284-CFAC-D2AD-D140A91C8730}"/>
          </ac:spMkLst>
        </pc:spChg>
        <pc:spChg chg="add">
          <ac:chgData name="Rhian Keyse" userId="e640c12b-a8e6-4355-9f2c-a517ac7d1786" providerId="ADAL" clId="{8D5FE213-2627-46A8-B7F5-8229AF6DB0FD}" dt="2025-11-07T13:29:51.611" v="459" actId="26606"/>
          <ac:spMkLst>
            <pc:docMk/>
            <pc:sldMk cId="2415195110" sldId="390"/>
            <ac:spMk id="5" creationId="{100EDD19-6802-4EC3-95CE-CFFAB042CFD6}"/>
          </ac:spMkLst>
        </pc:spChg>
        <pc:spChg chg="add">
          <ac:chgData name="Rhian Keyse" userId="e640c12b-a8e6-4355-9f2c-a517ac7d1786" providerId="ADAL" clId="{8D5FE213-2627-46A8-B7F5-8229AF6DB0FD}" dt="2025-11-07T13:29:51.611" v="459" actId="26606"/>
          <ac:spMkLst>
            <pc:docMk/>
            <pc:sldMk cId="2415195110" sldId="390"/>
            <ac:spMk id="6" creationId="{DB17E863-922E-4C26-BD64-E8FD41D28661}"/>
          </ac:spMkLst>
        </pc:spChg>
        <pc:spChg chg="del">
          <ac:chgData name="Rhian Keyse" userId="e640c12b-a8e6-4355-9f2c-a517ac7d1786" providerId="ADAL" clId="{8D5FE213-2627-46A8-B7F5-8229AF6DB0FD}" dt="2025-11-07T13:29:49.116" v="458"/>
          <ac:spMkLst>
            <pc:docMk/>
            <pc:sldMk cId="2415195110" sldId="390"/>
            <ac:spMk id="8" creationId="{4788CBA6-7339-C359-8667-73B9D1B3AFA2}"/>
          </ac:spMkLst>
        </pc:spChg>
        <pc:spChg chg="del">
          <ac:chgData name="Rhian Keyse" userId="e640c12b-a8e6-4355-9f2c-a517ac7d1786" providerId="ADAL" clId="{8D5FE213-2627-46A8-B7F5-8229AF6DB0FD}" dt="2025-11-07T13:29:49.116" v="458"/>
          <ac:spMkLst>
            <pc:docMk/>
            <pc:sldMk cId="2415195110" sldId="390"/>
            <ac:spMk id="10" creationId="{994BEAB0-B5C1-4DF0-2805-B20587718AF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1513F2-9505-4453-B618-6A1A1FF81F0A}"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3FC403-C74A-4010-A397-F0DD210A5D7A}" type="slidenum">
              <a:rPr lang="en-GB" smtClean="0"/>
              <a:t>‹#›</a:t>
            </a:fld>
            <a:endParaRPr lang="en-GB"/>
          </a:p>
        </p:txBody>
      </p:sp>
    </p:spTree>
    <p:extLst>
      <p:ext uri="{BB962C8B-B14F-4D97-AF65-F5344CB8AC3E}">
        <p14:creationId xmlns:p14="http://schemas.microsoft.com/office/powerpoint/2010/main" val="1113520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2011, British government admitted it had a secret archive – more than 2000 boxes, 8,800 files, from 37 former colonies. Forced to reveal this by a High Court Judge, assessing the claims of five survivors of the Mau </a:t>
            </a:r>
            <a:r>
              <a:rPr lang="en-GB" dirty="0" err="1"/>
              <a:t>Mau</a:t>
            </a:r>
            <a:r>
              <a:rPr lang="en-GB" dirty="0"/>
              <a:t> war in Kenya in the 1950s who were suing the government for damages due to torture and mutilation by British troops.</a:t>
            </a:r>
          </a:p>
          <a:p>
            <a:r>
              <a:rPr lang="en-GB" dirty="0"/>
              <a:t>The Foreign and Commonwealth Office claimed in an official report that these archives had been simply misplaced and forgotten.</a:t>
            </a:r>
          </a:p>
          <a:p>
            <a:r>
              <a:rPr lang="en-GB" dirty="0"/>
              <a:t>Selection of files to be repatriated versus kept in Kenya – those taken to Britain were those that would have potentially led to criminal prosecution of British officers for crimes of murder/torture/other abuses, to the exposure of local collaborators and informants, or would cause embarrassment to Britain</a:t>
            </a:r>
          </a:p>
          <a:p>
            <a:r>
              <a:rPr lang="en-GB" dirty="0"/>
              <a:t>Notable that the place where these ‘migrated’ archives were held was </a:t>
            </a:r>
            <a:r>
              <a:rPr lang="en-GB" dirty="0" err="1"/>
              <a:t>Hanslope</a:t>
            </a:r>
            <a:r>
              <a:rPr lang="en-GB" dirty="0"/>
              <a:t> Park, an important centre of British intelligence, high security – not just ‘accidental’ misplacing.</a:t>
            </a:r>
          </a:p>
        </p:txBody>
      </p:sp>
      <p:sp>
        <p:nvSpPr>
          <p:cNvPr id="4" name="Slide Number Placeholder 3"/>
          <p:cNvSpPr>
            <a:spLocks noGrp="1"/>
          </p:cNvSpPr>
          <p:nvPr>
            <p:ph type="sldNum" sz="quarter" idx="5"/>
          </p:nvPr>
        </p:nvSpPr>
        <p:spPr/>
        <p:txBody>
          <a:bodyPr/>
          <a:lstStyle/>
          <a:p>
            <a:fld id="{DDF480AE-BA6B-4F08-9F98-8E4E27AC9AD8}" type="slidenum">
              <a:rPr lang="en-GB" smtClean="0"/>
              <a:t>17</a:t>
            </a:fld>
            <a:endParaRPr lang="en-GB"/>
          </a:p>
        </p:txBody>
      </p:sp>
    </p:spTree>
    <p:extLst>
      <p:ext uri="{BB962C8B-B14F-4D97-AF65-F5344CB8AC3E}">
        <p14:creationId xmlns:p14="http://schemas.microsoft.com/office/powerpoint/2010/main" val="31610199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3FC403-C74A-4010-A397-F0DD210A5D7A}" type="slidenum">
              <a:rPr lang="en-GB" smtClean="0"/>
              <a:t>22</a:t>
            </a:fld>
            <a:endParaRPr lang="en-GB"/>
          </a:p>
        </p:txBody>
      </p:sp>
    </p:spTree>
    <p:extLst>
      <p:ext uri="{BB962C8B-B14F-4D97-AF65-F5344CB8AC3E}">
        <p14:creationId xmlns:p14="http://schemas.microsoft.com/office/powerpoint/2010/main" val="11955898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SELWYN CASE: 24 Sept 1934, Helen Selwyn and 5 Black employees charged with murder of Keyen </a:t>
            </a:r>
            <a:r>
              <a:rPr lang="en-GB" sz="1200" kern="1200" dirty="0" err="1">
                <a:solidFill>
                  <a:schemeClr val="tx1"/>
                </a:solidFill>
                <a:effectLst/>
                <a:latin typeface="+mn-lt"/>
                <a:ea typeface="+mn-ea"/>
                <a:cs typeface="+mn-cs"/>
              </a:rPr>
              <a:t>Luyamoion</a:t>
            </a:r>
            <a:r>
              <a:rPr lang="en-GB" sz="1200" kern="1200" dirty="0">
                <a:solidFill>
                  <a:schemeClr val="tx1"/>
                </a:solidFill>
                <a:effectLst/>
                <a:latin typeface="+mn-lt"/>
                <a:ea typeface="+mn-ea"/>
                <a:cs typeface="+mn-cs"/>
              </a:rPr>
              <a:t> at Mrs Selwyn’s farm in Kitale, Kenya. Geoffrey Selwyn, charged with his wife, died of malaria in prison while awaiting trial. Crown case: Morning of 8 June, </a:t>
            </a:r>
            <a:r>
              <a:rPr lang="en-GB" sz="1200" kern="1200" dirty="0" err="1">
                <a:solidFill>
                  <a:schemeClr val="tx1"/>
                </a:solidFill>
                <a:effectLst/>
                <a:latin typeface="+mn-lt"/>
                <a:ea typeface="+mn-ea"/>
                <a:cs typeface="+mn-cs"/>
              </a:rPr>
              <a:t>Selwyns</a:t>
            </a:r>
            <a:r>
              <a:rPr lang="en-GB" sz="1200" kern="1200" dirty="0">
                <a:solidFill>
                  <a:schemeClr val="tx1"/>
                </a:solidFill>
                <a:effectLst/>
                <a:latin typeface="+mn-lt"/>
                <a:ea typeface="+mn-ea"/>
                <a:cs typeface="+mn-cs"/>
              </a:rPr>
              <a:t> received news that cowbells had been stolen from their cattle. 5 or 6 Suk apprehended on nearby farm. The men protested their innocence, Mrs Selwyn had them beaten with a whip. According to testimony from her employees, she directed the beatings with relish. The men were placed in the ground and beaten repeatedly to the back of the thighs. Dr </a:t>
            </a:r>
            <a:r>
              <a:rPr lang="en-GB" sz="1200" kern="1200" dirty="0" err="1">
                <a:solidFill>
                  <a:schemeClr val="tx1"/>
                </a:solidFill>
                <a:effectLst/>
                <a:latin typeface="+mn-lt"/>
                <a:ea typeface="+mn-ea"/>
                <a:cs typeface="+mn-cs"/>
              </a:rPr>
              <a:t>Sermukm</a:t>
            </a:r>
            <a:r>
              <a:rPr lang="en-GB" sz="1200" kern="1200" dirty="0">
                <a:solidFill>
                  <a:schemeClr val="tx1"/>
                </a:solidFill>
                <a:effectLst/>
                <a:latin typeface="+mn-lt"/>
                <a:ea typeface="+mn-ea"/>
                <a:cs typeface="+mn-cs"/>
              </a:rPr>
              <a:t> Singh, assistant surgeon at Kitale, told the court that </a:t>
            </a:r>
            <a:r>
              <a:rPr lang="en-GB" sz="1200" kern="1200" dirty="0" err="1">
                <a:solidFill>
                  <a:schemeClr val="tx1"/>
                </a:solidFill>
                <a:effectLst/>
                <a:latin typeface="+mn-lt"/>
                <a:ea typeface="+mn-ea"/>
                <a:cs typeface="+mn-cs"/>
              </a:rPr>
              <a:t>Luyamoion</a:t>
            </a:r>
            <a:r>
              <a:rPr lang="en-GB" sz="1200" kern="1200" dirty="0">
                <a:solidFill>
                  <a:schemeClr val="tx1"/>
                </a:solidFill>
                <a:effectLst/>
                <a:latin typeface="+mn-lt"/>
                <a:ea typeface="+mn-ea"/>
                <a:cs typeface="+mn-cs"/>
              </a:rPr>
              <a:t> had received serious beating with ‘dirty weapon’ which was certain to cause sepsis. </a:t>
            </a:r>
            <a:r>
              <a:rPr lang="en-GB" sz="1200" kern="1200" dirty="0" err="1">
                <a:solidFill>
                  <a:schemeClr val="tx1"/>
                </a:solidFill>
                <a:effectLst/>
                <a:latin typeface="+mn-lt"/>
                <a:ea typeface="+mn-ea"/>
                <a:cs typeface="+mn-cs"/>
              </a:rPr>
              <a:t>Luyamoion</a:t>
            </a:r>
            <a:r>
              <a:rPr lang="en-GB" sz="1200" kern="1200" dirty="0">
                <a:solidFill>
                  <a:schemeClr val="tx1"/>
                </a:solidFill>
                <a:effectLst/>
                <a:latin typeface="+mn-lt"/>
                <a:ea typeface="+mn-ea"/>
                <a:cs typeface="+mn-cs"/>
              </a:rPr>
              <a:t> died 25 June from shock and septicaemia. Under </a:t>
            </a:r>
            <a:r>
              <a:rPr lang="en-GB" sz="1200" kern="1200" dirty="0" err="1">
                <a:solidFill>
                  <a:schemeClr val="tx1"/>
                </a:solidFill>
                <a:effectLst/>
                <a:latin typeface="+mn-lt"/>
                <a:ea typeface="+mn-ea"/>
                <a:cs typeface="+mn-cs"/>
              </a:rPr>
              <a:t>xxn</a:t>
            </a:r>
            <a:r>
              <a:rPr lang="en-GB" sz="1200" kern="1200" dirty="0">
                <a:solidFill>
                  <a:schemeClr val="tx1"/>
                </a:solidFill>
                <a:effectLst/>
                <a:latin typeface="+mn-lt"/>
                <a:ea typeface="+mn-ea"/>
                <a:cs typeface="+mn-cs"/>
              </a:rPr>
              <a:t>, Singh admitted employers frequently beat ‘boys’ and he had personally treated results of beatings with sticks, sjamboks and canes. </a:t>
            </a:r>
          </a:p>
          <a:p>
            <a:r>
              <a:rPr lang="en-GB" sz="1200" kern="1200" dirty="0">
                <a:solidFill>
                  <a:schemeClr val="tx1"/>
                </a:solidFill>
                <a:effectLst/>
                <a:latin typeface="+mn-lt"/>
                <a:ea typeface="+mn-ea"/>
                <a:cs typeface="+mn-cs"/>
              </a:rPr>
              <a:t>Helen and Major Geoffrey Selwyn arrived in Kenya at end WWI, probably under Oversea Settlement Committee scheme which offered free passage to ex-servicemen and their families. They lived with 2 young daughters on farm outside Kitale in RVP. Major Selwyn had fought in France, left hand and leg paralysed. Mrs Selwyn responsible for day-to-day running of the farm. At beginning of Great Depression, they borrowed money to keep the farm going on condition that Mrs Selwyn legally take over its management. Unprofitable farm – could not afford night guards to prevent thefts of crops and cattle. Lost 6 cattle in preceding year. 1930s – economic stress and political agitation, </a:t>
            </a:r>
            <a:r>
              <a:rPr lang="en-GB" sz="1200" kern="1200" dirty="0" err="1">
                <a:solidFill>
                  <a:schemeClr val="tx1"/>
                </a:solidFill>
                <a:effectLst/>
                <a:latin typeface="+mn-lt"/>
                <a:ea typeface="+mn-ea"/>
                <a:cs typeface="+mn-cs"/>
              </a:rPr>
              <a:t>esp</a:t>
            </a:r>
            <a:r>
              <a:rPr lang="en-GB" sz="1200" kern="1200" dirty="0">
                <a:solidFill>
                  <a:schemeClr val="tx1"/>
                </a:solidFill>
                <a:effectLst/>
                <a:latin typeface="+mn-lt"/>
                <a:ea typeface="+mn-ea"/>
                <a:cs typeface="+mn-cs"/>
              </a:rPr>
              <a:t> among Kikuyu. Unemployment, drought, cattle theft from white farms were major issues in the district. Administrative cost-cutting – reductions to local police force made in 1933.</a:t>
            </a:r>
          </a:p>
          <a:p>
            <a:r>
              <a:rPr lang="en-GB" sz="1200" kern="1200" dirty="0">
                <a:solidFill>
                  <a:schemeClr val="tx1"/>
                </a:solidFill>
                <a:effectLst/>
                <a:latin typeface="+mn-lt"/>
                <a:ea typeface="+mn-ea"/>
                <a:cs typeface="+mn-cs"/>
              </a:rPr>
              <a:t>Mrs Selwyn’s defence: No intention of causing serious injury to the deceased; </a:t>
            </a:r>
            <a:r>
              <a:rPr lang="en-GB" sz="1200" kern="1200" dirty="0" err="1">
                <a:solidFill>
                  <a:schemeClr val="tx1"/>
                </a:solidFill>
                <a:effectLst/>
                <a:latin typeface="+mn-lt"/>
                <a:ea typeface="+mn-ea"/>
                <a:cs typeface="+mn-cs"/>
              </a:rPr>
              <a:t>Luyamoion</a:t>
            </a:r>
            <a:r>
              <a:rPr lang="en-GB" sz="1200" kern="1200" dirty="0">
                <a:solidFill>
                  <a:schemeClr val="tx1"/>
                </a:solidFill>
                <a:effectLst/>
                <a:latin typeface="+mn-lt"/>
                <a:ea typeface="+mn-ea"/>
                <a:cs typeface="+mn-cs"/>
              </a:rPr>
              <a:t> didn’t die as direct result of beating; forced to take matters into her own hands because of lack of effective police presence. </a:t>
            </a:r>
            <a:r>
              <a:rPr lang="en-GB" sz="1200" kern="1200" dirty="0" err="1">
                <a:solidFill>
                  <a:schemeClr val="tx1"/>
                </a:solidFill>
                <a:effectLst/>
                <a:latin typeface="+mn-lt"/>
                <a:ea typeface="+mn-ea"/>
                <a:cs typeface="+mn-cs"/>
              </a:rPr>
              <a:t>Selwyns</a:t>
            </a:r>
            <a:r>
              <a:rPr lang="en-GB" sz="1200" kern="1200" dirty="0">
                <a:solidFill>
                  <a:schemeClr val="tx1"/>
                </a:solidFill>
                <a:effectLst/>
                <a:latin typeface="+mn-lt"/>
                <a:ea typeface="+mn-ea"/>
                <a:cs typeface="+mn-cs"/>
              </a:rPr>
              <a:t> could not afford their own security, beatings were attempt by Mrs Selwyn to protect her property. She claimed it was ‘only an ordinary beating’ and expressed annoyance the case had been brought to trial. She admitted she had tortured the men to get them to confess. Her personal physician and friend, Dr Harriet Arnell, appeared as character witness – stated ‘these ordinary beatings are given all over the world’ (presumably meaning the British Empire). Jury found Mrs Selwyn guilty of manslaughter with a recommendation for mercy. She was sentenced to 12mo gaol. Justice Webb, newcomer to Kenya, expressed dismay at Mrs Selwyn's evidence, in which she treated her act as a matter of no consequence. He observed he would have imposed far heavier penalty if a man had committed the offence - contradicted by subsequent cases in which male offenders were given trivial sentences.</a:t>
            </a:r>
          </a:p>
          <a:p>
            <a:r>
              <a:rPr lang="en-GB" sz="1200" kern="1200" dirty="0">
                <a:solidFill>
                  <a:schemeClr val="tx1"/>
                </a:solidFill>
                <a:effectLst/>
                <a:latin typeface="+mn-lt"/>
                <a:ea typeface="+mn-ea"/>
                <a:cs typeface="+mn-cs"/>
              </a:rPr>
              <a:t>Selwyn case unusual – charge was murder, not culpable homicide. White men who faced trial for similar offences and were equally unremorseful were never charged with murder. Character witnesses called for Mrs Selwyn – usually not done in such cases </a:t>
            </a:r>
            <a:r>
              <a:rPr lang="en-GB" sz="1200" kern="1200" dirty="0" err="1">
                <a:solidFill>
                  <a:schemeClr val="tx1"/>
                </a:solidFill>
                <a:effectLst/>
                <a:latin typeface="+mn-lt"/>
                <a:ea typeface="+mn-ea"/>
                <a:cs typeface="+mn-cs"/>
              </a:rPr>
              <a:t>bc</a:t>
            </a:r>
            <a:r>
              <a:rPr lang="en-GB" sz="1200" kern="1200" dirty="0">
                <a:solidFill>
                  <a:schemeClr val="tx1"/>
                </a:solidFill>
                <a:effectLst/>
                <a:latin typeface="+mn-lt"/>
                <a:ea typeface="+mn-ea"/>
                <a:cs typeface="+mn-cs"/>
              </a:rPr>
              <a:t> character of accused rarely questioned. At trial, Mrs Selwyn portrayed by prosecution as unusually cruel. Men who had used greater force in such crimes often received a fine or suspended sentence. The charge, trial, and verdict explained not by her crime but by her gender – alienated the jury by managing farm in place of her husband and treating workers in the same way as her white male neighbours. Court considered she had behaved like a man – the boundary between legitimate and illegitimate violence was inflected by gender.</a:t>
            </a:r>
          </a:p>
          <a:p>
            <a:r>
              <a:rPr lang="en-GB" sz="1200" kern="1200" dirty="0">
                <a:solidFill>
                  <a:schemeClr val="tx1"/>
                </a:solidFill>
                <a:effectLst/>
                <a:latin typeface="+mn-lt"/>
                <a:ea typeface="+mn-ea"/>
                <a:cs typeface="+mn-cs"/>
              </a:rPr>
              <a:t>Kenya administration upset by claims during Selwyn’s trial re: commonplace beatings, Governor wrote to protest to the Sec of State. In the following decade, CO reviewed all criminal cases where a white man was charged with murder or serious assault of a Black person. Despite CO concern, such cases continued to come before the courts until WWII, and accused (usually long-term residents of the colony, familiar with conventions governing work relations) continued to offer defence that such beatings were normal. In most cases, trivial sentences.</a:t>
            </a:r>
          </a:p>
          <a:p>
            <a:endParaRPr lang="en-GB" dirty="0"/>
          </a:p>
        </p:txBody>
      </p:sp>
      <p:sp>
        <p:nvSpPr>
          <p:cNvPr id="4" name="Slide Number Placeholder 3"/>
          <p:cNvSpPr>
            <a:spLocks noGrp="1"/>
          </p:cNvSpPr>
          <p:nvPr>
            <p:ph type="sldNum" sz="quarter" idx="5"/>
          </p:nvPr>
        </p:nvSpPr>
        <p:spPr/>
        <p:txBody>
          <a:bodyPr/>
          <a:lstStyle/>
          <a:p>
            <a:fld id="{F33FC403-C74A-4010-A397-F0DD210A5D7A}" type="slidenum">
              <a:rPr lang="en-GB" smtClean="0"/>
              <a:t>36</a:t>
            </a:fld>
            <a:endParaRPr lang="en-GB"/>
          </a:p>
        </p:txBody>
      </p:sp>
    </p:spTree>
    <p:extLst>
      <p:ext uri="{BB962C8B-B14F-4D97-AF65-F5344CB8AC3E}">
        <p14:creationId xmlns:p14="http://schemas.microsoft.com/office/powerpoint/2010/main" val="4159733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34DB05-2BE6-9AE0-1B54-B22551D567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6F0B17-E4A2-3608-A7CE-05C785224D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F72779-A6FF-EB59-98CC-02C03CCB5B75}"/>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SELWYN CASE: 24 Sept 1934, Helen Selwyn and 5 Black employees charged with murder of Keyen </a:t>
            </a:r>
            <a:r>
              <a:rPr lang="en-GB" sz="1200" kern="1200" dirty="0" err="1">
                <a:solidFill>
                  <a:schemeClr val="tx1"/>
                </a:solidFill>
                <a:effectLst/>
                <a:latin typeface="+mn-lt"/>
                <a:ea typeface="+mn-ea"/>
                <a:cs typeface="+mn-cs"/>
              </a:rPr>
              <a:t>Luyamoion</a:t>
            </a:r>
            <a:r>
              <a:rPr lang="en-GB" sz="1200" kern="1200" dirty="0">
                <a:solidFill>
                  <a:schemeClr val="tx1"/>
                </a:solidFill>
                <a:effectLst/>
                <a:latin typeface="+mn-lt"/>
                <a:ea typeface="+mn-ea"/>
                <a:cs typeface="+mn-cs"/>
              </a:rPr>
              <a:t> at Mrs Selwyn’s farm in Kitale, Kenya. Geoffrey Selwyn, charged with his wife, died of malaria in prison while awaiting trial. Crown case: Morning of 8 June, </a:t>
            </a:r>
            <a:r>
              <a:rPr lang="en-GB" sz="1200" kern="1200" dirty="0" err="1">
                <a:solidFill>
                  <a:schemeClr val="tx1"/>
                </a:solidFill>
                <a:effectLst/>
                <a:latin typeface="+mn-lt"/>
                <a:ea typeface="+mn-ea"/>
                <a:cs typeface="+mn-cs"/>
              </a:rPr>
              <a:t>Selwyns</a:t>
            </a:r>
            <a:r>
              <a:rPr lang="en-GB" sz="1200" kern="1200" dirty="0">
                <a:solidFill>
                  <a:schemeClr val="tx1"/>
                </a:solidFill>
                <a:effectLst/>
                <a:latin typeface="+mn-lt"/>
                <a:ea typeface="+mn-ea"/>
                <a:cs typeface="+mn-cs"/>
              </a:rPr>
              <a:t> received news that cowbells had been stolen from their cattle. 5 or 6 Suk apprehended on nearby farm. The men protested their innocence, Mrs Selwyn had them beaten with a whip. According to testimony from her employees, she directed the beatings with relish. The men were placed in the ground and beaten repeatedly to the back of the thighs. Dr </a:t>
            </a:r>
            <a:r>
              <a:rPr lang="en-GB" sz="1200" kern="1200" dirty="0" err="1">
                <a:solidFill>
                  <a:schemeClr val="tx1"/>
                </a:solidFill>
                <a:effectLst/>
                <a:latin typeface="+mn-lt"/>
                <a:ea typeface="+mn-ea"/>
                <a:cs typeface="+mn-cs"/>
              </a:rPr>
              <a:t>Sermukm</a:t>
            </a:r>
            <a:r>
              <a:rPr lang="en-GB" sz="1200" kern="1200" dirty="0">
                <a:solidFill>
                  <a:schemeClr val="tx1"/>
                </a:solidFill>
                <a:effectLst/>
                <a:latin typeface="+mn-lt"/>
                <a:ea typeface="+mn-ea"/>
                <a:cs typeface="+mn-cs"/>
              </a:rPr>
              <a:t> Singh, assistant surgeon at Kitale, told the court that </a:t>
            </a:r>
            <a:r>
              <a:rPr lang="en-GB" sz="1200" kern="1200" dirty="0" err="1">
                <a:solidFill>
                  <a:schemeClr val="tx1"/>
                </a:solidFill>
                <a:effectLst/>
                <a:latin typeface="+mn-lt"/>
                <a:ea typeface="+mn-ea"/>
                <a:cs typeface="+mn-cs"/>
              </a:rPr>
              <a:t>Luyamoion</a:t>
            </a:r>
            <a:r>
              <a:rPr lang="en-GB" sz="1200" kern="1200" dirty="0">
                <a:solidFill>
                  <a:schemeClr val="tx1"/>
                </a:solidFill>
                <a:effectLst/>
                <a:latin typeface="+mn-lt"/>
                <a:ea typeface="+mn-ea"/>
                <a:cs typeface="+mn-cs"/>
              </a:rPr>
              <a:t> had received serious beating with ‘dirty weapon’ which was certain to cause sepsis. </a:t>
            </a:r>
            <a:r>
              <a:rPr lang="en-GB" sz="1200" kern="1200" dirty="0" err="1">
                <a:solidFill>
                  <a:schemeClr val="tx1"/>
                </a:solidFill>
                <a:effectLst/>
                <a:latin typeface="+mn-lt"/>
                <a:ea typeface="+mn-ea"/>
                <a:cs typeface="+mn-cs"/>
              </a:rPr>
              <a:t>Luyamoion</a:t>
            </a:r>
            <a:r>
              <a:rPr lang="en-GB" sz="1200" kern="1200" dirty="0">
                <a:solidFill>
                  <a:schemeClr val="tx1"/>
                </a:solidFill>
                <a:effectLst/>
                <a:latin typeface="+mn-lt"/>
                <a:ea typeface="+mn-ea"/>
                <a:cs typeface="+mn-cs"/>
              </a:rPr>
              <a:t> died 25 June from shock and septicaemia. Under </a:t>
            </a:r>
            <a:r>
              <a:rPr lang="en-GB" sz="1200" kern="1200" dirty="0" err="1">
                <a:solidFill>
                  <a:schemeClr val="tx1"/>
                </a:solidFill>
                <a:effectLst/>
                <a:latin typeface="+mn-lt"/>
                <a:ea typeface="+mn-ea"/>
                <a:cs typeface="+mn-cs"/>
              </a:rPr>
              <a:t>xxn</a:t>
            </a:r>
            <a:r>
              <a:rPr lang="en-GB" sz="1200" kern="1200" dirty="0">
                <a:solidFill>
                  <a:schemeClr val="tx1"/>
                </a:solidFill>
                <a:effectLst/>
                <a:latin typeface="+mn-lt"/>
                <a:ea typeface="+mn-ea"/>
                <a:cs typeface="+mn-cs"/>
              </a:rPr>
              <a:t>, Singh admitted employers frequently beat ‘boys’ and he had personally treated results of beatings with sticks, sjamboks and canes. </a:t>
            </a:r>
          </a:p>
          <a:p>
            <a:r>
              <a:rPr lang="en-GB" sz="1200" kern="1200" dirty="0">
                <a:solidFill>
                  <a:schemeClr val="tx1"/>
                </a:solidFill>
                <a:effectLst/>
                <a:latin typeface="+mn-lt"/>
                <a:ea typeface="+mn-ea"/>
                <a:cs typeface="+mn-cs"/>
              </a:rPr>
              <a:t>Helen and Major Geoffrey Selwyn arrived in Kenya at end WWI, probably under Oversea Settlement Committee scheme which offered free passage to ex-servicemen and their families. They lived with 2 young daughters on farm outside Kitale in RVP. Major Selwyn had fought in France, left hand and leg paralysed. Mrs Selwyn responsible for day-to-day running of the farm. At beginning of Great Depression, they borrowed money to keep the farm going on condition that Mrs Selwyn legally take over its management. Unprofitable farm – could not afford night guards to prevent thefts of crops and cattle. Lost 6 cattle in preceding year. 1930s – economic stress and political agitation, </a:t>
            </a:r>
            <a:r>
              <a:rPr lang="en-GB" sz="1200" kern="1200" dirty="0" err="1">
                <a:solidFill>
                  <a:schemeClr val="tx1"/>
                </a:solidFill>
                <a:effectLst/>
                <a:latin typeface="+mn-lt"/>
                <a:ea typeface="+mn-ea"/>
                <a:cs typeface="+mn-cs"/>
              </a:rPr>
              <a:t>esp</a:t>
            </a:r>
            <a:r>
              <a:rPr lang="en-GB" sz="1200" kern="1200" dirty="0">
                <a:solidFill>
                  <a:schemeClr val="tx1"/>
                </a:solidFill>
                <a:effectLst/>
                <a:latin typeface="+mn-lt"/>
                <a:ea typeface="+mn-ea"/>
                <a:cs typeface="+mn-cs"/>
              </a:rPr>
              <a:t> among Kikuyu. Unemployment, drought, cattle theft from white farms were major issues in the district. Administrative cost-cutting – reductions to local police force made in 1933.</a:t>
            </a:r>
          </a:p>
          <a:p>
            <a:r>
              <a:rPr lang="en-GB" sz="1200" kern="1200" dirty="0">
                <a:solidFill>
                  <a:schemeClr val="tx1"/>
                </a:solidFill>
                <a:effectLst/>
                <a:latin typeface="+mn-lt"/>
                <a:ea typeface="+mn-ea"/>
                <a:cs typeface="+mn-cs"/>
              </a:rPr>
              <a:t>Mrs Selwyn’s defence: No intention of causing serious injury to the deceased; </a:t>
            </a:r>
            <a:r>
              <a:rPr lang="en-GB" sz="1200" kern="1200" dirty="0" err="1">
                <a:solidFill>
                  <a:schemeClr val="tx1"/>
                </a:solidFill>
                <a:effectLst/>
                <a:latin typeface="+mn-lt"/>
                <a:ea typeface="+mn-ea"/>
                <a:cs typeface="+mn-cs"/>
              </a:rPr>
              <a:t>Luyamoion</a:t>
            </a:r>
            <a:r>
              <a:rPr lang="en-GB" sz="1200" kern="1200" dirty="0">
                <a:solidFill>
                  <a:schemeClr val="tx1"/>
                </a:solidFill>
                <a:effectLst/>
                <a:latin typeface="+mn-lt"/>
                <a:ea typeface="+mn-ea"/>
                <a:cs typeface="+mn-cs"/>
              </a:rPr>
              <a:t> didn’t die as direct result of beating; forced to take matters into her own hands because of lack of effective police presence. </a:t>
            </a:r>
            <a:r>
              <a:rPr lang="en-GB" sz="1200" kern="1200" dirty="0" err="1">
                <a:solidFill>
                  <a:schemeClr val="tx1"/>
                </a:solidFill>
                <a:effectLst/>
                <a:latin typeface="+mn-lt"/>
                <a:ea typeface="+mn-ea"/>
                <a:cs typeface="+mn-cs"/>
              </a:rPr>
              <a:t>Selwyns</a:t>
            </a:r>
            <a:r>
              <a:rPr lang="en-GB" sz="1200" kern="1200" dirty="0">
                <a:solidFill>
                  <a:schemeClr val="tx1"/>
                </a:solidFill>
                <a:effectLst/>
                <a:latin typeface="+mn-lt"/>
                <a:ea typeface="+mn-ea"/>
                <a:cs typeface="+mn-cs"/>
              </a:rPr>
              <a:t> could not afford their own security, beatings were attempt by Mrs Selwyn to protect her property. She claimed it was ‘only an ordinary beating’ and expressed annoyance the case had been brought to trial. She admitted she had tortured the men to get them to confess. Her personal physician and friend, Dr Harriet Arnell, appeared as character witness – stated ‘these ordinary beatings are given all over the world’ (presumably meaning the British Empire). Jury found Mrs Selwyn guilty of manslaughter with a recommendation for mercy. She was sentenced to 12mo gaol. Justice Webb, newcomer to Kenya, expressed dismay at Mrs Selwyn's evidence, in which she treated her act as a matter of no consequence. He observed he would have imposed far heavier penalty if a man had committed the offence - contradicted by subsequent cases in which male offenders were given trivial sentences.</a:t>
            </a:r>
          </a:p>
          <a:p>
            <a:r>
              <a:rPr lang="en-GB" sz="1200" kern="1200" dirty="0">
                <a:solidFill>
                  <a:schemeClr val="tx1"/>
                </a:solidFill>
                <a:effectLst/>
                <a:latin typeface="+mn-lt"/>
                <a:ea typeface="+mn-ea"/>
                <a:cs typeface="+mn-cs"/>
              </a:rPr>
              <a:t>Selwyn case unusual – charge was murder, not culpable homicide. White men who faced trial for similar offences and were equally unremorseful were never charged with murder. Character witnesses called for Mrs Selwyn – usually not done in such cases </a:t>
            </a:r>
            <a:r>
              <a:rPr lang="en-GB" sz="1200" kern="1200" dirty="0" err="1">
                <a:solidFill>
                  <a:schemeClr val="tx1"/>
                </a:solidFill>
                <a:effectLst/>
                <a:latin typeface="+mn-lt"/>
                <a:ea typeface="+mn-ea"/>
                <a:cs typeface="+mn-cs"/>
              </a:rPr>
              <a:t>bc</a:t>
            </a:r>
            <a:r>
              <a:rPr lang="en-GB" sz="1200" kern="1200" dirty="0">
                <a:solidFill>
                  <a:schemeClr val="tx1"/>
                </a:solidFill>
                <a:effectLst/>
                <a:latin typeface="+mn-lt"/>
                <a:ea typeface="+mn-ea"/>
                <a:cs typeface="+mn-cs"/>
              </a:rPr>
              <a:t> character of accused rarely questioned. At trial, Mrs Selwyn portrayed by prosecution as unusually cruel. Men who had used greater force in such crimes often received a fine or suspended sentence. The charge, trial, and verdict explained not by her crime but by her gender – alienated the jury by managing farm in place of her husband and treating workers in the same way as her white male neighbours. Court considered she had behaved like a man – the boundary between legitimate and illegitimate violence was inflected by gender.</a:t>
            </a:r>
          </a:p>
          <a:p>
            <a:r>
              <a:rPr lang="en-GB" sz="1200" kern="1200" dirty="0">
                <a:solidFill>
                  <a:schemeClr val="tx1"/>
                </a:solidFill>
                <a:effectLst/>
                <a:latin typeface="+mn-lt"/>
                <a:ea typeface="+mn-ea"/>
                <a:cs typeface="+mn-cs"/>
              </a:rPr>
              <a:t>Kenya administration upset by claims during Selwyn’s trial re: commonplace beatings, Governor wrote to protest to the Sec of State. In the following decade, CO reviewed all criminal cases where a white man was charged with murder or serious assault of a Black person. Despite CO concern, such cases continued to come before the courts until WWII, and accused (usually long-term residents of the colony, familiar with conventions governing work relations) continued to offer defence that such beatings were normal. In most cases, trivial sentences.</a:t>
            </a:r>
          </a:p>
          <a:p>
            <a:endParaRPr lang="en-GB" dirty="0"/>
          </a:p>
        </p:txBody>
      </p:sp>
      <p:sp>
        <p:nvSpPr>
          <p:cNvPr id="4" name="Slide Number Placeholder 3">
            <a:extLst>
              <a:ext uri="{FF2B5EF4-FFF2-40B4-BE49-F238E27FC236}">
                <a16:creationId xmlns:a16="http://schemas.microsoft.com/office/drawing/2014/main" id="{91D718CC-9765-B43B-021E-419D38F6A65D}"/>
              </a:ext>
            </a:extLst>
          </p:cNvPr>
          <p:cNvSpPr>
            <a:spLocks noGrp="1"/>
          </p:cNvSpPr>
          <p:nvPr>
            <p:ph type="sldNum" sz="quarter" idx="5"/>
          </p:nvPr>
        </p:nvSpPr>
        <p:spPr/>
        <p:txBody>
          <a:bodyPr/>
          <a:lstStyle/>
          <a:p>
            <a:fld id="{F33FC403-C74A-4010-A397-F0DD210A5D7A}" type="slidenum">
              <a:rPr lang="en-GB" smtClean="0"/>
              <a:t>37</a:t>
            </a:fld>
            <a:endParaRPr lang="en-GB"/>
          </a:p>
        </p:txBody>
      </p:sp>
    </p:spTree>
    <p:extLst>
      <p:ext uri="{BB962C8B-B14F-4D97-AF65-F5344CB8AC3E}">
        <p14:creationId xmlns:p14="http://schemas.microsoft.com/office/powerpoint/2010/main" val="39434785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8151C-243E-73CB-AF61-5BA3E70CF6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5D261A-951A-C0A1-C073-1D6F0D8A9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D629EE-13A5-854E-D157-40E559E72FA5}"/>
              </a:ext>
            </a:extLst>
          </p:cNvPr>
          <p:cNvSpPr>
            <a:spLocks noGrp="1"/>
          </p:cNvSpPr>
          <p:nvPr>
            <p:ph type="dt" sz="half" idx="10"/>
          </p:nvPr>
        </p:nvSpPr>
        <p:spPr/>
        <p:txBody>
          <a:bodyPr/>
          <a:lstStyle/>
          <a:p>
            <a:fld id="{83525D4F-2FCE-4CF5-A65B-0F0932A50173}" type="datetimeFigureOut">
              <a:rPr lang="en-GB" smtClean="0"/>
              <a:t>06/11/2025</a:t>
            </a:fld>
            <a:endParaRPr lang="en-GB"/>
          </a:p>
        </p:txBody>
      </p:sp>
      <p:sp>
        <p:nvSpPr>
          <p:cNvPr id="5" name="Footer Placeholder 4">
            <a:extLst>
              <a:ext uri="{FF2B5EF4-FFF2-40B4-BE49-F238E27FC236}">
                <a16:creationId xmlns:a16="http://schemas.microsoft.com/office/drawing/2014/main" id="{773A5C8A-2049-53BA-14E4-42E7B1F951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715F5A-21AF-3F5E-94E7-8D60A744F22E}"/>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953282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04BBC-FDBF-F485-B828-ED5C13E5C7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906DF7-F564-C612-BDB5-6176B854CE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88899B-B4D3-6EBB-1E5C-0A41439C0FD8}"/>
              </a:ext>
            </a:extLst>
          </p:cNvPr>
          <p:cNvSpPr>
            <a:spLocks noGrp="1"/>
          </p:cNvSpPr>
          <p:nvPr>
            <p:ph type="dt" sz="half" idx="10"/>
          </p:nvPr>
        </p:nvSpPr>
        <p:spPr/>
        <p:txBody>
          <a:bodyPr/>
          <a:lstStyle/>
          <a:p>
            <a:fld id="{83525D4F-2FCE-4CF5-A65B-0F0932A50173}" type="datetimeFigureOut">
              <a:rPr lang="en-GB" smtClean="0"/>
              <a:t>06/11/2025</a:t>
            </a:fld>
            <a:endParaRPr lang="en-GB"/>
          </a:p>
        </p:txBody>
      </p:sp>
      <p:sp>
        <p:nvSpPr>
          <p:cNvPr id="5" name="Footer Placeholder 4">
            <a:extLst>
              <a:ext uri="{FF2B5EF4-FFF2-40B4-BE49-F238E27FC236}">
                <a16:creationId xmlns:a16="http://schemas.microsoft.com/office/drawing/2014/main" id="{D2A9AC8D-1B1D-15A6-EFB8-704A2D1FE0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1AD3EC-5067-7AFA-B651-5DEFABC32FC2}"/>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089225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06914-8DEB-DBAB-8CB1-A93855BA95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263C71-E86F-C2C8-853F-1B963B3EE49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AF1D14-1B2C-1E34-9044-69AC94CF2D88}"/>
              </a:ext>
            </a:extLst>
          </p:cNvPr>
          <p:cNvSpPr>
            <a:spLocks noGrp="1"/>
          </p:cNvSpPr>
          <p:nvPr>
            <p:ph type="dt" sz="half" idx="10"/>
          </p:nvPr>
        </p:nvSpPr>
        <p:spPr/>
        <p:txBody>
          <a:bodyPr/>
          <a:lstStyle/>
          <a:p>
            <a:fld id="{83525D4F-2FCE-4CF5-A65B-0F0932A50173}" type="datetimeFigureOut">
              <a:rPr lang="en-GB" smtClean="0"/>
              <a:t>06/11/2025</a:t>
            </a:fld>
            <a:endParaRPr lang="en-GB"/>
          </a:p>
        </p:txBody>
      </p:sp>
      <p:sp>
        <p:nvSpPr>
          <p:cNvPr id="5" name="Footer Placeholder 4">
            <a:extLst>
              <a:ext uri="{FF2B5EF4-FFF2-40B4-BE49-F238E27FC236}">
                <a16:creationId xmlns:a16="http://schemas.microsoft.com/office/drawing/2014/main" id="{2FFD2625-200D-F0DD-938A-FA461FFD66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FB745C-7A72-AAA8-960A-DAA8CFD93D59}"/>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230756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70910-5899-A874-DE83-62A0D1E93C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23D1F4-8A2B-A3EB-B0C3-68A370B6F8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504777-2BAF-45A6-8B1A-8A725A922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0B9B51-507A-F0C8-9293-874242C73DFE}"/>
              </a:ext>
            </a:extLst>
          </p:cNvPr>
          <p:cNvSpPr>
            <a:spLocks noGrp="1"/>
          </p:cNvSpPr>
          <p:nvPr>
            <p:ph type="dt" sz="half" idx="10"/>
          </p:nvPr>
        </p:nvSpPr>
        <p:spPr/>
        <p:txBody>
          <a:bodyPr/>
          <a:lstStyle/>
          <a:p>
            <a:fld id="{83525D4F-2FCE-4CF5-A65B-0F0932A50173}" type="datetimeFigureOut">
              <a:rPr lang="en-GB" smtClean="0"/>
              <a:t>06/11/2025</a:t>
            </a:fld>
            <a:endParaRPr lang="en-GB"/>
          </a:p>
        </p:txBody>
      </p:sp>
      <p:sp>
        <p:nvSpPr>
          <p:cNvPr id="6" name="Footer Placeholder 5">
            <a:extLst>
              <a:ext uri="{FF2B5EF4-FFF2-40B4-BE49-F238E27FC236}">
                <a16:creationId xmlns:a16="http://schemas.microsoft.com/office/drawing/2014/main" id="{3E6BC296-7928-0BA1-8919-51A4D51E6B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93854A-D7E3-40B7-DCBE-B33B2BA7AAA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720713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3C67F-F388-7560-5F48-90F1EC9F46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C2136B-71A5-8333-7C7B-D8FFA9C990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795D19-4187-538D-91BC-9B14D4CD57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DBB030-A351-4163-7595-72C20CE50B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DD4099-B00F-0CA5-ACB4-A396D698A86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4A4056-2DC3-2253-798E-7E61E3A95B2D}"/>
              </a:ext>
            </a:extLst>
          </p:cNvPr>
          <p:cNvSpPr>
            <a:spLocks noGrp="1"/>
          </p:cNvSpPr>
          <p:nvPr>
            <p:ph type="dt" sz="half" idx="10"/>
          </p:nvPr>
        </p:nvSpPr>
        <p:spPr/>
        <p:txBody>
          <a:bodyPr/>
          <a:lstStyle/>
          <a:p>
            <a:fld id="{83525D4F-2FCE-4CF5-A65B-0F0932A50173}" type="datetimeFigureOut">
              <a:rPr lang="en-GB" smtClean="0"/>
              <a:t>06/11/2025</a:t>
            </a:fld>
            <a:endParaRPr lang="en-GB"/>
          </a:p>
        </p:txBody>
      </p:sp>
      <p:sp>
        <p:nvSpPr>
          <p:cNvPr id="8" name="Footer Placeholder 7">
            <a:extLst>
              <a:ext uri="{FF2B5EF4-FFF2-40B4-BE49-F238E27FC236}">
                <a16:creationId xmlns:a16="http://schemas.microsoft.com/office/drawing/2014/main" id="{CB2818E3-D7D9-C15F-35FC-7B90C62AD5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1D46AB7-4A09-9281-CFFB-165CFE29ABE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897154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18BA1-A24E-34B6-4EDC-31347333D0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538DCF-167F-1185-6745-5A487B104B4A}"/>
              </a:ext>
            </a:extLst>
          </p:cNvPr>
          <p:cNvSpPr>
            <a:spLocks noGrp="1"/>
          </p:cNvSpPr>
          <p:nvPr>
            <p:ph type="dt" sz="half" idx="10"/>
          </p:nvPr>
        </p:nvSpPr>
        <p:spPr/>
        <p:txBody>
          <a:bodyPr/>
          <a:lstStyle/>
          <a:p>
            <a:fld id="{83525D4F-2FCE-4CF5-A65B-0F0932A50173}" type="datetimeFigureOut">
              <a:rPr lang="en-GB" smtClean="0"/>
              <a:t>06/11/2025</a:t>
            </a:fld>
            <a:endParaRPr lang="en-GB"/>
          </a:p>
        </p:txBody>
      </p:sp>
      <p:sp>
        <p:nvSpPr>
          <p:cNvPr id="4" name="Footer Placeholder 3">
            <a:extLst>
              <a:ext uri="{FF2B5EF4-FFF2-40B4-BE49-F238E27FC236}">
                <a16:creationId xmlns:a16="http://schemas.microsoft.com/office/drawing/2014/main" id="{9F18F880-404A-1C65-7B8F-10D6632A7B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FE4C6B-2801-ED41-3855-BDC2A70549A7}"/>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816340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19AFE9-5694-9356-6216-752A64621BE3}"/>
              </a:ext>
            </a:extLst>
          </p:cNvPr>
          <p:cNvSpPr>
            <a:spLocks noGrp="1"/>
          </p:cNvSpPr>
          <p:nvPr>
            <p:ph type="dt" sz="half" idx="10"/>
          </p:nvPr>
        </p:nvSpPr>
        <p:spPr/>
        <p:txBody>
          <a:bodyPr/>
          <a:lstStyle/>
          <a:p>
            <a:fld id="{83525D4F-2FCE-4CF5-A65B-0F0932A50173}" type="datetimeFigureOut">
              <a:rPr lang="en-GB" smtClean="0"/>
              <a:t>06/11/2025</a:t>
            </a:fld>
            <a:endParaRPr lang="en-GB"/>
          </a:p>
        </p:txBody>
      </p:sp>
      <p:sp>
        <p:nvSpPr>
          <p:cNvPr id="3" name="Footer Placeholder 2">
            <a:extLst>
              <a:ext uri="{FF2B5EF4-FFF2-40B4-BE49-F238E27FC236}">
                <a16:creationId xmlns:a16="http://schemas.microsoft.com/office/drawing/2014/main" id="{FEAA0EC5-0ADF-3076-DB46-922BEF713B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C93D12-4565-4E36-1BD3-1B0613D7C86E}"/>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562597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5BB97-2567-8E7A-CEA9-B6D214468C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D5A920-FF5A-7411-0396-2B2DD77B75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163261-5F3C-39CB-2DEB-9CAED9E822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15684C-70DA-7F2B-0744-50901059E1EB}"/>
              </a:ext>
            </a:extLst>
          </p:cNvPr>
          <p:cNvSpPr>
            <a:spLocks noGrp="1"/>
          </p:cNvSpPr>
          <p:nvPr>
            <p:ph type="dt" sz="half" idx="10"/>
          </p:nvPr>
        </p:nvSpPr>
        <p:spPr/>
        <p:txBody>
          <a:bodyPr/>
          <a:lstStyle/>
          <a:p>
            <a:fld id="{83525D4F-2FCE-4CF5-A65B-0F0932A50173}" type="datetimeFigureOut">
              <a:rPr lang="en-GB" smtClean="0"/>
              <a:t>06/11/2025</a:t>
            </a:fld>
            <a:endParaRPr lang="en-GB"/>
          </a:p>
        </p:txBody>
      </p:sp>
      <p:sp>
        <p:nvSpPr>
          <p:cNvPr id="6" name="Footer Placeholder 5">
            <a:extLst>
              <a:ext uri="{FF2B5EF4-FFF2-40B4-BE49-F238E27FC236}">
                <a16:creationId xmlns:a16="http://schemas.microsoft.com/office/drawing/2014/main" id="{C6107C1B-2026-08E1-A678-4B95B558AF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99E8DE-DDBF-A1F3-02D7-C76F454732B4}"/>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925971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4BF21-84E1-18AB-5ECE-A9517D2469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F4A9F2-5EA3-6219-8CE2-81BCF86C42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1943E2-5CCD-BDCE-9D6A-0A0ED49B6B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BC762E-52D8-2EA9-4BC1-22526D32972D}"/>
              </a:ext>
            </a:extLst>
          </p:cNvPr>
          <p:cNvSpPr>
            <a:spLocks noGrp="1"/>
          </p:cNvSpPr>
          <p:nvPr>
            <p:ph type="dt" sz="half" idx="10"/>
          </p:nvPr>
        </p:nvSpPr>
        <p:spPr/>
        <p:txBody>
          <a:bodyPr/>
          <a:lstStyle/>
          <a:p>
            <a:fld id="{83525D4F-2FCE-4CF5-A65B-0F0932A50173}" type="datetimeFigureOut">
              <a:rPr lang="en-GB" smtClean="0"/>
              <a:t>06/11/2025</a:t>
            </a:fld>
            <a:endParaRPr lang="en-GB"/>
          </a:p>
        </p:txBody>
      </p:sp>
      <p:sp>
        <p:nvSpPr>
          <p:cNvPr id="6" name="Footer Placeholder 5">
            <a:extLst>
              <a:ext uri="{FF2B5EF4-FFF2-40B4-BE49-F238E27FC236}">
                <a16:creationId xmlns:a16="http://schemas.microsoft.com/office/drawing/2014/main" id="{F6D2ED04-B427-1E76-8181-4A1A18CB76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2005F6-3BE7-5BE0-6EC9-EFC0217801BB}"/>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1348554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0B755-CC05-03BF-E83D-CAFDA8BF9D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F31503-140C-DB9A-A5D7-F362EA357A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1D5E17-D441-097E-0563-55C8A5CAEE9F}"/>
              </a:ext>
            </a:extLst>
          </p:cNvPr>
          <p:cNvSpPr>
            <a:spLocks noGrp="1"/>
          </p:cNvSpPr>
          <p:nvPr>
            <p:ph type="dt" sz="half" idx="10"/>
          </p:nvPr>
        </p:nvSpPr>
        <p:spPr/>
        <p:txBody>
          <a:bodyPr/>
          <a:lstStyle/>
          <a:p>
            <a:fld id="{83525D4F-2FCE-4CF5-A65B-0F0932A50173}" type="datetimeFigureOut">
              <a:rPr lang="en-GB" smtClean="0"/>
              <a:t>06/11/2025</a:t>
            </a:fld>
            <a:endParaRPr lang="en-GB"/>
          </a:p>
        </p:txBody>
      </p:sp>
      <p:sp>
        <p:nvSpPr>
          <p:cNvPr id="5" name="Footer Placeholder 4">
            <a:extLst>
              <a:ext uri="{FF2B5EF4-FFF2-40B4-BE49-F238E27FC236}">
                <a16:creationId xmlns:a16="http://schemas.microsoft.com/office/drawing/2014/main" id="{E6727F82-8E87-D407-E413-DD47106D0D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414B13-EC16-5159-2334-49215AB0E3A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1933387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C99E29-3735-99DE-6998-DBD1070C31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4552CF-6F5E-5731-85C0-08640B26D5D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810941-ECB6-FEFC-1F97-FC6FB1C92450}"/>
              </a:ext>
            </a:extLst>
          </p:cNvPr>
          <p:cNvSpPr>
            <a:spLocks noGrp="1"/>
          </p:cNvSpPr>
          <p:nvPr>
            <p:ph type="dt" sz="half" idx="10"/>
          </p:nvPr>
        </p:nvSpPr>
        <p:spPr/>
        <p:txBody>
          <a:bodyPr/>
          <a:lstStyle/>
          <a:p>
            <a:fld id="{83525D4F-2FCE-4CF5-A65B-0F0932A50173}" type="datetimeFigureOut">
              <a:rPr lang="en-GB" smtClean="0"/>
              <a:t>06/11/2025</a:t>
            </a:fld>
            <a:endParaRPr lang="en-GB"/>
          </a:p>
        </p:txBody>
      </p:sp>
      <p:sp>
        <p:nvSpPr>
          <p:cNvPr id="5" name="Footer Placeholder 4">
            <a:extLst>
              <a:ext uri="{FF2B5EF4-FFF2-40B4-BE49-F238E27FC236}">
                <a16:creationId xmlns:a16="http://schemas.microsoft.com/office/drawing/2014/main" id="{BAC5D95A-1BC8-B28C-CFF6-B03D0F0449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04B2FB-6C3D-99BF-6802-0D11FAF7971C}"/>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625551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44EB8E-CE2D-10FF-3C9C-DAA130ACC0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B016F2-1623-9238-1219-057CC31738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A1D2B6-855A-72FB-485F-950A985CDF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525D4F-2FCE-4CF5-A65B-0F0932A50173}" type="datetimeFigureOut">
              <a:rPr lang="en-GB" smtClean="0"/>
              <a:t>06/11/2025</a:t>
            </a:fld>
            <a:endParaRPr lang="en-GB"/>
          </a:p>
        </p:txBody>
      </p:sp>
      <p:sp>
        <p:nvSpPr>
          <p:cNvPr id="5" name="Footer Placeholder 4">
            <a:extLst>
              <a:ext uri="{FF2B5EF4-FFF2-40B4-BE49-F238E27FC236}">
                <a16:creationId xmlns:a16="http://schemas.microsoft.com/office/drawing/2014/main" id="{5CAE6DDC-BECE-E8E9-9065-F4D959A392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45C0FB-D97A-80FF-C6B4-39A489B953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CAAB09B-386F-46D3-8C82-E404CA3964A4}" type="slidenum">
              <a:rPr lang="en-GB" smtClean="0"/>
              <a:t>‹#›</a:t>
            </a:fld>
            <a:endParaRPr lang="en-GB"/>
          </a:p>
        </p:txBody>
      </p:sp>
    </p:spTree>
    <p:extLst>
      <p:ext uri="{BB962C8B-B14F-4D97-AF65-F5344CB8AC3E}">
        <p14:creationId xmlns:p14="http://schemas.microsoft.com/office/powerpoint/2010/main" val="15441998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1csr0dxalpI?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HKh8co5u9bs?feature=oembed"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T9d75VE86g0?feature=oembed"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CB3B9-E78E-438F-F06B-D2C42AC87174}"/>
              </a:ext>
            </a:extLst>
          </p:cNvPr>
          <p:cNvSpPr>
            <a:spLocks noGrp="1"/>
          </p:cNvSpPr>
          <p:nvPr>
            <p:ph type="ctrTitle"/>
          </p:nvPr>
        </p:nvSpPr>
        <p:spPr>
          <a:xfrm>
            <a:off x="638882" y="639193"/>
            <a:ext cx="3571810" cy="3573516"/>
          </a:xfrm>
        </p:spPr>
        <p:txBody>
          <a:bodyPr>
            <a:normAutofit/>
          </a:bodyPr>
          <a:lstStyle/>
          <a:p>
            <a:pPr algn="l"/>
            <a:r>
              <a:rPr lang="en-GB" sz="5600"/>
              <a:t>Gender, Violence, and Empire 1800-2020</a:t>
            </a:r>
          </a:p>
        </p:txBody>
      </p:sp>
      <p:sp>
        <p:nvSpPr>
          <p:cNvPr id="3" name="Subtitle 2">
            <a:extLst>
              <a:ext uri="{FF2B5EF4-FFF2-40B4-BE49-F238E27FC236}">
                <a16:creationId xmlns:a16="http://schemas.microsoft.com/office/drawing/2014/main" id="{7E7ABD00-21D3-7B97-0CF4-877EFEE3D77E}"/>
              </a:ext>
            </a:extLst>
          </p:cNvPr>
          <p:cNvSpPr>
            <a:spLocks noGrp="1"/>
          </p:cNvSpPr>
          <p:nvPr>
            <p:ph type="subTitle" idx="1"/>
          </p:nvPr>
        </p:nvSpPr>
        <p:spPr>
          <a:xfrm>
            <a:off x="638882" y="4631161"/>
            <a:ext cx="3571810" cy="1559327"/>
          </a:xfrm>
        </p:spPr>
        <p:txBody>
          <a:bodyPr>
            <a:normAutofit/>
          </a:bodyPr>
          <a:lstStyle/>
          <a:p>
            <a:pPr algn="l"/>
            <a:r>
              <a:rPr lang="en-GB" dirty="0"/>
              <a:t>Session 3: Violence and Empire</a:t>
            </a:r>
          </a:p>
          <a:p>
            <a:pPr algn="l"/>
            <a:r>
              <a:rPr lang="en-GB" dirty="0"/>
              <a:t>Dr Rhian Elinor Keyse r.keyse@uwtsd.ac.uk</a:t>
            </a:r>
          </a:p>
        </p:txBody>
      </p:sp>
      <p:sp>
        <p:nvSpPr>
          <p:cNvPr id="5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posing for a photo&#10;&#10;AI-generated content may be incorrect.">
            <a:extLst>
              <a:ext uri="{FF2B5EF4-FFF2-40B4-BE49-F238E27FC236}">
                <a16:creationId xmlns:a16="http://schemas.microsoft.com/office/drawing/2014/main" id="{974C0AC0-EFA8-82AF-997A-D27342F20A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863114"/>
            <a:ext cx="7214616" cy="5104340"/>
          </a:xfrm>
          <a:prstGeom prst="rect">
            <a:avLst/>
          </a:prstGeom>
        </p:spPr>
      </p:pic>
    </p:spTree>
    <p:extLst>
      <p:ext uri="{BB962C8B-B14F-4D97-AF65-F5344CB8AC3E}">
        <p14:creationId xmlns:p14="http://schemas.microsoft.com/office/powerpoint/2010/main" val="40433976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9112B5-DC67-2DE2-0667-AFC5077327DB}"/>
              </a:ext>
            </a:extLst>
          </p:cNvPr>
          <p:cNvSpPr>
            <a:spLocks noGrp="1"/>
          </p:cNvSpPr>
          <p:nvPr>
            <p:ph type="title"/>
          </p:nvPr>
        </p:nvSpPr>
        <p:spPr>
          <a:xfrm>
            <a:off x="841248" y="548640"/>
            <a:ext cx="3600860" cy="5431536"/>
          </a:xfrm>
        </p:spPr>
        <p:txBody>
          <a:bodyPr>
            <a:normAutofit/>
          </a:bodyPr>
          <a:lstStyle/>
          <a:p>
            <a:r>
              <a:rPr lang="en-GB" sz="5400"/>
              <a:t>Content note</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F18750-2420-E736-4A2B-9F6A6E487139}"/>
              </a:ext>
            </a:extLst>
          </p:cNvPr>
          <p:cNvSpPr>
            <a:spLocks noGrp="1"/>
          </p:cNvSpPr>
          <p:nvPr>
            <p:ph idx="1"/>
          </p:nvPr>
        </p:nvSpPr>
        <p:spPr>
          <a:xfrm>
            <a:off x="5126418" y="552091"/>
            <a:ext cx="6224335" cy="5431536"/>
          </a:xfrm>
        </p:spPr>
        <p:txBody>
          <a:bodyPr anchor="ctr">
            <a:normAutofit/>
          </a:bodyPr>
          <a:lstStyle/>
          <a:p>
            <a:r>
              <a:rPr lang="en-GB" sz="1900"/>
              <a:t>Challenging material</a:t>
            </a:r>
          </a:p>
          <a:p>
            <a:r>
              <a:rPr lang="en-GB" sz="1900"/>
              <a:t>Topics covered will include violence, murder, sexual assault, racism, homophobia, and transphobia.</a:t>
            </a:r>
          </a:p>
          <a:p>
            <a:r>
              <a:rPr lang="en-GB" sz="1900"/>
              <a:t>Please let me know if there is anything that concerns you in the course outline – you don’t have to explain why if you don’t’ wish to engage with particular topics.</a:t>
            </a:r>
          </a:p>
          <a:p>
            <a:r>
              <a:rPr lang="en-GB" sz="1900"/>
              <a:t>Let’s treat each other carefully.</a:t>
            </a:r>
          </a:p>
          <a:p>
            <a:r>
              <a:rPr lang="en-GB" sz="1900"/>
              <a:t>Scheduled breaks – but please feel free to leave the room if you need.</a:t>
            </a:r>
          </a:p>
          <a:p>
            <a:r>
              <a:rPr lang="en-GB" sz="1900"/>
              <a:t>Local and national support resources are available – these are linked in the module handbook:</a:t>
            </a:r>
          </a:p>
          <a:p>
            <a:pPr lvl="1"/>
            <a:r>
              <a:rPr lang="en-GB" sz="1900" u="sng">
                <a:hlinkClick r:id="rId2"/>
              </a:rPr>
              <a:t>Wellbeing Support | University of Wales Trinity Saint David (uwtsd.ac.uk)</a:t>
            </a:r>
            <a:endParaRPr lang="en-GB" sz="1900"/>
          </a:p>
          <a:p>
            <a:pPr lvl="1"/>
            <a:r>
              <a:rPr lang="en-GB" sz="1900" u="sng">
                <a:hlinkClick r:id="rId3"/>
              </a:rPr>
              <a:t>Domestic abuse | GOV.WALES</a:t>
            </a:r>
            <a:endParaRPr lang="en-GB" sz="1900"/>
          </a:p>
          <a:p>
            <a:pPr lvl="1"/>
            <a:r>
              <a:rPr lang="en-GB" sz="1900" u="sng">
                <a:hlinkClick r:id="rId4"/>
              </a:rPr>
              <a:t>New Pathways Rape crisis and sexual abuse support services.</a:t>
            </a:r>
            <a:endParaRPr lang="en-GB" sz="1900"/>
          </a:p>
          <a:p>
            <a:endParaRPr lang="en-GB" sz="1900"/>
          </a:p>
        </p:txBody>
      </p:sp>
    </p:spTree>
    <p:extLst>
      <p:ext uri="{BB962C8B-B14F-4D97-AF65-F5344CB8AC3E}">
        <p14:creationId xmlns:p14="http://schemas.microsoft.com/office/powerpoint/2010/main" val="3565843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16EDD4-900E-4D41-4EED-D977F9219CB2}"/>
              </a:ext>
            </a:extLst>
          </p:cNvPr>
          <p:cNvSpPr>
            <a:spLocks noGrp="1"/>
          </p:cNvSpPr>
          <p:nvPr>
            <p:ph type="title"/>
          </p:nvPr>
        </p:nvSpPr>
        <p:spPr>
          <a:xfrm>
            <a:off x="841248" y="548640"/>
            <a:ext cx="3600860" cy="5431536"/>
          </a:xfrm>
        </p:spPr>
        <p:txBody>
          <a:bodyPr>
            <a:normAutofit/>
          </a:bodyPr>
          <a:lstStyle/>
          <a:p>
            <a:r>
              <a:rPr lang="en-GB" sz="5400"/>
              <a:t>Review</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0A7A70-A726-BCC0-7BC0-B6AE495FBD75}"/>
              </a:ext>
            </a:extLst>
          </p:cNvPr>
          <p:cNvSpPr>
            <a:spLocks noGrp="1"/>
          </p:cNvSpPr>
          <p:nvPr>
            <p:ph idx="1"/>
          </p:nvPr>
        </p:nvSpPr>
        <p:spPr>
          <a:xfrm>
            <a:off x="5126418" y="552091"/>
            <a:ext cx="6224335" cy="5431536"/>
          </a:xfrm>
        </p:spPr>
        <p:txBody>
          <a:bodyPr anchor="ctr">
            <a:normAutofit/>
          </a:bodyPr>
          <a:lstStyle/>
          <a:p>
            <a:r>
              <a:rPr lang="en-GB" sz="4000" dirty="0"/>
              <a:t>Women in history – from 1960 to the present</a:t>
            </a:r>
          </a:p>
          <a:p>
            <a:r>
              <a:rPr lang="en-GB" sz="4000" dirty="0"/>
              <a:t>Developments in historiography</a:t>
            </a:r>
          </a:p>
          <a:p>
            <a:r>
              <a:rPr lang="en-GB" sz="4000" dirty="0"/>
              <a:t>Gender History vs Women’s History</a:t>
            </a:r>
          </a:p>
          <a:p>
            <a:r>
              <a:rPr lang="en-GB" sz="4000" dirty="0"/>
              <a:t>Gender and Empire</a:t>
            </a:r>
          </a:p>
        </p:txBody>
      </p:sp>
    </p:spTree>
    <p:extLst>
      <p:ext uri="{BB962C8B-B14F-4D97-AF65-F5344CB8AC3E}">
        <p14:creationId xmlns:p14="http://schemas.microsoft.com/office/powerpoint/2010/main" val="3149814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6C3E8B-4296-7A4E-7BD6-51827342F219}"/>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Key take-aways</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7331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F5EC22-3455-E025-6C9D-1371E8C21B5F}"/>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BCF7D-369E-53D5-8930-0E20576FAEF6}"/>
              </a:ext>
            </a:extLst>
          </p:cNvPr>
          <p:cNvSpPr>
            <a:spLocks noGrp="1"/>
          </p:cNvSpPr>
          <p:nvPr>
            <p:ph type="title"/>
          </p:nvPr>
        </p:nvSpPr>
        <p:spPr>
          <a:xfrm>
            <a:off x="841248" y="548640"/>
            <a:ext cx="3600860" cy="5431536"/>
          </a:xfrm>
        </p:spPr>
        <p:txBody>
          <a:bodyPr>
            <a:normAutofit/>
          </a:bodyPr>
          <a:lstStyle/>
          <a:p>
            <a:r>
              <a:rPr lang="en-GB" sz="5400"/>
              <a:t>Today’s session</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ntent Placeholder 2">
            <a:extLst>
              <a:ext uri="{FF2B5EF4-FFF2-40B4-BE49-F238E27FC236}">
                <a16:creationId xmlns:a16="http://schemas.microsoft.com/office/drawing/2014/main" id="{65191B3D-1760-DADD-C1A8-428B3BB77DD0}"/>
              </a:ext>
            </a:extLst>
          </p:cNvPr>
          <p:cNvSpPr>
            <a:spLocks noGrp="1"/>
          </p:cNvSpPr>
          <p:nvPr>
            <p:ph idx="1"/>
          </p:nvPr>
        </p:nvSpPr>
        <p:spPr>
          <a:xfrm>
            <a:off x="5126418" y="552091"/>
            <a:ext cx="6224335" cy="5431536"/>
          </a:xfrm>
        </p:spPr>
        <p:txBody>
          <a:bodyPr anchor="ctr">
            <a:normAutofit/>
          </a:bodyPr>
          <a:lstStyle/>
          <a:p>
            <a:pPr lvl="0"/>
            <a:r>
              <a:rPr lang="en-GB" sz="3600" dirty="0"/>
              <a:t>Violence and Empire</a:t>
            </a:r>
          </a:p>
          <a:p>
            <a:pPr lvl="0"/>
            <a:r>
              <a:rPr lang="en-GB" sz="3600" dirty="0"/>
              <a:t>What do we mean by ‘violence’?</a:t>
            </a:r>
          </a:p>
          <a:p>
            <a:r>
              <a:rPr lang="en-GB" sz="3600" dirty="0"/>
              <a:t>What forms of violence can we identify in colonial settings?</a:t>
            </a:r>
          </a:p>
          <a:p>
            <a:pPr lvl="0"/>
            <a:r>
              <a:rPr lang="en-GB" sz="3600" dirty="0"/>
              <a:t>Was the British Empire ‘unusually benign’?</a:t>
            </a:r>
          </a:p>
        </p:txBody>
      </p:sp>
    </p:spTree>
    <p:extLst>
      <p:ext uri="{BB962C8B-B14F-4D97-AF65-F5344CB8AC3E}">
        <p14:creationId xmlns:p14="http://schemas.microsoft.com/office/powerpoint/2010/main" val="2241341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88DAE1-96CB-DDBB-9181-C7B00A57DD04}"/>
              </a:ext>
            </a:extLst>
          </p:cNvPr>
          <p:cNvSpPr>
            <a:spLocks noGrp="1"/>
          </p:cNvSpPr>
          <p:nvPr>
            <p:ph type="title"/>
          </p:nvPr>
        </p:nvSpPr>
        <p:spPr>
          <a:xfrm>
            <a:off x="841248" y="548640"/>
            <a:ext cx="3600860" cy="5431536"/>
          </a:xfrm>
        </p:spPr>
        <p:txBody>
          <a:bodyPr>
            <a:normAutofit/>
          </a:bodyPr>
          <a:lstStyle/>
          <a:p>
            <a:r>
              <a:rPr lang="en-GB" sz="5400"/>
              <a:t>What is violence?</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9778A4-6693-639A-4A18-2236BDF79931}"/>
              </a:ext>
            </a:extLst>
          </p:cNvPr>
          <p:cNvSpPr>
            <a:spLocks noGrp="1"/>
          </p:cNvSpPr>
          <p:nvPr>
            <p:ph idx="1"/>
          </p:nvPr>
        </p:nvSpPr>
        <p:spPr>
          <a:xfrm>
            <a:off x="5126418" y="552091"/>
            <a:ext cx="6224335" cy="5431536"/>
          </a:xfrm>
        </p:spPr>
        <p:txBody>
          <a:bodyPr anchor="ctr">
            <a:normAutofit/>
          </a:bodyPr>
          <a:lstStyle/>
          <a:p>
            <a:pPr marL="0" indent="0">
              <a:buNone/>
            </a:pPr>
            <a:r>
              <a:rPr lang="en-GB" sz="3600" dirty="0"/>
              <a:t>‘Violence is a murky issue to research and to theorize’ (</a:t>
            </a:r>
            <a:r>
              <a:rPr lang="en-GB" sz="3600" dirty="0" err="1"/>
              <a:t>Bernault</a:t>
            </a:r>
            <a:r>
              <a:rPr lang="en-GB" sz="3600" dirty="0"/>
              <a:t> and Deutsch, 2015).</a:t>
            </a:r>
          </a:p>
        </p:txBody>
      </p:sp>
    </p:spTree>
    <p:extLst>
      <p:ext uri="{BB962C8B-B14F-4D97-AF65-F5344CB8AC3E}">
        <p14:creationId xmlns:p14="http://schemas.microsoft.com/office/powerpoint/2010/main" val="3404545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97D9FA-352C-B010-6C5D-5A606A0E8A2B}"/>
              </a:ext>
            </a:extLst>
          </p:cNvPr>
          <p:cNvSpPr>
            <a:spLocks noGrp="1"/>
          </p:cNvSpPr>
          <p:nvPr>
            <p:ph type="ctrTitle"/>
          </p:nvPr>
        </p:nvSpPr>
        <p:spPr>
          <a:xfrm>
            <a:off x="838200" y="451381"/>
            <a:ext cx="10512552" cy="4066540"/>
          </a:xfrm>
        </p:spPr>
        <p:txBody>
          <a:bodyPr anchor="b">
            <a:normAutofit/>
          </a:bodyPr>
          <a:lstStyle/>
          <a:p>
            <a:pPr algn="l"/>
            <a:r>
              <a:rPr lang="en-GB" sz="6600" dirty="0"/>
              <a:t>What is violence?</a:t>
            </a:r>
          </a:p>
        </p:txBody>
      </p:sp>
      <p:sp>
        <p:nvSpPr>
          <p:cNvPr id="24"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6665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E0EE6-F258-2262-1ACE-CEC91F3AD080}"/>
              </a:ext>
            </a:extLst>
          </p:cNvPr>
          <p:cNvSpPr>
            <a:spLocks noGrp="1"/>
          </p:cNvSpPr>
          <p:nvPr>
            <p:ph type="title"/>
          </p:nvPr>
        </p:nvSpPr>
        <p:spPr/>
        <p:txBody>
          <a:bodyPr/>
          <a:lstStyle/>
          <a:p>
            <a:r>
              <a:rPr lang="en-GB" dirty="0"/>
              <a:t>In small groups</a:t>
            </a:r>
          </a:p>
        </p:txBody>
      </p:sp>
      <p:sp>
        <p:nvSpPr>
          <p:cNvPr id="3" name="Content Placeholder 2">
            <a:extLst>
              <a:ext uri="{FF2B5EF4-FFF2-40B4-BE49-F238E27FC236}">
                <a16:creationId xmlns:a16="http://schemas.microsoft.com/office/drawing/2014/main" id="{8105B97F-C3F4-E8A4-EAC1-31CECC503F9D}"/>
              </a:ext>
            </a:extLst>
          </p:cNvPr>
          <p:cNvSpPr>
            <a:spLocks noGrp="1"/>
          </p:cNvSpPr>
          <p:nvPr>
            <p:ph idx="1"/>
          </p:nvPr>
        </p:nvSpPr>
        <p:spPr/>
        <p:txBody>
          <a:bodyPr/>
          <a:lstStyle/>
          <a:p>
            <a:r>
              <a:rPr lang="en-GB" dirty="0"/>
              <a:t>Can you define ‘violence’?</a:t>
            </a:r>
          </a:p>
          <a:p>
            <a:r>
              <a:rPr lang="en-GB" dirty="0"/>
              <a:t>Is ‘violence’ a stable historical category, or a contingent one?</a:t>
            </a:r>
          </a:p>
          <a:p>
            <a:r>
              <a:rPr lang="en-GB" dirty="0"/>
              <a:t>What forms of violence can you think of?</a:t>
            </a:r>
          </a:p>
        </p:txBody>
      </p:sp>
    </p:spTree>
    <p:extLst>
      <p:ext uri="{BB962C8B-B14F-4D97-AF65-F5344CB8AC3E}">
        <p14:creationId xmlns:p14="http://schemas.microsoft.com/office/powerpoint/2010/main" val="12429477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C49E2-E877-EF4E-4A91-97E5014A1A2D}"/>
              </a:ext>
            </a:extLst>
          </p:cNvPr>
          <p:cNvSpPr>
            <a:spLocks noGrp="1"/>
          </p:cNvSpPr>
          <p:nvPr>
            <p:ph type="title"/>
          </p:nvPr>
        </p:nvSpPr>
        <p:spPr/>
        <p:txBody>
          <a:bodyPr/>
          <a:lstStyle/>
          <a:p>
            <a:r>
              <a:rPr lang="en-GB" dirty="0"/>
              <a:t>Concepts of violence</a:t>
            </a:r>
          </a:p>
        </p:txBody>
      </p:sp>
      <p:sp>
        <p:nvSpPr>
          <p:cNvPr id="3" name="Content Placeholder 2">
            <a:extLst>
              <a:ext uri="{FF2B5EF4-FFF2-40B4-BE49-F238E27FC236}">
                <a16:creationId xmlns:a16="http://schemas.microsoft.com/office/drawing/2014/main" id="{C3D51915-739F-526E-C6E9-604DC6D28FC3}"/>
              </a:ext>
            </a:extLst>
          </p:cNvPr>
          <p:cNvSpPr>
            <a:spLocks noGrp="1"/>
          </p:cNvSpPr>
          <p:nvPr>
            <p:ph idx="1"/>
          </p:nvPr>
        </p:nvSpPr>
        <p:spPr/>
        <p:txBody>
          <a:bodyPr/>
          <a:lstStyle/>
          <a:p>
            <a:r>
              <a:rPr lang="en-GB" dirty="0"/>
              <a:t>Often understood as physical violence, carried out by clearly identifiable actors (individuals, armies, states…)</a:t>
            </a:r>
          </a:p>
          <a:p>
            <a:r>
              <a:rPr lang="en-GB" dirty="0"/>
              <a:t>Focus of such histories on war, battles, uprisings, genocides.</a:t>
            </a:r>
          </a:p>
          <a:p>
            <a:r>
              <a:rPr lang="en-GB" dirty="0"/>
              <a:t>Also some attention (particularly after advent of Women’s/Gender histories) to interpersonal violence.</a:t>
            </a:r>
          </a:p>
          <a:p>
            <a:r>
              <a:rPr lang="en-GB" dirty="0"/>
              <a:t>Zizek (2008):  ‘subjective’ forms of violence.</a:t>
            </a:r>
          </a:p>
          <a:p>
            <a:r>
              <a:rPr lang="en-GB" dirty="0"/>
              <a:t>Subjective forms of violence are the most visible: ‘they disrupt the normal order of everyday life’ (Heath, 2017).</a:t>
            </a:r>
          </a:p>
        </p:txBody>
      </p:sp>
    </p:spTree>
    <p:extLst>
      <p:ext uri="{BB962C8B-B14F-4D97-AF65-F5344CB8AC3E}">
        <p14:creationId xmlns:p14="http://schemas.microsoft.com/office/powerpoint/2010/main" val="1187433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691A5-5893-5F18-4CAF-64B9E7CA30AE}"/>
              </a:ext>
            </a:extLst>
          </p:cNvPr>
          <p:cNvSpPr>
            <a:spLocks noGrp="1"/>
          </p:cNvSpPr>
          <p:nvPr>
            <p:ph type="title"/>
          </p:nvPr>
        </p:nvSpPr>
        <p:spPr/>
        <p:txBody>
          <a:bodyPr/>
          <a:lstStyle/>
          <a:p>
            <a:r>
              <a:rPr lang="en-GB" dirty="0"/>
              <a:t>Concepts of violence</a:t>
            </a:r>
          </a:p>
        </p:txBody>
      </p:sp>
      <p:sp>
        <p:nvSpPr>
          <p:cNvPr id="3" name="Content Placeholder 2">
            <a:extLst>
              <a:ext uri="{FF2B5EF4-FFF2-40B4-BE49-F238E27FC236}">
                <a16:creationId xmlns:a16="http://schemas.microsoft.com/office/drawing/2014/main" id="{185A872C-B632-6256-884E-FBA4527476D1}"/>
              </a:ext>
            </a:extLst>
          </p:cNvPr>
          <p:cNvSpPr>
            <a:spLocks noGrp="1"/>
          </p:cNvSpPr>
          <p:nvPr>
            <p:ph idx="1"/>
          </p:nvPr>
        </p:nvSpPr>
        <p:spPr/>
        <p:txBody>
          <a:bodyPr/>
          <a:lstStyle/>
          <a:p>
            <a:r>
              <a:rPr lang="en-GB" dirty="0"/>
              <a:t>Some forms are less visible, and not committed by clearly identifiable actors</a:t>
            </a:r>
          </a:p>
          <a:p>
            <a:r>
              <a:rPr lang="en-GB" dirty="0"/>
              <a:t>Structural, social, and symbolic violence</a:t>
            </a:r>
          </a:p>
          <a:p>
            <a:r>
              <a:rPr lang="en-GB" dirty="0"/>
              <a:t>Zizek: ‘objective’ forms of violence.</a:t>
            </a:r>
          </a:p>
          <a:p>
            <a:r>
              <a:rPr lang="en-GB" dirty="0"/>
              <a:t>Objective forms of violence often underpin subjective (more visible) forms, but objective forms are less visible because they are ‘normalised’.</a:t>
            </a:r>
          </a:p>
        </p:txBody>
      </p:sp>
    </p:spTree>
    <p:extLst>
      <p:ext uri="{BB962C8B-B14F-4D97-AF65-F5344CB8AC3E}">
        <p14:creationId xmlns:p14="http://schemas.microsoft.com/office/powerpoint/2010/main" val="3427632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8212A-3F79-EA96-9E85-2D65602DBA41}"/>
              </a:ext>
            </a:extLst>
          </p:cNvPr>
          <p:cNvSpPr>
            <a:spLocks noGrp="1"/>
          </p:cNvSpPr>
          <p:nvPr>
            <p:ph type="title"/>
          </p:nvPr>
        </p:nvSpPr>
        <p:spPr/>
        <p:txBody>
          <a:bodyPr/>
          <a:lstStyle/>
          <a:p>
            <a:r>
              <a:rPr lang="en-GB" dirty="0"/>
              <a:t>Violence and empire</a:t>
            </a:r>
          </a:p>
        </p:txBody>
      </p:sp>
      <p:sp>
        <p:nvSpPr>
          <p:cNvPr id="3" name="Content Placeholder 2">
            <a:extLst>
              <a:ext uri="{FF2B5EF4-FFF2-40B4-BE49-F238E27FC236}">
                <a16:creationId xmlns:a16="http://schemas.microsoft.com/office/drawing/2014/main" id="{7A6C40FB-7B39-1546-CD3F-9305A8736554}"/>
              </a:ext>
            </a:extLst>
          </p:cNvPr>
          <p:cNvSpPr>
            <a:spLocks noGrp="1"/>
          </p:cNvSpPr>
          <p:nvPr>
            <p:ph idx="1"/>
          </p:nvPr>
        </p:nvSpPr>
        <p:spPr/>
        <p:txBody>
          <a:bodyPr/>
          <a:lstStyle/>
          <a:p>
            <a:r>
              <a:rPr lang="en-GB" dirty="0"/>
              <a:t>Relatively (and surprisingly!) understudied – particularly outside of military violence/violence of conquest/anti-colonial struggles (Heath, 2017)</a:t>
            </a:r>
          </a:p>
          <a:p>
            <a:r>
              <a:rPr lang="en-GB" dirty="0"/>
              <a:t>Popular perceptions: Heath (2017) cites 2016 and 2014 YouGov poll results:</a:t>
            </a:r>
          </a:p>
          <a:p>
            <a:pPr lvl="1"/>
            <a:r>
              <a:rPr lang="en-GB" dirty="0"/>
              <a:t>43% of respondents believed empire was a ‘good thing’ (2016)</a:t>
            </a:r>
          </a:p>
          <a:p>
            <a:pPr lvl="1"/>
            <a:r>
              <a:rPr lang="en-GB" dirty="0"/>
              <a:t>49% believed peoples colonised by Britain now better off than they would have been if not colonised (2014)</a:t>
            </a:r>
          </a:p>
        </p:txBody>
      </p:sp>
    </p:spTree>
    <p:extLst>
      <p:ext uri="{BB962C8B-B14F-4D97-AF65-F5344CB8AC3E}">
        <p14:creationId xmlns:p14="http://schemas.microsoft.com/office/powerpoint/2010/main" val="6402639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DF5C0-3EA5-3B6E-A010-14F19F216970}"/>
              </a:ext>
            </a:extLst>
          </p:cNvPr>
          <p:cNvSpPr>
            <a:spLocks noGrp="1"/>
          </p:cNvSpPr>
          <p:nvPr>
            <p:ph type="title"/>
          </p:nvPr>
        </p:nvSpPr>
        <p:spPr/>
        <p:txBody>
          <a:bodyPr/>
          <a:lstStyle/>
          <a:p>
            <a:r>
              <a:rPr lang="en-GB" dirty="0"/>
              <a:t>Violence and empire</a:t>
            </a:r>
          </a:p>
        </p:txBody>
      </p:sp>
      <p:sp>
        <p:nvSpPr>
          <p:cNvPr id="3" name="Content Placeholder 2">
            <a:extLst>
              <a:ext uri="{FF2B5EF4-FFF2-40B4-BE49-F238E27FC236}">
                <a16:creationId xmlns:a16="http://schemas.microsoft.com/office/drawing/2014/main" id="{D8048C5B-D225-02E2-2846-B3BADD5E471E}"/>
              </a:ext>
            </a:extLst>
          </p:cNvPr>
          <p:cNvSpPr>
            <a:spLocks noGrp="1"/>
          </p:cNvSpPr>
          <p:nvPr>
            <p:ph idx="1"/>
          </p:nvPr>
        </p:nvSpPr>
        <p:spPr/>
        <p:txBody>
          <a:bodyPr>
            <a:normAutofit/>
          </a:bodyPr>
          <a:lstStyle/>
          <a:p>
            <a:r>
              <a:rPr lang="en-GB" dirty="0"/>
              <a:t>Early C17th (when Britain began trading in India), India responsible for ¼ of the world’s manufacturing.</a:t>
            </a:r>
          </a:p>
          <a:p>
            <a:r>
              <a:rPr lang="en-GB" dirty="0"/>
              <a:t>Per-capita income, food consumption, and life expectancy higher than in Britain at the time (or in British India later).</a:t>
            </a:r>
          </a:p>
          <a:p>
            <a:pPr marL="0" indent="0">
              <a:buNone/>
            </a:pPr>
            <a:r>
              <a:rPr lang="en-GB" dirty="0"/>
              <a:t>(Davis, 2001)</a:t>
            </a:r>
          </a:p>
        </p:txBody>
      </p:sp>
    </p:spTree>
    <p:extLst>
      <p:ext uri="{BB962C8B-B14F-4D97-AF65-F5344CB8AC3E}">
        <p14:creationId xmlns:p14="http://schemas.microsoft.com/office/powerpoint/2010/main" val="29833742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F9F3CB-BCC9-06D7-F990-9CAEE7A835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8CF14B-C8DA-445B-0AF2-4B2196FEDBFD}"/>
              </a:ext>
            </a:extLst>
          </p:cNvPr>
          <p:cNvSpPr>
            <a:spLocks noGrp="1"/>
          </p:cNvSpPr>
          <p:nvPr>
            <p:ph type="title"/>
          </p:nvPr>
        </p:nvSpPr>
        <p:spPr/>
        <p:txBody>
          <a:bodyPr/>
          <a:lstStyle/>
          <a:p>
            <a:r>
              <a:rPr lang="en-GB" dirty="0"/>
              <a:t>Violence and empire</a:t>
            </a:r>
          </a:p>
        </p:txBody>
      </p:sp>
      <p:sp>
        <p:nvSpPr>
          <p:cNvPr id="3" name="Content Placeholder 2">
            <a:extLst>
              <a:ext uri="{FF2B5EF4-FFF2-40B4-BE49-F238E27FC236}">
                <a16:creationId xmlns:a16="http://schemas.microsoft.com/office/drawing/2014/main" id="{8CEA079E-65A4-CE1E-713A-F216C7715CD1}"/>
              </a:ext>
            </a:extLst>
          </p:cNvPr>
          <p:cNvSpPr>
            <a:spLocks noGrp="1"/>
          </p:cNvSpPr>
          <p:nvPr>
            <p:ph idx="1"/>
          </p:nvPr>
        </p:nvSpPr>
        <p:spPr/>
        <p:txBody>
          <a:bodyPr>
            <a:normAutofit/>
          </a:bodyPr>
          <a:lstStyle/>
          <a:p>
            <a:pPr marL="0" indent="0">
              <a:buNone/>
            </a:pPr>
            <a:r>
              <a:rPr lang="en-GB" dirty="0"/>
              <a:t>By end WWI:</a:t>
            </a:r>
          </a:p>
          <a:p>
            <a:pPr marL="0" indent="0">
              <a:buNone/>
            </a:pPr>
            <a:r>
              <a:rPr lang="en-GB" dirty="0"/>
              <a:t>British empire covered ¼ of earth land mass</a:t>
            </a:r>
          </a:p>
          <a:p>
            <a:pPr marL="0" indent="0">
              <a:buNone/>
            </a:pPr>
            <a:r>
              <a:rPr lang="en-GB" dirty="0"/>
              <a:t>Encompassed almost half a billion people.</a:t>
            </a:r>
          </a:p>
          <a:p>
            <a:pPr marL="0" indent="0">
              <a:buNone/>
            </a:pPr>
            <a:r>
              <a:rPr lang="en-GB" dirty="0"/>
              <a:t>‘Such a feat could not have been possible without the imposition of myriad, endemic, and ongoing forms of violence.’ (Heath, 2017).</a:t>
            </a:r>
          </a:p>
        </p:txBody>
      </p:sp>
    </p:spTree>
    <p:extLst>
      <p:ext uri="{BB962C8B-B14F-4D97-AF65-F5344CB8AC3E}">
        <p14:creationId xmlns:p14="http://schemas.microsoft.com/office/powerpoint/2010/main" val="36583175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A70D1D-F039-4F11-E268-48700FC3EF52}"/>
              </a:ext>
            </a:extLst>
          </p:cNvPr>
          <p:cNvSpPr>
            <a:spLocks noGrp="1"/>
          </p:cNvSpPr>
          <p:nvPr>
            <p:ph type="title"/>
          </p:nvPr>
        </p:nvSpPr>
        <p:spPr>
          <a:xfrm>
            <a:off x="572493" y="238539"/>
            <a:ext cx="11018520" cy="1434415"/>
          </a:xfrm>
        </p:spPr>
        <p:txBody>
          <a:bodyPr anchor="b">
            <a:normAutofit/>
          </a:bodyPr>
          <a:lstStyle/>
          <a:p>
            <a:r>
              <a:rPr lang="en-GB" sz="5400"/>
              <a:t>Violence and Empire</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11FD26-66FA-C7B8-E1F3-189142A44001}"/>
              </a:ext>
            </a:extLst>
          </p:cNvPr>
          <p:cNvSpPr>
            <a:spLocks noGrp="1"/>
          </p:cNvSpPr>
          <p:nvPr>
            <p:ph idx="1"/>
          </p:nvPr>
        </p:nvSpPr>
        <p:spPr>
          <a:xfrm>
            <a:off x="572493" y="2071316"/>
            <a:ext cx="6713552" cy="4119172"/>
          </a:xfrm>
        </p:spPr>
        <p:txBody>
          <a:bodyPr anchor="t">
            <a:normAutofit/>
          </a:bodyPr>
          <a:lstStyle/>
          <a:p>
            <a:r>
              <a:rPr lang="en-GB" sz="3200" dirty="0"/>
              <a:t>Frantz Fanon: </a:t>
            </a:r>
            <a:r>
              <a:rPr lang="en-GB" sz="3200" dirty="0" err="1"/>
              <a:t>Martiniquan</a:t>
            </a:r>
            <a:r>
              <a:rPr lang="en-GB" sz="3200" dirty="0"/>
              <a:t> psychiatrist and political theorist, practiced in Algeria</a:t>
            </a:r>
          </a:p>
          <a:p>
            <a:r>
              <a:rPr lang="en-GB" sz="3200" dirty="0"/>
              <a:t>Fanon (1961): violence a central aspect of both creation and maintenance of imperialism, as well as essential to nationalist struggles for independence.</a:t>
            </a:r>
          </a:p>
        </p:txBody>
      </p:sp>
      <p:pic>
        <p:nvPicPr>
          <p:cNvPr id="4" name="Picture 3">
            <a:extLst>
              <a:ext uri="{FF2B5EF4-FFF2-40B4-BE49-F238E27FC236}">
                <a16:creationId xmlns:a16="http://schemas.microsoft.com/office/drawing/2014/main" id="{05ED4BC2-1F8C-4B37-88D6-265963A22F95}"/>
              </a:ext>
            </a:extLst>
          </p:cNvPr>
          <p:cNvPicPr>
            <a:picLocks noChangeAspect="1"/>
          </p:cNvPicPr>
          <p:nvPr/>
        </p:nvPicPr>
        <p:blipFill>
          <a:blip r:embed="rId2"/>
          <a:srcRect t="8830" r="-2" b="16329"/>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6082474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B6116F9-F3FC-9799-06ED-6C8A296400E7}"/>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5600" kern="1200">
                <a:solidFill>
                  <a:schemeClr val="tx1"/>
                </a:solidFill>
                <a:latin typeface="+mj-lt"/>
                <a:ea typeface="+mj-ea"/>
                <a:cs typeface="+mj-cs"/>
              </a:rPr>
              <a:t>Why do you think the violence of the British Empire is less acknowledged?</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90533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BD01EE-075C-E3F1-71F1-E64C238388B2}"/>
              </a:ext>
            </a:extLst>
          </p:cNvPr>
          <p:cNvSpPr>
            <a:spLocks noGrp="1"/>
          </p:cNvSpPr>
          <p:nvPr>
            <p:ph type="title"/>
          </p:nvPr>
        </p:nvSpPr>
        <p:spPr>
          <a:xfrm>
            <a:off x="838200" y="365125"/>
            <a:ext cx="10515600" cy="1325563"/>
          </a:xfrm>
        </p:spPr>
        <p:txBody>
          <a:bodyPr>
            <a:normAutofit/>
          </a:bodyPr>
          <a:lstStyle/>
          <a:p>
            <a:r>
              <a:rPr lang="en-GB" sz="4600"/>
              <a:t>Was the British Empire relatively ‘benign’?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069A95-FBA6-D66C-9A1D-F9FA7BB42189}"/>
              </a:ext>
            </a:extLst>
          </p:cNvPr>
          <p:cNvSpPr>
            <a:spLocks noGrp="1"/>
          </p:cNvSpPr>
          <p:nvPr>
            <p:ph idx="1"/>
          </p:nvPr>
        </p:nvSpPr>
        <p:spPr>
          <a:xfrm>
            <a:off x="838200" y="1929384"/>
            <a:ext cx="10515600" cy="4251960"/>
          </a:xfrm>
        </p:spPr>
        <p:txBody>
          <a:bodyPr>
            <a:normAutofit fontScale="92500" lnSpcReduction="10000"/>
          </a:bodyPr>
          <a:lstStyle/>
          <a:p>
            <a:r>
              <a:rPr lang="en-GB" dirty="0"/>
              <a:t>Violence only applied to limited moments and places?</a:t>
            </a:r>
          </a:p>
          <a:p>
            <a:r>
              <a:rPr lang="en-GB" dirty="0"/>
              <a:t>Decolonisation relatively peaceful? (though see Holland’s edited collection, 1994)</a:t>
            </a:r>
          </a:p>
          <a:p>
            <a:r>
              <a:rPr lang="en-GB" dirty="0"/>
              <a:t>Violent end of empire in Malaya, Kenya, Cyprus, Aden, but few protracted conflicts on the scale of French wars in Indo-China or Algeria</a:t>
            </a:r>
          </a:p>
          <a:p>
            <a:r>
              <a:rPr lang="en-GB" dirty="0"/>
              <a:t>‘The violence of colonizers was no less violent for the narrowness of its range and the limits of its transformative efficacy’ (Cooper, 1994)</a:t>
            </a:r>
          </a:p>
          <a:p>
            <a:r>
              <a:rPr lang="en-GB" dirty="0"/>
              <a:t>Limitations of archival evidence – people who used violence denied it, those subject to violence often invisible in archival record (McCulloch, 2007).</a:t>
            </a:r>
          </a:p>
        </p:txBody>
      </p:sp>
    </p:spTree>
    <p:extLst>
      <p:ext uri="{BB962C8B-B14F-4D97-AF65-F5344CB8AC3E}">
        <p14:creationId xmlns:p14="http://schemas.microsoft.com/office/powerpoint/2010/main" val="40744410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4690ED-89F5-B20F-428B-D8F888782FBB}"/>
              </a:ext>
            </a:extLst>
          </p:cNvPr>
          <p:cNvSpPr>
            <a:spLocks noGrp="1"/>
          </p:cNvSpPr>
          <p:nvPr>
            <p:ph type="title"/>
          </p:nvPr>
        </p:nvSpPr>
        <p:spPr>
          <a:xfrm>
            <a:off x="572493" y="238539"/>
            <a:ext cx="11018520" cy="1434415"/>
          </a:xfrm>
        </p:spPr>
        <p:txBody>
          <a:bodyPr anchor="b">
            <a:normAutofit/>
          </a:bodyPr>
          <a:lstStyle/>
          <a:p>
            <a:r>
              <a:rPr lang="en-GB" sz="5400" dirty="0"/>
              <a:t>Evidence of violence</a:t>
            </a:r>
          </a:p>
        </p:txBody>
      </p:sp>
      <p:sp>
        <p:nvSpPr>
          <p:cNvPr id="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90AACB-1785-63DD-E760-2BE0F082BC48}"/>
              </a:ext>
            </a:extLst>
          </p:cNvPr>
          <p:cNvSpPr>
            <a:spLocks noGrp="1"/>
          </p:cNvSpPr>
          <p:nvPr>
            <p:ph idx="1"/>
          </p:nvPr>
        </p:nvSpPr>
        <p:spPr>
          <a:xfrm>
            <a:off x="572493" y="2071316"/>
            <a:ext cx="6713552" cy="4119172"/>
          </a:xfrm>
        </p:spPr>
        <p:txBody>
          <a:bodyPr anchor="t">
            <a:normAutofit fontScale="92500" lnSpcReduction="10000"/>
          </a:bodyPr>
          <a:lstStyle/>
          <a:p>
            <a:r>
              <a:rPr lang="en-GB" dirty="0"/>
              <a:t>2011 ‘discovery’ of the FCO141 ‘migrated archives’ (Anderson, 2015)</a:t>
            </a:r>
          </a:p>
          <a:p>
            <a:r>
              <a:rPr lang="en-GB" dirty="0"/>
              <a:t>Result of High Court case brought by Kenyan </a:t>
            </a:r>
            <a:r>
              <a:rPr lang="en-GB" dirty="0" err="1"/>
              <a:t>surivivors</a:t>
            </a:r>
            <a:r>
              <a:rPr lang="en-GB" dirty="0"/>
              <a:t> of the Mau </a:t>
            </a:r>
            <a:r>
              <a:rPr lang="en-GB" dirty="0" err="1"/>
              <a:t>Mau</a:t>
            </a:r>
            <a:r>
              <a:rPr lang="en-GB" dirty="0"/>
              <a:t> Emergency (1952-1960)</a:t>
            </a:r>
          </a:p>
          <a:p>
            <a:r>
              <a:rPr lang="en-GB" dirty="0"/>
              <a:t>Official report claimed archives simply ‘misplaced’ – to </a:t>
            </a:r>
            <a:r>
              <a:rPr lang="en-GB" dirty="0" err="1"/>
              <a:t>Hanslope</a:t>
            </a:r>
            <a:r>
              <a:rPr lang="en-GB" dirty="0"/>
              <a:t> Park, a high security building operated by British intelligence…</a:t>
            </a:r>
          </a:p>
          <a:p>
            <a:r>
              <a:rPr lang="en-GB" dirty="0"/>
              <a:t>‘Operation Legacy’ –  name alone suggests awareness</a:t>
            </a:r>
          </a:p>
        </p:txBody>
      </p:sp>
      <p:pic>
        <p:nvPicPr>
          <p:cNvPr id="5" name="Picture 4">
            <a:extLst>
              <a:ext uri="{FF2B5EF4-FFF2-40B4-BE49-F238E27FC236}">
                <a16:creationId xmlns:a16="http://schemas.microsoft.com/office/drawing/2014/main" id="{EA453B01-7919-2A1F-D987-96475084E70E}"/>
              </a:ext>
            </a:extLst>
          </p:cNvPr>
          <p:cNvPicPr>
            <a:picLocks noChangeAspect="1"/>
          </p:cNvPicPr>
          <p:nvPr/>
        </p:nvPicPr>
        <p:blipFill>
          <a:blip r:embed="rId3"/>
          <a:srcRect r="6441"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9266166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B67ACF-D9B8-E604-A04E-00EF5777DDB3}"/>
              </a:ext>
            </a:extLst>
          </p:cNvPr>
          <p:cNvSpPr>
            <a:spLocks noGrp="1"/>
          </p:cNvSpPr>
          <p:nvPr>
            <p:ph type="title"/>
          </p:nvPr>
        </p:nvSpPr>
        <p:spPr>
          <a:xfrm>
            <a:off x="572493" y="238539"/>
            <a:ext cx="11018520" cy="1434415"/>
          </a:xfrm>
        </p:spPr>
        <p:txBody>
          <a:bodyPr anchor="b">
            <a:normAutofit/>
          </a:bodyPr>
          <a:lstStyle/>
          <a:p>
            <a:r>
              <a:rPr lang="en-GB" sz="5400"/>
              <a:t>‘Tin trunk archives’ (Miyonga, 2023)</a:t>
            </a:r>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4048F0-0D75-D659-9AE0-C58CA3CF3238}"/>
              </a:ext>
            </a:extLst>
          </p:cNvPr>
          <p:cNvSpPr>
            <a:spLocks noGrp="1"/>
          </p:cNvSpPr>
          <p:nvPr>
            <p:ph idx="1"/>
          </p:nvPr>
        </p:nvSpPr>
        <p:spPr>
          <a:xfrm>
            <a:off x="572493" y="2071316"/>
            <a:ext cx="6713552" cy="4119172"/>
          </a:xfrm>
        </p:spPr>
        <p:txBody>
          <a:bodyPr anchor="t">
            <a:normAutofit fontScale="92500" lnSpcReduction="10000"/>
          </a:bodyPr>
          <a:lstStyle/>
          <a:p>
            <a:r>
              <a:rPr lang="en-GB" sz="3200" dirty="0"/>
              <a:t>Article exploring how survivors of the Mau </a:t>
            </a:r>
            <a:r>
              <a:rPr lang="en-GB" sz="3200" dirty="0" err="1"/>
              <a:t>Mau</a:t>
            </a:r>
            <a:r>
              <a:rPr lang="en-GB" sz="3200" dirty="0"/>
              <a:t> War (Kenya, 1952-1960) have preserved the material archives of their histories in personal collections</a:t>
            </a:r>
          </a:p>
          <a:p>
            <a:r>
              <a:rPr lang="en-GB" sz="3200" dirty="0"/>
              <a:t>Counterpoint to the obscuring of ‘official’ histories in Operation Legacy.</a:t>
            </a:r>
          </a:p>
          <a:p>
            <a:r>
              <a:rPr lang="en-GB" sz="3200" dirty="0"/>
              <a:t>Materials under beds, on walls, in drawers, carefully curated by survivors.</a:t>
            </a:r>
          </a:p>
        </p:txBody>
      </p:sp>
      <p:pic>
        <p:nvPicPr>
          <p:cNvPr id="4" name="Picture 3" descr="A hand holding an open book&#10;&#10;AI-generated content may be incorrect.">
            <a:extLst>
              <a:ext uri="{FF2B5EF4-FFF2-40B4-BE49-F238E27FC236}">
                <a16:creationId xmlns:a16="http://schemas.microsoft.com/office/drawing/2014/main" id="{9D622C5D-8BAA-87BB-EEF6-0B9B1A244607}"/>
              </a:ext>
            </a:extLst>
          </p:cNvPr>
          <p:cNvPicPr>
            <a:picLocks noChangeAspect="1"/>
          </p:cNvPicPr>
          <p:nvPr/>
        </p:nvPicPr>
        <p:blipFill>
          <a:blip r:embed="rId2"/>
          <a:srcRect t="7087" r="1" b="14956"/>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8963767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095992-4B5B-38B0-3D7F-1BCA19E76275}"/>
              </a:ext>
            </a:extLst>
          </p:cNvPr>
          <p:cNvSpPr>
            <a:spLocks noGrp="1"/>
          </p:cNvSpPr>
          <p:nvPr>
            <p:ph type="title"/>
          </p:nvPr>
        </p:nvSpPr>
        <p:spPr>
          <a:xfrm>
            <a:off x="838200" y="365125"/>
            <a:ext cx="10515600" cy="1325563"/>
          </a:xfrm>
        </p:spPr>
        <p:txBody>
          <a:bodyPr>
            <a:normAutofit/>
          </a:bodyPr>
          <a:lstStyle/>
          <a:p>
            <a:r>
              <a:rPr lang="en-GB" sz="5400"/>
              <a:t>Violence of conquest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A3A74E-2DF6-B610-B329-9B58E11DEBE8}"/>
              </a:ext>
            </a:extLst>
          </p:cNvPr>
          <p:cNvSpPr>
            <a:spLocks noGrp="1"/>
          </p:cNvSpPr>
          <p:nvPr>
            <p:ph idx="1"/>
          </p:nvPr>
        </p:nvSpPr>
        <p:spPr>
          <a:xfrm>
            <a:off x="838200" y="1929384"/>
            <a:ext cx="10515600" cy="4251960"/>
          </a:xfrm>
        </p:spPr>
        <p:txBody>
          <a:bodyPr>
            <a:normAutofit fontScale="92500"/>
          </a:bodyPr>
          <a:lstStyle/>
          <a:p>
            <a:r>
              <a:rPr lang="en-GB" sz="4000" dirty="0"/>
              <a:t>Destruction of cattle, crops, villages, to intimidate populations during conquest (McCulloch, 2007)</a:t>
            </a:r>
          </a:p>
          <a:p>
            <a:r>
              <a:rPr lang="en-GB" sz="4000" dirty="0"/>
              <a:t>India conquered by East India Company</a:t>
            </a:r>
          </a:p>
          <a:p>
            <a:r>
              <a:rPr lang="en-GB" sz="4000" dirty="0"/>
              <a:t>Unregulated corporation</a:t>
            </a:r>
          </a:p>
          <a:p>
            <a:r>
              <a:rPr lang="en-GB" sz="4000" dirty="0"/>
              <a:t>Private army – 260,000 men by 1803 (one of the most powerful armies in the world at the time)</a:t>
            </a:r>
          </a:p>
        </p:txBody>
      </p:sp>
    </p:spTree>
    <p:extLst>
      <p:ext uri="{BB962C8B-B14F-4D97-AF65-F5344CB8AC3E}">
        <p14:creationId xmlns:p14="http://schemas.microsoft.com/office/powerpoint/2010/main" val="31634482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6176C3-30E9-3F28-A832-C1A0F76640BD}"/>
              </a:ext>
            </a:extLst>
          </p:cNvPr>
          <p:cNvSpPr>
            <a:spLocks noGrp="1"/>
          </p:cNvSpPr>
          <p:nvPr>
            <p:ph type="title"/>
          </p:nvPr>
        </p:nvSpPr>
        <p:spPr>
          <a:xfrm>
            <a:off x="640080" y="325369"/>
            <a:ext cx="4368602" cy="1956841"/>
          </a:xfrm>
        </p:spPr>
        <p:txBody>
          <a:bodyPr anchor="b">
            <a:normAutofit/>
          </a:bodyPr>
          <a:lstStyle/>
          <a:p>
            <a:r>
              <a:rPr lang="en-GB" sz="5400" dirty="0"/>
              <a:t>Violence of conquest</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3432E5-B759-E47B-CB9D-A7B655DAF2AE}"/>
              </a:ext>
            </a:extLst>
          </p:cNvPr>
          <p:cNvSpPr>
            <a:spLocks noGrp="1"/>
          </p:cNvSpPr>
          <p:nvPr>
            <p:ph idx="1"/>
          </p:nvPr>
        </p:nvSpPr>
        <p:spPr>
          <a:xfrm>
            <a:off x="640080" y="2872899"/>
            <a:ext cx="4243589" cy="3320668"/>
          </a:xfrm>
        </p:spPr>
        <p:txBody>
          <a:bodyPr>
            <a:normAutofit/>
          </a:bodyPr>
          <a:lstStyle/>
          <a:p>
            <a:r>
              <a:rPr lang="en-GB" sz="2200" dirty="0"/>
              <a:t>Zulu War (Jan to July 1879) </a:t>
            </a:r>
          </a:p>
          <a:p>
            <a:r>
              <a:rPr lang="en-GB" sz="2200" dirty="0"/>
              <a:t>Fought in South Africa against the Zulu Kingdom led by King Cetshwayo </a:t>
            </a:r>
            <a:r>
              <a:rPr lang="en-GB" sz="2200" dirty="0" err="1"/>
              <a:t>kaMpande</a:t>
            </a:r>
            <a:r>
              <a:rPr lang="en-GB" sz="2200" dirty="0"/>
              <a:t>.</a:t>
            </a:r>
          </a:p>
          <a:p>
            <a:r>
              <a:rPr lang="en-GB" sz="2200" dirty="0"/>
              <a:t>Despite defeats in early battles, ultimately British victory, Zulu Kingdom made a protectorate and eventually annexed in 1887.</a:t>
            </a:r>
          </a:p>
          <a:p>
            <a:endParaRPr lang="en-GB" sz="2200" dirty="0"/>
          </a:p>
        </p:txBody>
      </p:sp>
      <p:pic>
        <p:nvPicPr>
          <p:cNvPr id="4" name="Picture 3">
            <a:extLst>
              <a:ext uri="{FF2B5EF4-FFF2-40B4-BE49-F238E27FC236}">
                <a16:creationId xmlns:a16="http://schemas.microsoft.com/office/drawing/2014/main" id="{233518BE-6DD9-4ED2-BEA7-5460AAFF6ABB}"/>
              </a:ext>
            </a:extLst>
          </p:cNvPr>
          <p:cNvPicPr>
            <a:picLocks noChangeAspect="1"/>
          </p:cNvPicPr>
          <p:nvPr/>
        </p:nvPicPr>
        <p:blipFill>
          <a:blip r:embed="rId2"/>
          <a:srcRect l="10267" r="27294"/>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610659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84D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Zulu - Final Attack">
            <a:hlinkClick r:id="" action="ppaction://media"/>
            <a:extLst>
              <a:ext uri="{FF2B5EF4-FFF2-40B4-BE49-F238E27FC236}">
                <a16:creationId xmlns:a16="http://schemas.microsoft.com/office/drawing/2014/main" id="{CDB0E5A9-AED5-6674-2005-2D2EC4BDF013}"/>
              </a:ext>
            </a:extLst>
          </p:cNvPr>
          <p:cNvPicPr>
            <a:picLocks noGrp="1" noRot="1" noChangeAspect="1"/>
          </p:cNvPicPr>
          <p:nvPr>
            <p:ph idx="1"/>
            <a:videoFile r:link="rId1"/>
          </p:nvPr>
        </p:nvPicPr>
        <p:blipFill>
          <a:blip r:embed="rId3"/>
          <a:stretch>
            <a:fillRect/>
          </a:stretch>
        </p:blipFill>
        <p:spPr>
          <a:xfrm>
            <a:off x="1165853" y="643467"/>
            <a:ext cx="9860293" cy="5571066"/>
          </a:xfrm>
          <a:prstGeom prst="rect">
            <a:avLst/>
          </a:prstGeom>
        </p:spPr>
      </p:pic>
    </p:spTree>
    <p:extLst>
      <p:ext uri="{BB962C8B-B14F-4D97-AF65-F5344CB8AC3E}">
        <p14:creationId xmlns:p14="http://schemas.microsoft.com/office/powerpoint/2010/main" val="3333213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9" name="Rectangle 206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0E4AC3-B47F-B77D-9422-7A33B95DA0C1}"/>
              </a:ext>
            </a:extLst>
          </p:cNvPr>
          <p:cNvSpPr>
            <a:spLocks noGrp="1"/>
          </p:cNvSpPr>
          <p:nvPr>
            <p:ph type="title"/>
          </p:nvPr>
        </p:nvSpPr>
        <p:spPr>
          <a:xfrm>
            <a:off x="572493" y="238539"/>
            <a:ext cx="11018520" cy="1434415"/>
          </a:xfrm>
        </p:spPr>
        <p:txBody>
          <a:bodyPr anchor="b">
            <a:normAutofit/>
          </a:bodyPr>
          <a:lstStyle/>
          <a:p>
            <a:r>
              <a:rPr lang="en-GB" sz="5400"/>
              <a:t>Violence of conquest</a:t>
            </a:r>
          </a:p>
        </p:txBody>
      </p:sp>
      <p:sp>
        <p:nvSpPr>
          <p:cNvPr id="207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61F4E3-8131-1010-1DBB-C2EE43D488BD}"/>
              </a:ext>
            </a:extLst>
          </p:cNvPr>
          <p:cNvSpPr>
            <a:spLocks noGrp="1"/>
          </p:cNvSpPr>
          <p:nvPr>
            <p:ph idx="1"/>
          </p:nvPr>
        </p:nvSpPr>
        <p:spPr>
          <a:xfrm>
            <a:off x="572493" y="2071316"/>
            <a:ext cx="6713552" cy="4119172"/>
          </a:xfrm>
        </p:spPr>
        <p:txBody>
          <a:bodyPr anchor="t">
            <a:normAutofit lnSpcReduction="10000"/>
          </a:bodyPr>
          <a:lstStyle/>
          <a:p>
            <a:r>
              <a:rPr lang="en-GB" sz="2200" dirty="0"/>
              <a:t>Use of machine guns (Maxim and Gattling guns), shelling of civilians, killing of wounded on battlefield in C19th West African wars (Headrick, 1979; </a:t>
            </a:r>
            <a:r>
              <a:rPr lang="en-GB" sz="2200" dirty="0" err="1"/>
              <a:t>Killingray</a:t>
            </a:r>
            <a:r>
              <a:rPr lang="en-GB" sz="2200" dirty="0"/>
              <a:t> 1989)</a:t>
            </a:r>
          </a:p>
          <a:p>
            <a:r>
              <a:rPr lang="en-GB" sz="2200" dirty="0"/>
              <a:t>Machine guns had not been used at that time on European troops – convention of civility in wars.</a:t>
            </a:r>
          </a:p>
          <a:p>
            <a:r>
              <a:rPr lang="en-GB" sz="2200" dirty="0"/>
              <a:t>Hobsbawm (1994) – regression in standards of civility in C20th wars, targeting of civilians in e.g. WWI and WWII in Europe.</a:t>
            </a:r>
          </a:p>
          <a:p>
            <a:r>
              <a:rPr lang="en-GB" sz="2200" dirty="0"/>
              <a:t>The ‘regression’ occurred much earlier in imperial settings (McCulloch, 2007).</a:t>
            </a:r>
          </a:p>
          <a:p>
            <a:r>
              <a:rPr lang="en-GB" sz="2200" dirty="0"/>
              <a:t>Cesaire (1950): Colonial practices return back to the metropole as Nazism, fascism and genocide.</a:t>
            </a:r>
          </a:p>
        </p:txBody>
      </p:sp>
      <p:pic>
        <p:nvPicPr>
          <p:cNvPr id="2052" name="Picture 4">
            <a:extLst>
              <a:ext uri="{FF2B5EF4-FFF2-40B4-BE49-F238E27FC236}">
                <a16:creationId xmlns:a16="http://schemas.microsoft.com/office/drawing/2014/main" id="{5142272A-832C-7864-FA77-F1FBB1C15F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943" r="16823" b="-2"/>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CD5627F-4FCF-7A38-D68C-EF84C8D43B84}"/>
              </a:ext>
            </a:extLst>
          </p:cNvPr>
          <p:cNvSpPr txBox="1"/>
          <p:nvPr/>
        </p:nvSpPr>
        <p:spPr>
          <a:xfrm>
            <a:off x="7720717" y="2282024"/>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4658101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000C6C-E07E-532C-6F76-41F93743866F}"/>
              </a:ext>
            </a:extLst>
          </p:cNvPr>
          <p:cNvSpPr>
            <a:spLocks noGrp="1"/>
          </p:cNvSpPr>
          <p:nvPr>
            <p:ph type="title"/>
          </p:nvPr>
        </p:nvSpPr>
        <p:spPr>
          <a:xfrm>
            <a:off x="640080" y="325369"/>
            <a:ext cx="4368602" cy="1956841"/>
          </a:xfrm>
        </p:spPr>
        <p:txBody>
          <a:bodyPr anchor="b">
            <a:normAutofit/>
          </a:bodyPr>
          <a:lstStyle/>
          <a:p>
            <a:r>
              <a:rPr lang="en-GB" sz="5400"/>
              <a:t>Structural violence</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164387-4AD1-B7A6-BD2D-FF34F8FDA881}"/>
              </a:ext>
            </a:extLst>
          </p:cNvPr>
          <p:cNvSpPr>
            <a:spLocks noGrp="1"/>
          </p:cNvSpPr>
          <p:nvPr>
            <p:ph idx="1"/>
          </p:nvPr>
        </p:nvSpPr>
        <p:spPr>
          <a:xfrm>
            <a:off x="640080" y="2872899"/>
            <a:ext cx="4243589" cy="3320668"/>
          </a:xfrm>
        </p:spPr>
        <p:txBody>
          <a:bodyPr>
            <a:normAutofit/>
          </a:bodyPr>
          <a:lstStyle/>
          <a:p>
            <a:r>
              <a:rPr lang="en-GB" sz="2000"/>
              <a:t>Violence where social structures/institutions harm people by preventing them from meeting their basic needs/rights </a:t>
            </a:r>
          </a:p>
          <a:p>
            <a:r>
              <a:rPr lang="en-GB" sz="2000"/>
              <a:t>“If people are starving when this is objectively avoidable, then violence is committed…Structural violence is silent, it does not show – it is essentially static, it is the tranquil waters” (Galtung, 1969)</a:t>
            </a:r>
          </a:p>
          <a:p>
            <a:pPr marL="0" indent="0">
              <a:buNone/>
            </a:pPr>
            <a:endParaRPr lang="en-GB" sz="2000"/>
          </a:p>
        </p:txBody>
      </p:sp>
      <p:pic>
        <p:nvPicPr>
          <p:cNvPr id="4" name="Picture 3">
            <a:extLst>
              <a:ext uri="{FF2B5EF4-FFF2-40B4-BE49-F238E27FC236}">
                <a16:creationId xmlns:a16="http://schemas.microsoft.com/office/drawing/2014/main" id="{D4BA5191-D750-E47A-6C7E-B0D1583D490D}"/>
              </a:ext>
            </a:extLst>
          </p:cNvPr>
          <p:cNvPicPr>
            <a:picLocks noChangeAspect="1"/>
          </p:cNvPicPr>
          <p:nvPr/>
        </p:nvPicPr>
        <p:blipFill>
          <a:blip r:embed="rId2"/>
          <a:srcRect t="2163" r="-1" b="31288"/>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924677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9" name="Rectangle 103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58DE62-61EB-838F-E78F-FBA86C53D05F}"/>
              </a:ext>
            </a:extLst>
          </p:cNvPr>
          <p:cNvSpPr>
            <a:spLocks noGrp="1"/>
          </p:cNvSpPr>
          <p:nvPr>
            <p:ph type="title"/>
          </p:nvPr>
        </p:nvSpPr>
        <p:spPr>
          <a:xfrm>
            <a:off x="630936" y="640080"/>
            <a:ext cx="4818888" cy="1481328"/>
          </a:xfrm>
        </p:spPr>
        <p:txBody>
          <a:bodyPr anchor="b">
            <a:normAutofit/>
          </a:bodyPr>
          <a:lstStyle/>
          <a:p>
            <a:r>
              <a:rPr lang="en-GB" sz="4200"/>
              <a:t>Structural/economic violence</a:t>
            </a:r>
          </a:p>
        </p:txBody>
      </p:sp>
      <p:sp>
        <p:nvSpPr>
          <p:cNvPr id="104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7F6B0A-432B-4C32-91A4-90D6452E091C}"/>
              </a:ext>
            </a:extLst>
          </p:cNvPr>
          <p:cNvSpPr>
            <a:spLocks noGrp="1"/>
          </p:cNvSpPr>
          <p:nvPr>
            <p:ph idx="1"/>
          </p:nvPr>
        </p:nvSpPr>
        <p:spPr>
          <a:xfrm>
            <a:off x="630936" y="2660904"/>
            <a:ext cx="4818888" cy="3547872"/>
          </a:xfrm>
        </p:spPr>
        <p:txBody>
          <a:bodyPr anchor="t">
            <a:normAutofit fontScale="92500" lnSpcReduction="10000"/>
          </a:bodyPr>
          <a:lstStyle/>
          <a:p>
            <a:r>
              <a:rPr lang="en-GB" sz="3200" dirty="0"/>
              <a:t>Watts (1983): History of famine in Northern Nigeria – not an inevitable outcome of drought but a result of deliberate economic policy, costing the lives and destroying the livelihoods of affected Nigerian communities.</a:t>
            </a:r>
          </a:p>
        </p:txBody>
      </p:sp>
      <p:pic>
        <p:nvPicPr>
          <p:cNvPr id="1026" name="Picture 2" descr="Silent Violence: Food, Famine, and Peasantry in Northern Nigeria  (Geographies of Justice and Social Transformation): 15 : Michael J. Watts:  Amazon.co.uk: Books">
            <a:extLst>
              <a:ext uri="{FF2B5EF4-FFF2-40B4-BE49-F238E27FC236}">
                <a16:creationId xmlns:a16="http://schemas.microsoft.com/office/drawing/2014/main" id="{9680DAC3-6DCA-33FA-0534-95C4813A33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1644" r="-1" b="1807"/>
          <a:stretch>
            <a:fillRect/>
          </a:stretch>
        </p:blipFill>
        <p:spPr bwMode="auto">
          <a:xfrm>
            <a:off x="6099048" y="707762"/>
            <a:ext cx="5458968" cy="5442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74202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466417-CD36-D52A-D14E-1B792FFEC109}"/>
            </a:ext>
          </a:extLst>
        </p:cNvPr>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65AEE4-A1D5-A836-B8AF-C6D5BB5F6448}"/>
              </a:ext>
            </a:extLst>
          </p:cNvPr>
          <p:cNvSpPr>
            <a:spLocks noGrp="1"/>
          </p:cNvSpPr>
          <p:nvPr>
            <p:ph type="title"/>
          </p:nvPr>
        </p:nvSpPr>
        <p:spPr>
          <a:xfrm>
            <a:off x="630936" y="640080"/>
            <a:ext cx="4818888" cy="1481328"/>
          </a:xfrm>
        </p:spPr>
        <p:txBody>
          <a:bodyPr anchor="b">
            <a:normAutofit/>
          </a:bodyPr>
          <a:lstStyle/>
          <a:p>
            <a:r>
              <a:rPr lang="en-GB" sz="4200"/>
              <a:t>Structural/economic violence</a:t>
            </a:r>
          </a:p>
        </p:txBody>
      </p:sp>
      <p:sp>
        <p:nvSpPr>
          <p:cNvPr id="104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3C85A3-CCB0-FF84-767D-4EDBC38ABD4C}"/>
              </a:ext>
            </a:extLst>
          </p:cNvPr>
          <p:cNvSpPr>
            <a:spLocks noGrp="1"/>
          </p:cNvSpPr>
          <p:nvPr>
            <p:ph idx="1"/>
          </p:nvPr>
        </p:nvSpPr>
        <p:spPr>
          <a:xfrm>
            <a:off x="630936" y="2660904"/>
            <a:ext cx="6223088" cy="3547872"/>
          </a:xfrm>
        </p:spPr>
        <p:txBody>
          <a:bodyPr anchor="t">
            <a:normAutofit lnSpcReduction="10000"/>
          </a:bodyPr>
          <a:lstStyle/>
          <a:p>
            <a:r>
              <a:rPr lang="en-GB" dirty="0"/>
              <a:t>Bengal Famine 1943, resulted in deaths of 3 million people. 1943 crop yield actually enough to feed the people of Bengal. Wartime context – British authorities stockpiled food for troops, exported large quantities to British in the Middle East. Price inflation due to shortages (Mukerjee, 2011).</a:t>
            </a:r>
          </a:p>
        </p:txBody>
      </p:sp>
      <p:pic>
        <p:nvPicPr>
          <p:cNvPr id="4" name="Picture 3">
            <a:extLst>
              <a:ext uri="{FF2B5EF4-FFF2-40B4-BE49-F238E27FC236}">
                <a16:creationId xmlns:a16="http://schemas.microsoft.com/office/drawing/2014/main" id="{37B960B8-7C00-2771-A468-0374E6427756}"/>
              </a:ext>
            </a:extLst>
          </p:cNvPr>
          <p:cNvPicPr>
            <a:picLocks noChangeAspect="1"/>
          </p:cNvPicPr>
          <p:nvPr/>
        </p:nvPicPr>
        <p:blipFill>
          <a:blip r:embed="rId2"/>
          <a:stretch>
            <a:fillRect/>
          </a:stretch>
        </p:blipFill>
        <p:spPr>
          <a:xfrm>
            <a:off x="6980872" y="640080"/>
            <a:ext cx="3695319" cy="5577840"/>
          </a:xfrm>
          <a:prstGeom prst="rect">
            <a:avLst/>
          </a:prstGeom>
        </p:spPr>
      </p:pic>
    </p:spTree>
    <p:extLst>
      <p:ext uri="{BB962C8B-B14F-4D97-AF65-F5344CB8AC3E}">
        <p14:creationId xmlns:p14="http://schemas.microsoft.com/office/powerpoint/2010/main" val="31554640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70BD93-C0D4-8C49-E274-FBCE082FA41A}"/>
              </a:ext>
            </a:extLst>
          </p:cNvPr>
          <p:cNvSpPr>
            <a:spLocks noGrp="1"/>
          </p:cNvSpPr>
          <p:nvPr>
            <p:ph type="title"/>
          </p:nvPr>
        </p:nvSpPr>
        <p:spPr>
          <a:xfrm>
            <a:off x="612648" y="1078992"/>
            <a:ext cx="6268770" cy="1536192"/>
          </a:xfrm>
        </p:spPr>
        <p:txBody>
          <a:bodyPr anchor="b">
            <a:normAutofit/>
          </a:bodyPr>
          <a:lstStyle/>
          <a:p>
            <a:r>
              <a:rPr lang="en-GB" sz="5200"/>
              <a:t>Economic/structural violence</a:t>
            </a:r>
          </a:p>
        </p:txBody>
      </p:sp>
      <p:sp>
        <p:nvSpPr>
          <p:cNvPr id="15"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45342DB-19DF-81F4-39E6-56254E656A90}"/>
              </a:ext>
            </a:extLst>
          </p:cNvPr>
          <p:cNvSpPr>
            <a:spLocks noGrp="1"/>
          </p:cNvSpPr>
          <p:nvPr>
            <p:ph idx="1"/>
          </p:nvPr>
        </p:nvSpPr>
        <p:spPr>
          <a:xfrm>
            <a:off x="615458" y="3019891"/>
            <a:ext cx="6268770" cy="3380909"/>
          </a:xfrm>
        </p:spPr>
        <p:txBody>
          <a:bodyPr>
            <a:normAutofit/>
          </a:bodyPr>
          <a:lstStyle/>
          <a:p>
            <a:r>
              <a:rPr lang="en-GB" dirty="0"/>
              <a:t>Working conditions - Van Onselen (1979): Brutalities of gold mining, </a:t>
            </a:r>
            <a:r>
              <a:rPr lang="en-GB" dirty="0" err="1"/>
              <a:t>overcrowding,preventable</a:t>
            </a:r>
            <a:r>
              <a:rPr lang="en-GB" dirty="0"/>
              <a:t> diseases e.g. scurvy, pneumonia</a:t>
            </a:r>
          </a:p>
          <a:p>
            <a:r>
              <a:rPr lang="en-GB" dirty="0"/>
              <a:t>Land alienation e.g. dispossession from land in Kenya to create the </a:t>
            </a:r>
            <a:r>
              <a:rPr lang="en-GB" dirty="0" err="1"/>
              <a:t>‘White</a:t>
            </a:r>
            <a:r>
              <a:rPr lang="en-GB" dirty="0"/>
              <a:t> Highlands’ (Overton, 1988; Gobo and Isaac 2021).</a:t>
            </a:r>
          </a:p>
        </p:txBody>
      </p:sp>
      <p:pic>
        <p:nvPicPr>
          <p:cNvPr id="4" name="Picture 3">
            <a:extLst>
              <a:ext uri="{FF2B5EF4-FFF2-40B4-BE49-F238E27FC236}">
                <a16:creationId xmlns:a16="http://schemas.microsoft.com/office/drawing/2014/main" id="{0DDF73DD-377D-AA4A-7BA5-402C6024E296}"/>
              </a:ext>
            </a:extLst>
          </p:cNvPr>
          <p:cNvPicPr>
            <a:picLocks noChangeAspect="1"/>
          </p:cNvPicPr>
          <p:nvPr/>
        </p:nvPicPr>
        <p:blipFill>
          <a:blip r:embed="rId2"/>
          <a:srcRect r="-2" b="5678"/>
          <a:stretch>
            <a:fillRect/>
          </a:stretch>
        </p:blipFill>
        <p:spPr>
          <a:xfrm>
            <a:off x="7684006" y="10"/>
            <a:ext cx="4507993" cy="6857990"/>
          </a:xfrm>
          <a:prstGeom prst="rect">
            <a:avLst/>
          </a:prstGeom>
        </p:spPr>
      </p:pic>
    </p:spTree>
    <p:extLst>
      <p:ext uri="{BB962C8B-B14F-4D97-AF65-F5344CB8AC3E}">
        <p14:creationId xmlns:p14="http://schemas.microsoft.com/office/powerpoint/2010/main" val="1601588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2D70D9-EC62-3A37-EFA6-1EF0404A0856}"/>
              </a:ext>
            </a:extLst>
          </p:cNvPr>
          <p:cNvSpPr>
            <a:spLocks noGrp="1"/>
          </p:cNvSpPr>
          <p:nvPr>
            <p:ph type="title"/>
          </p:nvPr>
        </p:nvSpPr>
        <p:spPr>
          <a:xfrm>
            <a:off x="572493" y="238539"/>
            <a:ext cx="11018520" cy="1434415"/>
          </a:xfrm>
        </p:spPr>
        <p:txBody>
          <a:bodyPr anchor="b">
            <a:normAutofit/>
          </a:bodyPr>
          <a:lstStyle/>
          <a:p>
            <a:r>
              <a:rPr lang="en-GB" sz="5400" dirty="0"/>
              <a:t>Cultural and epistemological violence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75FB0F-2F8E-BA6B-EB1A-F1875F3669C7}"/>
              </a:ext>
            </a:extLst>
          </p:cNvPr>
          <p:cNvSpPr>
            <a:spLocks noGrp="1"/>
          </p:cNvSpPr>
          <p:nvPr>
            <p:ph idx="1"/>
          </p:nvPr>
        </p:nvSpPr>
        <p:spPr>
          <a:xfrm>
            <a:off x="572493" y="2071316"/>
            <a:ext cx="6713552" cy="4119172"/>
          </a:xfrm>
        </p:spPr>
        <p:txBody>
          <a:bodyPr anchor="t">
            <a:normAutofit/>
          </a:bodyPr>
          <a:lstStyle/>
          <a:p>
            <a:r>
              <a:rPr lang="en-GB" sz="2000" dirty="0"/>
              <a:t>Erasure of indigenous languages, religions, customs</a:t>
            </a:r>
          </a:p>
          <a:p>
            <a:r>
              <a:rPr lang="en-GB" sz="2000" dirty="0"/>
              <a:t>Education and missionary activity: British education in India (especially English literature) used as a tool of cultural colonialism, aimed to enshrine in the colonised a belief in the superiority of the English language, British ideas, values and beliefs (Viswanathan, 1989).</a:t>
            </a:r>
          </a:p>
          <a:p>
            <a:r>
              <a:rPr lang="en-GB" sz="2000" dirty="0"/>
              <a:t>‘Civilising mission’</a:t>
            </a:r>
          </a:p>
          <a:p>
            <a:r>
              <a:rPr lang="en-GB" sz="2000" dirty="0"/>
              <a:t>Thomas Macaulay (1800-1859) - aim to render colonised peoples ‘English in taste, in opinions, in morals and in intellect’ (cited in Heath, 2017).</a:t>
            </a:r>
          </a:p>
          <a:p>
            <a:r>
              <a:rPr lang="en-GB" sz="2000" dirty="0"/>
              <a:t>But – if colonised were eventually treated as equals, would undermine justification for colonialism.</a:t>
            </a:r>
          </a:p>
        </p:txBody>
      </p:sp>
      <p:pic>
        <p:nvPicPr>
          <p:cNvPr id="4" name="Picture 3">
            <a:extLst>
              <a:ext uri="{FF2B5EF4-FFF2-40B4-BE49-F238E27FC236}">
                <a16:creationId xmlns:a16="http://schemas.microsoft.com/office/drawing/2014/main" id="{25BB64D6-6F0D-2DFF-8228-DB9924B8FE5F}"/>
              </a:ext>
            </a:extLst>
          </p:cNvPr>
          <p:cNvPicPr>
            <a:picLocks noChangeAspect="1"/>
          </p:cNvPicPr>
          <p:nvPr/>
        </p:nvPicPr>
        <p:blipFill>
          <a:blip r:embed="rId2"/>
          <a:srcRect l="19637" r="16384"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7377873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ABF56-F326-8E89-3EA4-850661A36977}"/>
              </a:ext>
            </a:extLst>
          </p:cNvPr>
          <p:cNvSpPr>
            <a:spLocks noGrp="1"/>
          </p:cNvSpPr>
          <p:nvPr>
            <p:ph type="title"/>
          </p:nvPr>
        </p:nvSpPr>
        <p:spPr>
          <a:xfrm>
            <a:off x="572493" y="238539"/>
            <a:ext cx="11018520" cy="1434415"/>
          </a:xfrm>
        </p:spPr>
        <p:txBody>
          <a:bodyPr anchor="b">
            <a:normAutofit/>
          </a:bodyPr>
          <a:lstStyle/>
          <a:p>
            <a:r>
              <a:rPr lang="en-GB" sz="5400" dirty="0"/>
              <a:t>Cultural and epistemological violence</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B6AE02-9543-3388-8078-6F24F6F57D69}"/>
              </a:ext>
            </a:extLst>
          </p:cNvPr>
          <p:cNvSpPr>
            <a:spLocks noGrp="1"/>
          </p:cNvSpPr>
          <p:nvPr>
            <p:ph idx="1"/>
          </p:nvPr>
        </p:nvSpPr>
        <p:spPr>
          <a:xfrm>
            <a:off x="572493" y="2071316"/>
            <a:ext cx="10972800" cy="4119172"/>
          </a:xfrm>
        </p:spPr>
        <p:txBody>
          <a:bodyPr anchor="t">
            <a:normAutofit/>
          </a:bodyPr>
          <a:lstStyle/>
          <a:p>
            <a:r>
              <a:rPr lang="en-GB" sz="3600" dirty="0"/>
              <a:t>Law – British claims to be bringing ‘the rule of law’ to ‘uncivilised’ or ‘primitive’ peoples governed despotically. Law constructed truth, reality, and power (Heath, 2017)</a:t>
            </a:r>
          </a:p>
          <a:p>
            <a:r>
              <a:rPr lang="en-GB" sz="3600" dirty="0"/>
              <a:t>Role of anthropology</a:t>
            </a:r>
          </a:p>
        </p:txBody>
      </p:sp>
    </p:spTree>
    <p:extLst>
      <p:ext uri="{BB962C8B-B14F-4D97-AF65-F5344CB8AC3E}">
        <p14:creationId xmlns:p14="http://schemas.microsoft.com/office/powerpoint/2010/main" val="14390035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9C9337-CF10-BD98-3E6E-2E27360B9B59}"/>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5A34297-AA9D-4A0D-BBF8-98C9FEEA97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FAF600-849C-19C4-5708-B18C84A311FD}"/>
              </a:ext>
            </a:extLst>
          </p:cNvPr>
          <p:cNvSpPr>
            <a:spLocks noGrp="1"/>
          </p:cNvSpPr>
          <p:nvPr>
            <p:ph type="title"/>
          </p:nvPr>
        </p:nvSpPr>
        <p:spPr>
          <a:xfrm>
            <a:off x="572493" y="238539"/>
            <a:ext cx="11018520" cy="1434415"/>
          </a:xfrm>
        </p:spPr>
        <p:txBody>
          <a:bodyPr anchor="b">
            <a:normAutofit/>
          </a:bodyPr>
          <a:lstStyle/>
          <a:p>
            <a:r>
              <a:rPr lang="en-GB" sz="5400" dirty="0"/>
              <a:t>Cultural and epistemological violence</a:t>
            </a:r>
          </a:p>
        </p:txBody>
      </p:sp>
      <p:sp>
        <p:nvSpPr>
          <p:cNvPr id="14" name="sketchy line">
            <a:extLst>
              <a:ext uri="{FF2B5EF4-FFF2-40B4-BE49-F238E27FC236}">
                <a16:creationId xmlns:a16="http://schemas.microsoft.com/office/drawing/2014/main" id="{DCB49463-578F-64E9-30BE-B71141E59D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BE43E4-4FD2-C733-6424-37785C9CCFAD}"/>
              </a:ext>
            </a:extLst>
          </p:cNvPr>
          <p:cNvSpPr>
            <a:spLocks noGrp="1"/>
          </p:cNvSpPr>
          <p:nvPr>
            <p:ph idx="1"/>
          </p:nvPr>
        </p:nvSpPr>
        <p:spPr>
          <a:xfrm>
            <a:off x="572493" y="2071316"/>
            <a:ext cx="6713552" cy="4119172"/>
          </a:xfrm>
        </p:spPr>
        <p:txBody>
          <a:bodyPr anchor="t">
            <a:normAutofit/>
          </a:bodyPr>
          <a:lstStyle/>
          <a:p>
            <a:r>
              <a:rPr lang="en-GB" sz="2200" dirty="0"/>
              <a:t>Walter Benjamin (1978) – ‘lawmaking’ and ‘law-preserving’ violence.</a:t>
            </a:r>
          </a:p>
          <a:p>
            <a:r>
              <a:rPr lang="en-GB" sz="2200" dirty="0"/>
              <a:t>Lawmaking violence – the establishment of new legal regimes (violence of conquest overthrowing old legal orders)</a:t>
            </a:r>
          </a:p>
          <a:p>
            <a:r>
              <a:rPr lang="en-GB" sz="2200" dirty="0"/>
              <a:t>Law-preserving violence – upholds and enforces existing laws (policing, imprisonment, the penal system).</a:t>
            </a:r>
          </a:p>
          <a:p>
            <a:r>
              <a:rPr lang="en-GB" sz="2200" dirty="0"/>
              <a:t>Chatterjee (1993): colonial states based on ‘the rule of colonial difference’ – ideas of racial difference make law-preserving violence more brutal in imperial contexts.</a:t>
            </a:r>
          </a:p>
        </p:txBody>
      </p:sp>
      <p:pic>
        <p:nvPicPr>
          <p:cNvPr id="4" name="Picture 3">
            <a:extLst>
              <a:ext uri="{FF2B5EF4-FFF2-40B4-BE49-F238E27FC236}">
                <a16:creationId xmlns:a16="http://schemas.microsoft.com/office/drawing/2014/main" id="{8A571B9F-004C-9AA4-0547-68068C885261}"/>
              </a:ext>
            </a:extLst>
          </p:cNvPr>
          <p:cNvPicPr>
            <a:picLocks noChangeAspect="1"/>
          </p:cNvPicPr>
          <p:nvPr/>
        </p:nvPicPr>
        <p:blipFill>
          <a:blip r:embed="rId2"/>
          <a:srcRect l="16352" r="15103"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290898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D0A40A-81F8-DE88-8FEF-A564104C3583}"/>
              </a:ext>
            </a:extLst>
          </p:cNvPr>
          <p:cNvSpPr>
            <a:spLocks noGrp="1"/>
          </p:cNvSpPr>
          <p:nvPr>
            <p:ph type="title"/>
          </p:nvPr>
        </p:nvSpPr>
        <p:spPr>
          <a:xfrm>
            <a:off x="838200" y="365125"/>
            <a:ext cx="10515600" cy="1325563"/>
          </a:xfrm>
        </p:spPr>
        <p:txBody>
          <a:bodyPr>
            <a:normAutofit/>
          </a:bodyPr>
          <a:lstStyle/>
          <a:p>
            <a:r>
              <a:rPr lang="en-GB" sz="5400"/>
              <a:t>‘Everyday’ violence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A8E123-0CA5-746B-1901-E2DCACA98BB2}"/>
              </a:ext>
            </a:extLst>
          </p:cNvPr>
          <p:cNvSpPr>
            <a:spLocks noGrp="1"/>
          </p:cNvSpPr>
          <p:nvPr>
            <p:ph idx="1"/>
          </p:nvPr>
        </p:nvSpPr>
        <p:spPr>
          <a:xfrm>
            <a:off x="838200" y="1929384"/>
            <a:ext cx="10515600" cy="4251960"/>
          </a:xfrm>
        </p:spPr>
        <p:txBody>
          <a:bodyPr>
            <a:normAutofit/>
          </a:bodyPr>
          <a:lstStyle/>
          <a:p>
            <a:r>
              <a:rPr lang="en-GB" sz="3600" dirty="0"/>
              <a:t>Ideas of the colonised as intrinsically violent, only governable through violence.</a:t>
            </a:r>
          </a:p>
          <a:p>
            <a:r>
              <a:rPr lang="en-GB" sz="3600" dirty="0"/>
              <a:t>Colonial policies of brutal revenue extraction, forced resettlement, forced labour, torture, considered central to ‘civilising’ the colonised (Asad, 1997).</a:t>
            </a:r>
          </a:p>
        </p:txBody>
      </p:sp>
    </p:spTree>
    <p:extLst>
      <p:ext uri="{BB962C8B-B14F-4D97-AF65-F5344CB8AC3E}">
        <p14:creationId xmlns:p14="http://schemas.microsoft.com/office/powerpoint/2010/main" val="10529192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2740E0-DEF4-707D-C114-E3A01C511AC9}"/>
              </a:ext>
            </a:extLst>
          </p:cNvPr>
          <p:cNvSpPr>
            <a:spLocks noGrp="1"/>
          </p:cNvSpPr>
          <p:nvPr>
            <p:ph type="title"/>
          </p:nvPr>
        </p:nvSpPr>
        <p:spPr>
          <a:xfrm>
            <a:off x="838200" y="365125"/>
            <a:ext cx="10515600" cy="1325563"/>
          </a:xfrm>
        </p:spPr>
        <p:txBody>
          <a:bodyPr>
            <a:normAutofit fontScale="90000"/>
          </a:bodyPr>
          <a:lstStyle/>
          <a:p>
            <a:r>
              <a:rPr lang="en-GB" sz="5400" dirty="0"/>
              <a:t>‘Everyday’ violence – violence against workers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11248E-61AC-096B-4E5D-323C1D776E07}"/>
              </a:ext>
            </a:extLst>
          </p:cNvPr>
          <p:cNvSpPr>
            <a:spLocks noGrp="1"/>
          </p:cNvSpPr>
          <p:nvPr>
            <p:ph idx="1"/>
          </p:nvPr>
        </p:nvSpPr>
        <p:spPr>
          <a:xfrm>
            <a:off x="838200" y="1929384"/>
            <a:ext cx="10515600" cy="4251960"/>
          </a:xfrm>
        </p:spPr>
        <p:txBody>
          <a:bodyPr>
            <a:normAutofit fontScale="92500"/>
          </a:bodyPr>
          <a:lstStyle/>
          <a:p>
            <a:r>
              <a:rPr lang="en-GB" sz="3600" dirty="0"/>
              <a:t>Restrictions on workers’ mobility through ‘pass laws’</a:t>
            </a:r>
          </a:p>
          <a:p>
            <a:r>
              <a:rPr lang="en-GB" sz="3600" dirty="0"/>
              <a:t>1908 Laidlaw Case in Southern Rhodesia (McCulloch, 2007)</a:t>
            </a:r>
          </a:p>
          <a:p>
            <a:r>
              <a:rPr lang="en-GB" sz="3600" dirty="0"/>
              <a:t>William Laidlaw tried for murder of ‘houseboy’, Neti – evidence showed when he discovered Neti without his pass, he beat him to death.</a:t>
            </a:r>
          </a:p>
          <a:p>
            <a:r>
              <a:rPr lang="en-GB" sz="3600" dirty="0"/>
              <a:t>Sentenced to 6 months hard labour (</a:t>
            </a:r>
            <a:r>
              <a:rPr lang="en-GB" sz="3600" dirty="0" err="1"/>
              <a:t>cf</a:t>
            </a:r>
            <a:r>
              <a:rPr lang="en-GB" sz="3600" dirty="0"/>
              <a:t> average sentence for African stealing bicycle was 3 to 9 months)</a:t>
            </a:r>
          </a:p>
          <a:p>
            <a:pPr marL="0" indent="0">
              <a:buNone/>
            </a:pPr>
            <a:endParaRPr lang="en-GB" sz="1900" dirty="0"/>
          </a:p>
        </p:txBody>
      </p:sp>
    </p:spTree>
    <p:extLst>
      <p:ext uri="{BB962C8B-B14F-4D97-AF65-F5344CB8AC3E}">
        <p14:creationId xmlns:p14="http://schemas.microsoft.com/office/powerpoint/2010/main" val="38863474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99E241-A6E6-61BF-90FD-F05A34B922A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7EB2DF-F599-3D81-0D33-20E8B5B2FE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9265B7-1F72-40AB-DEA1-3C42C293707F}"/>
              </a:ext>
            </a:extLst>
          </p:cNvPr>
          <p:cNvSpPr>
            <a:spLocks noGrp="1"/>
          </p:cNvSpPr>
          <p:nvPr>
            <p:ph type="title"/>
          </p:nvPr>
        </p:nvSpPr>
        <p:spPr>
          <a:xfrm>
            <a:off x="838200" y="365125"/>
            <a:ext cx="10515600" cy="1325563"/>
          </a:xfrm>
        </p:spPr>
        <p:txBody>
          <a:bodyPr>
            <a:normAutofit fontScale="90000"/>
          </a:bodyPr>
          <a:lstStyle/>
          <a:p>
            <a:r>
              <a:rPr lang="en-GB" sz="5400" dirty="0"/>
              <a:t>‘Everyday’ violence – violence against workers</a:t>
            </a:r>
          </a:p>
        </p:txBody>
      </p:sp>
      <p:sp>
        <p:nvSpPr>
          <p:cNvPr id="10" name="sketch line">
            <a:extLst>
              <a:ext uri="{FF2B5EF4-FFF2-40B4-BE49-F238E27FC236}">
                <a16:creationId xmlns:a16="http://schemas.microsoft.com/office/drawing/2014/main" id="{17C8ED6A-2F7F-5D40-1BB6-0402EBFE14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A8A629-686E-DCE7-DE4D-787503766868}"/>
              </a:ext>
            </a:extLst>
          </p:cNvPr>
          <p:cNvSpPr>
            <a:spLocks noGrp="1"/>
          </p:cNvSpPr>
          <p:nvPr>
            <p:ph idx="1"/>
          </p:nvPr>
        </p:nvSpPr>
        <p:spPr>
          <a:xfrm>
            <a:off x="838200" y="1929384"/>
            <a:ext cx="10515600" cy="4251960"/>
          </a:xfrm>
        </p:spPr>
        <p:txBody>
          <a:bodyPr>
            <a:normAutofit/>
          </a:bodyPr>
          <a:lstStyle/>
          <a:p>
            <a:r>
              <a:rPr lang="en-GB" sz="3600" dirty="0"/>
              <a:t>Battlefields gold mine case 1908 – two workers beaten to death during beatings to force confession over alleged theft of a watch.</a:t>
            </a:r>
          </a:p>
          <a:p>
            <a:r>
              <a:rPr lang="en-GB" sz="3600" dirty="0"/>
              <a:t>Most such cases – accused found not guilty, or at most severe given a suspended sentence or fine.</a:t>
            </a:r>
          </a:p>
          <a:p>
            <a:r>
              <a:rPr lang="en-GB" sz="3600" dirty="0"/>
              <a:t>Compared to beatings by fathers on disobedient children (McCulloch, 2007).</a:t>
            </a:r>
          </a:p>
        </p:txBody>
      </p:sp>
    </p:spTree>
    <p:extLst>
      <p:ext uri="{BB962C8B-B14F-4D97-AF65-F5344CB8AC3E}">
        <p14:creationId xmlns:p14="http://schemas.microsoft.com/office/powerpoint/2010/main" val="24066492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0C00F47-10A9-8867-DDB8-3E540505F0D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87A150-5FFE-7D6D-D52C-FDA0AA3E85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4FF647-8D16-F30F-B123-8968A12B6415}"/>
              </a:ext>
            </a:extLst>
          </p:cNvPr>
          <p:cNvSpPr>
            <a:spLocks noGrp="1"/>
          </p:cNvSpPr>
          <p:nvPr>
            <p:ph type="title"/>
          </p:nvPr>
        </p:nvSpPr>
        <p:spPr>
          <a:xfrm>
            <a:off x="838200" y="365125"/>
            <a:ext cx="10515600" cy="1325563"/>
          </a:xfrm>
        </p:spPr>
        <p:txBody>
          <a:bodyPr>
            <a:normAutofit fontScale="90000"/>
          </a:bodyPr>
          <a:lstStyle/>
          <a:p>
            <a:r>
              <a:rPr lang="en-GB" sz="5400" dirty="0"/>
              <a:t>‘Everyday’ violence – violence amongst colonised people?</a:t>
            </a:r>
          </a:p>
        </p:txBody>
      </p:sp>
      <p:sp>
        <p:nvSpPr>
          <p:cNvPr id="10" name="sketch line">
            <a:extLst>
              <a:ext uri="{FF2B5EF4-FFF2-40B4-BE49-F238E27FC236}">
                <a16:creationId xmlns:a16="http://schemas.microsoft.com/office/drawing/2014/main" id="{E34563FF-7115-AF10-A126-E16C3EBBB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052F89-16C0-443D-5260-A544C851E26C}"/>
              </a:ext>
            </a:extLst>
          </p:cNvPr>
          <p:cNvSpPr>
            <a:spLocks noGrp="1"/>
          </p:cNvSpPr>
          <p:nvPr>
            <p:ph idx="1"/>
          </p:nvPr>
        </p:nvSpPr>
        <p:spPr>
          <a:xfrm>
            <a:off x="838200" y="1929384"/>
            <a:ext cx="10515600" cy="4251960"/>
          </a:xfrm>
        </p:spPr>
        <p:txBody>
          <a:bodyPr>
            <a:normAutofit fontScale="92500" lnSpcReduction="20000"/>
          </a:bodyPr>
          <a:lstStyle/>
          <a:p>
            <a:r>
              <a:rPr lang="en-GB" sz="4000" dirty="0"/>
              <a:t>Fanon (1967) – colonised peoples turned their frustrations ‘</a:t>
            </a:r>
            <a:r>
              <a:rPr lang="en-GB" sz="4000" dirty="0" err="1"/>
              <a:t>agains</a:t>
            </a:r>
            <a:r>
              <a:rPr lang="en-GB" sz="4000" dirty="0"/>
              <a:t> their own people’. Such violence originated in trauma of colonial violence (epistemological and physical)</a:t>
            </a:r>
          </a:p>
          <a:p>
            <a:r>
              <a:rPr lang="en-GB" sz="4000" dirty="0"/>
              <a:t>Heath (2016) – sexual violence against men in colonial India generally carried out by men who felt disempowered by colonialism. Regaining sense of control, restoring sense of lost masculinity. </a:t>
            </a:r>
          </a:p>
        </p:txBody>
      </p:sp>
    </p:spTree>
    <p:extLst>
      <p:ext uri="{BB962C8B-B14F-4D97-AF65-F5344CB8AC3E}">
        <p14:creationId xmlns:p14="http://schemas.microsoft.com/office/powerpoint/2010/main" val="27708445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E878C19-7DBF-80C9-B6AA-5E55CE30DB0F}"/>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46E11-A83F-ACE1-35C7-093FB8DA45E0}"/>
              </a:ext>
            </a:extLst>
          </p:cNvPr>
          <p:cNvSpPr>
            <a:spLocks noGrp="1"/>
          </p:cNvSpPr>
          <p:nvPr>
            <p:ph type="title"/>
          </p:nvPr>
        </p:nvSpPr>
        <p:spPr>
          <a:xfrm>
            <a:off x="572493" y="238539"/>
            <a:ext cx="11018520" cy="1434415"/>
          </a:xfrm>
        </p:spPr>
        <p:txBody>
          <a:bodyPr anchor="b">
            <a:normAutofit/>
          </a:bodyPr>
          <a:lstStyle/>
          <a:p>
            <a:r>
              <a:rPr lang="en-GB" sz="5400" dirty="0"/>
              <a:t>Violence as colonial fragility?</a:t>
            </a:r>
          </a:p>
        </p:txBody>
      </p:sp>
      <p:sp>
        <p:nvSpPr>
          <p:cNvPr id="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D68E17-1B10-6D38-156F-B84124992FA6}"/>
              </a:ext>
            </a:extLst>
          </p:cNvPr>
          <p:cNvSpPr>
            <a:spLocks noGrp="1"/>
          </p:cNvSpPr>
          <p:nvPr>
            <p:ph idx="1"/>
          </p:nvPr>
        </p:nvSpPr>
        <p:spPr>
          <a:xfrm>
            <a:off x="572492" y="2071316"/>
            <a:ext cx="10646797" cy="4119172"/>
          </a:xfrm>
        </p:spPr>
        <p:txBody>
          <a:bodyPr anchor="t">
            <a:normAutofit fontScale="92500" lnSpcReduction="20000"/>
          </a:bodyPr>
          <a:lstStyle/>
          <a:p>
            <a:r>
              <a:rPr lang="en-GB" sz="3600" dirty="0"/>
              <a:t>Interpersonal violence – due to state weakness?</a:t>
            </a:r>
          </a:p>
          <a:p>
            <a:r>
              <a:rPr lang="en-GB" sz="3600" dirty="0"/>
              <a:t>1907 case of Byron de </a:t>
            </a:r>
            <a:r>
              <a:rPr lang="en-GB" sz="3600" dirty="0" err="1"/>
              <a:t>Laessoe</a:t>
            </a:r>
            <a:r>
              <a:rPr lang="en-GB" sz="3600" dirty="0"/>
              <a:t>, Native Commissioner for </a:t>
            </a:r>
            <a:r>
              <a:rPr lang="en-GB" sz="3600" dirty="0" err="1"/>
              <a:t>Belingwe</a:t>
            </a:r>
            <a:r>
              <a:rPr lang="en-GB" sz="3600" dirty="0"/>
              <a:t>, Southern Rhodesia – charged with forced labour and flogging. </a:t>
            </a:r>
          </a:p>
          <a:p>
            <a:r>
              <a:rPr lang="en-GB" sz="3600" dirty="0"/>
              <a:t>Defence used violence because his office carried no authority.</a:t>
            </a:r>
          </a:p>
          <a:p>
            <a:r>
              <a:rPr lang="en-GB" sz="3600" dirty="0"/>
              <a:t>Praised by superiors for having imposed his will, but criticised for ‘unsound methods’. (McCulloch, 2007).</a:t>
            </a:r>
          </a:p>
          <a:p>
            <a:r>
              <a:rPr lang="en-GB" sz="3600" dirty="0"/>
              <a:t>Similar justifications in Laidlaw case and Battlefields.</a:t>
            </a:r>
          </a:p>
        </p:txBody>
      </p:sp>
    </p:spTree>
    <p:extLst>
      <p:ext uri="{BB962C8B-B14F-4D97-AF65-F5344CB8AC3E}">
        <p14:creationId xmlns:p14="http://schemas.microsoft.com/office/powerpoint/2010/main" val="37832414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1D3A0B-DFEA-F63B-3C6C-2DFF912E4B75}"/>
              </a:ext>
            </a:extLst>
          </p:cNvPr>
          <p:cNvSpPr>
            <a:spLocks noGrp="1"/>
          </p:cNvSpPr>
          <p:nvPr>
            <p:ph type="title"/>
          </p:nvPr>
        </p:nvSpPr>
        <p:spPr>
          <a:xfrm>
            <a:off x="838200" y="365125"/>
            <a:ext cx="10515600" cy="1325563"/>
          </a:xfrm>
        </p:spPr>
        <p:txBody>
          <a:bodyPr>
            <a:normAutofit/>
          </a:bodyPr>
          <a:lstStyle/>
          <a:p>
            <a:r>
              <a:rPr lang="en-GB" sz="5400"/>
              <a:t>Interpersonal violence and gender</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C64B55-F017-E4A8-C42B-E18521433B74}"/>
              </a:ext>
            </a:extLst>
          </p:cNvPr>
          <p:cNvSpPr>
            <a:spLocks noGrp="1"/>
          </p:cNvSpPr>
          <p:nvPr>
            <p:ph idx="1"/>
          </p:nvPr>
        </p:nvSpPr>
        <p:spPr>
          <a:xfrm>
            <a:off x="838200" y="1929384"/>
            <a:ext cx="10515600" cy="4251960"/>
          </a:xfrm>
        </p:spPr>
        <p:txBody>
          <a:bodyPr>
            <a:normAutofit/>
          </a:bodyPr>
          <a:lstStyle/>
          <a:p>
            <a:r>
              <a:rPr lang="en-GB" sz="2200"/>
              <a:t>Driven by expectations white men brought to colonies?</a:t>
            </a:r>
          </a:p>
          <a:p>
            <a:r>
              <a:rPr lang="en-GB" sz="2200"/>
              <a:t>Colonies as a place of potential social and economic advancement</a:t>
            </a:r>
          </a:p>
          <a:p>
            <a:r>
              <a:rPr lang="en-GB" sz="2200"/>
              <a:t>Masculinity – support wife and children.</a:t>
            </a:r>
          </a:p>
          <a:p>
            <a:r>
              <a:rPr lang="en-GB" sz="2200"/>
              <a:t>1901-1911, white population of Southern Rhodesia doubled, but white men outnumbered white women 2:1 – especially imbalanced in age range 24-44. Competition for partners.</a:t>
            </a:r>
          </a:p>
          <a:p>
            <a:r>
              <a:rPr lang="en-GB" sz="2200"/>
              <a:t>High price of basic commodities – only those in senior positions could afford to support a family</a:t>
            </a:r>
          </a:p>
          <a:p>
            <a:r>
              <a:rPr lang="en-GB" sz="2200"/>
              <a:t>Precarious settler life – debt common.</a:t>
            </a:r>
          </a:p>
          <a:p>
            <a:r>
              <a:rPr lang="en-GB" sz="2200"/>
              <a:t>‘Poor whiteism’ – Kenyan policy to deport indigent white people (McCulloch, 2007; Jackson, 2013).</a:t>
            </a:r>
          </a:p>
          <a:p>
            <a:endParaRPr lang="en-GB" sz="2200"/>
          </a:p>
        </p:txBody>
      </p:sp>
    </p:spTree>
    <p:extLst>
      <p:ext uri="{BB962C8B-B14F-4D97-AF65-F5344CB8AC3E}">
        <p14:creationId xmlns:p14="http://schemas.microsoft.com/office/powerpoint/2010/main" val="20404246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A35956-382E-F726-5592-F62F39D04E7B}"/>
              </a:ext>
            </a:extLst>
          </p:cNvPr>
          <p:cNvSpPr>
            <a:spLocks noGrp="1"/>
          </p:cNvSpPr>
          <p:nvPr>
            <p:ph type="title"/>
          </p:nvPr>
        </p:nvSpPr>
        <p:spPr>
          <a:xfrm>
            <a:off x="838200" y="365125"/>
            <a:ext cx="10515600" cy="1325563"/>
          </a:xfrm>
        </p:spPr>
        <p:txBody>
          <a:bodyPr>
            <a:normAutofit/>
          </a:bodyPr>
          <a:lstStyle/>
          <a:p>
            <a:r>
              <a:rPr lang="en-GB" sz="5400"/>
              <a:t>Interpersonal violence and gender</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3F8A8A-BF10-7A47-FEA1-C7BAC640DD85}"/>
              </a:ext>
            </a:extLst>
          </p:cNvPr>
          <p:cNvSpPr>
            <a:spLocks noGrp="1"/>
          </p:cNvSpPr>
          <p:nvPr>
            <p:ph idx="1"/>
          </p:nvPr>
        </p:nvSpPr>
        <p:spPr>
          <a:xfrm>
            <a:off x="838200" y="1929384"/>
            <a:ext cx="10515600" cy="4251960"/>
          </a:xfrm>
        </p:spPr>
        <p:txBody>
          <a:bodyPr>
            <a:normAutofit/>
          </a:bodyPr>
          <a:lstStyle/>
          <a:p>
            <a:r>
              <a:rPr lang="en-GB" sz="1900" dirty="0"/>
              <a:t>Gender determined appropriate/inappropriate uses of violence (McCulloch, 2007)</a:t>
            </a:r>
          </a:p>
          <a:p>
            <a:r>
              <a:rPr lang="en-GB" sz="1900" dirty="0"/>
              <a:t>1934 Selwyn Case – Helen Selwyn and 5 Black employees charged with murder of Keyen </a:t>
            </a:r>
            <a:r>
              <a:rPr lang="en-GB" sz="1900" dirty="0" err="1"/>
              <a:t>Luyamoion</a:t>
            </a:r>
            <a:r>
              <a:rPr lang="en-GB" sz="1900" dirty="0"/>
              <a:t> at Mrs Selwyn’s farm, Kitale, Kenya. </a:t>
            </a:r>
          </a:p>
          <a:p>
            <a:r>
              <a:rPr lang="en-GB" sz="1900" dirty="0"/>
              <a:t>8 June 1934, theft of cowbells. Suk men apprehended on nearby farm. Mrs Selwyn ordered they be beaten with a whip. </a:t>
            </a:r>
            <a:r>
              <a:rPr lang="en-GB" sz="1900" dirty="0" err="1"/>
              <a:t>Luyamoion</a:t>
            </a:r>
            <a:r>
              <a:rPr lang="en-GB" sz="1900" dirty="0"/>
              <a:t> died 25 June from shock and septicaemia.</a:t>
            </a:r>
          </a:p>
          <a:p>
            <a:r>
              <a:rPr lang="en-GB" sz="1900" dirty="0"/>
              <a:t>Mrs Selwyn and her husband lived in Kitale with their family, Major Selwyn disabled as a result of injuries sustained in WWI – Mrs Selwyn managed the farm in his place.</a:t>
            </a:r>
          </a:p>
          <a:p>
            <a:r>
              <a:rPr lang="en-GB" sz="1900" dirty="0"/>
              <a:t>Mrs Selwyn’s defence: No intention of causing serious injury to the deceased; </a:t>
            </a:r>
            <a:r>
              <a:rPr lang="en-GB" sz="1900" dirty="0" err="1"/>
              <a:t>Luyamoion</a:t>
            </a:r>
            <a:r>
              <a:rPr lang="en-GB" sz="1900" dirty="0"/>
              <a:t> didn’t die as direct result of beating; forced to take matters into her own hands because of lack of effective police presence. </a:t>
            </a:r>
            <a:r>
              <a:rPr lang="en-GB" sz="1900" dirty="0" err="1"/>
              <a:t>Selwyns</a:t>
            </a:r>
            <a:r>
              <a:rPr lang="en-GB" sz="1900" dirty="0"/>
              <a:t> could not afford their own security, beatings were attempt by Mrs Selwyn to protect her property. She claimed it was ‘only an ordinary beating’, expressed annoyance the case had been brought to trial. </a:t>
            </a:r>
          </a:p>
        </p:txBody>
      </p:sp>
    </p:spTree>
    <p:extLst>
      <p:ext uri="{BB962C8B-B14F-4D97-AF65-F5344CB8AC3E}">
        <p14:creationId xmlns:p14="http://schemas.microsoft.com/office/powerpoint/2010/main" val="18487002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C249B5-C592-E61F-E6C8-0EE44FAAEBD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94230-BC19-7470-D2E4-BFB14AFDC80B}"/>
              </a:ext>
            </a:extLst>
          </p:cNvPr>
          <p:cNvSpPr>
            <a:spLocks noGrp="1"/>
          </p:cNvSpPr>
          <p:nvPr>
            <p:ph type="title"/>
          </p:nvPr>
        </p:nvSpPr>
        <p:spPr>
          <a:xfrm>
            <a:off x="838200" y="365125"/>
            <a:ext cx="10515600" cy="1325563"/>
          </a:xfrm>
        </p:spPr>
        <p:txBody>
          <a:bodyPr>
            <a:normAutofit/>
          </a:bodyPr>
          <a:lstStyle/>
          <a:p>
            <a:r>
              <a:rPr lang="en-GB" sz="5400"/>
              <a:t>Interpersonal violence and gender</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8DC656-F02B-9DC4-FA85-059F08F2C18B}"/>
              </a:ext>
            </a:extLst>
          </p:cNvPr>
          <p:cNvSpPr>
            <a:spLocks noGrp="1"/>
          </p:cNvSpPr>
          <p:nvPr>
            <p:ph idx="1"/>
          </p:nvPr>
        </p:nvSpPr>
        <p:spPr>
          <a:xfrm>
            <a:off x="838200" y="1929384"/>
            <a:ext cx="10515600" cy="4251960"/>
          </a:xfrm>
        </p:spPr>
        <p:txBody>
          <a:bodyPr>
            <a:normAutofit fontScale="85000" lnSpcReduction="10000"/>
          </a:bodyPr>
          <a:lstStyle/>
          <a:p>
            <a:r>
              <a:rPr lang="en-GB" sz="3200" dirty="0"/>
              <a:t>Jury found Mrs Selwyn guilty of manslaughter with a recommendation for mercy. Sentence – 12 months imprisonment.</a:t>
            </a:r>
          </a:p>
          <a:p>
            <a:r>
              <a:rPr lang="en-GB" sz="3200" dirty="0"/>
              <a:t>Justice Webb, new to Kenya, expressed dismay at Mrs Selwyn's evidence, in which she treated her act as a matter of no consequence. </a:t>
            </a:r>
          </a:p>
          <a:p>
            <a:r>
              <a:rPr lang="en-GB" sz="3200" dirty="0"/>
              <a:t>Selwyn case unusual – charge was murder, not culpable homicide. White men who faced trial for similar offences and were equally unremorseful were never charged with murder. </a:t>
            </a:r>
          </a:p>
          <a:p>
            <a:r>
              <a:rPr lang="en-GB" sz="3200" dirty="0"/>
              <a:t>Woman’s use of violence – especially woman who managed a farm (man’s role) and showed no remorse – punished more harshly.</a:t>
            </a:r>
          </a:p>
          <a:p>
            <a:pPr marL="0" indent="0">
              <a:buNone/>
            </a:pPr>
            <a:endParaRPr lang="en-GB" sz="2200" dirty="0"/>
          </a:p>
        </p:txBody>
      </p:sp>
    </p:spTree>
    <p:extLst>
      <p:ext uri="{BB962C8B-B14F-4D97-AF65-F5344CB8AC3E}">
        <p14:creationId xmlns:p14="http://schemas.microsoft.com/office/powerpoint/2010/main" val="27664733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CE0C05-2AE8-C4DF-4E5A-A76F3F162B5E}"/>
              </a:ext>
            </a:extLst>
          </p:cNvPr>
          <p:cNvSpPr>
            <a:spLocks noGrp="1"/>
          </p:cNvSpPr>
          <p:nvPr>
            <p:ph type="title"/>
          </p:nvPr>
        </p:nvSpPr>
        <p:spPr>
          <a:xfrm>
            <a:off x="838200" y="365125"/>
            <a:ext cx="10515600" cy="1325563"/>
          </a:xfrm>
        </p:spPr>
        <p:txBody>
          <a:bodyPr>
            <a:normAutofit/>
          </a:bodyPr>
          <a:lstStyle/>
          <a:p>
            <a:r>
              <a:rPr lang="en-GB" sz="5400"/>
              <a:t>Anti-colonial struggle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2EF1EE-959B-566A-C7AC-38C059C3A09B}"/>
              </a:ext>
            </a:extLst>
          </p:cNvPr>
          <p:cNvSpPr>
            <a:spLocks noGrp="1"/>
          </p:cNvSpPr>
          <p:nvPr>
            <p:ph idx="1"/>
          </p:nvPr>
        </p:nvSpPr>
        <p:spPr>
          <a:xfrm>
            <a:off x="838200" y="1929384"/>
            <a:ext cx="10515600" cy="4251960"/>
          </a:xfrm>
        </p:spPr>
        <p:txBody>
          <a:bodyPr>
            <a:normAutofit/>
          </a:bodyPr>
          <a:lstStyle/>
          <a:p>
            <a:r>
              <a:rPr lang="en-GB" sz="4000" dirty="0"/>
              <a:t>Particularly brutal in Aden, Malaya, Kenya, Cyprus</a:t>
            </a:r>
          </a:p>
          <a:p>
            <a:r>
              <a:rPr lang="en-GB" sz="4000" dirty="0"/>
              <a:t>Kenya (1952-60) – brutal repression of the Kenya Land and Freedom Army, also legal violence</a:t>
            </a:r>
          </a:p>
          <a:p>
            <a:endParaRPr lang="en-GB" sz="2200" dirty="0"/>
          </a:p>
        </p:txBody>
      </p:sp>
    </p:spTree>
    <p:extLst>
      <p:ext uri="{BB962C8B-B14F-4D97-AF65-F5344CB8AC3E}">
        <p14:creationId xmlns:p14="http://schemas.microsoft.com/office/powerpoint/2010/main" val="22451039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6EC5B4-D191-8027-52BD-229635AB96FF}"/>
              </a:ext>
            </a:extLst>
          </p:cNvPr>
          <p:cNvSpPr>
            <a:spLocks noGrp="1"/>
          </p:cNvSpPr>
          <p:nvPr>
            <p:ph type="title"/>
          </p:nvPr>
        </p:nvSpPr>
        <p:spPr>
          <a:xfrm>
            <a:off x="838200" y="365125"/>
            <a:ext cx="10515600" cy="1325563"/>
          </a:xfrm>
        </p:spPr>
        <p:txBody>
          <a:bodyPr>
            <a:normAutofit/>
          </a:bodyPr>
          <a:lstStyle/>
          <a:p>
            <a:r>
              <a:rPr lang="en-GB" sz="5400"/>
              <a:t>Reporting on anti-colonial violence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ED10138-0746-69C3-693F-0982511695D1}"/>
              </a:ext>
            </a:extLst>
          </p:cNvPr>
          <p:cNvSpPr>
            <a:spLocks noGrp="1"/>
          </p:cNvSpPr>
          <p:nvPr>
            <p:ph idx="1"/>
          </p:nvPr>
        </p:nvSpPr>
        <p:spPr>
          <a:xfrm>
            <a:off x="838200" y="1929384"/>
            <a:ext cx="10515600" cy="4251960"/>
          </a:xfrm>
        </p:spPr>
        <p:txBody>
          <a:bodyPr>
            <a:normAutofit/>
          </a:bodyPr>
          <a:lstStyle/>
          <a:p>
            <a:r>
              <a:rPr lang="en-GB" sz="4000" dirty="0"/>
              <a:t>How is the struggle represented in colonial newsreels?</a:t>
            </a:r>
          </a:p>
          <a:p>
            <a:r>
              <a:rPr lang="en-GB" sz="4000" dirty="0"/>
              <a:t>How is the legal system represented?</a:t>
            </a:r>
          </a:p>
          <a:p>
            <a:r>
              <a:rPr lang="en-GB" sz="4000" dirty="0"/>
              <a:t>Any other observations</a:t>
            </a:r>
          </a:p>
        </p:txBody>
      </p:sp>
    </p:spTree>
    <p:extLst>
      <p:ext uri="{BB962C8B-B14F-4D97-AF65-F5344CB8AC3E}">
        <p14:creationId xmlns:p14="http://schemas.microsoft.com/office/powerpoint/2010/main" val="37094777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Kenya - Mau Mau Uprising">
            <a:hlinkClick r:id="" action="ppaction://media"/>
            <a:extLst>
              <a:ext uri="{FF2B5EF4-FFF2-40B4-BE49-F238E27FC236}">
                <a16:creationId xmlns:a16="http://schemas.microsoft.com/office/drawing/2014/main" id="{DC1CD446-91EE-81A7-0575-C54932701979}"/>
              </a:ext>
            </a:extLst>
          </p:cNvPr>
          <p:cNvPicPr>
            <a:picLocks noGrp="1" noRot="1" noChangeAspect="1"/>
          </p:cNvPicPr>
          <p:nvPr>
            <p:ph idx="1"/>
            <a:videoFile r:link="rId1"/>
          </p:nvPr>
        </p:nvPicPr>
        <p:blipFill>
          <a:blip r:embed="rId3"/>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82493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The Mark Of The Mau Mau - Exclusive (1953)">
            <a:hlinkClick r:id="" action="ppaction://media"/>
            <a:extLst>
              <a:ext uri="{FF2B5EF4-FFF2-40B4-BE49-F238E27FC236}">
                <a16:creationId xmlns:a16="http://schemas.microsoft.com/office/drawing/2014/main" id="{A1D4B348-F8CB-A572-53E0-08BF39FD222E}"/>
              </a:ext>
            </a:extLst>
          </p:cNvPr>
          <p:cNvPicPr>
            <a:picLocks noGrp="1" noRot="1" noChangeAspect="1"/>
          </p:cNvPicPr>
          <p:nvPr>
            <p:ph idx="1"/>
            <a:videoFile r:link="rId1"/>
          </p:nvPr>
        </p:nvPicPr>
        <p:blipFill>
          <a:blip r:embed="rId3"/>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2239497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6FE804E-3FFD-5937-BEA7-89349067D179}"/>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44F171-DE54-E5C7-D256-AB1CA253559C}"/>
              </a:ext>
            </a:extLst>
          </p:cNvPr>
          <p:cNvSpPr>
            <a:spLocks noGrp="1"/>
          </p:cNvSpPr>
          <p:nvPr>
            <p:ph type="title"/>
          </p:nvPr>
        </p:nvSpPr>
        <p:spPr>
          <a:xfrm>
            <a:off x="838200" y="365125"/>
            <a:ext cx="10515600" cy="1325563"/>
          </a:xfrm>
        </p:spPr>
        <p:txBody>
          <a:bodyPr>
            <a:normAutofit/>
          </a:bodyPr>
          <a:lstStyle/>
          <a:p>
            <a:r>
              <a:rPr lang="en-GB" sz="5400"/>
              <a:t>Reporting on anti-colonial violence</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AC7440-1284-CFAC-D2AD-D140A91C8730}"/>
              </a:ext>
            </a:extLst>
          </p:cNvPr>
          <p:cNvSpPr>
            <a:spLocks noGrp="1"/>
          </p:cNvSpPr>
          <p:nvPr>
            <p:ph idx="1"/>
          </p:nvPr>
        </p:nvSpPr>
        <p:spPr>
          <a:xfrm>
            <a:off x="838200" y="1929384"/>
            <a:ext cx="10515600" cy="4251960"/>
          </a:xfrm>
        </p:spPr>
        <p:txBody>
          <a:bodyPr>
            <a:normAutofit/>
          </a:bodyPr>
          <a:lstStyle/>
          <a:p>
            <a:r>
              <a:rPr lang="en-GB" sz="4400" dirty="0"/>
              <a:t>How is the struggle represented in colonial newsreels?</a:t>
            </a:r>
          </a:p>
          <a:p>
            <a:r>
              <a:rPr lang="en-GB" sz="4400" dirty="0"/>
              <a:t>How is the legal system represented?</a:t>
            </a:r>
          </a:p>
          <a:p>
            <a:r>
              <a:rPr lang="en-GB" sz="4400" dirty="0"/>
              <a:t>Any other observations</a:t>
            </a:r>
          </a:p>
        </p:txBody>
      </p:sp>
    </p:spTree>
    <p:extLst>
      <p:ext uri="{BB962C8B-B14F-4D97-AF65-F5344CB8AC3E}">
        <p14:creationId xmlns:p14="http://schemas.microsoft.com/office/powerpoint/2010/main" val="24151951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78B1D9-1AA5-1AD5-627F-FB3314165F2E}"/>
              </a:ext>
            </a:extLst>
          </p:cNvPr>
          <p:cNvSpPr>
            <a:spLocks noGrp="1"/>
          </p:cNvSpPr>
          <p:nvPr>
            <p:ph type="title"/>
          </p:nvPr>
        </p:nvSpPr>
        <p:spPr>
          <a:xfrm>
            <a:off x="572493" y="238539"/>
            <a:ext cx="11018520" cy="1434415"/>
          </a:xfrm>
        </p:spPr>
        <p:txBody>
          <a:bodyPr anchor="b">
            <a:normAutofit/>
          </a:bodyPr>
          <a:lstStyle/>
          <a:p>
            <a:r>
              <a:rPr lang="en-GB" sz="5400"/>
              <a:t>Contested nature of violence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3A347B-8860-49E1-38D0-D207EF94E647}"/>
              </a:ext>
            </a:extLst>
          </p:cNvPr>
          <p:cNvSpPr>
            <a:spLocks noGrp="1"/>
          </p:cNvSpPr>
          <p:nvPr>
            <p:ph idx="1"/>
          </p:nvPr>
        </p:nvSpPr>
        <p:spPr>
          <a:xfrm>
            <a:off x="572493" y="2071316"/>
            <a:ext cx="6713552" cy="4119172"/>
          </a:xfrm>
        </p:spPr>
        <p:txBody>
          <a:bodyPr anchor="t">
            <a:normAutofit/>
          </a:bodyPr>
          <a:lstStyle/>
          <a:p>
            <a:r>
              <a:rPr lang="en-GB" sz="2000" dirty="0"/>
              <a:t>Conflicts with Colonial Office and Parliament</a:t>
            </a:r>
          </a:p>
          <a:p>
            <a:r>
              <a:rPr lang="en-GB" sz="2000" dirty="0"/>
              <a:t>Conflicts within settler communities (Okia, 2004).</a:t>
            </a:r>
          </a:p>
          <a:p>
            <a:r>
              <a:rPr lang="en-GB" sz="2000" dirty="0"/>
              <a:t>Responses to violence amongst the colonised</a:t>
            </a:r>
          </a:p>
          <a:p>
            <a:r>
              <a:rPr lang="en-GB" sz="2000" dirty="0"/>
              <a:t>Heath (2017): Most Indian newspapers hostile to the anti-colonial violence that began in the early C20th, critiques of colonial violence were mild.</a:t>
            </a:r>
          </a:p>
          <a:p>
            <a:r>
              <a:rPr lang="en-GB" sz="2000" dirty="0"/>
              <a:t>But needs context – newspaper publishers/editors tended to be elites, benefited the most from colonialism, feared losing status. Also close monitoring of Indian press after 1860s, with severe punishments for sedition introduced at end of C19th.</a:t>
            </a:r>
          </a:p>
        </p:txBody>
      </p:sp>
      <p:pic>
        <p:nvPicPr>
          <p:cNvPr id="4" name="Picture 3">
            <a:extLst>
              <a:ext uri="{FF2B5EF4-FFF2-40B4-BE49-F238E27FC236}">
                <a16:creationId xmlns:a16="http://schemas.microsoft.com/office/drawing/2014/main" id="{A7C72169-0720-EF63-EF13-EE5CDD6A6784}"/>
              </a:ext>
            </a:extLst>
          </p:cNvPr>
          <p:cNvPicPr>
            <a:picLocks noChangeAspect="1"/>
          </p:cNvPicPr>
          <p:nvPr/>
        </p:nvPicPr>
        <p:blipFill>
          <a:blip r:embed="rId2"/>
          <a:srcRect r="2" b="21439"/>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0121163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C03838-E531-01F7-EAA9-B2E3F96A705B}"/>
              </a:ext>
            </a:extLst>
          </p:cNvPr>
          <p:cNvSpPr>
            <a:spLocks noGrp="1"/>
          </p:cNvSpPr>
          <p:nvPr>
            <p:ph type="title"/>
          </p:nvPr>
        </p:nvSpPr>
        <p:spPr>
          <a:xfrm>
            <a:off x="838200" y="365125"/>
            <a:ext cx="10515600" cy="1325563"/>
          </a:xfrm>
        </p:spPr>
        <p:txBody>
          <a:bodyPr>
            <a:normAutofit/>
          </a:bodyPr>
          <a:lstStyle/>
          <a:p>
            <a:r>
              <a:rPr lang="en-GB" sz="5400"/>
              <a:t>In small groups…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79E00D-76F6-AC92-9CBE-EB94ED4A46E6}"/>
              </a:ext>
            </a:extLst>
          </p:cNvPr>
          <p:cNvSpPr>
            <a:spLocks noGrp="1"/>
          </p:cNvSpPr>
          <p:nvPr>
            <p:ph idx="1"/>
          </p:nvPr>
        </p:nvSpPr>
        <p:spPr>
          <a:xfrm>
            <a:off x="838200" y="1929384"/>
            <a:ext cx="10515600" cy="4251960"/>
          </a:xfrm>
        </p:spPr>
        <p:txBody>
          <a:bodyPr>
            <a:normAutofit/>
          </a:bodyPr>
          <a:lstStyle/>
          <a:p>
            <a:r>
              <a:rPr lang="en-GB" sz="4800" dirty="0"/>
              <a:t>How is imperial violence remembered or forgotten in popular perceptions?</a:t>
            </a:r>
          </a:p>
          <a:p>
            <a:r>
              <a:rPr lang="en-GB" sz="4800" dirty="0"/>
              <a:t>Should former imperial powers offer apologies or reparations?</a:t>
            </a:r>
          </a:p>
        </p:txBody>
      </p:sp>
    </p:spTree>
    <p:extLst>
      <p:ext uri="{BB962C8B-B14F-4D97-AF65-F5344CB8AC3E}">
        <p14:creationId xmlns:p14="http://schemas.microsoft.com/office/powerpoint/2010/main" val="33724332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D193E1-B434-EA85-BCC7-0E08BD6BE8E2}"/>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16D010-2F1C-E7D8-D368-FDA4583230A4}"/>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3493CD-EAC8-56F2-EC78-533F3DC69EB5}"/>
              </a:ext>
            </a:extLst>
          </p:cNvPr>
          <p:cNvSpPr>
            <a:spLocks noGrp="1"/>
          </p:cNvSpPr>
          <p:nvPr>
            <p:ph idx="1"/>
          </p:nvPr>
        </p:nvSpPr>
        <p:spPr>
          <a:xfrm>
            <a:off x="838200" y="1929384"/>
            <a:ext cx="10515600" cy="4251960"/>
          </a:xfrm>
        </p:spPr>
        <p:txBody>
          <a:bodyPr>
            <a:normAutofit/>
          </a:bodyPr>
          <a:lstStyle/>
          <a:p>
            <a:r>
              <a:rPr lang="en-GB" sz="2400" dirty="0"/>
              <a:t>David M. Anderson, ‘Guilty Secrets: Deceit, Denial and the Discovery of Kenya’s “Migrated Archive”, </a:t>
            </a:r>
            <a:r>
              <a:rPr lang="en-GB" sz="2400" i="1" dirty="0"/>
              <a:t>History Workshop Journal </a:t>
            </a:r>
            <a:r>
              <a:rPr lang="en-GB" sz="2400" dirty="0"/>
              <a:t>80 (2015), 142-160.</a:t>
            </a:r>
          </a:p>
          <a:p>
            <a:r>
              <a:rPr lang="en-GB" sz="2400" dirty="0"/>
              <a:t>Talal Asad, ‘On torture, or cruel, inhuman and degrading treatment’ in Arthur Kleinman, Veena Das and Margaret Lock (eds.), </a:t>
            </a:r>
            <a:r>
              <a:rPr lang="en-GB" sz="2400" i="1" dirty="0"/>
              <a:t>Social Suffering </a:t>
            </a:r>
            <a:r>
              <a:rPr lang="en-GB" sz="2400" dirty="0"/>
              <a:t>(University of California Press, 1997), pp. 285-308.</a:t>
            </a:r>
          </a:p>
          <a:p>
            <a:r>
              <a:rPr lang="en-GB" sz="2400" dirty="0"/>
              <a:t>Florence </a:t>
            </a:r>
            <a:r>
              <a:rPr lang="en-GB" sz="2400" dirty="0" err="1"/>
              <a:t>Bernault</a:t>
            </a:r>
            <a:r>
              <a:rPr lang="en-GB" sz="2400" dirty="0"/>
              <a:t> and Jan-Georg Deutsch, ‘Control and Excess: Histories of Violence in Africa’, </a:t>
            </a:r>
            <a:r>
              <a:rPr lang="en-GB" sz="2400" i="1" dirty="0"/>
              <a:t>Africa </a:t>
            </a:r>
            <a:r>
              <a:rPr lang="en-GB" sz="2400" dirty="0"/>
              <a:t>85.3 (2015), 385-394.</a:t>
            </a:r>
          </a:p>
          <a:p>
            <a:r>
              <a:rPr lang="en-GB" sz="2400" dirty="0"/>
              <a:t>Walter Benjamin, ‘Critique of Violence’ in </a:t>
            </a:r>
            <a:r>
              <a:rPr lang="en-GB" sz="2400" i="1" dirty="0"/>
              <a:t>Reflections: Essays, Aphorisms, Autobiographical Writings </a:t>
            </a:r>
            <a:r>
              <a:rPr lang="en-GB" sz="2400" dirty="0"/>
              <a:t>(</a:t>
            </a:r>
            <a:r>
              <a:rPr lang="en-GB" sz="2400" dirty="0" err="1"/>
              <a:t>Shocken</a:t>
            </a:r>
            <a:r>
              <a:rPr lang="en-GB" sz="2400" dirty="0"/>
              <a:t>, 1978), pp. 277-300.</a:t>
            </a:r>
          </a:p>
          <a:p>
            <a:r>
              <a:rPr lang="en-GB" sz="2400" dirty="0"/>
              <a:t>Partha Chatterjee, </a:t>
            </a:r>
            <a:r>
              <a:rPr lang="en-GB" sz="2400" i="1" dirty="0"/>
              <a:t>The Nation and Its Fragments: Colonial and Postcolonial Histories </a:t>
            </a:r>
            <a:r>
              <a:rPr lang="en-GB" sz="2400" dirty="0"/>
              <a:t>(Princeton University Press, 1993).</a:t>
            </a:r>
          </a:p>
        </p:txBody>
      </p:sp>
    </p:spTree>
    <p:extLst>
      <p:ext uri="{BB962C8B-B14F-4D97-AF65-F5344CB8AC3E}">
        <p14:creationId xmlns:p14="http://schemas.microsoft.com/office/powerpoint/2010/main" val="6176350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CEA61B-C12B-7869-C4A5-CD16170E2A8C}"/>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0D97787-64E0-566F-2526-D0055F4A8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A43243-A15B-626B-C089-6753B5C5F9A5}"/>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23" name="sketch line">
            <a:extLst>
              <a:ext uri="{FF2B5EF4-FFF2-40B4-BE49-F238E27FC236}">
                <a16:creationId xmlns:a16="http://schemas.microsoft.com/office/drawing/2014/main" id="{9716C2C6-D065-5C80-5A98-96CF963E63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71862EE-E135-EAA7-DFD7-CD78559AD0DD}"/>
              </a:ext>
            </a:extLst>
          </p:cNvPr>
          <p:cNvSpPr>
            <a:spLocks noGrp="1"/>
          </p:cNvSpPr>
          <p:nvPr>
            <p:ph idx="1"/>
          </p:nvPr>
        </p:nvSpPr>
        <p:spPr>
          <a:xfrm>
            <a:off x="838200" y="1929384"/>
            <a:ext cx="10515600" cy="4251960"/>
          </a:xfrm>
        </p:spPr>
        <p:txBody>
          <a:bodyPr>
            <a:normAutofit fontScale="92500" lnSpcReduction="10000"/>
          </a:bodyPr>
          <a:lstStyle/>
          <a:p>
            <a:r>
              <a:rPr lang="en-GB" sz="3200" dirty="0"/>
              <a:t>Frederick Cooper, 'Conflict and connection: rethinking African colonial history', American Historical Review 99.5 (1994), 1516-45.</a:t>
            </a:r>
          </a:p>
          <a:p>
            <a:r>
              <a:rPr lang="en-GB" sz="3200" dirty="0"/>
              <a:t>Aime Cesaire, </a:t>
            </a:r>
            <a:r>
              <a:rPr lang="en-GB" sz="3200" i="1" dirty="0" err="1"/>
              <a:t>Discours</a:t>
            </a:r>
            <a:r>
              <a:rPr lang="en-GB" sz="3200" i="1" dirty="0"/>
              <a:t> sur le </a:t>
            </a:r>
            <a:r>
              <a:rPr lang="en-GB" sz="3200" i="1" dirty="0" err="1"/>
              <a:t>colonialisme</a:t>
            </a:r>
            <a:r>
              <a:rPr lang="en-GB" sz="3200" i="1" dirty="0"/>
              <a:t> </a:t>
            </a:r>
            <a:r>
              <a:rPr lang="en-GB" sz="3200" dirty="0"/>
              <a:t>(</a:t>
            </a:r>
            <a:r>
              <a:rPr lang="en-GB" sz="3200" dirty="0" err="1"/>
              <a:t>Reclame</a:t>
            </a:r>
            <a:r>
              <a:rPr lang="en-GB" sz="3200" dirty="0"/>
              <a:t>, 1950).</a:t>
            </a:r>
          </a:p>
          <a:p>
            <a:r>
              <a:rPr lang="en-GB" sz="3200" dirty="0"/>
              <a:t>Mike Davis, </a:t>
            </a:r>
            <a:r>
              <a:rPr lang="en-GB" sz="3200" i="1" dirty="0"/>
              <a:t>Late Victorian Holocausts: El Nino Famines and the Making of the Third World </a:t>
            </a:r>
            <a:r>
              <a:rPr lang="en-GB" sz="3200" dirty="0"/>
              <a:t>(London, 2001).</a:t>
            </a:r>
          </a:p>
          <a:p>
            <a:r>
              <a:rPr lang="en-GB" sz="3200" dirty="0"/>
              <a:t>Frantz Fanon, </a:t>
            </a:r>
            <a:r>
              <a:rPr lang="en-GB" sz="3200" i="1" dirty="0"/>
              <a:t>The Wretched of the Earth </a:t>
            </a:r>
            <a:r>
              <a:rPr lang="en-GB" sz="3200" dirty="0"/>
              <a:t>(Francois Maspero, 1961)</a:t>
            </a:r>
          </a:p>
          <a:p>
            <a:r>
              <a:rPr lang="en-GB" sz="3200" dirty="0"/>
              <a:t>Frantz Fanon, </a:t>
            </a:r>
            <a:r>
              <a:rPr lang="en-GB" sz="3200" i="1" dirty="0"/>
              <a:t>Black Skin, White Masks </a:t>
            </a:r>
            <a:r>
              <a:rPr lang="en-GB" sz="3200" dirty="0"/>
              <a:t>(Grove Press, 1967)</a:t>
            </a:r>
          </a:p>
        </p:txBody>
      </p:sp>
    </p:spTree>
    <p:extLst>
      <p:ext uri="{BB962C8B-B14F-4D97-AF65-F5344CB8AC3E}">
        <p14:creationId xmlns:p14="http://schemas.microsoft.com/office/powerpoint/2010/main" val="24459007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53F685-AC13-56DB-E848-2D73FBAC0E7E}"/>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623A832-6B53-ECAC-0E34-669DF7846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1BD76C-E3A2-7320-C519-532479219472}"/>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23" name="sketch line">
            <a:extLst>
              <a:ext uri="{FF2B5EF4-FFF2-40B4-BE49-F238E27FC236}">
                <a16:creationId xmlns:a16="http://schemas.microsoft.com/office/drawing/2014/main" id="{B16DF8D2-A741-C289-5057-75482B800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48B86C-0196-B30D-47E9-F150D0094F35}"/>
              </a:ext>
            </a:extLst>
          </p:cNvPr>
          <p:cNvSpPr>
            <a:spLocks noGrp="1"/>
          </p:cNvSpPr>
          <p:nvPr>
            <p:ph idx="1"/>
          </p:nvPr>
        </p:nvSpPr>
        <p:spPr>
          <a:xfrm>
            <a:off x="838200" y="1929384"/>
            <a:ext cx="10515600" cy="4251960"/>
          </a:xfrm>
        </p:spPr>
        <p:txBody>
          <a:bodyPr>
            <a:normAutofit lnSpcReduction="10000"/>
          </a:bodyPr>
          <a:lstStyle/>
          <a:p>
            <a:r>
              <a:rPr lang="en-GB" sz="2400" dirty="0"/>
              <a:t>Johan Galtung, ‘Violence, Peace and Peace Research’, </a:t>
            </a:r>
            <a:r>
              <a:rPr lang="en-GB" sz="2400" i="1" dirty="0"/>
              <a:t>Journal of Peace Research </a:t>
            </a:r>
            <a:r>
              <a:rPr lang="en-GB" sz="2400" dirty="0"/>
              <a:t>6.3 (1969), 167-191.</a:t>
            </a:r>
          </a:p>
          <a:p>
            <a:r>
              <a:rPr lang="en-GB" sz="2400" dirty="0"/>
              <a:t>Prisca A. Gobo and </a:t>
            </a:r>
            <a:r>
              <a:rPr lang="en-GB" sz="2400" dirty="0" err="1"/>
              <a:t>Uwadiunor</a:t>
            </a:r>
            <a:r>
              <a:rPr lang="en-GB" sz="2400" dirty="0"/>
              <a:t> Nkem Isaac, ‘Land Alienation in Settler Colonies Compared: Kenya, Zimbabwe and South Africa’, </a:t>
            </a:r>
            <a:r>
              <a:rPr lang="en-GB" sz="2400" i="1" dirty="0"/>
              <a:t>South-South Journal of Humanities and International Studies </a:t>
            </a:r>
            <a:r>
              <a:rPr lang="en-GB" sz="2400" dirty="0"/>
              <a:t>4.4 (2021).</a:t>
            </a:r>
          </a:p>
          <a:p>
            <a:r>
              <a:rPr lang="en-GB" sz="2400" dirty="0"/>
              <a:t>Daniel R. Headrick, ‘The Tools of Imperialism: Technology and the Expansion of European Colonial Empires in the Nineteenth Century’, </a:t>
            </a:r>
            <a:r>
              <a:rPr lang="en-GB" sz="2400" i="1" dirty="0"/>
              <a:t>Journal of Modern History </a:t>
            </a:r>
            <a:r>
              <a:rPr lang="en-GB" sz="2400" dirty="0"/>
              <a:t>51.2 (1979), 231-263.</a:t>
            </a:r>
          </a:p>
          <a:p>
            <a:r>
              <a:rPr lang="en-GB" sz="2400" dirty="0"/>
              <a:t>Deana Heath, ‘Torture, the state and sexual violence against men in colonial India’, </a:t>
            </a:r>
            <a:r>
              <a:rPr lang="en-GB" sz="2400" i="1" dirty="0"/>
              <a:t>Radical History Review </a:t>
            </a:r>
            <a:r>
              <a:rPr lang="en-GB" sz="2400" dirty="0"/>
              <a:t>126 (2016), 122-133 </a:t>
            </a:r>
          </a:p>
          <a:p>
            <a:r>
              <a:rPr lang="en-GB" sz="2400" dirty="0"/>
              <a:t>Deana Heath, ‘Colonial Violence’ in J. Hogg (ed.), </a:t>
            </a:r>
            <a:r>
              <a:rPr lang="en-GB" sz="2400" i="1" dirty="0"/>
              <a:t>Using Primary Sources: A Practical Guide for Students </a:t>
            </a:r>
            <a:r>
              <a:rPr lang="en-GB" sz="2400" dirty="0"/>
              <a:t>(Liverpool University Press, 2017).</a:t>
            </a:r>
          </a:p>
          <a:p>
            <a:pPr marL="0" indent="0">
              <a:buNone/>
            </a:pPr>
            <a:endParaRPr lang="en-GB" sz="2400" dirty="0"/>
          </a:p>
        </p:txBody>
      </p:sp>
    </p:spTree>
    <p:extLst>
      <p:ext uri="{BB962C8B-B14F-4D97-AF65-F5344CB8AC3E}">
        <p14:creationId xmlns:p14="http://schemas.microsoft.com/office/powerpoint/2010/main" val="361563147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8EC94AF-E090-810F-4D5D-77FEBD02296B}"/>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433EBD3-1E48-9B48-6A17-B5B720266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261B11-508C-1F8A-4CEA-B772758BA767}"/>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23" name="sketch line">
            <a:extLst>
              <a:ext uri="{FF2B5EF4-FFF2-40B4-BE49-F238E27FC236}">
                <a16:creationId xmlns:a16="http://schemas.microsoft.com/office/drawing/2014/main" id="{183D8376-3584-1989-EB53-C71003FFE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F18447-6937-E065-AB29-576ECA572571}"/>
              </a:ext>
            </a:extLst>
          </p:cNvPr>
          <p:cNvSpPr>
            <a:spLocks noGrp="1"/>
          </p:cNvSpPr>
          <p:nvPr>
            <p:ph idx="1"/>
          </p:nvPr>
        </p:nvSpPr>
        <p:spPr>
          <a:xfrm>
            <a:off x="838200" y="1929384"/>
            <a:ext cx="10515600" cy="4251960"/>
          </a:xfrm>
        </p:spPr>
        <p:txBody>
          <a:bodyPr>
            <a:normAutofit fontScale="77500" lnSpcReduction="20000"/>
          </a:bodyPr>
          <a:lstStyle/>
          <a:p>
            <a:r>
              <a:rPr lang="en-GB" sz="3200" dirty="0"/>
              <a:t>Eric Hobsbawm, </a:t>
            </a:r>
            <a:r>
              <a:rPr lang="en-GB" sz="3200" i="1" dirty="0"/>
              <a:t>The Age of Extremes: A History of the World, 1914-1991 </a:t>
            </a:r>
            <a:r>
              <a:rPr lang="en-GB" sz="3200" dirty="0"/>
              <a:t>(New York, 1994).</a:t>
            </a:r>
          </a:p>
          <a:p>
            <a:r>
              <a:rPr lang="en-GB" sz="3200" dirty="0"/>
              <a:t>Robert Holland (ed.), </a:t>
            </a:r>
            <a:r>
              <a:rPr lang="en-GB" sz="3200" i="1" dirty="0"/>
              <a:t>Emergencies and Disorders in the European Colonial Empires after 1945</a:t>
            </a:r>
            <a:r>
              <a:rPr lang="en-GB" sz="3200" dirty="0"/>
              <a:t> (London, 1994)</a:t>
            </a:r>
          </a:p>
          <a:p>
            <a:r>
              <a:rPr lang="en-GB" sz="3200" dirty="0"/>
              <a:t>Will Jackson, ‘Dangers to the Colony: Loose Women and the “Poor White” Problem in Kenya’, </a:t>
            </a:r>
            <a:r>
              <a:rPr lang="en-GB" sz="3200" i="1" dirty="0"/>
              <a:t>Journal of Colonialism and Colonial History </a:t>
            </a:r>
            <a:r>
              <a:rPr lang="en-GB" sz="3200" dirty="0"/>
              <a:t>14.2 (2013).</a:t>
            </a:r>
          </a:p>
          <a:p>
            <a:r>
              <a:rPr lang="en-GB" sz="3200" dirty="0"/>
              <a:t>David </a:t>
            </a:r>
            <a:r>
              <a:rPr lang="en-GB" sz="3200" dirty="0" err="1"/>
              <a:t>Killingray</a:t>
            </a:r>
            <a:r>
              <a:rPr lang="en-GB" sz="3200" dirty="0"/>
              <a:t>, ‘Colonial Warfare in West Africa, 1870-1914’ in J. A. de Moor and H. L. Wesseling (eds.), </a:t>
            </a:r>
            <a:r>
              <a:rPr lang="en-GB" sz="3200" i="1" dirty="0"/>
              <a:t>Imperialism and War: Essays on Colonial Wars in Asia and Africa </a:t>
            </a:r>
            <a:r>
              <a:rPr lang="en-GB" sz="3200" dirty="0"/>
              <a:t>(Brill, 1989), pp. 146-167.</a:t>
            </a:r>
          </a:p>
          <a:p>
            <a:r>
              <a:rPr lang="en-GB" sz="3200" dirty="0"/>
              <a:t>Jock McCulloch, ‘Empire and Violence, 1900-1939’, in Philippa Levine (ed.), </a:t>
            </a:r>
            <a:r>
              <a:rPr lang="en-GB" sz="3200" i="1" dirty="0"/>
              <a:t>Gender and Empire </a:t>
            </a:r>
            <a:r>
              <a:rPr lang="en-GB" sz="3200" dirty="0"/>
              <a:t>(Oxford University Press, 2007), pp. 220-239.</a:t>
            </a:r>
          </a:p>
        </p:txBody>
      </p:sp>
    </p:spTree>
    <p:extLst>
      <p:ext uri="{BB962C8B-B14F-4D97-AF65-F5344CB8AC3E}">
        <p14:creationId xmlns:p14="http://schemas.microsoft.com/office/powerpoint/2010/main" val="61586628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66DBD4-1F30-84EC-91E1-91C24A0009DB}"/>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E74AEB6-8322-2771-2408-AC3DB75DE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6B37B6-8143-4AD1-2A98-48A5449BAAC0}"/>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23" name="sketch line">
            <a:extLst>
              <a:ext uri="{FF2B5EF4-FFF2-40B4-BE49-F238E27FC236}">
                <a16:creationId xmlns:a16="http://schemas.microsoft.com/office/drawing/2014/main" id="{6A8B0B51-52D5-95F3-50C9-B93D7AA6C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DD6953-A633-C3D8-33F0-0C5A9B84BFAD}"/>
              </a:ext>
            </a:extLst>
          </p:cNvPr>
          <p:cNvSpPr>
            <a:spLocks noGrp="1"/>
          </p:cNvSpPr>
          <p:nvPr>
            <p:ph idx="1"/>
          </p:nvPr>
        </p:nvSpPr>
        <p:spPr>
          <a:xfrm>
            <a:off x="838200" y="1929384"/>
            <a:ext cx="10515600" cy="4251960"/>
          </a:xfrm>
        </p:spPr>
        <p:txBody>
          <a:bodyPr>
            <a:normAutofit fontScale="92500" lnSpcReduction="20000"/>
          </a:bodyPr>
          <a:lstStyle/>
          <a:p>
            <a:r>
              <a:rPr lang="en-GB" dirty="0"/>
              <a:t>Rose </a:t>
            </a:r>
            <a:r>
              <a:rPr lang="en-GB" dirty="0" err="1"/>
              <a:t>Miyonga</a:t>
            </a:r>
            <a:r>
              <a:rPr lang="en-GB" dirty="0"/>
              <a:t>, ‘We Kept Them to Remember’: Tin Trunk Archives and the Emotional History of the Mau </a:t>
            </a:r>
            <a:r>
              <a:rPr lang="en-GB" dirty="0" err="1"/>
              <a:t>Mau</a:t>
            </a:r>
            <a:r>
              <a:rPr lang="en-GB" dirty="0"/>
              <a:t> War’, </a:t>
            </a:r>
            <a:r>
              <a:rPr lang="en-GB" i="1" dirty="0"/>
              <a:t>History Workshop Journal</a:t>
            </a:r>
            <a:r>
              <a:rPr lang="en-GB" dirty="0"/>
              <a:t>, 96 (2023), 96-11.</a:t>
            </a:r>
          </a:p>
          <a:p>
            <a:r>
              <a:rPr lang="en-GB" dirty="0"/>
              <a:t>Madhusree Mukerjee, </a:t>
            </a:r>
            <a:r>
              <a:rPr lang="en-GB" i="1" dirty="0"/>
              <a:t>Churchill’s Secret War: The British Empire and the Ravaging of India During World War II </a:t>
            </a:r>
            <a:r>
              <a:rPr lang="en-GB" dirty="0"/>
              <a:t>(Basic Books, 2011).</a:t>
            </a:r>
          </a:p>
          <a:p>
            <a:r>
              <a:rPr lang="en-GB" dirty="0"/>
              <a:t>Opolot Okia, ‘In the interests of community: Archdeacon Walter Owen and the issue of communal labour in colonial Kenya, 1921-30’, </a:t>
            </a:r>
            <a:r>
              <a:rPr lang="en-GB" i="1" dirty="0"/>
              <a:t>Journal of Imperial and Commonwealth History </a:t>
            </a:r>
            <a:r>
              <a:rPr lang="en-GB" dirty="0"/>
              <a:t>32.1 (2004), 19-40.</a:t>
            </a:r>
          </a:p>
          <a:p>
            <a:r>
              <a:rPr lang="en-GB" dirty="0"/>
              <a:t>Charles van Onselen, </a:t>
            </a:r>
            <a:r>
              <a:rPr lang="en-GB" i="1" dirty="0" err="1"/>
              <a:t>Chibaro</a:t>
            </a:r>
            <a:r>
              <a:rPr lang="en-GB" i="1" dirty="0"/>
              <a:t>: African Mine Labour in Southern Rhodesia, 1900–1933</a:t>
            </a:r>
            <a:r>
              <a:rPr lang="en-GB" dirty="0"/>
              <a:t> (Johannesburg, 1980)</a:t>
            </a:r>
          </a:p>
          <a:p>
            <a:r>
              <a:rPr lang="en-GB" dirty="0"/>
              <a:t>John Overton, ‘The Origins of the Kikuyu Land Problem: Land Alienation and Land Use in Kiambu, Kenya, 1895-1920’, </a:t>
            </a:r>
            <a:r>
              <a:rPr lang="en-GB" i="1" dirty="0"/>
              <a:t>African Studies Review </a:t>
            </a:r>
            <a:r>
              <a:rPr lang="en-GB" dirty="0"/>
              <a:t>31.2 (1988).</a:t>
            </a:r>
          </a:p>
        </p:txBody>
      </p:sp>
    </p:spTree>
    <p:extLst>
      <p:ext uri="{BB962C8B-B14F-4D97-AF65-F5344CB8AC3E}">
        <p14:creationId xmlns:p14="http://schemas.microsoft.com/office/powerpoint/2010/main" val="17784150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620F82-1661-7036-4DFE-B073BF985DA8}"/>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81696E3-13C9-0C47-C49A-1C9CA1EC0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AC1A2B-B25B-BC8C-633E-528A3A457B1B}"/>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23" name="sketch line">
            <a:extLst>
              <a:ext uri="{FF2B5EF4-FFF2-40B4-BE49-F238E27FC236}">
                <a16:creationId xmlns:a16="http://schemas.microsoft.com/office/drawing/2014/main" id="{1FA8DE6E-C251-AB3A-33AF-576C0EFF4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B3848D-14E0-095A-89C6-0F36B0D1D93D}"/>
              </a:ext>
            </a:extLst>
          </p:cNvPr>
          <p:cNvSpPr>
            <a:spLocks noGrp="1"/>
          </p:cNvSpPr>
          <p:nvPr>
            <p:ph idx="1"/>
          </p:nvPr>
        </p:nvSpPr>
        <p:spPr>
          <a:xfrm>
            <a:off x="838200" y="1929384"/>
            <a:ext cx="10515600" cy="4251960"/>
          </a:xfrm>
        </p:spPr>
        <p:txBody>
          <a:bodyPr>
            <a:normAutofit/>
          </a:bodyPr>
          <a:lstStyle/>
          <a:p>
            <a:r>
              <a:rPr lang="en-GB" dirty="0"/>
              <a:t>Gauri Viswanathan, </a:t>
            </a:r>
            <a:r>
              <a:rPr lang="en-GB" i="1" dirty="0"/>
              <a:t>Masks of Conquest: Literary Study and British Rule in India </a:t>
            </a:r>
            <a:r>
              <a:rPr lang="en-GB" dirty="0"/>
              <a:t>(Columbia University Press, 1989). </a:t>
            </a:r>
          </a:p>
          <a:p>
            <a:r>
              <a:rPr lang="en-GB" dirty="0"/>
              <a:t>Michael Watts, </a:t>
            </a:r>
            <a:r>
              <a:rPr lang="en-GB" i="1" dirty="0"/>
              <a:t>Silent Violence: Food, Famine and Peasantry in Northern Nigeria </a:t>
            </a:r>
            <a:r>
              <a:rPr lang="en-GB" dirty="0"/>
              <a:t>(University of California Press, 1983).</a:t>
            </a:r>
          </a:p>
          <a:p>
            <a:r>
              <a:rPr lang="en-GB" dirty="0"/>
              <a:t>Slavoj Zizek, </a:t>
            </a:r>
            <a:r>
              <a:rPr lang="en-GB" i="1" dirty="0"/>
              <a:t>Violence: Six Sideways Reflections </a:t>
            </a:r>
            <a:r>
              <a:rPr lang="en-GB" dirty="0"/>
              <a:t>(Profile Books, 2008).</a:t>
            </a:r>
          </a:p>
        </p:txBody>
      </p:sp>
    </p:spTree>
    <p:extLst>
      <p:ext uri="{BB962C8B-B14F-4D97-AF65-F5344CB8AC3E}">
        <p14:creationId xmlns:p14="http://schemas.microsoft.com/office/powerpoint/2010/main" val="166421691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717CEC8-2F6C-5F2F-E69D-033B2A9737C7}"/>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7924B2-2A87-461A-874A-3F19731AD2F3}"/>
              </a:ext>
            </a:extLst>
          </p:cNvPr>
          <p:cNvSpPr>
            <a:spLocks noGrp="1"/>
          </p:cNvSpPr>
          <p:nvPr>
            <p:ph type="title"/>
          </p:nvPr>
        </p:nvSpPr>
        <p:spPr>
          <a:xfrm>
            <a:off x="838200" y="365125"/>
            <a:ext cx="10515600" cy="1325563"/>
          </a:xfrm>
        </p:spPr>
        <p:txBody>
          <a:bodyPr>
            <a:normAutofit/>
          </a:bodyPr>
          <a:lstStyle/>
          <a:p>
            <a:r>
              <a:rPr lang="en-GB" sz="5400"/>
              <a:t>Next class</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1C374C-748C-5A9D-33F7-EC5889DBA659}"/>
              </a:ext>
            </a:extLst>
          </p:cNvPr>
          <p:cNvSpPr>
            <a:spLocks noGrp="1"/>
          </p:cNvSpPr>
          <p:nvPr>
            <p:ph idx="1"/>
          </p:nvPr>
        </p:nvSpPr>
        <p:spPr>
          <a:xfrm>
            <a:off x="838200" y="1929384"/>
            <a:ext cx="10515600" cy="4251960"/>
          </a:xfrm>
        </p:spPr>
        <p:txBody>
          <a:bodyPr>
            <a:normAutofit/>
          </a:bodyPr>
          <a:lstStyle/>
          <a:p>
            <a:pPr marL="0" indent="0">
              <a:buNone/>
            </a:pPr>
            <a:r>
              <a:rPr lang="en-GB" dirty="0"/>
              <a:t>Liberal Humanitarianism and </a:t>
            </a:r>
            <a:r>
              <a:rPr lang="en-GB" i="1" dirty="0"/>
              <a:t>Sati</a:t>
            </a:r>
            <a:endParaRPr lang="en-GB" dirty="0"/>
          </a:p>
          <a:p>
            <a:pPr marL="0" indent="0">
              <a:buNone/>
            </a:pPr>
            <a:r>
              <a:rPr lang="en-GB" dirty="0"/>
              <a:t>Please read one of the key readings:</a:t>
            </a:r>
          </a:p>
          <a:p>
            <a:pPr lvl="0"/>
            <a:r>
              <a:rPr lang="en-GB" dirty="0"/>
              <a:t>Catherine Hall, 'Of Gender and Empire: Reflections on the Nineteenth Century' in Philippa Levine (ed.), </a:t>
            </a:r>
            <a:r>
              <a:rPr lang="en-GB" i="1" dirty="0"/>
              <a:t>Gender and Empire</a:t>
            </a:r>
            <a:r>
              <a:rPr lang="en-GB" dirty="0"/>
              <a:t> (Oxford University Press, 2007), pp. 46-76</a:t>
            </a:r>
          </a:p>
          <a:p>
            <a:pPr lvl="0"/>
            <a:r>
              <a:rPr lang="en-GB" dirty="0"/>
              <a:t>Lata Mani, </a:t>
            </a:r>
            <a:r>
              <a:rPr lang="en-GB" i="1" dirty="0"/>
              <a:t>Contentious Traditions: The Debate on Sati in Colonial India </a:t>
            </a:r>
            <a:r>
              <a:rPr lang="en-GB" dirty="0"/>
              <a:t>(Berkeley, 2023) – read the (short) introduction and then either Chapter 1 or Chapter 5 (or both, if you have time!)</a:t>
            </a:r>
          </a:p>
          <a:p>
            <a:pPr marL="0" indent="0">
              <a:buNone/>
            </a:pPr>
            <a:endParaRPr lang="en-GB" sz="2200" dirty="0"/>
          </a:p>
        </p:txBody>
      </p:sp>
    </p:spTree>
    <p:extLst>
      <p:ext uri="{BB962C8B-B14F-4D97-AF65-F5344CB8AC3E}">
        <p14:creationId xmlns:p14="http://schemas.microsoft.com/office/powerpoint/2010/main" val="41787156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5023</Words>
  <Application>Microsoft Office PowerPoint</Application>
  <PresentationFormat>Widescreen</PresentationFormat>
  <Paragraphs>231</Paragraphs>
  <Slides>51</Slides>
  <Notes>4</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Aptos</vt:lpstr>
      <vt:lpstr>Aptos Display</vt:lpstr>
      <vt:lpstr>Arial</vt:lpstr>
      <vt:lpstr>Calibri</vt:lpstr>
      <vt:lpstr>Office Theme</vt:lpstr>
      <vt:lpstr>Gender, Violence, and Empire 1800-2020</vt:lpstr>
      <vt:lpstr>Content note</vt:lpstr>
      <vt:lpstr>Review</vt:lpstr>
      <vt:lpstr>Key take-aways</vt:lpstr>
      <vt:lpstr>Today’s session</vt:lpstr>
      <vt:lpstr>What is violence?</vt:lpstr>
      <vt:lpstr>What is violence?</vt:lpstr>
      <vt:lpstr>In small groups</vt:lpstr>
      <vt:lpstr>Concepts of violence</vt:lpstr>
      <vt:lpstr>Concepts of violence</vt:lpstr>
      <vt:lpstr>Violence and empire</vt:lpstr>
      <vt:lpstr>Violence and empire</vt:lpstr>
      <vt:lpstr>Violence and empire</vt:lpstr>
      <vt:lpstr>Violence and Empire</vt:lpstr>
      <vt:lpstr>Why do you think the violence of the British Empire is less acknowledged?</vt:lpstr>
      <vt:lpstr>Was the British Empire relatively ‘benign’?</vt:lpstr>
      <vt:lpstr>Evidence of violence</vt:lpstr>
      <vt:lpstr>‘Tin trunk archives’ (Miyonga, 2023)</vt:lpstr>
      <vt:lpstr>Violence of conquest</vt:lpstr>
      <vt:lpstr>Violence of conquest</vt:lpstr>
      <vt:lpstr>PowerPoint Presentation</vt:lpstr>
      <vt:lpstr>Violence of conquest</vt:lpstr>
      <vt:lpstr>Structural violence</vt:lpstr>
      <vt:lpstr>Structural/economic violence</vt:lpstr>
      <vt:lpstr>Structural/economic violence</vt:lpstr>
      <vt:lpstr>Economic/structural violence</vt:lpstr>
      <vt:lpstr>Cultural and epistemological violence</vt:lpstr>
      <vt:lpstr>Cultural and epistemological violence</vt:lpstr>
      <vt:lpstr>Cultural and epistemological violence</vt:lpstr>
      <vt:lpstr>‘Everyday’ violence</vt:lpstr>
      <vt:lpstr>‘Everyday’ violence – violence against workers</vt:lpstr>
      <vt:lpstr>‘Everyday’ violence – violence against workers</vt:lpstr>
      <vt:lpstr>‘Everyday’ violence – violence amongst colonised people?</vt:lpstr>
      <vt:lpstr>Violence as colonial fragility?</vt:lpstr>
      <vt:lpstr>Interpersonal violence and gender</vt:lpstr>
      <vt:lpstr>Interpersonal violence and gender</vt:lpstr>
      <vt:lpstr>Interpersonal violence and gender</vt:lpstr>
      <vt:lpstr>Anti-colonial struggle</vt:lpstr>
      <vt:lpstr>Reporting on anti-colonial violence</vt:lpstr>
      <vt:lpstr>PowerPoint Presentation</vt:lpstr>
      <vt:lpstr>PowerPoint Presentation</vt:lpstr>
      <vt:lpstr>Reporting on anti-colonial violence</vt:lpstr>
      <vt:lpstr>Contested nature of violence</vt:lpstr>
      <vt:lpstr>In small groups…</vt:lpstr>
      <vt:lpstr>References</vt:lpstr>
      <vt:lpstr>References</vt:lpstr>
      <vt:lpstr>References</vt:lpstr>
      <vt:lpstr>References</vt:lpstr>
      <vt:lpstr>References</vt:lpstr>
      <vt:lpstr>References</vt:lpstr>
      <vt:lpstr>Next class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3</cp:revision>
  <dcterms:created xsi:type="dcterms:W3CDTF">2025-10-27T14:00:18Z</dcterms:created>
  <dcterms:modified xsi:type="dcterms:W3CDTF">2025-11-07T13:29:57Z</dcterms:modified>
</cp:coreProperties>
</file>