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35"/>
  </p:notesMasterIdLst>
  <p:sldIdLst>
    <p:sldId id="719" r:id="rId7"/>
    <p:sldId id="301" r:id="rId8"/>
    <p:sldId id="747" r:id="rId9"/>
    <p:sldId id="748" r:id="rId10"/>
    <p:sldId id="749" r:id="rId11"/>
    <p:sldId id="750" r:id="rId12"/>
    <p:sldId id="751" r:id="rId13"/>
    <p:sldId id="752" r:id="rId14"/>
    <p:sldId id="753" r:id="rId15"/>
    <p:sldId id="754" r:id="rId16"/>
    <p:sldId id="755" r:id="rId17"/>
    <p:sldId id="756" r:id="rId18"/>
    <p:sldId id="757" r:id="rId19"/>
    <p:sldId id="758" r:id="rId20"/>
    <p:sldId id="759" r:id="rId21"/>
    <p:sldId id="760" r:id="rId22"/>
    <p:sldId id="761" r:id="rId23"/>
    <p:sldId id="762" r:id="rId24"/>
    <p:sldId id="763" r:id="rId25"/>
    <p:sldId id="764" r:id="rId26"/>
    <p:sldId id="765" r:id="rId27"/>
    <p:sldId id="766" r:id="rId28"/>
    <p:sldId id="767" r:id="rId29"/>
    <p:sldId id="768" r:id="rId30"/>
    <p:sldId id="769" r:id="rId31"/>
    <p:sldId id="770" r:id="rId32"/>
    <p:sldId id="771" r:id="rId33"/>
    <p:sldId id="721"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C7A865-E0D1-45E4-807B-30FC0C71837C}" v="9" dt="2026-04-24T11:02:13.835"/>
    <p1510:client id="{DE6BC3D7-9BE0-4031-AC9D-B0A2C0E3F97F}" v="2" dt="2026-04-24T11:29:23.8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82"/>
    <p:restoredTop sz="78467" autoAdjust="0"/>
  </p:normalViewPr>
  <p:slideViewPr>
    <p:cSldViewPr snapToGrid="0">
      <p:cViewPr varScale="1">
        <p:scale>
          <a:sx n="76" d="100"/>
          <a:sy n="76" d="100"/>
        </p:scale>
        <p:origin x="1003" y="34"/>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tableStyles" Target="tableStyles.xml"/><Relationship Id="rId21" Type="http://schemas.openxmlformats.org/officeDocument/2006/relationships/slide" Target="slides/slide15.xml"/><Relationship Id="rId34" Type="http://schemas.openxmlformats.org/officeDocument/2006/relationships/slide" Target="slides/slide28.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presProps" Target="presProp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notesMaster" Target="notesMasters/notesMaster1.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3FBC77E1-FE42-4F9E-B4B2-3759F3328945}"/>
    <pc:docChg chg="custSel addSld delSld modSld">
      <pc:chgData name="Stalin Jacob Wilson Packia Dhas" userId="050d7d71-3621-4503-95e8-1c9a9d962492" providerId="ADAL" clId="{3FBC77E1-FE42-4F9E-B4B2-3759F3328945}" dt="2026-04-24T11:29:46.200" v="140" actId="6549"/>
      <pc:docMkLst>
        <pc:docMk/>
      </pc:docMkLst>
      <pc:sldChg chg="modSp mod">
        <pc:chgData name="Stalin Jacob Wilson Packia Dhas" userId="050d7d71-3621-4503-95e8-1c9a9d962492" providerId="ADAL" clId="{3FBC77E1-FE42-4F9E-B4B2-3759F3328945}" dt="2026-04-24T10:21:06.812" v="26" actId="20577"/>
        <pc:sldMkLst>
          <pc:docMk/>
          <pc:sldMk cId="3657130640" sldId="301"/>
        </pc:sldMkLst>
        <pc:spChg chg="mod">
          <ac:chgData name="Stalin Jacob Wilson Packia Dhas" userId="050d7d71-3621-4503-95e8-1c9a9d962492" providerId="ADAL" clId="{3FBC77E1-FE42-4F9E-B4B2-3759F3328945}" dt="2026-04-24T10:21:06.812" v="26" actId="20577"/>
          <ac:spMkLst>
            <pc:docMk/>
            <pc:sldMk cId="3657130640" sldId="301"/>
            <ac:spMk id="4" creationId="{7E2EBC05-CB4F-406D-2F45-D8D94E4ABFE4}"/>
          </ac:spMkLst>
        </pc:spChg>
      </pc:sldChg>
      <pc:sldChg chg="del">
        <pc:chgData name="Stalin Jacob Wilson Packia Dhas" userId="050d7d71-3621-4503-95e8-1c9a9d962492" providerId="ADAL" clId="{3FBC77E1-FE42-4F9E-B4B2-3759F3328945}" dt="2026-04-24T10:24:44.434" v="28" actId="47"/>
        <pc:sldMkLst>
          <pc:docMk/>
          <pc:sldMk cId="3192266062" sldId="302"/>
        </pc:sldMkLst>
      </pc:sldChg>
      <pc:sldChg chg="del">
        <pc:chgData name="Stalin Jacob Wilson Packia Dhas" userId="050d7d71-3621-4503-95e8-1c9a9d962492" providerId="ADAL" clId="{3FBC77E1-FE42-4F9E-B4B2-3759F3328945}" dt="2026-04-24T10:24:44.614" v="29" actId="47"/>
        <pc:sldMkLst>
          <pc:docMk/>
          <pc:sldMk cId="1859524710" sldId="431"/>
        </pc:sldMkLst>
      </pc:sldChg>
      <pc:sldChg chg="modSp mod">
        <pc:chgData name="Stalin Jacob Wilson Packia Dhas" userId="050d7d71-3621-4503-95e8-1c9a9d962492" providerId="ADAL" clId="{3FBC77E1-FE42-4F9E-B4B2-3759F3328945}" dt="2026-04-24T10:20:56.480" v="11" actId="20577"/>
        <pc:sldMkLst>
          <pc:docMk/>
          <pc:sldMk cId="3119007398" sldId="719"/>
        </pc:sldMkLst>
        <pc:spChg chg="mod">
          <ac:chgData name="Stalin Jacob Wilson Packia Dhas" userId="050d7d71-3621-4503-95e8-1c9a9d962492" providerId="ADAL" clId="{3FBC77E1-FE42-4F9E-B4B2-3759F3328945}" dt="2026-04-24T10:20:56.480" v="11" actId="20577"/>
          <ac:spMkLst>
            <pc:docMk/>
            <pc:sldMk cId="3119007398" sldId="719"/>
            <ac:spMk id="2" creationId="{5AF40EAB-6954-8B5E-C784-2A455332F66A}"/>
          </ac:spMkLst>
        </pc:spChg>
      </pc:sldChg>
      <pc:sldChg chg="del">
        <pc:chgData name="Stalin Jacob Wilson Packia Dhas" userId="050d7d71-3621-4503-95e8-1c9a9d962492" providerId="ADAL" clId="{3FBC77E1-FE42-4F9E-B4B2-3759F3328945}" dt="2026-04-24T10:24:44.787" v="30" actId="47"/>
        <pc:sldMkLst>
          <pc:docMk/>
          <pc:sldMk cId="2057017900" sldId="724"/>
        </pc:sldMkLst>
      </pc:sldChg>
      <pc:sldChg chg="del">
        <pc:chgData name="Stalin Jacob Wilson Packia Dhas" userId="050d7d71-3621-4503-95e8-1c9a9d962492" providerId="ADAL" clId="{3FBC77E1-FE42-4F9E-B4B2-3759F3328945}" dt="2026-04-24T10:24:44.961" v="31" actId="47"/>
        <pc:sldMkLst>
          <pc:docMk/>
          <pc:sldMk cId="541267801" sldId="725"/>
        </pc:sldMkLst>
      </pc:sldChg>
      <pc:sldChg chg="del">
        <pc:chgData name="Stalin Jacob Wilson Packia Dhas" userId="050d7d71-3621-4503-95e8-1c9a9d962492" providerId="ADAL" clId="{3FBC77E1-FE42-4F9E-B4B2-3759F3328945}" dt="2026-04-24T10:24:45.168" v="32" actId="47"/>
        <pc:sldMkLst>
          <pc:docMk/>
          <pc:sldMk cId="818595401" sldId="726"/>
        </pc:sldMkLst>
      </pc:sldChg>
      <pc:sldChg chg="del">
        <pc:chgData name="Stalin Jacob Wilson Packia Dhas" userId="050d7d71-3621-4503-95e8-1c9a9d962492" providerId="ADAL" clId="{3FBC77E1-FE42-4F9E-B4B2-3759F3328945}" dt="2026-04-24T10:24:45.384" v="33" actId="47"/>
        <pc:sldMkLst>
          <pc:docMk/>
          <pc:sldMk cId="3918627203" sldId="727"/>
        </pc:sldMkLst>
      </pc:sldChg>
      <pc:sldChg chg="del">
        <pc:chgData name="Stalin Jacob Wilson Packia Dhas" userId="050d7d71-3621-4503-95e8-1c9a9d962492" providerId="ADAL" clId="{3FBC77E1-FE42-4F9E-B4B2-3759F3328945}" dt="2026-04-24T10:24:45.451" v="34" actId="47"/>
        <pc:sldMkLst>
          <pc:docMk/>
          <pc:sldMk cId="307596265" sldId="728"/>
        </pc:sldMkLst>
      </pc:sldChg>
      <pc:sldChg chg="del">
        <pc:chgData name="Stalin Jacob Wilson Packia Dhas" userId="050d7d71-3621-4503-95e8-1c9a9d962492" providerId="ADAL" clId="{3FBC77E1-FE42-4F9E-B4B2-3759F3328945}" dt="2026-04-24T10:24:46.023" v="38" actId="47"/>
        <pc:sldMkLst>
          <pc:docMk/>
          <pc:sldMk cId="802292810" sldId="729"/>
        </pc:sldMkLst>
      </pc:sldChg>
      <pc:sldChg chg="del">
        <pc:chgData name="Stalin Jacob Wilson Packia Dhas" userId="050d7d71-3621-4503-95e8-1c9a9d962492" providerId="ADAL" clId="{3FBC77E1-FE42-4F9E-B4B2-3759F3328945}" dt="2026-04-24T10:24:45.629" v="35" actId="47"/>
        <pc:sldMkLst>
          <pc:docMk/>
          <pc:sldMk cId="2620194037" sldId="730"/>
        </pc:sldMkLst>
      </pc:sldChg>
      <pc:sldChg chg="del">
        <pc:chgData name="Stalin Jacob Wilson Packia Dhas" userId="050d7d71-3621-4503-95e8-1c9a9d962492" providerId="ADAL" clId="{3FBC77E1-FE42-4F9E-B4B2-3759F3328945}" dt="2026-04-24T10:24:45.842" v="36" actId="47"/>
        <pc:sldMkLst>
          <pc:docMk/>
          <pc:sldMk cId="3433682617" sldId="731"/>
        </pc:sldMkLst>
      </pc:sldChg>
      <pc:sldChg chg="del">
        <pc:chgData name="Stalin Jacob Wilson Packia Dhas" userId="050d7d71-3621-4503-95e8-1c9a9d962492" providerId="ADAL" clId="{3FBC77E1-FE42-4F9E-B4B2-3759F3328945}" dt="2026-04-24T10:24:45.895" v="37" actId="47"/>
        <pc:sldMkLst>
          <pc:docMk/>
          <pc:sldMk cId="3654460991" sldId="732"/>
        </pc:sldMkLst>
      </pc:sldChg>
      <pc:sldChg chg="del">
        <pc:chgData name="Stalin Jacob Wilson Packia Dhas" userId="050d7d71-3621-4503-95e8-1c9a9d962492" providerId="ADAL" clId="{3FBC77E1-FE42-4F9E-B4B2-3759F3328945}" dt="2026-04-24T10:24:46.174" v="39" actId="47"/>
        <pc:sldMkLst>
          <pc:docMk/>
          <pc:sldMk cId="2574989422" sldId="733"/>
        </pc:sldMkLst>
      </pc:sldChg>
      <pc:sldChg chg="del">
        <pc:chgData name="Stalin Jacob Wilson Packia Dhas" userId="050d7d71-3621-4503-95e8-1c9a9d962492" providerId="ADAL" clId="{3FBC77E1-FE42-4F9E-B4B2-3759F3328945}" dt="2026-04-24T10:24:46.416" v="40" actId="47"/>
        <pc:sldMkLst>
          <pc:docMk/>
          <pc:sldMk cId="17757526" sldId="734"/>
        </pc:sldMkLst>
      </pc:sldChg>
      <pc:sldChg chg="del">
        <pc:chgData name="Stalin Jacob Wilson Packia Dhas" userId="050d7d71-3621-4503-95e8-1c9a9d962492" providerId="ADAL" clId="{3FBC77E1-FE42-4F9E-B4B2-3759F3328945}" dt="2026-04-24T10:24:46.606" v="41" actId="47"/>
        <pc:sldMkLst>
          <pc:docMk/>
          <pc:sldMk cId="634959908" sldId="735"/>
        </pc:sldMkLst>
      </pc:sldChg>
      <pc:sldChg chg="del">
        <pc:chgData name="Stalin Jacob Wilson Packia Dhas" userId="050d7d71-3621-4503-95e8-1c9a9d962492" providerId="ADAL" clId="{3FBC77E1-FE42-4F9E-B4B2-3759F3328945}" dt="2026-04-24T10:24:46.669" v="42" actId="47"/>
        <pc:sldMkLst>
          <pc:docMk/>
          <pc:sldMk cId="544408730" sldId="736"/>
        </pc:sldMkLst>
      </pc:sldChg>
      <pc:sldChg chg="del">
        <pc:chgData name="Stalin Jacob Wilson Packia Dhas" userId="050d7d71-3621-4503-95e8-1c9a9d962492" providerId="ADAL" clId="{3FBC77E1-FE42-4F9E-B4B2-3759F3328945}" dt="2026-04-24T10:24:47.178" v="44" actId="47"/>
        <pc:sldMkLst>
          <pc:docMk/>
          <pc:sldMk cId="3044036464" sldId="737"/>
        </pc:sldMkLst>
      </pc:sldChg>
      <pc:sldChg chg="del">
        <pc:chgData name="Stalin Jacob Wilson Packia Dhas" userId="050d7d71-3621-4503-95e8-1c9a9d962492" providerId="ADAL" clId="{3FBC77E1-FE42-4F9E-B4B2-3759F3328945}" dt="2026-04-24T10:24:47.374" v="45" actId="47"/>
        <pc:sldMkLst>
          <pc:docMk/>
          <pc:sldMk cId="2060323500" sldId="738"/>
        </pc:sldMkLst>
      </pc:sldChg>
      <pc:sldChg chg="del">
        <pc:chgData name="Stalin Jacob Wilson Packia Dhas" userId="050d7d71-3621-4503-95e8-1c9a9d962492" providerId="ADAL" clId="{3FBC77E1-FE42-4F9E-B4B2-3759F3328945}" dt="2026-04-24T10:24:47.793" v="47" actId="47"/>
        <pc:sldMkLst>
          <pc:docMk/>
          <pc:sldMk cId="2224284398" sldId="739"/>
        </pc:sldMkLst>
      </pc:sldChg>
      <pc:sldChg chg="del">
        <pc:chgData name="Stalin Jacob Wilson Packia Dhas" userId="050d7d71-3621-4503-95e8-1c9a9d962492" providerId="ADAL" clId="{3FBC77E1-FE42-4F9E-B4B2-3759F3328945}" dt="2026-04-24T10:24:47.682" v="46" actId="47"/>
        <pc:sldMkLst>
          <pc:docMk/>
          <pc:sldMk cId="990387072" sldId="740"/>
        </pc:sldMkLst>
      </pc:sldChg>
      <pc:sldChg chg="del">
        <pc:chgData name="Stalin Jacob Wilson Packia Dhas" userId="050d7d71-3621-4503-95e8-1c9a9d962492" providerId="ADAL" clId="{3FBC77E1-FE42-4F9E-B4B2-3759F3328945}" dt="2026-04-24T10:24:46.936" v="43" actId="47"/>
        <pc:sldMkLst>
          <pc:docMk/>
          <pc:sldMk cId="2827686741" sldId="741"/>
        </pc:sldMkLst>
      </pc:sldChg>
      <pc:sldChg chg="del">
        <pc:chgData name="Stalin Jacob Wilson Packia Dhas" userId="050d7d71-3621-4503-95e8-1c9a9d962492" providerId="ADAL" clId="{3FBC77E1-FE42-4F9E-B4B2-3759F3328945}" dt="2026-04-24T10:24:47.994" v="48" actId="47"/>
        <pc:sldMkLst>
          <pc:docMk/>
          <pc:sldMk cId="3748956814" sldId="742"/>
        </pc:sldMkLst>
      </pc:sldChg>
      <pc:sldChg chg="del">
        <pc:chgData name="Stalin Jacob Wilson Packia Dhas" userId="050d7d71-3621-4503-95e8-1c9a9d962492" providerId="ADAL" clId="{3FBC77E1-FE42-4F9E-B4B2-3759F3328945}" dt="2026-04-24T10:24:49.436" v="50" actId="47"/>
        <pc:sldMkLst>
          <pc:docMk/>
          <pc:sldMk cId="519082590" sldId="743"/>
        </pc:sldMkLst>
      </pc:sldChg>
      <pc:sldChg chg="del">
        <pc:chgData name="Stalin Jacob Wilson Packia Dhas" userId="050d7d71-3621-4503-95e8-1c9a9d962492" providerId="ADAL" clId="{3FBC77E1-FE42-4F9E-B4B2-3759F3328945}" dt="2026-04-24T10:24:48.124" v="49" actId="47"/>
        <pc:sldMkLst>
          <pc:docMk/>
          <pc:sldMk cId="3719360316" sldId="744"/>
        </pc:sldMkLst>
      </pc:sldChg>
      <pc:sldChg chg="del">
        <pc:chgData name="Stalin Jacob Wilson Packia Dhas" userId="050d7d71-3621-4503-95e8-1c9a9d962492" providerId="ADAL" clId="{3FBC77E1-FE42-4F9E-B4B2-3759F3328945}" dt="2026-04-24T10:24:50.761" v="51" actId="47"/>
        <pc:sldMkLst>
          <pc:docMk/>
          <pc:sldMk cId="1334263964" sldId="745"/>
        </pc:sldMkLst>
      </pc:sldChg>
      <pc:sldChg chg="del">
        <pc:chgData name="Stalin Jacob Wilson Packia Dhas" userId="050d7d71-3621-4503-95e8-1c9a9d962492" providerId="ADAL" clId="{3FBC77E1-FE42-4F9E-B4B2-3759F3328945}" dt="2026-04-24T10:24:52.275" v="52" actId="47"/>
        <pc:sldMkLst>
          <pc:docMk/>
          <pc:sldMk cId="2626072006" sldId="746"/>
        </pc:sldMkLst>
      </pc:sldChg>
      <pc:sldChg chg="add">
        <pc:chgData name="Stalin Jacob Wilson Packia Dhas" userId="050d7d71-3621-4503-95e8-1c9a9d962492" providerId="ADAL" clId="{3FBC77E1-FE42-4F9E-B4B2-3759F3328945}" dt="2026-04-24T10:24:32.790" v="27"/>
        <pc:sldMkLst>
          <pc:docMk/>
          <pc:sldMk cId="673298255" sldId="747"/>
        </pc:sldMkLst>
      </pc:sldChg>
      <pc:sldChg chg="add">
        <pc:chgData name="Stalin Jacob Wilson Packia Dhas" userId="050d7d71-3621-4503-95e8-1c9a9d962492" providerId="ADAL" clId="{3FBC77E1-FE42-4F9E-B4B2-3759F3328945}" dt="2026-04-24T10:24:32.790" v="27"/>
        <pc:sldMkLst>
          <pc:docMk/>
          <pc:sldMk cId="287642733" sldId="748"/>
        </pc:sldMkLst>
      </pc:sldChg>
      <pc:sldChg chg="add">
        <pc:chgData name="Stalin Jacob Wilson Packia Dhas" userId="050d7d71-3621-4503-95e8-1c9a9d962492" providerId="ADAL" clId="{3FBC77E1-FE42-4F9E-B4B2-3759F3328945}" dt="2026-04-24T10:24:32.790" v="27"/>
        <pc:sldMkLst>
          <pc:docMk/>
          <pc:sldMk cId="3213355292" sldId="749"/>
        </pc:sldMkLst>
      </pc:sldChg>
      <pc:sldChg chg="add">
        <pc:chgData name="Stalin Jacob Wilson Packia Dhas" userId="050d7d71-3621-4503-95e8-1c9a9d962492" providerId="ADAL" clId="{3FBC77E1-FE42-4F9E-B4B2-3759F3328945}" dt="2026-04-24T10:24:32.790" v="27"/>
        <pc:sldMkLst>
          <pc:docMk/>
          <pc:sldMk cId="1704070715" sldId="750"/>
        </pc:sldMkLst>
      </pc:sldChg>
      <pc:sldChg chg="modSp add mod modNotesTx">
        <pc:chgData name="Stalin Jacob Wilson Packia Dhas" userId="050d7d71-3621-4503-95e8-1c9a9d962492" providerId="ADAL" clId="{3FBC77E1-FE42-4F9E-B4B2-3759F3328945}" dt="2026-04-24T11:28:57.790" v="133" actId="6549"/>
        <pc:sldMkLst>
          <pc:docMk/>
          <pc:sldMk cId="3757005869" sldId="751"/>
        </pc:sldMkLst>
        <pc:spChg chg="mod">
          <ac:chgData name="Stalin Jacob Wilson Packia Dhas" userId="050d7d71-3621-4503-95e8-1c9a9d962492" providerId="ADAL" clId="{3FBC77E1-FE42-4F9E-B4B2-3759F3328945}" dt="2026-04-24T10:30:06.958" v="53" actId="404"/>
          <ac:spMkLst>
            <pc:docMk/>
            <pc:sldMk cId="3757005869" sldId="751"/>
            <ac:spMk id="3" creationId="{00000000-0000-0000-0000-000000000000}"/>
          </ac:spMkLst>
        </pc:spChg>
        <pc:picChg chg="mod">
          <ac:chgData name="Stalin Jacob Wilson Packia Dhas" userId="050d7d71-3621-4503-95e8-1c9a9d962492" providerId="ADAL" clId="{3FBC77E1-FE42-4F9E-B4B2-3759F3328945}" dt="2026-04-24T10:30:23.388" v="57" actId="1076"/>
          <ac:picMkLst>
            <pc:docMk/>
            <pc:sldMk cId="3757005869" sldId="751"/>
            <ac:picMk id="7" creationId="{8A982107-DAA5-6655-C06D-E124624B3220}"/>
          </ac:picMkLst>
        </pc:picChg>
      </pc:sldChg>
      <pc:sldChg chg="add modNotesTx">
        <pc:chgData name="Stalin Jacob Wilson Packia Dhas" userId="050d7d71-3621-4503-95e8-1c9a9d962492" providerId="ADAL" clId="{3FBC77E1-FE42-4F9E-B4B2-3759F3328945}" dt="2026-04-24T11:29:01.359" v="134" actId="6549"/>
        <pc:sldMkLst>
          <pc:docMk/>
          <pc:sldMk cId="477546750" sldId="752"/>
        </pc:sldMkLst>
      </pc:sldChg>
      <pc:sldChg chg="modSp add modNotesTx">
        <pc:chgData name="Stalin Jacob Wilson Packia Dhas" userId="050d7d71-3621-4503-95e8-1c9a9d962492" providerId="ADAL" clId="{3FBC77E1-FE42-4F9E-B4B2-3759F3328945}" dt="2026-04-24T11:29:04.567" v="135" actId="6549"/>
        <pc:sldMkLst>
          <pc:docMk/>
          <pc:sldMk cId="2229260320" sldId="753"/>
        </pc:sldMkLst>
        <pc:spChg chg="mod">
          <ac:chgData name="Stalin Jacob Wilson Packia Dhas" userId="050d7d71-3621-4503-95e8-1c9a9d962492" providerId="ADAL" clId="{3FBC77E1-FE42-4F9E-B4B2-3759F3328945}" dt="2026-04-24T10:45:31.574" v="70" actId="404"/>
          <ac:spMkLst>
            <pc:docMk/>
            <pc:sldMk cId="2229260320" sldId="753"/>
            <ac:spMk id="3" creationId="{00000000-0000-0000-0000-000000000000}"/>
          </ac:spMkLst>
        </pc:spChg>
      </pc:sldChg>
      <pc:sldChg chg="modSp add mod">
        <pc:chgData name="Stalin Jacob Wilson Packia Dhas" userId="050d7d71-3621-4503-95e8-1c9a9d962492" providerId="ADAL" clId="{3FBC77E1-FE42-4F9E-B4B2-3759F3328945}" dt="2026-04-24T10:47:52.357" v="72" actId="1076"/>
        <pc:sldMkLst>
          <pc:docMk/>
          <pc:sldMk cId="153890347" sldId="754"/>
        </pc:sldMkLst>
        <pc:picChg chg="mod">
          <ac:chgData name="Stalin Jacob Wilson Packia Dhas" userId="050d7d71-3621-4503-95e8-1c9a9d962492" providerId="ADAL" clId="{3FBC77E1-FE42-4F9E-B4B2-3759F3328945}" dt="2026-04-24T10:47:52.357" v="72" actId="1076"/>
          <ac:picMkLst>
            <pc:docMk/>
            <pc:sldMk cId="153890347" sldId="754"/>
            <ac:picMk id="8" creationId="{3F091E67-53EA-EE3B-A339-17C2C5E37BF0}"/>
          </ac:picMkLst>
        </pc:picChg>
      </pc:sldChg>
      <pc:sldChg chg="add">
        <pc:chgData name="Stalin Jacob Wilson Packia Dhas" userId="050d7d71-3621-4503-95e8-1c9a9d962492" providerId="ADAL" clId="{3FBC77E1-FE42-4F9E-B4B2-3759F3328945}" dt="2026-04-24T10:24:32.790" v="27"/>
        <pc:sldMkLst>
          <pc:docMk/>
          <pc:sldMk cId="2517082884" sldId="755"/>
        </pc:sldMkLst>
      </pc:sldChg>
      <pc:sldChg chg="add">
        <pc:chgData name="Stalin Jacob Wilson Packia Dhas" userId="050d7d71-3621-4503-95e8-1c9a9d962492" providerId="ADAL" clId="{3FBC77E1-FE42-4F9E-B4B2-3759F3328945}" dt="2026-04-24T10:24:32.790" v="27"/>
        <pc:sldMkLst>
          <pc:docMk/>
          <pc:sldMk cId="927278550" sldId="756"/>
        </pc:sldMkLst>
      </pc:sldChg>
      <pc:sldChg chg="add modNotesTx">
        <pc:chgData name="Stalin Jacob Wilson Packia Dhas" userId="050d7d71-3621-4503-95e8-1c9a9d962492" providerId="ADAL" clId="{3FBC77E1-FE42-4F9E-B4B2-3759F3328945}" dt="2026-04-24T11:29:17.963" v="136" actId="6549"/>
        <pc:sldMkLst>
          <pc:docMk/>
          <pc:sldMk cId="3339055863" sldId="757"/>
        </pc:sldMkLst>
      </pc:sldChg>
      <pc:sldChg chg="add">
        <pc:chgData name="Stalin Jacob Wilson Packia Dhas" userId="050d7d71-3621-4503-95e8-1c9a9d962492" providerId="ADAL" clId="{3FBC77E1-FE42-4F9E-B4B2-3759F3328945}" dt="2026-04-24T10:24:32.790" v="27"/>
        <pc:sldMkLst>
          <pc:docMk/>
          <pc:sldMk cId="408987072" sldId="758"/>
        </pc:sldMkLst>
      </pc:sldChg>
      <pc:sldChg chg="add">
        <pc:chgData name="Stalin Jacob Wilson Packia Dhas" userId="050d7d71-3621-4503-95e8-1c9a9d962492" providerId="ADAL" clId="{3FBC77E1-FE42-4F9E-B4B2-3759F3328945}" dt="2026-04-24T10:24:32.790" v="27"/>
        <pc:sldMkLst>
          <pc:docMk/>
          <pc:sldMk cId="3353744456" sldId="759"/>
        </pc:sldMkLst>
      </pc:sldChg>
      <pc:sldChg chg="add modNotesTx">
        <pc:chgData name="Stalin Jacob Wilson Packia Dhas" userId="050d7d71-3621-4503-95e8-1c9a9d962492" providerId="ADAL" clId="{3FBC77E1-FE42-4F9E-B4B2-3759F3328945}" dt="2026-04-24T11:29:28.957" v="137" actId="6549"/>
        <pc:sldMkLst>
          <pc:docMk/>
          <pc:sldMk cId="3757537962" sldId="760"/>
        </pc:sldMkLst>
      </pc:sldChg>
      <pc:sldChg chg="modSp add mod modNotesTx">
        <pc:chgData name="Stalin Jacob Wilson Packia Dhas" userId="050d7d71-3621-4503-95e8-1c9a9d962492" providerId="ADAL" clId="{3FBC77E1-FE42-4F9E-B4B2-3759F3328945}" dt="2026-04-24T11:29:34.804" v="138" actId="6549"/>
        <pc:sldMkLst>
          <pc:docMk/>
          <pc:sldMk cId="1246468225" sldId="761"/>
        </pc:sldMkLst>
        <pc:spChg chg="mod">
          <ac:chgData name="Stalin Jacob Wilson Packia Dhas" userId="050d7d71-3621-4503-95e8-1c9a9d962492" providerId="ADAL" clId="{3FBC77E1-FE42-4F9E-B4B2-3759F3328945}" dt="2026-04-24T11:08:45.002" v="132" actId="27636"/>
          <ac:spMkLst>
            <pc:docMk/>
            <pc:sldMk cId="1246468225" sldId="761"/>
            <ac:spMk id="3" creationId="{00000000-0000-0000-0000-000000000000}"/>
          </ac:spMkLst>
        </pc:spChg>
      </pc:sldChg>
      <pc:sldChg chg="modSp add mod modNotesTx">
        <pc:chgData name="Stalin Jacob Wilson Packia Dhas" userId="050d7d71-3621-4503-95e8-1c9a9d962492" providerId="ADAL" clId="{3FBC77E1-FE42-4F9E-B4B2-3759F3328945}" dt="2026-04-24T11:29:39.429" v="139" actId="6549"/>
        <pc:sldMkLst>
          <pc:docMk/>
          <pc:sldMk cId="2880576165" sldId="762"/>
        </pc:sldMkLst>
        <pc:spChg chg="mod">
          <ac:chgData name="Stalin Jacob Wilson Packia Dhas" userId="050d7d71-3621-4503-95e8-1c9a9d962492" providerId="ADAL" clId="{3FBC77E1-FE42-4F9E-B4B2-3759F3328945}" dt="2026-04-24T10:58:13.735" v="120" actId="20577"/>
          <ac:spMkLst>
            <pc:docMk/>
            <pc:sldMk cId="2880576165" sldId="762"/>
            <ac:spMk id="4" creationId="{00000000-0000-0000-0000-000000000000}"/>
          </ac:spMkLst>
        </pc:spChg>
      </pc:sldChg>
      <pc:sldChg chg="add">
        <pc:chgData name="Stalin Jacob Wilson Packia Dhas" userId="050d7d71-3621-4503-95e8-1c9a9d962492" providerId="ADAL" clId="{3FBC77E1-FE42-4F9E-B4B2-3759F3328945}" dt="2026-04-24T10:24:32.790" v="27"/>
        <pc:sldMkLst>
          <pc:docMk/>
          <pc:sldMk cId="2232782642" sldId="763"/>
        </pc:sldMkLst>
      </pc:sldChg>
      <pc:sldChg chg="add">
        <pc:chgData name="Stalin Jacob Wilson Packia Dhas" userId="050d7d71-3621-4503-95e8-1c9a9d962492" providerId="ADAL" clId="{3FBC77E1-FE42-4F9E-B4B2-3759F3328945}" dt="2026-04-24T10:24:32.790" v="27"/>
        <pc:sldMkLst>
          <pc:docMk/>
          <pc:sldMk cId="1024697640" sldId="764"/>
        </pc:sldMkLst>
      </pc:sldChg>
      <pc:sldChg chg="add modNotesTx">
        <pc:chgData name="Stalin Jacob Wilson Packia Dhas" userId="050d7d71-3621-4503-95e8-1c9a9d962492" providerId="ADAL" clId="{3FBC77E1-FE42-4F9E-B4B2-3759F3328945}" dt="2026-04-24T11:29:46.200" v="140" actId="6549"/>
        <pc:sldMkLst>
          <pc:docMk/>
          <pc:sldMk cId="3985624751" sldId="765"/>
        </pc:sldMkLst>
      </pc:sldChg>
      <pc:sldChg chg="add">
        <pc:chgData name="Stalin Jacob Wilson Packia Dhas" userId="050d7d71-3621-4503-95e8-1c9a9d962492" providerId="ADAL" clId="{3FBC77E1-FE42-4F9E-B4B2-3759F3328945}" dt="2026-04-24T10:24:32.790" v="27"/>
        <pc:sldMkLst>
          <pc:docMk/>
          <pc:sldMk cId="2834776207" sldId="766"/>
        </pc:sldMkLst>
      </pc:sldChg>
      <pc:sldChg chg="add">
        <pc:chgData name="Stalin Jacob Wilson Packia Dhas" userId="050d7d71-3621-4503-95e8-1c9a9d962492" providerId="ADAL" clId="{3FBC77E1-FE42-4F9E-B4B2-3759F3328945}" dt="2026-04-24T10:24:32.790" v="27"/>
        <pc:sldMkLst>
          <pc:docMk/>
          <pc:sldMk cId="635144120" sldId="767"/>
        </pc:sldMkLst>
      </pc:sldChg>
      <pc:sldChg chg="add">
        <pc:chgData name="Stalin Jacob Wilson Packia Dhas" userId="050d7d71-3621-4503-95e8-1c9a9d962492" providerId="ADAL" clId="{3FBC77E1-FE42-4F9E-B4B2-3759F3328945}" dt="2026-04-24T10:24:32.790" v="27"/>
        <pc:sldMkLst>
          <pc:docMk/>
          <pc:sldMk cId="3641025040" sldId="768"/>
        </pc:sldMkLst>
      </pc:sldChg>
      <pc:sldChg chg="add">
        <pc:chgData name="Stalin Jacob Wilson Packia Dhas" userId="050d7d71-3621-4503-95e8-1c9a9d962492" providerId="ADAL" clId="{3FBC77E1-FE42-4F9E-B4B2-3759F3328945}" dt="2026-04-24T10:24:32.790" v="27"/>
        <pc:sldMkLst>
          <pc:docMk/>
          <pc:sldMk cId="2594290422" sldId="769"/>
        </pc:sldMkLst>
      </pc:sldChg>
      <pc:sldChg chg="add">
        <pc:chgData name="Stalin Jacob Wilson Packia Dhas" userId="050d7d71-3621-4503-95e8-1c9a9d962492" providerId="ADAL" clId="{3FBC77E1-FE42-4F9E-B4B2-3759F3328945}" dt="2026-04-24T10:24:32.790" v="27"/>
        <pc:sldMkLst>
          <pc:docMk/>
          <pc:sldMk cId="2247208609" sldId="770"/>
        </pc:sldMkLst>
      </pc:sldChg>
      <pc:sldChg chg="add">
        <pc:chgData name="Stalin Jacob Wilson Packia Dhas" userId="050d7d71-3621-4503-95e8-1c9a9d962492" providerId="ADAL" clId="{3FBC77E1-FE42-4F9E-B4B2-3759F3328945}" dt="2026-04-24T10:24:32.790" v="27"/>
        <pc:sldMkLst>
          <pc:docMk/>
          <pc:sldMk cId="4118074078" sldId="771"/>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07T18:09:27.554"/>
    </inkml:context>
    <inkml:brush xml:id="br0">
      <inkml:brushProperty name="width" value="0.05" units="cm"/>
      <inkml:brushProperty name="height" value="0.05" units="cm"/>
    </inkml:brush>
  </inkml:definitions>
  <inkml:trace contextRef="#ctx0" brushRef="#br0">36 1283 172 0 0,'0'0'468'0'0,"0"1"-459"0"0,0-1-1 0 0,0 0 1 0 0,0 0 0 0 0,0 0 0 0 0,-1 1-1 0 0,1-1 1 0 0,0 0 0 0 0,0 0-1 0 0,0 0 1 0 0,0 1 0 0 0,0-1 0 0 0,0 0-1 0 0,0 0 1 0 0,1 0 0 0 0,-1 1-1 0 0,0-1 1 0 0,0 0 0 0 0,0 0 0 0 0,0 0-1 0 0,0 0 1 0 0,0 1 0 0 0,0-1-1 0 0,0 0 1 0 0,0 0 0 0 0,0 0 0 0 0,1 0-1 0 0,-1 1 1 0 0,0-1 0 0 0,0 0-1 0 0,0 0 20 0 0,0 0 0 0 0,0 0-1 0 0,-1 0 1 0 0,1 0-1 0 0,0 0 1 0 0,0 0 0 0 0,-1 1-1 0 0,1-1 1 0 0,0 0-1 0 0,0 0 1 0 0,-1 0 0 0 0,1 0-1 0 0,0 0 1 0 0,0 0-1 0 0,0 1 1 0 0,-1-1 0 0 0,1 0-1 0 0,0 0 1 0 0,0 0-1 0 0,0 1 1 0 0,0-1-1 0 0,0 0 1 0 0,-1 0 0 0 0,1 0-1 0 0,0 1 1 0 0,0-1-1 0 0,0 0 1 0 0,0 0 0 0 0,0 1-1 0 0,0-1 1 0 0,0 0-1 0 0,0 0 1 0 0,0 1 0 0 0,0-1-1 0 0,0 0 1 0 0,0 0-1 0 0,0 1 1 0 0,0-1 0 0 0,0 0-1 0 0,0 0 1 0 0,0 1-1 0 0,0-1 1 0 0,0 0 0 0 0,0 0-1 0 0,0 1 1 0 0,1-1-1 0 0,-1 0 1 0 0,0 0 0 0 0,0 0-1 0 0,0 1 1 0 0,0-1-1 0 0,1 0 1 0 0,-1 0-1 0 0,0 0 1 0 0,0 1 0 0 0,0-1-1 0 0,1 0 1 0 0,-1 0-1 0 0,0 0 1 0 0,0 0 0 0 0,1 0 239 0 0,-1 1-265 0 0,0-1 1 0 0,0 0-1 0 0,0 0 0 0 0,0 0 0 0 0,0 1 1 0 0,0-1-1 0 0,0 0 0 0 0,0 0 0 0 0,0 0 0 0 0,0 1 1 0 0,0-1-1 0 0,0 0 0 0 0,0 0 0 0 0,0 0 1 0 0,0 1-1 0 0,0-1 0 0 0,0 0 0 0 0,0 0 0 0 0,0 0 1 0 0,0 1-1 0 0,0-1 0 0 0,0 0 0 0 0,-1 0 1 0 0,1 0-1 0 0,0 0 0 0 0,0 1 0 0 0,0-1 0 0 0,0 0 1 0 0,-1 0-1 0 0,-4 0 717 0 0,3-2-680 0 0,1 0-1 0 0,0 0 0 0 0,-1 0 1 0 0,1 0-1 0 0,0 0 1 0 0,-1-4-1 0 0,-2-3-13 0 0,3 8-25 0 0,1 1-1 0 0,0-1 1 0 0,-1 0 0 0 0,1 1 0 0 0,-1-1 0 0 0,1 0-1 0 0,0 1 1 0 0,-1-1 0 0 0,1 0 0 0 0,0 0-1 0 0,0 1 1 0 0,0-1 0 0 0,-1 0 0 0 0,1 0 0 0 0,0-1-1 0 0,0-32-6 0 0,-4 24 39 0 0,4 9-31 0 0,-1 1-1 0 0,1-1 1 0 0,-1 0-1 0 0,1 1 1 0 0,0-1-1 0 0,-1 0 1 0 0,1 0-1 0 0,0 1 1 0 0,-1-1-1 0 0,1 0 1 0 0,0 0-1 0 0,0 0 1 0 0,0 0 0 0 0,0 0-1 0 0,0-55 20 0 0,0 55-20 0 0,0 0 0 0 0,0 0 0 0 0,0 1 0 0 0,0-1 0 0 0,0 0 0 0 0,1 1 0 0 0,-1-1 1 0 0,0 0-1 0 0,0 0 0 0 0,1 1 0 0 0,-1-1 0 0 0,0 0 0 0 0,1 1 0 0 0,0-2 0 0 0,-1 2 0 0 0,1-1 0 0 0,-1 0-1 0 0,1 1 1 0 0,-1-1 0 0 0,1 0 0 0 0,-1 1 0 0 0,0-1-1 0 0,0 0 1 0 0,1 0 0 0 0,-1 0 0 0 0,0 1 0 0 0,0-1-1 0 0,0 0 1 0 0,0-1 0 0 0,3-10-33 0 0,-3 11 31 0 0,0 1 0 0 0,0-1 0 0 0,0 1 0 0 0,1-1 0 0 0,-1 1 0 0 0,0 0 0 0 0,0-1 0 0 0,0 1 0 0 0,0-1-1 0 0,0 1 1 0 0,0-1 0 0 0,0 1 0 0 0,0-1 0 0 0,0 1 0 0 0,0 0 0 0 0,0-1 0 0 0,-1 1 0 0 0,1-1 0 0 0,0 1 0 0 0,0-1 0 0 0,0 1 0 0 0,0 0 0 0 0,-1-1-1 0 0,1 0 1 0 0,-1-1-9 0 0,1 0 0 0 0,-1 0 0 0 0,1 0 0 0 0,0-1 0 0 0,-1 1 0 0 0,1 0 0 0 0,0 0 0 0 0,1-1 0 0 0,-1-2-1 0 0,1 3 9 0 0,-1 0-1 0 0,0 0 0 0 0,0 0 1 0 0,0-1-1 0 0,0 1 0 0 0,0 0 0 0 0,-1 0 1 0 0,1 0-1 0 0,-1-3 0 0 0,0 3 6 0 0,0 1-1 0 0,0 0 1 0 0,0-1 0 0 0,1 1 0 0 0,-1 0-1 0 0,0-1 1 0 0,1 1 0 0 0,-1 0 0 0 0,1-1-1 0 0,0 1 1 0 0,-1 0 0 0 0,1-1-1 0 0,0 1 1 0 0,0-1 0 0 0,0 1 0 0 0,0-1-1 0 0,0 1 1 0 0,0-1 0 0 0,0 1 0 0 0,1 0-1 0 0,-1-1 1 0 0,1-2 0 0 0,0 3-6 0 0,0 0 0 0 0,0 0 0 0 0,-1 0 0 0 0,1-1 0 0 0,0 1 0 0 0,-1 0 0 0 0,1 0 1 0 0,-1-1-1 0 0,0 1 0 0 0,1 0 0 0 0,-1-1 0 0 0,0 1 0 0 0,0 0 0 0 0,0-1 0 0 0,0 1 0 0 0,0 0 1 0 0,0-1-1 0 0,0 1 0 0 0,0-1 0 0 0,-1 1 0 0 0,1 0 0 0 0,0-1 0 0 0,-1 1 0 0 0,1 0 0 0 0,-1 0 1 0 0,0-1-1 0 0,1 1 0 0 0,-1 0 0 0 0,-1-2 0 0 0,1 1-10 0 0,1-1-1 0 0,-1 0 1 0 0,1 0 0 0 0,-1 0-1 0 0,1 0 1 0 0,0 0 0 0 0,0 0-1 0 0,1-6 1 0 0,0 3-5 0 0,-1 3 11 0 0,0 0 1 0 0,1 1-1 0 0,-1-1 1 0 0,1 0-1 0 0,-1 1 1 0 0,1-1-1 0 0,0 1 1 0 0,0-1-1 0 0,2-3 1 0 0,-1 4 1 0 0,-1 0 1 0 0,0-1-1 0 0,0 1 0 0 0,0-1 1 0 0,0 1-1 0 0,-1-1 0 0 0,1 1 1 0 0,-1-1-1 0 0,1-3 1 0 0,4-18-9 0 0,-7 12 22 0 0,1 11-7 0 0,1-1-1 0 0,-1 0 1 0 0,1 0 0 0 0,-1 1 0 0 0,1-1-1 0 0,0 0 1 0 0,0 0 0 0 0,0 1 0 0 0,0-1-1 0 0,0 0 1 0 0,0 0 0 0 0,0 1 0 0 0,1-4-1 0 0,1-1-15 0 0,0-1 0 0 0,-1 0-1 0 0,0 0 1 0 0,0 1-1 0 0,0-1 1 0 0,-2-12 0 0 0,1 16 8 0 0,1-4-3 0 0,0 0 1 0 0,1 0 0 0 0,0 0 0 0 0,0 0 0 0 0,5-10-1 0 0,-3 7-4 0 0,0 1-1 0 0,1 0 0 0 0,0 0 1 0 0,0 1-1 0 0,10-12 1 0 0,-9 12-1 0 0,0 1 0 0 0,0-2 0 0 0,-1 1 0 0 0,6-13 0 0 0,0 1 9 0 0,-10 18 4 0 0,1 0-1 0 0,-1 0 1 0 0,1 0-1 0 0,-1 0 1 0 0,0-1-1 0 0,0 1 1 0 0,0-1-1 0 0,0 1 1 0 0,-1 0-1 0 0,1-1 1 0 0,0-3-1 0 0,8-28-64 0 0,-1-6-22 0 0,-8 35 88 0 0,0 0 0 0 0,0 1 1 0 0,-1-1-1 0 0,1 1 0 0 0,-1-1 1 0 0,0 0-1 0 0,-3-7 0 0 0,3 11 1 0 0,1 0 0 0 0,0 0 0 0 0,-1 0 0 0 0,1 0 0 0 0,0-1 0 0 0,-1 1 0 0 0,1 0 0 0 0,0 0 0 0 0,0 0 0 0 0,0-1 0 0 0,0 1 0 0 0,0 0 0 0 0,0 0 0 0 0,1-1 0 0 0,-1 1 0 0 0,0 0 0 0 0,0 0 0 0 0,1 0 0 0 0,-1 0 0 0 0,1 0-1 0 0,1-3 1 0 0,-1 3-3 0 0,-1-1-1 0 0,1 0 0 0 0,0 0 1 0 0,-1 0-1 0 0,1 1 0 0 0,-1-1 1 0 0,1 0-1 0 0,-1-3 0 0 0,0 4 3 0 0,0 0-1 0 0,0 0 1 0 0,1 0-1 0 0,-1 0 1 0 0,0 0-1 0 0,1 0 0 0 0,-1 0 1 0 0,0 1-1 0 0,1-1 1 0 0,-1 0-1 0 0,1 0 1 0 0,0 0-1 0 0,-1 1 1 0 0,1-1-1 0 0,-1 0 1 0 0,2 0-1 0 0,-1 0 0 0 0,0 0 0 0 0,-1 0-1 0 0,1 0 1 0 0,0 0 0 0 0,0 1-1 0 0,-1-1 1 0 0,1 0 0 0 0,-1 0 0 0 0,1 0-1 0 0,-1-1 1 0 0,1 1 0 0 0,-1 0 0 0 0,0 0-1 0 0,1 0 1 0 0,-1 0 0 0 0,0-2 0 0 0,4-13-4 0 0,1-1 8 0 0,-5 11 2 0 0,2 1-1 0 0,-1 0 1 0 0,0-1 0 0 0,1 1-1 0 0,0 0 1 0 0,0 0-1 0 0,1 0 1 0 0,-1 0-1 0 0,1 1 1 0 0,4-7 0 0 0,2-2-6 0 0,-6 9 1 0 0,0-1 0 0 0,1 1 0 0 0,0 0 0 0 0,7-5 1 0 0,-7 5-2 0 0,-1 1 0 0 0,1-1 0 0 0,0 0 0 0 0,4-6 0 0 0,-3 0 4 0 0,-4 9-2 0 0,-1-1-1 0 0,1 1 0 0 0,0 0 0 0 0,0-1 0 0 0,-1 1 0 0 0,1 0 0 0 0,0 0 0 0 0,0 0 0 0 0,0 0 1 0 0,0 0-1 0 0,0 0 0 0 0,2-2 0 0 0,0 2-3 0 0,-1-1-1 0 0,0 1 1 0 0,0-1 0 0 0,-1 0-1 0 0,1 0 1 0 0,0 0 0 0 0,0 0-1 0 0,-1 0 1 0 0,1 0 0 0 0,-1 0-1 0 0,0 0 1 0 0,0-1 0 0 0,0 1 0 0 0,0-1-1 0 0,1-3 1 0 0,1-2-28 0 0,5-2-54 0 0,-8 9 78 0 0,1 1-1 0 0,-1 0 1 0 0,1-1 0 0 0,0 0-1 0 0,-1 1 1 0 0,1-1-1 0 0,-1 1 1 0 0,0-1 0 0 0,1 0-1 0 0,-1 1 1 0 0,1-1-1 0 0,-1 0 1 0 0,0 1 0 0 0,0-1-1 0 0,1 0 1 0 0,-1 1 0 0 0,0-1-1 0 0,0 0 1 0 0,0 0-1 0 0,0 1 1 0 0,0-3 0 0 0,9-18-347 0 0,-9 19 333 0 0,1 1-1 0 0,-1 0 1 0 0,1-1 0 0 0,-1 1 0 0 0,1 0-1 0 0,0-1 1 0 0,-1 1 0 0 0,1 0-1 0 0,0 0 1 0 0,0 0 0 0 0,1-2 0 0 0,7-10-234 0 0,-7 11 214 0 0,12-22-802 0 0,-6 17 422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07T18:09:37.200"/>
    </inkml:context>
    <inkml:brush xml:id="br0">
      <inkml:brushProperty name="width" value="0.05" units="cm"/>
      <inkml:brushProperty name="height" value="0.05" units="cm"/>
    </inkml:brush>
  </inkml:definitions>
  <inkml:trace contextRef="#ctx0" brushRef="#br0">43 7 292 0 0,'-17'-6'724'0'0,"8"6"16"0"0,1 0 160 0 0,-1 0-980 0 0,18 0-324 0 0,-1 0 80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07T18:09:37.408"/>
    </inkml:context>
    <inkml:brush xml:id="br0">
      <inkml:brushProperty name="width" value="0.05" units="cm"/>
      <inkml:brushProperty name="height" value="0.05" units="cm"/>
    </inkml:brush>
  </inkml:definitions>
  <inkml:trace contextRef="#ctx0" brushRef="#br0">9 7 288 0 0,'-9'0'928'0'0,"9"-6"-772"0"0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05-07T18:10:11.972"/>
    </inkml:context>
    <inkml:brush xml:id="br0">
      <inkml:brushProperty name="width" value="0.05" units="cm"/>
      <inkml:brushProperty name="height" value="0.05" units="cm"/>
    </inkml:brush>
  </inkml:definitions>
  <inkml:trace contextRef="#ctx0" brushRef="#br0">1 12 172 0 0,'0'0'356'0'0,"8"0"-324"0"0,-8-6-60 0 0,9 0-112 0 0,-1 6 24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24/04/2026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1827101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GB" dirty="0"/>
              </a:p>
            </p:txBody>
          </p:sp>
        </mc:Choice>
        <mc:Fallback xmlns="">
          <p:sp>
            <p:nvSpPr>
              <p:cNvPr id="3" name="Notes Placeholder 2"/>
              <p:cNvSpPr>
                <a:spLocks noGrp="1"/>
              </p:cNvSpPr>
              <p:nvPr>
                <p:ph type="body" idx="1"/>
              </p:nvPr>
            </p:nvSpPr>
            <p:spPr/>
            <p:txBody>
              <a:bodyPr/>
              <a:lstStyle/>
              <a:p>
                <a:r>
                  <a:rPr lang="en-GB" dirty="0"/>
                  <a:t>The voltage across an inductor is proportional to the rate of change of current through it:</a:t>
                </a:r>
              </a:p>
              <a:p>
                <a:r>
                  <a:rPr lang="en-GB" dirty="0"/>
                  <a:t>VL=</a:t>
                </a:r>
                <a:r>
                  <a:rPr lang="en-GB" dirty="0" err="1"/>
                  <a:t>Ldi</a:t>
                </a:r>
                <a:r>
                  <a:rPr lang="en-GB" dirty="0"/>
                  <a:t>/dt​</a:t>
                </a:r>
              </a:p>
              <a:p>
                <a:r>
                  <a:rPr lang="ar-AE" sz="1200" b="0" i="0" kern="1200">
                    <a:solidFill>
                      <a:schemeClr val="tx1"/>
                    </a:solidFill>
                    <a:latin typeface="+mn-lt"/>
                    <a:ea typeface="+mn-ea"/>
                    <a:cs typeface="+mn-cs"/>
                  </a:rPr>
                  <a:t>▭("</a:t>
                </a:r>
                <a:r>
                  <a:rPr lang="ar-AE" b="0" i="0"/>
                  <a:t> </a:t>
                </a:r>
                <a:r>
                  <a:rPr lang="ar-AE" sz="1200" b="0" i="0" kern="1200">
                    <a:solidFill>
                      <a:schemeClr val="tx1"/>
                    </a:solidFill>
                    <a:latin typeface="+mn-lt"/>
                    <a:ea typeface="+mn-ea"/>
                    <a:cs typeface="+mn-cs"/>
                  </a:rPr>
                  <a:t>" </a:t>
                </a:r>
                <a:r>
                  <a:rPr lang="ar-AE" b="0" i="0"/>
                  <a:t>𝑣</a:t>
                </a:r>
                <a:r>
                  <a:rPr lang="ar-AE" sz="1200" b="0" i="0" kern="1200">
                    <a:solidFill>
                      <a:schemeClr val="tx1"/>
                    </a:solidFill>
                    <a:latin typeface="+mn-lt"/>
                    <a:ea typeface="+mn-ea"/>
                    <a:cs typeface="+mn-cs"/>
                  </a:rPr>
                  <a:t>_</a:t>
                </a:r>
                <a:r>
                  <a:rPr lang="ar-AE" b="0" i="0"/>
                  <a:t>𝐿</a:t>
                </a:r>
                <a:r>
                  <a:rPr lang="ar-AE" sz="1200" b="0" i="0" kern="1200">
                    <a:solidFill>
                      <a:schemeClr val="tx1"/>
                    </a:solidFill>
                    <a:latin typeface="+mn-lt"/>
                    <a:ea typeface="+mn-ea"/>
                    <a:cs typeface="+mn-cs"/>
                  </a:rPr>
                  <a:t> (𝑡)=𝐿 𝑑𝑖/𝑑𝑡=𝑉" " 𝑒^(−𝑡/𝜏) " " )</a:t>
                </a:r>
                <a:r>
                  <a:rPr lang="en-GB" b="0" dirty="0"/>
                  <a:t> </a:t>
                </a:r>
                <a:endParaRPr lang="ar-AE" b="0" dirty="0"/>
              </a:p>
              <a:p>
                <a:r>
                  <a:rPr lang="ar-AE" sz="1200" i="0" kern="1200">
                    <a:solidFill>
                      <a:schemeClr val="tx1"/>
                    </a:solidFill>
                    <a:latin typeface="+mn-lt"/>
                    <a:ea typeface="+mn-ea"/>
                    <a:cs typeface="+mn-cs"/>
                  </a:rPr>
                  <a:t>〖_</a:t>
                </a:r>
                <a:r>
                  <a:rPr lang="en-GB" sz="1200" i="0" kern="1200">
                    <a:solidFill>
                      <a:schemeClr val="tx1"/>
                    </a:solidFill>
                    <a:latin typeface="+mn-lt"/>
                    <a:ea typeface="+mn-ea"/>
                    <a:cs typeface="+mn-cs"/>
                  </a:rPr>
                  <a:t>〗</a:t>
                </a:r>
                <a:endParaRPr lang="ar-AE" dirty="0"/>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3490417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2055695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GB" dirty="0"/>
              </a:p>
            </p:txBody>
          </p:sp>
        </mc:Choice>
        <mc:Fallback xmlns="">
          <p:sp>
            <p:nvSpPr>
              <p:cNvPr id="3" name="Notes Placeholder 2"/>
              <p:cNvSpPr>
                <a:spLocks noGrp="1"/>
              </p:cNvSpPr>
              <p:nvPr>
                <p:ph type="body" idx="1"/>
              </p:nvPr>
            </p:nvSpPr>
            <p:spPr/>
            <p:txBody>
              <a:bodyPr/>
              <a:lstStyle/>
              <a:p>
                <a:r>
                  <a:rPr lang="ar-AE" sz="1200" b="0" i="0" kern="1200">
                    <a:solidFill>
                      <a:schemeClr val="tx1"/>
                    </a:solidFill>
                    <a:latin typeface="+mn-lt"/>
                    <a:ea typeface="+mn-ea"/>
                    <a:cs typeface="+mn-cs"/>
                  </a:rPr>
                  <a:t>▭("</a:t>
                </a:r>
                <a:r>
                  <a:rPr lang="ar-AE" b="0" i="0"/>
                  <a:t> </a:t>
                </a:r>
                <a:r>
                  <a:rPr lang="ar-AE" sz="1200" b="0" i="0" kern="1200">
                    <a:solidFill>
                      <a:schemeClr val="tx1"/>
                    </a:solidFill>
                    <a:latin typeface="+mn-lt"/>
                    <a:ea typeface="+mn-ea"/>
                    <a:cs typeface="+mn-cs"/>
                  </a:rPr>
                  <a:t>" </a:t>
                </a:r>
                <a:r>
                  <a:rPr lang="ar-AE" b="0" i="0"/>
                  <a:t>𝑣</a:t>
                </a:r>
                <a:r>
                  <a:rPr lang="ar-AE" sz="1200" b="0" i="0" kern="1200">
                    <a:solidFill>
                      <a:schemeClr val="tx1"/>
                    </a:solidFill>
                    <a:latin typeface="+mn-lt"/>
                    <a:ea typeface="+mn-ea"/>
                    <a:cs typeface="+mn-cs"/>
                  </a:rPr>
                  <a:t>_</a:t>
                </a:r>
                <a:r>
                  <a:rPr lang="ar-AE" b="0" i="0"/>
                  <a:t>𝐿</a:t>
                </a:r>
                <a:r>
                  <a:rPr lang="ar-AE" sz="1200" b="0" i="0" kern="1200">
                    <a:solidFill>
                      <a:schemeClr val="tx1"/>
                    </a:solidFill>
                    <a:latin typeface="+mn-lt"/>
                    <a:ea typeface="+mn-ea"/>
                    <a:cs typeface="+mn-cs"/>
                  </a:rPr>
                  <a:t> (𝑡)=𝐿 𝑑𝑖/𝑑𝑡=−𝑅" " 𝐼_0 " " 𝑒^(−𝑡/𝜏)=−𝑣_𝑅 (𝑡)" " )</a:t>
                </a:r>
                <a:r>
                  <a:rPr lang="en-GB" b="0" dirty="0"/>
                  <a:t> </a:t>
                </a:r>
              </a:p>
              <a:p>
                <a:r>
                  <a:rPr lang="en-GB" dirty="0"/>
                  <a:t>Here </a:t>
                </a:r>
                <a:r>
                  <a:rPr lang="ar-AE" sz="1200" i="0" kern="1200">
                    <a:solidFill>
                      <a:schemeClr val="tx1"/>
                    </a:solidFill>
                    <a:latin typeface="+mn-lt"/>
                    <a:ea typeface="+mn-ea"/>
                    <a:cs typeface="+mn-cs"/>
                  </a:rPr>
                  <a:t>𝑣_𝐿</a:t>
                </a:r>
                <a:r>
                  <a:rPr lang="en-GB" dirty="0"/>
                  <a:t>has opposite sign to </a:t>
                </a:r>
                <a:r>
                  <a:rPr lang="ar-AE" sz="1200" i="0" kern="1200">
                    <a:solidFill>
                      <a:schemeClr val="tx1"/>
                    </a:solidFill>
                    <a:latin typeface="+mn-lt"/>
                    <a:ea typeface="+mn-ea"/>
                    <a:cs typeface="+mn-cs"/>
                  </a:rPr>
                  <a:t>𝑣_𝑅</a:t>
                </a:r>
                <a:r>
                  <a:rPr lang="en-GB" dirty="0"/>
                  <a:t>so that </a:t>
                </a:r>
                <a:r>
                  <a:rPr lang="ar-AE" sz="1200" i="0" kern="1200">
                    <a:solidFill>
                      <a:schemeClr val="tx1"/>
                    </a:solidFill>
                    <a:latin typeface="+mn-lt"/>
                    <a:ea typeface="+mn-ea"/>
                    <a:cs typeface="+mn-cs"/>
                  </a:rPr>
                  <a:t>𝑣_𝑅+𝑣_𝐿=0</a:t>
                </a:r>
                <a:r>
                  <a:rPr lang="ar-AE" dirty="0"/>
                  <a:t>(</a:t>
                </a:r>
                <a:r>
                  <a:rPr lang="en-GB" dirty="0"/>
                  <a:t>KVL with no source).</a:t>
                </a:r>
              </a:p>
              <a:p>
                <a:r>
                  <a:rPr lang="en-GB" b="1" dirty="0"/>
                  <a:t>Inductor (L)</a:t>
                </a:r>
                <a:r>
                  <a:rPr lang="en-GB" dirty="0"/>
                  <a:t> stores energy in its </a:t>
                </a:r>
                <a:r>
                  <a:rPr lang="en-GB" b="1" dirty="0"/>
                  <a:t>magnetic field</a:t>
                </a:r>
                <a:r>
                  <a:rPr lang="en-GB" dirty="0"/>
                  <a:t>, and that energy is proportional to the </a:t>
                </a:r>
                <a:r>
                  <a:rPr lang="en-GB" b="1" dirty="0"/>
                  <a:t>current</a:t>
                </a:r>
                <a:r>
                  <a:rPr lang="en-GB" dirty="0"/>
                  <a:t> </a:t>
                </a:r>
                <a:r>
                  <a:rPr lang="en-GB" sz="1200" i="0" kern="1200">
                    <a:solidFill>
                      <a:schemeClr val="tx1"/>
                    </a:solidFill>
                    <a:latin typeface="+mn-lt"/>
                    <a:ea typeface="+mn-ea"/>
                    <a:cs typeface="+mn-cs"/>
                  </a:rPr>
                  <a:t>𝑖</a:t>
                </a:r>
                <a:r>
                  <a:rPr lang="en-GB" dirty="0"/>
                  <a:t>(</a:t>
                </a:r>
                <a:r>
                  <a:rPr lang="en-GB" sz="1200" i="0" kern="1200">
                    <a:solidFill>
                      <a:schemeClr val="tx1"/>
                    </a:solidFill>
                    <a:latin typeface="+mn-lt"/>
                    <a:ea typeface="+mn-ea"/>
                    <a:cs typeface="+mn-cs"/>
                  </a:rPr>
                  <a:t>𝐸=</a:t>
                </a:r>
                <a:r>
                  <a:rPr lang="ar-AE" sz="1200" i="0" kern="1200">
                    <a:solidFill>
                      <a:schemeClr val="tx1"/>
                    </a:solidFill>
                    <a:latin typeface="+mn-lt"/>
                    <a:ea typeface="+mn-ea"/>
                    <a:cs typeface="+mn-cs"/>
                  </a:rPr>
                  <a:t>1/2 𝐿𝑖^2</a:t>
                </a:r>
                <a:r>
                  <a:rPr lang="ar-AE" dirty="0"/>
                  <a:t>). </a:t>
                </a:r>
                <a:r>
                  <a:rPr lang="en-GB" dirty="0"/>
                  <a:t>So the inductor’s natural variable is </a:t>
                </a:r>
                <a:r>
                  <a:rPr lang="en-GB" b="1" dirty="0"/>
                  <a:t>current</a:t>
                </a:r>
                <a:r>
                  <a:rPr lang="en-GB" dirty="0"/>
                  <a:t>.</a:t>
                </a:r>
              </a:p>
              <a:p>
                <a:r>
                  <a:rPr lang="en-GB" b="1" dirty="0"/>
                  <a:t>Capacitor (C)</a:t>
                </a:r>
                <a:r>
                  <a:rPr lang="en-GB" dirty="0"/>
                  <a:t> stores energy in its </a:t>
                </a:r>
                <a:r>
                  <a:rPr lang="en-GB" b="1" dirty="0"/>
                  <a:t>electric field</a:t>
                </a:r>
                <a:r>
                  <a:rPr lang="en-GB" dirty="0"/>
                  <a:t>, and that energy is proportional to the </a:t>
                </a:r>
                <a:r>
                  <a:rPr lang="en-GB" b="1" dirty="0"/>
                  <a:t>voltage</a:t>
                </a:r>
                <a:r>
                  <a:rPr lang="en-GB" dirty="0"/>
                  <a:t> </a:t>
                </a:r>
                <a:r>
                  <a:rPr lang="en-GB" sz="1200" i="0" kern="1200">
                    <a:solidFill>
                      <a:schemeClr val="tx1"/>
                    </a:solidFill>
                    <a:latin typeface="+mn-lt"/>
                    <a:ea typeface="+mn-ea"/>
                    <a:cs typeface="+mn-cs"/>
                  </a:rPr>
                  <a:t>𝑣</a:t>
                </a:r>
                <a:r>
                  <a:rPr lang="en-GB" dirty="0"/>
                  <a:t>across it (</a:t>
                </a:r>
                <a:r>
                  <a:rPr lang="en-GB" sz="1200" i="0" kern="1200">
                    <a:solidFill>
                      <a:schemeClr val="tx1"/>
                    </a:solidFill>
                    <a:latin typeface="+mn-lt"/>
                    <a:ea typeface="+mn-ea"/>
                    <a:cs typeface="+mn-cs"/>
                  </a:rPr>
                  <a:t>𝐸=</a:t>
                </a:r>
                <a:r>
                  <a:rPr lang="ar-AE" sz="1200" i="0" kern="1200">
                    <a:solidFill>
                      <a:schemeClr val="tx1"/>
                    </a:solidFill>
                    <a:latin typeface="+mn-lt"/>
                    <a:ea typeface="+mn-ea"/>
                    <a:cs typeface="+mn-cs"/>
                  </a:rPr>
                  <a:t>1/2 𝐶𝑣^2</a:t>
                </a:r>
                <a:r>
                  <a:rPr lang="ar-AE" dirty="0"/>
                  <a:t>). </a:t>
                </a:r>
                <a:r>
                  <a:rPr lang="en-GB" dirty="0"/>
                  <a:t>So the capacitor’s natural variable is </a:t>
                </a:r>
                <a:r>
                  <a:rPr lang="en-GB" b="1" dirty="0"/>
                  <a:t>voltage</a:t>
                </a:r>
                <a:r>
                  <a:rPr lang="en-GB" dirty="0"/>
                  <a:t>.</a:t>
                </a:r>
              </a:p>
              <a:p>
                <a:endParaRPr lang="ar-AE" b="0" dirty="0"/>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30275867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GB" dirty="0"/>
              </a:p>
            </p:txBody>
          </p:sp>
        </mc:Choice>
        <mc:Fallback xmlns="">
          <p:sp>
            <p:nvSpPr>
              <p:cNvPr id="3" name="Notes Placeholder 2"/>
              <p:cNvSpPr>
                <a:spLocks noGrp="1"/>
              </p:cNvSpPr>
              <p:nvPr>
                <p:ph type="body" idx="1"/>
              </p:nvPr>
            </p:nvSpPr>
            <p:spPr/>
            <p:txBody>
              <a:bodyPr/>
              <a:lstStyle/>
              <a:p>
                <a:r>
                  <a:rPr lang="en-GB" b="1" dirty="0"/>
                  <a:t>Current</a:t>
                </a:r>
                <a:r>
                  <a:rPr lang="en-GB" dirty="0"/>
                  <a:t>: starts at 0 and </a:t>
                </a:r>
                <a:r>
                  <a:rPr lang="en-GB" b="1" dirty="0"/>
                  <a:t>increases</a:t>
                </a:r>
                <a:r>
                  <a:rPr lang="en-GB" dirty="0"/>
                  <a:t> exponentially</a:t>
                </a:r>
              </a:p>
              <a:p>
                <a:r>
                  <a:rPr lang="en-GB" sz="1200" i="0" kern="1200">
                    <a:solidFill>
                      <a:schemeClr val="tx1"/>
                    </a:solidFill>
                    <a:latin typeface="+mn-lt"/>
                    <a:ea typeface="+mn-ea"/>
                    <a:cs typeface="+mn-cs"/>
                  </a:rPr>
                  <a:t>𝑖</a:t>
                </a:r>
                <a:r>
                  <a:rPr lang="ar-AE" sz="1200" i="0" kern="1200">
                    <a:solidFill>
                      <a:schemeClr val="tx1"/>
                    </a:solidFill>
                    <a:latin typeface="+mn-lt"/>
                    <a:ea typeface="+mn-ea"/>
                    <a:cs typeface="+mn-cs"/>
                  </a:rPr>
                  <a:t>(𝑡)=𝑉_𝑠/𝑅(1−𝑒^(−𝑡/𝜏)), 𝜏=𝐿/𝑅</a:t>
                </a:r>
                <a:endParaRPr lang="ar-AE" dirty="0"/>
              </a:p>
              <a:p>
                <a:r>
                  <a:rPr lang="en-GB" b="1" dirty="0"/>
                  <a:t>Inductor voltage</a:t>
                </a:r>
                <a:r>
                  <a:rPr lang="en-GB" dirty="0"/>
                  <a:t>: starts at </a:t>
                </a:r>
                <a:r>
                  <a:rPr lang="ar-AE" sz="1200" i="0" kern="1200">
                    <a:solidFill>
                      <a:schemeClr val="tx1"/>
                    </a:solidFill>
                    <a:latin typeface="+mn-lt"/>
                    <a:ea typeface="+mn-ea"/>
                    <a:cs typeface="+mn-cs"/>
                  </a:rPr>
                  <a:t>𝑉_𝑠</a:t>
                </a:r>
                <a:r>
                  <a:rPr lang="en-GB" dirty="0"/>
                  <a:t>and </a:t>
                </a:r>
                <a:r>
                  <a:rPr lang="en-GB" b="1" dirty="0"/>
                  <a:t>decreases</a:t>
                </a:r>
                <a:r>
                  <a:rPr lang="en-GB" dirty="0"/>
                  <a:t> to 0</a:t>
                </a:r>
              </a:p>
              <a:p>
                <a:r>
                  <a:rPr lang="ar-AE" sz="1200" i="0" kern="1200">
                    <a:solidFill>
                      <a:schemeClr val="tx1"/>
                    </a:solidFill>
                    <a:latin typeface="+mn-lt"/>
                    <a:ea typeface="+mn-ea"/>
                    <a:cs typeface="+mn-cs"/>
                  </a:rPr>
                  <a:t>𝑣_𝐿 (𝑡)=𝐿 𝑑𝑖/𝑑𝑡=𝑉_𝑠 𝑒^(−𝑡/𝜏)</a:t>
                </a:r>
                <a:endParaRPr lang="ar-AE" dirty="0"/>
              </a:p>
              <a:p>
                <a:r>
                  <a:rPr lang="en-GB" dirty="0"/>
                  <a:t>Reason: the inductor resists change in current; initially it takes the full supply voltage. As current builds, more voltage drops across </a:t>
                </a:r>
                <a:r>
                  <a:rPr lang="en-GB" sz="1200" i="0" kern="1200">
                    <a:solidFill>
                      <a:schemeClr val="tx1"/>
                    </a:solidFill>
                    <a:latin typeface="+mn-lt"/>
                    <a:ea typeface="+mn-ea"/>
                    <a:cs typeface="+mn-cs"/>
                  </a:rPr>
                  <a:t>𝑅</a:t>
                </a:r>
                <a:r>
                  <a:rPr lang="en-GB" dirty="0"/>
                  <a:t>, so </a:t>
                </a:r>
                <a:r>
                  <a:rPr lang="ar-AE" sz="1200" i="0" kern="1200">
                    <a:solidFill>
                      <a:schemeClr val="tx1"/>
                    </a:solidFill>
                    <a:latin typeface="+mn-lt"/>
                    <a:ea typeface="+mn-ea"/>
                    <a:cs typeface="+mn-cs"/>
                  </a:rPr>
                  <a:t>𝑣_𝐿</a:t>
                </a:r>
                <a:r>
                  <a:rPr lang="en-GB" dirty="0"/>
                  <a:t>falls.</a:t>
                </a:r>
              </a:p>
              <a:p>
                <a:r>
                  <a:rPr lang="en-GB" b="1" dirty="0"/>
                  <a:t>Step OFF (source disconnected)</a:t>
                </a:r>
              </a:p>
              <a:p>
                <a:r>
                  <a:rPr lang="en-GB" b="1" dirty="0"/>
                  <a:t>Current</a:t>
                </a:r>
                <a:r>
                  <a:rPr lang="en-GB" dirty="0"/>
                  <a:t>: </a:t>
                </a:r>
                <a:r>
                  <a:rPr lang="en-GB" b="1" dirty="0"/>
                  <a:t>decays</a:t>
                </a:r>
                <a:r>
                  <a:rPr lang="en-GB" dirty="0"/>
                  <a:t> exponentially with the same </a:t>
                </a:r>
                <a:r>
                  <a:rPr lang="en-GB" sz="1200" i="0" kern="1200">
                    <a:solidFill>
                      <a:schemeClr val="tx1"/>
                    </a:solidFill>
                    <a:latin typeface="+mn-lt"/>
                    <a:ea typeface="+mn-ea"/>
                    <a:cs typeface="+mn-cs"/>
                  </a:rPr>
                  <a:t>𝜏</a:t>
                </a:r>
                <a:endParaRPr lang="en-GB" dirty="0"/>
              </a:p>
              <a:p>
                <a:r>
                  <a:rPr lang="en-GB" sz="1200" i="0" kern="1200">
                    <a:solidFill>
                      <a:schemeClr val="tx1"/>
                    </a:solidFill>
                    <a:latin typeface="+mn-lt"/>
                    <a:ea typeface="+mn-ea"/>
                    <a:cs typeface="+mn-cs"/>
                  </a:rPr>
                  <a:t>𝑖</a:t>
                </a:r>
                <a:r>
                  <a:rPr lang="ar-AE" sz="1200" i="0" kern="1200">
                    <a:solidFill>
                      <a:schemeClr val="tx1"/>
                    </a:solidFill>
                    <a:latin typeface="+mn-lt"/>
                    <a:ea typeface="+mn-ea"/>
                    <a:cs typeface="+mn-cs"/>
                  </a:rPr>
                  <a:t>(𝑡)=𝐼_0 𝑒^(−𝑡/𝜏)</a:t>
                </a:r>
                <a:endParaRPr lang="ar-AE" dirty="0"/>
              </a:p>
              <a:p>
                <a:r>
                  <a:rPr lang="en-GB" b="1" dirty="0"/>
                  <a:t>Inductor voltage</a:t>
                </a:r>
                <a:r>
                  <a:rPr lang="en-GB" dirty="0"/>
                  <a:t>: </a:t>
                </a:r>
                <a:r>
                  <a:rPr lang="en-GB" b="1" dirty="0"/>
                  <a:t>reverses polarity</a:t>
                </a:r>
                <a:r>
                  <a:rPr lang="en-GB" dirty="0"/>
                  <a:t> to keep current flowing and also decays exponentially.</a:t>
                </a: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9725388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GB" dirty="0"/>
              </a:p>
            </p:txBody>
          </p:sp>
        </mc:Choice>
        <mc:Fallback xmlns="">
          <p:sp>
            <p:nvSpPr>
              <p:cNvPr id="3" name="Notes Placeholder 2"/>
              <p:cNvSpPr>
                <a:spLocks noGrp="1"/>
              </p:cNvSpPr>
              <p:nvPr>
                <p:ph type="body" idx="1"/>
              </p:nvPr>
            </p:nvSpPr>
            <p:spPr/>
            <p:txBody>
              <a:bodyPr/>
              <a:lstStyle/>
              <a:p>
                <a:r>
                  <a:rPr lang="en-GB" dirty="0"/>
                  <a:t>the </a:t>
                </a:r>
                <a:r>
                  <a:rPr lang="en-GB" b="1" dirty="0"/>
                  <a:t>current</a:t>
                </a:r>
                <a:r>
                  <a:rPr lang="en-GB" dirty="0"/>
                  <a:t> follows from </a:t>
                </a:r>
                <a:r>
                  <a:rPr lang="ar-AE" sz="1200" i="0" kern="1200">
                    <a:solidFill>
                      <a:schemeClr val="tx1"/>
                    </a:solidFill>
                    <a:latin typeface="+mn-lt"/>
                    <a:ea typeface="+mn-ea"/>
                    <a:cs typeface="+mn-cs"/>
                  </a:rPr>
                  <a:t>𝑖_𝐶=𝐶</a:t>
                </a:r>
                <a:r>
                  <a:rPr lang="ar-AE" sz="1200" b="0" i="0" kern="1200">
                    <a:solidFill>
                      <a:schemeClr val="tx1"/>
                    </a:solidFill>
                    <a:latin typeface="Cambria Math" panose="02040503050406030204" pitchFamily="18" charset="0"/>
                    <a:ea typeface="+mn-ea"/>
                    <a:cs typeface="+mn-cs"/>
                  </a:rPr>
                  <a:t>" </a:t>
                </a:r>
                <a:r>
                  <a:rPr lang="ar-AE" sz="1200" b="0" i="0" kern="1200">
                    <a:solidFill>
                      <a:schemeClr val="tx1"/>
                    </a:solidFill>
                    <a:latin typeface="+mn-lt"/>
                    <a:ea typeface="+mn-ea"/>
                    <a:cs typeface="+mn-cs"/>
                  </a:rPr>
                  <a:t>"  𝑑𝑉/𝑑𝑡</a:t>
                </a:r>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15</a:t>
            </a:fld>
            <a:endParaRPr lang="en-GB"/>
          </a:p>
        </p:txBody>
      </p:sp>
    </p:spTree>
    <p:extLst>
      <p:ext uri="{BB962C8B-B14F-4D97-AF65-F5344CB8AC3E}">
        <p14:creationId xmlns:p14="http://schemas.microsoft.com/office/powerpoint/2010/main" val="38756809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GB" dirty="0"/>
              </a:p>
            </p:txBody>
          </p:sp>
        </mc:Choice>
        <mc:Fallback xmlns="">
          <p:sp>
            <p:nvSpPr>
              <p:cNvPr id="3" name="Notes Placeholder 2"/>
              <p:cNvSpPr>
                <a:spLocks noGrp="1"/>
              </p:cNvSpPr>
              <p:nvPr>
                <p:ph type="body" idx="1"/>
              </p:nvPr>
            </p:nvSpPr>
            <p:spPr/>
            <p:txBody>
              <a:bodyPr/>
              <a:lstStyle/>
              <a:p>
                <a:r>
                  <a:rPr lang="en-GB" dirty="0"/>
                  <a:t>the amount of charge it holds is directly proportional to the voltage across it, Q=C⋅V.</a:t>
                </a:r>
              </a:p>
              <a:p>
                <a:r>
                  <a:rPr lang="en-GB" dirty="0"/>
                  <a:t>The voltage across a capacitor is directly related to the amount of charge stored on it, </a:t>
                </a:r>
              </a:p>
              <a:p>
                <a:r>
                  <a:rPr lang="en-GB" dirty="0"/>
                  <a:t>VC=Q/C</a:t>
                </a:r>
              </a:p>
              <a:p>
                <a:r>
                  <a:rPr lang="en-GB" b="1" dirty="0"/>
                  <a:t>Inductor (L)</a:t>
                </a:r>
                <a:r>
                  <a:rPr lang="en-GB" dirty="0"/>
                  <a:t> stores energy in its </a:t>
                </a:r>
                <a:r>
                  <a:rPr lang="en-GB" b="1" dirty="0"/>
                  <a:t>magnetic field</a:t>
                </a:r>
                <a:r>
                  <a:rPr lang="en-GB" dirty="0"/>
                  <a:t>, and that energy is proportional to the </a:t>
                </a:r>
                <a:r>
                  <a:rPr lang="en-GB" b="1" dirty="0"/>
                  <a:t>current</a:t>
                </a:r>
                <a:r>
                  <a:rPr lang="en-GB" dirty="0"/>
                  <a:t> </a:t>
                </a:r>
                <a:r>
                  <a:rPr lang="en-GB" sz="1200" i="0" kern="1200">
                    <a:solidFill>
                      <a:schemeClr val="tx1"/>
                    </a:solidFill>
                    <a:latin typeface="+mn-lt"/>
                    <a:ea typeface="+mn-ea"/>
                    <a:cs typeface="+mn-cs"/>
                  </a:rPr>
                  <a:t>𝑖</a:t>
                </a:r>
                <a:r>
                  <a:rPr lang="en-GB" dirty="0"/>
                  <a:t>(</a:t>
                </a:r>
                <a:r>
                  <a:rPr lang="en-GB" sz="1200" i="0" kern="1200">
                    <a:solidFill>
                      <a:schemeClr val="tx1"/>
                    </a:solidFill>
                    <a:latin typeface="+mn-lt"/>
                    <a:ea typeface="+mn-ea"/>
                    <a:cs typeface="+mn-cs"/>
                  </a:rPr>
                  <a:t>𝐸=</a:t>
                </a:r>
                <a:r>
                  <a:rPr lang="ar-AE" sz="1200" i="0" kern="1200">
                    <a:solidFill>
                      <a:schemeClr val="tx1"/>
                    </a:solidFill>
                    <a:latin typeface="+mn-lt"/>
                    <a:ea typeface="+mn-ea"/>
                    <a:cs typeface="+mn-cs"/>
                  </a:rPr>
                  <a:t>1/2 𝐿𝑖^2</a:t>
                </a:r>
                <a:r>
                  <a:rPr lang="ar-AE" dirty="0"/>
                  <a:t>). </a:t>
                </a:r>
                <a:r>
                  <a:rPr lang="en-GB" dirty="0"/>
                  <a:t>So the inductor’s natural variable is </a:t>
                </a:r>
                <a:r>
                  <a:rPr lang="en-GB" b="1" dirty="0"/>
                  <a:t>current</a:t>
                </a:r>
                <a:r>
                  <a:rPr lang="en-GB" dirty="0"/>
                  <a:t>.</a:t>
                </a:r>
              </a:p>
              <a:p>
                <a:r>
                  <a:rPr lang="en-GB" b="1" dirty="0"/>
                  <a:t>Capacitor (C)</a:t>
                </a:r>
                <a:r>
                  <a:rPr lang="en-GB" dirty="0"/>
                  <a:t> stores energy in its </a:t>
                </a:r>
                <a:r>
                  <a:rPr lang="en-GB" b="1" dirty="0"/>
                  <a:t>electric field</a:t>
                </a:r>
                <a:r>
                  <a:rPr lang="en-GB" dirty="0"/>
                  <a:t>, and that energy is proportional to the </a:t>
                </a:r>
                <a:r>
                  <a:rPr lang="en-GB" b="1" dirty="0"/>
                  <a:t>voltage</a:t>
                </a:r>
                <a:r>
                  <a:rPr lang="en-GB" dirty="0"/>
                  <a:t> </a:t>
                </a:r>
                <a:r>
                  <a:rPr lang="en-GB" sz="1200" i="0" kern="1200">
                    <a:solidFill>
                      <a:schemeClr val="tx1"/>
                    </a:solidFill>
                    <a:latin typeface="+mn-lt"/>
                    <a:ea typeface="+mn-ea"/>
                    <a:cs typeface="+mn-cs"/>
                  </a:rPr>
                  <a:t>𝑣</a:t>
                </a:r>
                <a:r>
                  <a:rPr lang="en-GB" dirty="0"/>
                  <a:t>across it (</a:t>
                </a:r>
                <a:r>
                  <a:rPr lang="en-GB" sz="1200" i="0" kern="1200">
                    <a:solidFill>
                      <a:schemeClr val="tx1"/>
                    </a:solidFill>
                    <a:latin typeface="+mn-lt"/>
                    <a:ea typeface="+mn-ea"/>
                    <a:cs typeface="+mn-cs"/>
                  </a:rPr>
                  <a:t>𝐸=</a:t>
                </a:r>
                <a:r>
                  <a:rPr lang="ar-AE" sz="1200" i="0" kern="1200">
                    <a:solidFill>
                      <a:schemeClr val="tx1"/>
                    </a:solidFill>
                    <a:latin typeface="+mn-lt"/>
                    <a:ea typeface="+mn-ea"/>
                    <a:cs typeface="+mn-cs"/>
                  </a:rPr>
                  <a:t>1/2 𝐶𝑣^2</a:t>
                </a:r>
                <a:r>
                  <a:rPr lang="ar-AE" dirty="0"/>
                  <a:t>). </a:t>
                </a:r>
                <a:r>
                  <a:rPr lang="en-GB" dirty="0"/>
                  <a:t>So the capacitor’s natural variable is </a:t>
                </a:r>
                <a:r>
                  <a:rPr lang="en-GB" b="1" dirty="0"/>
                  <a:t>voltage</a:t>
                </a:r>
                <a:r>
                  <a:rPr lang="en-GB" dirty="0"/>
                  <a:t>.</a:t>
                </a: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16</a:t>
            </a:fld>
            <a:endParaRPr lang="en-GB"/>
          </a:p>
        </p:txBody>
      </p:sp>
    </p:spTree>
    <p:extLst>
      <p:ext uri="{BB962C8B-B14F-4D97-AF65-F5344CB8AC3E}">
        <p14:creationId xmlns:p14="http://schemas.microsoft.com/office/powerpoint/2010/main" val="1699736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17</a:t>
            </a:fld>
            <a:endParaRPr lang="en-GB"/>
          </a:p>
        </p:txBody>
      </p:sp>
    </p:spTree>
    <p:extLst>
      <p:ext uri="{BB962C8B-B14F-4D97-AF65-F5344CB8AC3E}">
        <p14:creationId xmlns:p14="http://schemas.microsoft.com/office/powerpoint/2010/main" val="2139542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endParaRPr lang="en-GB" dirty="0"/>
              </a:p>
            </p:txBody>
          </p:sp>
        </mc:Choice>
        <mc:Fallback xmlns="">
          <p:sp>
            <p:nvSpPr>
              <p:cNvPr id="3" name="Notes Placeholder 2"/>
              <p:cNvSpPr>
                <a:spLocks noGrp="1"/>
              </p:cNvSpPr>
              <p:nvPr>
                <p:ph type="body" idx="1"/>
              </p:nvPr>
            </p:nvSpPr>
            <p:spPr/>
            <p:txBody>
              <a:bodyPr/>
              <a:lstStyle/>
              <a:p>
                <a:r>
                  <a:rPr lang="en-GB" dirty="0"/>
                  <a:t>As the voltage across the capacitor increases, the voltage available across the resistor decreases because the sum of the voltages across the resistor and capacitor must equal the supply voltage (by Kirchhoff's Voltage Law):</a:t>
                </a:r>
              </a:p>
              <a:p>
                <a:r>
                  <a:rPr lang="en-GB" dirty="0" err="1"/>
                  <a:t>Vsource</a:t>
                </a:r>
                <a:r>
                  <a:rPr lang="en-GB" dirty="0"/>
                  <a:t>=VR(t)+VC(t)</a:t>
                </a:r>
              </a:p>
              <a:p>
                <a:endParaRPr lang="en-GB" dirty="0"/>
              </a:p>
              <a:p>
                <a:r>
                  <a:rPr lang="en-GB" b="1" dirty="0"/>
                  <a:t>RC (resistor–capacitor), step ON</a:t>
                </a:r>
              </a:p>
              <a:p>
                <a:r>
                  <a:rPr lang="en-GB" dirty="0"/>
                  <a:t>A </a:t>
                </a:r>
                <a:r>
                  <a:rPr lang="en-GB" b="1" dirty="0"/>
                  <a:t>capacitor resists changes in voltage.</a:t>
                </a:r>
                <a:endParaRPr lang="en-GB" dirty="0"/>
              </a:p>
              <a:p>
                <a:r>
                  <a:rPr lang="en-GB" dirty="0"/>
                  <a:t>At </a:t>
                </a:r>
                <a:r>
                  <a:rPr lang="en-GB" sz="1200" i="0" kern="1200">
                    <a:solidFill>
                      <a:schemeClr val="tx1"/>
                    </a:solidFill>
                    <a:latin typeface="+mn-lt"/>
                    <a:ea typeface="+mn-ea"/>
                    <a:cs typeface="+mn-cs"/>
                  </a:rPr>
                  <a:t>𝑡=0</a:t>
                </a:r>
                <a:r>
                  <a:rPr lang="en-GB" dirty="0"/>
                  <a:t>it’s uncharged ⇒ behaves like a </a:t>
                </a:r>
                <a:r>
                  <a:rPr lang="en-GB" b="1" dirty="0"/>
                  <a:t>short</a:t>
                </a:r>
                <a:r>
                  <a:rPr lang="en-GB" dirty="0"/>
                  <a:t> (its voltage is 0).</a:t>
                </a:r>
                <a:br>
                  <a:rPr lang="en-GB" dirty="0"/>
                </a:br>
                <a:r>
                  <a:rPr lang="en-GB" dirty="0"/>
                  <a:t>All the source voltage is across </a:t>
                </a:r>
                <a:r>
                  <a:rPr lang="en-GB" b="1" dirty="0"/>
                  <a:t>R</a:t>
                </a:r>
                <a:r>
                  <a:rPr lang="en-GB" dirty="0"/>
                  <a:t>, so current is </a:t>
                </a:r>
                <a:r>
                  <a:rPr lang="en-GB" b="1" dirty="0"/>
                  <a:t>max</a:t>
                </a:r>
                <a:r>
                  <a:rPr lang="en-GB" dirty="0"/>
                  <a:t>.</a:t>
                </a:r>
              </a:p>
              <a:p>
                <a:r>
                  <a:rPr lang="en-GB" dirty="0"/>
                  <a:t>As charge builds, the capacitor’s </a:t>
                </a:r>
                <a:r>
                  <a:rPr lang="en-GB" b="1" dirty="0"/>
                  <a:t>voltage rises</a:t>
                </a:r>
                <a:r>
                  <a:rPr lang="en-GB" dirty="0"/>
                  <a:t> toward the source, leaving </a:t>
                </a:r>
                <a:r>
                  <a:rPr lang="en-GB" b="1" dirty="0"/>
                  <a:t>less</a:t>
                </a:r>
                <a:r>
                  <a:rPr lang="en-GB" dirty="0"/>
                  <a:t> across </a:t>
                </a:r>
                <a:r>
                  <a:rPr lang="en-GB" b="1" dirty="0"/>
                  <a:t>R</a:t>
                </a:r>
                <a:r>
                  <a:rPr lang="en-GB" dirty="0"/>
                  <a:t>, so current </a:t>
                </a:r>
                <a:r>
                  <a:rPr lang="en-GB" b="1" dirty="0"/>
                  <a:t>falls</a:t>
                </a:r>
                <a:r>
                  <a:rPr lang="en-GB" dirty="0"/>
                  <a:t>.</a:t>
                </a:r>
              </a:p>
              <a:p>
                <a:r>
                  <a:rPr lang="en-GB" dirty="0"/>
                  <a:t>Eventually the capacitor reaches the source voltage ⇒ no voltage across </a:t>
                </a:r>
                <a:r>
                  <a:rPr lang="en-GB" b="1" dirty="0"/>
                  <a:t>R</a:t>
                </a:r>
                <a:r>
                  <a:rPr lang="en-GB" dirty="0"/>
                  <a:t> ⇒ </a:t>
                </a:r>
                <a:r>
                  <a:rPr lang="en-GB" b="1" dirty="0"/>
                  <a:t>current = 0</a:t>
                </a:r>
                <a:r>
                  <a:rPr lang="en-GB" dirty="0"/>
                  <a:t> (capacitor blocks DC).</a:t>
                </a:r>
              </a:p>
              <a:p>
                <a:r>
                  <a:rPr lang="en-GB" b="1" dirty="0"/>
                  <a:t>RL (resistor–inductor), step ON</a:t>
                </a:r>
              </a:p>
              <a:p>
                <a:r>
                  <a:rPr lang="en-GB" dirty="0"/>
                  <a:t>An </a:t>
                </a:r>
                <a:r>
                  <a:rPr lang="en-GB" b="1" dirty="0"/>
                  <a:t>inductor resists changes in current.</a:t>
                </a:r>
                <a:endParaRPr lang="en-GB" dirty="0"/>
              </a:p>
              <a:p>
                <a:r>
                  <a:rPr lang="en-GB" dirty="0"/>
                  <a:t>At </a:t>
                </a:r>
                <a:r>
                  <a:rPr lang="en-GB" sz="1200" i="0" kern="1200">
                    <a:solidFill>
                      <a:schemeClr val="tx1"/>
                    </a:solidFill>
                    <a:latin typeface="+mn-lt"/>
                    <a:ea typeface="+mn-ea"/>
                    <a:cs typeface="+mn-cs"/>
                  </a:rPr>
                  <a:t>𝑡=0</a:t>
                </a:r>
                <a:r>
                  <a:rPr lang="en-GB" dirty="0"/>
                  <a:t>current can’t jump ⇒ behaves like an </a:t>
                </a:r>
                <a:r>
                  <a:rPr lang="en-GB" b="1" dirty="0"/>
                  <a:t>open</a:t>
                </a:r>
                <a:r>
                  <a:rPr lang="en-GB" dirty="0"/>
                  <a:t> to the change, so </a:t>
                </a:r>
                <a:r>
                  <a:rPr lang="en-GB" b="1" dirty="0"/>
                  <a:t>current starts at 0</a:t>
                </a:r>
                <a:r>
                  <a:rPr lang="en-GB" dirty="0"/>
                  <a:t> and the inductor takes </a:t>
                </a:r>
                <a:r>
                  <a:rPr lang="en-GB" b="1" dirty="0"/>
                  <a:t>all</a:t>
                </a:r>
                <a:r>
                  <a:rPr lang="en-GB" dirty="0"/>
                  <a:t> the source voltage.</a:t>
                </a:r>
              </a:p>
              <a:p>
                <a:r>
                  <a:rPr lang="en-GB" dirty="0"/>
                  <a:t>As current builds, the needed inductor voltage </a:t>
                </a:r>
                <a:r>
                  <a:rPr lang="ar-AE" sz="1200" i="0" kern="1200">
                    <a:solidFill>
                      <a:schemeClr val="tx1"/>
                    </a:solidFill>
                    <a:latin typeface="+mn-lt"/>
                    <a:ea typeface="+mn-ea"/>
                    <a:cs typeface="+mn-cs"/>
                  </a:rPr>
                  <a:t>𝑣_𝐿=𝐿</a:t>
                </a:r>
                <a:r>
                  <a:rPr lang="ar-AE" sz="1200" b="0" i="0" kern="1200">
                    <a:solidFill>
                      <a:schemeClr val="tx1"/>
                    </a:solidFill>
                    <a:latin typeface="Cambria Math" panose="02040503050406030204" pitchFamily="18" charset="0"/>
                    <a:ea typeface="+mn-ea"/>
                    <a:cs typeface="+mn-cs"/>
                  </a:rPr>
                  <a:t>" </a:t>
                </a:r>
                <a:r>
                  <a:rPr lang="ar-AE" sz="1200" b="0" i="0" kern="1200">
                    <a:solidFill>
                      <a:schemeClr val="tx1"/>
                    </a:solidFill>
                    <a:latin typeface="+mn-lt"/>
                    <a:ea typeface="+mn-ea"/>
                    <a:cs typeface="+mn-cs"/>
                  </a:rPr>
                  <a:t>" 𝑑𝑖/𝑑𝑡</a:t>
                </a:r>
                <a:r>
                  <a:rPr lang="en-GB" b="1" dirty="0"/>
                  <a:t>shrinks</a:t>
                </a:r>
                <a:r>
                  <a:rPr lang="en-GB" dirty="0"/>
                  <a:t>, so </a:t>
                </a:r>
                <a:r>
                  <a:rPr lang="en-GB" b="1" dirty="0" err="1"/>
                  <a:t>v_L</a:t>
                </a:r>
                <a:r>
                  <a:rPr lang="en-GB" b="1" dirty="0"/>
                  <a:t> falls</a:t>
                </a:r>
                <a:r>
                  <a:rPr lang="en-GB" dirty="0"/>
                  <a:t> and more of the source is across </a:t>
                </a:r>
                <a:r>
                  <a:rPr lang="en-GB" b="1" dirty="0"/>
                  <a:t>R</a:t>
                </a:r>
                <a:r>
                  <a:rPr lang="en-GB" dirty="0"/>
                  <a:t>, letting current </a:t>
                </a:r>
                <a:r>
                  <a:rPr lang="en-GB" b="1" dirty="0"/>
                  <a:t>rise</a:t>
                </a:r>
                <a:r>
                  <a:rPr lang="en-GB" dirty="0"/>
                  <a:t>.</a:t>
                </a:r>
              </a:p>
              <a:p>
                <a:r>
                  <a:rPr lang="en-GB" dirty="0"/>
                  <a:t>At steady DC, </a:t>
                </a:r>
                <a:r>
                  <a:rPr lang="en-GB" sz="1200" i="0" kern="1200">
                    <a:solidFill>
                      <a:schemeClr val="tx1"/>
                    </a:solidFill>
                    <a:latin typeface="+mn-lt"/>
                    <a:ea typeface="+mn-ea"/>
                    <a:cs typeface="+mn-cs"/>
                  </a:rPr>
                  <a:t>𝑑𝑖/𝑑𝑡=0</a:t>
                </a:r>
                <a:r>
                  <a:rPr lang="en-GB" dirty="0"/>
                  <a:t>⇒ </a:t>
                </a:r>
                <a:r>
                  <a:rPr lang="en-GB" b="1" dirty="0" err="1"/>
                  <a:t>v_L</a:t>
                </a:r>
                <a:r>
                  <a:rPr lang="en-GB" b="1" dirty="0"/>
                  <a:t>=0</a:t>
                </a:r>
                <a:r>
                  <a:rPr lang="en-GB" dirty="0"/>
                  <a:t> and the inductor looks like a </a:t>
                </a:r>
                <a:r>
                  <a:rPr lang="en-GB" b="1" dirty="0"/>
                  <a:t>short</a:t>
                </a:r>
                <a:r>
                  <a:rPr lang="en-GB" dirty="0"/>
                  <a:t>; current reaches </a:t>
                </a:r>
                <a:r>
                  <a:rPr lang="en-GB" sz="1200" i="0" kern="1200">
                    <a:solidFill>
                      <a:schemeClr val="tx1"/>
                    </a:solidFill>
                    <a:latin typeface="+mn-lt"/>
                    <a:ea typeface="+mn-ea"/>
                    <a:cs typeface="+mn-cs"/>
                  </a:rPr>
                  <a:t>𝑉/𝑅</a:t>
                </a:r>
                <a:r>
                  <a:rPr lang="en-GB" dirty="0"/>
                  <a:t>.</a:t>
                </a:r>
              </a:p>
              <a:p>
                <a:r>
                  <a:rPr lang="en-GB" b="1" dirty="0"/>
                  <a:t>One-liners to remember</a:t>
                </a:r>
                <a:endParaRPr lang="en-GB" dirty="0"/>
              </a:p>
              <a:p>
                <a:r>
                  <a:rPr lang="en-GB" b="1" dirty="0"/>
                  <a:t>Capacitor</a:t>
                </a:r>
                <a:r>
                  <a:rPr lang="en-GB" dirty="0"/>
                  <a:t>: “blocks sudden </a:t>
                </a:r>
                <a:r>
                  <a:rPr lang="en-GB" b="1" dirty="0"/>
                  <a:t>voltage</a:t>
                </a:r>
                <a:r>
                  <a:rPr lang="en-GB" dirty="0"/>
                  <a:t> changes; ends up blocking DC.”</a:t>
                </a:r>
              </a:p>
              <a:p>
                <a:r>
                  <a:rPr lang="en-GB" b="1" dirty="0"/>
                  <a:t>Inductor</a:t>
                </a:r>
                <a:r>
                  <a:rPr lang="en-GB" dirty="0"/>
                  <a:t>: “blocks sudden </a:t>
                </a:r>
                <a:r>
                  <a:rPr lang="en-GB" b="1" dirty="0"/>
                  <a:t>current</a:t>
                </a:r>
                <a:r>
                  <a:rPr lang="en-GB" dirty="0"/>
                  <a:t> changes; ends up passing DC.</a:t>
                </a:r>
              </a:p>
              <a:p>
                <a:endParaRPr lang="en-GB" dirty="0"/>
              </a:p>
            </p:txBody>
          </p:sp>
        </mc:Fallback>
      </mc:AlternateContent>
      <p:sp>
        <p:nvSpPr>
          <p:cNvPr id="4" name="Slide Number Placeholder 3"/>
          <p:cNvSpPr>
            <a:spLocks noGrp="1"/>
          </p:cNvSpPr>
          <p:nvPr>
            <p:ph type="sldNum" sz="quarter" idx="5"/>
          </p:nvPr>
        </p:nvSpPr>
        <p:spPr/>
        <p:txBody>
          <a:bodyPr/>
          <a:lstStyle/>
          <a:p>
            <a:fld id="{8374F67A-0874-45E3-BD6B-71B178B0D08F}" type="slidenum">
              <a:rPr lang="en-GB" smtClean="0"/>
              <a:t>18</a:t>
            </a:fld>
            <a:endParaRPr lang="en-GB"/>
          </a:p>
        </p:txBody>
      </p:sp>
    </p:spTree>
    <p:extLst>
      <p:ext uri="{BB962C8B-B14F-4D97-AF65-F5344CB8AC3E}">
        <p14:creationId xmlns:p14="http://schemas.microsoft.com/office/powerpoint/2010/main" val="28025975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21</a:t>
            </a:fld>
            <a:endParaRPr lang="en-GB"/>
          </a:p>
        </p:txBody>
      </p:sp>
    </p:spTree>
    <p:extLst>
      <p:ext uri="{BB962C8B-B14F-4D97-AF65-F5344CB8AC3E}">
        <p14:creationId xmlns:p14="http://schemas.microsoft.com/office/powerpoint/2010/main" val="37937041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22</a:t>
            </a:fld>
            <a:endParaRPr lang="en-GB"/>
          </a:p>
        </p:txBody>
      </p:sp>
    </p:spTree>
    <p:extLst>
      <p:ext uri="{BB962C8B-B14F-4D97-AF65-F5344CB8AC3E}">
        <p14:creationId xmlns:p14="http://schemas.microsoft.com/office/powerpoint/2010/main" val="9994255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a:p>
        </p:txBody>
      </p:sp>
    </p:spTree>
    <p:extLst>
      <p:ext uri="{BB962C8B-B14F-4D97-AF65-F5344CB8AC3E}">
        <p14:creationId xmlns:p14="http://schemas.microsoft.com/office/powerpoint/2010/main" val="23485293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4BEA214-DAF0-48D6-AF76-D4DB8A40F14F}" type="datetime1">
              <a:rPr lang="en-GB" smtClean="0"/>
              <a:t>24/04/2026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 12 / Electrical Principles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91.png"/></Relationships>
</file>

<file path=ppt/slides/_rels/slide12.xml.rels><?xml version="1.0" encoding="UTF-8" standalone="yes"?>
<Relationships xmlns="http://schemas.openxmlformats.org/package/2006/relationships"><Relationship Id="rId2" Type="http://schemas.openxmlformats.org/officeDocument/2006/relationships/image" Target="../media/image110.pn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8" Type="http://schemas.openxmlformats.org/officeDocument/2006/relationships/customXml" Target="../ink/ink3.xml"/><Relationship Id="rId3" Type="http://schemas.openxmlformats.org/officeDocument/2006/relationships/image" Target="../media/image10.png"/><Relationship Id="rId7"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customXml" Target="../ink/ink2.xml"/><Relationship Id="rId11" Type="http://schemas.openxmlformats.org/officeDocument/2006/relationships/image" Target="../media/image29.png"/><Relationship Id="rId5" Type="http://schemas.openxmlformats.org/officeDocument/2006/relationships/image" Target="../media/image26.png"/><Relationship Id="rId10" Type="http://schemas.openxmlformats.org/officeDocument/2006/relationships/customXml" Target="../ink/ink4.xml"/><Relationship Id="rId4" Type="http://schemas.openxmlformats.org/officeDocument/2006/relationships/customXml" Target="../ink/ink1.xml"/><Relationship Id="rId9" Type="http://schemas.openxmlformats.org/officeDocument/2006/relationships/image" Target="../media/image28.png"/></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50.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160.png"/></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51.png"/><Relationship Id="rId2" Type="http://schemas.openxmlformats.org/officeDocument/2006/relationships/image" Target="../media/image200.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220.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Electrical Principles</a:t>
            </a:r>
          </a:p>
          <a:p>
            <a:r>
              <a:rPr lang="en-GB" sz="4800" dirty="0"/>
              <a:t>(ACMA4031)</a:t>
            </a:r>
          </a:p>
          <a:p>
            <a:r>
              <a:rPr lang="en-GB" sz="3600" i="1" dirty="0">
                <a:solidFill>
                  <a:srgbClr val="FFC000"/>
                </a:solidFill>
              </a:rPr>
              <a:t>Lecture 12</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8119" y="-77874"/>
            <a:ext cx="4922831" cy="1325563"/>
          </a:xfrm>
        </p:spPr>
        <p:txBody>
          <a:bodyPr>
            <a:normAutofit/>
          </a:bodyPr>
          <a:lstStyle/>
          <a:p>
            <a:pPr algn="ctr"/>
            <a:r>
              <a:rPr lang="en-IN" b="1" dirty="0">
                <a:solidFill>
                  <a:schemeClr val="bg1"/>
                </a:solidFill>
                <a:latin typeface="+mn-lt"/>
              </a:rPr>
              <a:t>Content</a:t>
            </a:r>
          </a:p>
        </p:txBody>
      </p:sp>
      <p:sp>
        <p:nvSpPr>
          <p:cNvPr id="3" name="Content Placeholder 2"/>
          <p:cNvSpPr>
            <a:spLocks noGrp="1"/>
          </p:cNvSpPr>
          <p:nvPr>
            <p:ph idx="1"/>
          </p:nvPr>
        </p:nvSpPr>
        <p:spPr>
          <a:xfrm>
            <a:off x="971379" y="1545701"/>
            <a:ext cx="10821227" cy="4470420"/>
          </a:xfrm>
        </p:spPr>
        <p:txBody>
          <a:bodyPr>
            <a:normAutofit/>
          </a:bodyPr>
          <a:lstStyle/>
          <a:p>
            <a:pPr marL="0" indent="0" algn="just">
              <a:buNone/>
            </a:pPr>
            <a:r>
              <a:rPr lang="en-IN" sz="4300" b="1" dirty="0"/>
              <a:t>Transient circuits</a:t>
            </a:r>
          </a:p>
          <a:p>
            <a:pPr marL="536575" indent="-360363" algn="just"/>
            <a:r>
              <a:rPr lang="en-IN" sz="3200" kern="1200" dirty="0">
                <a:solidFill>
                  <a:schemeClr val="tx1"/>
                </a:solidFill>
                <a:ea typeface="+mj-ea"/>
                <a:cs typeface="+mj-cs"/>
              </a:rPr>
              <a:t>RL transient circuit </a:t>
            </a:r>
          </a:p>
          <a:p>
            <a:pPr marL="993775" lvl="1" indent="-360363" algn="just"/>
            <a:r>
              <a:rPr lang="en-IN" sz="3200" dirty="0">
                <a:ea typeface="+mj-ea"/>
                <a:cs typeface="+mj-cs"/>
              </a:rPr>
              <a:t>Charging </a:t>
            </a:r>
          </a:p>
          <a:p>
            <a:pPr marL="993775" lvl="1" indent="-360363" algn="just"/>
            <a:r>
              <a:rPr lang="en-IN" sz="3200" kern="1200" dirty="0">
                <a:solidFill>
                  <a:schemeClr val="tx1"/>
                </a:solidFill>
                <a:ea typeface="+mj-ea"/>
                <a:cs typeface="+mj-cs"/>
              </a:rPr>
              <a:t>Discharging</a:t>
            </a:r>
          </a:p>
          <a:p>
            <a:pPr marL="536575" indent="-360363" algn="just"/>
            <a:r>
              <a:rPr lang="en-IN" sz="3200" dirty="0">
                <a:ea typeface="+mj-ea"/>
                <a:cs typeface="+mj-cs"/>
              </a:rPr>
              <a:t>RC transient circuit</a:t>
            </a:r>
          </a:p>
          <a:p>
            <a:pPr marL="993775" lvl="1" indent="-360363" algn="just"/>
            <a:r>
              <a:rPr lang="en-IN" sz="3200" dirty="0">
                <a:ea typeface="+mj-ea"/>
                <a:cs typeface="+mj-cs"/>
              </a:rPr>
              <a:t>Charging </a:t>
            </a:r>
          </a:p>
          <a:p>
            <a:pPr marL="993775" lvl="1" indent="-360363" algn="just"/>
            <a:r>
              <a:rPr lang="en-IN" sz="3200" kern="1200" dirty="0">
                <a:solidFill>
                  <a:schemeClr val="tx1"/>
                </a:solidFill>
                <a:ea typeface="+mj-ea"/>
                <a:cs typeface="+mj-cs"/>
              </a:rPr>
              <a:t>Discharging</a:t>
            </a:r>
          </a:p>
          <a:p>
            <a:pPr marL="0" indent="0" algn="just">
              <a:buNone/>
            </a:pPr>
            <a:endParaRPr lang="en-IN" sz="2683" dirty="0"/>
          </a:p>
          <a:p>
            <a:pPr marL="354629" lvl="1" indent="-354629" algn="just">
              <a:buFont typeface="Arial"/>
              <a:buChar char="•"/>
            </a:pPr>
            <a:endParaRPr lang="en-IN" sz="3083"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dirty="0"/>
              <a:t>Lecture – 12 / Electrical Principles</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600" b="1" dirty="0"/>
              <a:t>The student upon completion of the lecture will be able to:</a:t>
            </a:r>
          </a:p>
          <a:p>
            <a:r>
              <a:rPr lang="en-IN" sz="3200" dirty="0"/>
              <a:t>Design RL and RC Transient Circuit</a:t>
            </a:r>
          </a:p>
          <a:p>
            <a:r>
              <a:rPr lang="en-IN" sz="3200" dirty="0"/>
              <a:t>Demonstrate the ability to determine the steady state current in a transient circuit</a:t>
            </a:r>
          </a:p>
          <a:p>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 12 / Electrical Principles</a:t>
            </a:r>
            <a:endParaRPr lang="en-GB" i="1" dirty="0"/>
          </a:p>
        </p:txBody>
      </p:sp>
    </p:spTree>
    <p:extLst>
      <p:ext uri="{BB962C8B-B14F-4D97-AF65-F5344CB8AC3E}">
        <p14:creationId xmlns:p14="http://schemas.microsoft.com/office/powerpoint/2010/main" val="673298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Transient Circuits</a:t>
            </a:r>
          </a:p>
        </p:txBody>
      </p:sp>
      <p:sp>
        <p:nvSpPr>
          <p:cNvPr id="3" name="Content Placeholder 2"/>
          <p:cNvSpPr>
            <a:spLocks noGrp="1"/>
          </p:cNvSpPr>
          <p:nvPr>
            <p:ph idx="1"/>
          </p:nvPr>
        </p:nvSpPr>
        <p:spPr>
          <a:xfrm>
            <a:off x="609600" y="1600201"/>
            <a:ext cx="10972800" cy="4373216"/>
          </a:xfrm>
        </p:spPr>
        <p:txBody>
          <a:bodyPr>
            <a:normAutofit/>
          </a:bodyPr>
          <a:lstStyle/>
          <a:p>
            <a:pPr marL="539750" indent="-454025"/>
            <a:r>
              <a:rPr lang="en-GB" dirty="0"/>
              <a:t>A circuit having an </a:t>
            </a:r>
            <a:r>
              <a:rPr lang="en-GB" b="1" dirty="0"/>
              <a:t>inductor or capacitor, and resistor</a:t>
            </a:r>
            <a:r>
              <a:rPr lang="en-GB" dirty="0"/>
              <a:t>, connected to a power supply, </a:t>
            </a:r>
            <a:r>
              <a:rPr lang="en-GB" b="1" dirty="0"/>
              <a:t>takes time </a:t>
            </a:r>
            <a:r>
              <a:rPr lang="en-GB" dirty="0"/>
              <a:t>for the current to </a:t>
            </a:r>
            <a:r>
              <a:rPr lang="en-GB" b="1" dirty="0"/>
              <a:t>reach a steady-state condition</a:t>
            </a:r>
            <a:r>
              <a:rPr lang="en-GB" dirty="0"/>
              <a:t>. This time period is called the </a:t>
            </a:r>
            <a:r>
              <a:rPr lang="en-GB" b="1" dirty="0"/>
              <a:t>transient response or transient time.</a:t>
            </a:r>
          </a:p>
          <a:p>
            <a:pPr marL="539750" indent="-454025"/>
            <a:r>
              <a:rPr lang="en-GB" dirty="0"/>
              <a:t>When circuit elements like resistors, capacitors, or inductors are connected to a power source, the </a:t>
            </a:r>
            <a:r>
              <a:rPr lang="en-GB" b="1" dirty="0"/>
              <a:t>current does not immediately reach its maximum value when the circuit is turned ON.</a:t>
            </a:r>
            <a:endParaRPr lang="en-IN" b="1"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87642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Transient Circuits</a:t>
            </a:r>
          </a:p>
        </p:txBody>
      </p:sp>
      <p:sp>
        <p:nvSpPr>
          <p:cNvPr id="3" name="Content Placeholder 2"/>
          <p:cNvSpPr>
            <a:spLocks noGrp="1"/>
          </p:cNvSpPr>
          <p:nvPr>
            <p:ph idx="1"/>
          </p:nvPr>
        </p:nvSpPr>
        <p:spPr>
          <a:xfrm>
            <a:off x="609600" y="1600201"/>
            <a:ext cx="10972800" cy="4472608"/>
          </a:xfrm>
        </p:spPr>
        <p:txBody>
          <a:bodyPr>
            <a:normAutofit/>
          </a:bodyPr>
          <a:lstStyle/>
          <a:p>
            <a:pPr marL="539750" indent="-454025"/>
            <a:r>
              <a:rPr lang="en-IN" dirty="0"/>
              <a:t>In </a:t>
            </a:r>
            <a:r>
              <a:rPr lang="en-IN" b="1" dirty="0"/>
              <a:t>an inductor the energy is stored in the form of magnetic field </a:t>
            </a:r>
            <a:r>
              <a:rPr lang="en-IN" dirty="0"/>
              <a:t>and in </a:t>
            </a:r>
            <a:r>
              <a:rPr lang="en-IN" b="1" dirty="0"/>
              <a:t>capacitor the energy is stored in the form of electric field.</a:t>
            </a:r>
          </a:p>
          <a:p>
            <a:pPr marL="539750" indent="-454025"/>
            <a:r>
              <a:rPr lang="en-IN" dirty="0"/>
              <a:t>When the current starts to flow through the </a:t>
            </a:r>
            <a:r>
              <a:rPr lang="en-IN" b="1" dirty="0"/>
              <a:t>inductor or capacitor, they stores more energy.</a:t>
            </a:r>
            <a:r>
              <a:rPr lang="en-IN" dirty="0"/>
              <a:t> So, the </a:t>
            </a:r>
            <a:r>
              <a:rPr lang="en-IN" b="1" dirty="0"/>
              <a:t>rate of flow of current decreases and a steady state is reached.</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32133552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a:t>
            </a:r>
          </a:p>
        </p:txBody>
      </p:sp>
      <p:sp>
        <p:nvSpPr>
          <p:cNvPr id="3" name="Content Placeholder 2"/>
          <p:cNvSpPr>
            <a:spLocks noGrp="1"/>
          </p:cNvSpPr>
          <p:nvPr>
            <p:ph idx="1"/>
          </p:nvPr>
        </p:nvSpPr>
        <p:spPr>
          <a:xfrm>
            <a:off x="609600" y="1600201"/>
            <a:ext cx="10972800" cy="4472608"/>
          </a:xfrm>
        </p:spPr>
        <p:txBody>
          <a:bodyPr>
            <a:normAutofit/>
          </a:bodyPr>
          <a:lstStyle/>
          <a:p>
            <a:pPr marL="0" indent="0">
              <a:buNone/>
            </a:pPr>
            <a:r>
              <a:rPr lang="en-IN" sz="3200" dirty="0"/>
              <a:t>An </a:t>
            </a:r>
            <a:r>
              <a:rPr lang="en-IN" sz="3200" b="1" dirty="0"/>
              <a:t>inductor of L Henry</a:t>
            </a:r>
            <a:r>
              <a:rPr lang="en-IN" sz="3200" dirty="0"/>
              <a:t>, connected in </a:t>
            </a:r>
            <a:r>
              <a:rPr lang="en-IN" sz="3200" b="1" dirty="0"/>
              <a:t>series to a resistor of R</a:t>
            </a:r>
            <a:r>
              <a:rPr lang="el-GR" sz="3200" b="1" dirty="0"/>
              <a:t>Ω</a:t>
            </a:r>
            <a:r>
              <a:rPr lang="en-GB" sz="3200" dirty="0"/>
              <a:t> across a </a:t>
            </a:r>
            <a:r>
              <a:rPr lang="en-GB" sz="3200" b="1" dirty="0"/>
              <a:t>power source of V volts </a:t>
            </a:r>
            <a:r>
              <a:rPr lang="en-GB" sz="3200" dirty="0"/>
              <a:t>forms a </a:t>
            </a:r>
            <a:r>
              <a:rPr lang="en-GB" sz="3200" b="1" dirty="0"/>
              <a:t>R-L Transient Circuit.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7" name="Picture 6">
            <a:extLst>
              <a:ext uri="{FF2B5EF4-FFF2-40B4-BE49-F238E27FC236}">
                <a16:creationId xmlns:a16="http://schemas.microsoft.com/office/drawing/2014/main" id="{B6C4FCD6-4B47-282A-D810-6C5FB76375AF}"/>
              </a:ext>
            </a:extLst>
          </p:cNvPr>
          <p:cNvPicPr>
            <a:picLocks noChangeAspect="1"/>
          </p:cNvPicPr>
          <p:nvPr/>
        </p:nvPicPr>
        <p:blipFill>
          <a:blip r:embed="rId2"/>
          <a:stretch>
            <a:fillRect/>
          </a:stretch>
        </p:blipFill>
        <p:spPr>
          <a:xfrm>
            <a:off x="2250460" y="3123585"/>
            <a:ext cx="6240058" cy="2949224"/>
          </a:xfrm>
          <a:prstGeom prst="rect">
            <a:avLst/>
          </a:prstGeom>
        </p:spPr>
      </p:pic>
    </p:spTree>
    <p:extLst>
      <p:ext uri="{BB962C8B-B14F-4D97-AF65-F5344CB8AC3E}">
        <p14:creationId xmlns:p14="http://schemas.microsoft.com/office/powerpoint/2010/main" val="1704070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5595916" cy="1325563"/>
          </a:xfrm>
        </p:spPr>
        <p:txBody>
          <a:bodyPr/>
          <a:lstStyle/>
          <a:p>
            <a:pPr algn="ctr"/>
            <a:r>
              <a:rPr lang="en-IN" dirty="0">
                <a:solidFill>
                  <a:schemeClr val="bg1"/>
                </a:solidFill>
              </a:rPr>
              <a:t>RL Transient Circuit - 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sz="3600" b="1" dirty="0"/>
              <a:t>Inductor charging:</a:t>
            </a:r>
          </a:p>
          <a:p>
            <a:pPr marL="0" indent="0">
              <a:buNone/>
            </a:pPr>
            <a:r>
              <a:rPr lang="en-GB" dirty="0"/>
              <a:t>When the </a:t>
            </a:r>
            <a:r>
              <a:rPr lang="en-GB" b="1" dirty="0"/>
              <a:t>switch</a:t>
            </a:r>
            <a:r>
              <a:rPr lang="en-GB" dirty="0"/>
              <a:t> is at </a:t>
            </a:r>
            <a:r>
              <a:rPr lang="en-GB" b="1" dirty="0"/>
              <a:t>position 1</a:t>
            </a:r>
            <a:r>
              <a:rPr lang="en-GB" dirty="0"/>
              <a:t>, the </a:t>
            </a:r>
            <a:r>
              <a:rPr lang="en-GB" b="1" dirty="0"/>
              <a:t>voltage source supply current</a:t>
            </a:r>
            <a:r>
              <a:rPr lang="en-GB" dirty="0"/>
              <a:t> to the </a:t>
            </a:r>
            <a:r>
              <a:rPr lang="en-GB" b="1" dirty="0"/>
              <a:t>inductor and the resistor</a:t>
            </a:r>
            <a:r>
              <a:rPr lang="en-GB"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7" name="Picture 6">
            <a:extLst>
              <a:ext uri="{FF2B5EF4-FFF2-40B4-BE49-F238E27FC236}">
                <a16:creationId xmlns:a16="http://schemas.microsoft.com/office/drawing/2014/main" id="{8A982107-DAA5-6655-C06D-E124624B3220}"/>
              </a:ext>
            </a:extLst>
          </p:cNvPr>
          <p:cNvPicPr>
            <a:picLocks noChangeAspect="1"/>
          </p:cNvPicPr>
          <p:nvPr/>
        </p:nvPicPr>
        <p:blipFill>
          <a:blip r:embed="rId3"/>
          <a:stretch>
            <a:fillRect/>
          </a:stretch>
        </p:blipFill>
        <p:spPr>
          <a:xfrm>
            <a:off x="2571750" y="3052216"/>
            <a:ext cx="6824610" cy="3047004"/>
          </a:xfrm>
          <a:prstGeom prst="rect">
            <a:avLst/>
          </a:prstGeom>
        </p:spPr>
      </p:pic>
    </p:spTree>
    <p:extLst>
      <p:ext uri="{BB962C8B-B14F-4D97-AF65-F5344CB8AC3E}">
        <p14:creationId xmlns:p14="http://schemas.microsoft.com/office/powerpoint/2010/main" val="3757005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2" name="Title 1"/>
          <p:cNvSpPr>
            <a:spLocks noGrp="1"/>
          </p:cNvSpPr>
          <p:nvPr>
            <p:ph type="title"/>
          </p:nvPr>
        </p:nvSpPr>
        <p:spPr>
          <a:xfrm>
            <a:off x="3548085" y="-7128"/>
            <a:ext cx="4994498" cy="1148552"/>
          </a:xfrm>
        </p:spPr>
        <p:txBody>
          <a:bodyPr>
            <a:normAutofit fontScale="90000"/>
          </a:bodyPr>
          <a:lstStyle/>
          <a:p>
            <a:pPr algn="ctr"/>
            <a:r>
              <a:rPr lang="en-IN" dirty="0">
                <a:solidFill>
                  <a:schemeClr val="bg1"/>
                </a:solidFill>
              </a:rPr>
              <a:t>RL Transient Circuit-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3"/>
                <a:ext cx="3860800" cy="5396403"/>
              </a:xfrm>
            </p:spPr>
            <p:txBody>
              <a:bodyPr>
                <a:normAutofit fontScale="77500" lnSpcReduction="20000"/>
              </a:bodyPr>
              <a:lstStyle/>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𝑆</m:t>
                              </m:r>
                            </m:sub>
                          </m:sSub>
                        </m:num>
                        <m:den>
                          <m:r>
                            <a:rPr lang="en-GB" b="0" i="1" smtClean="0">
                              <a:latin typeface="Cambria Math" panose="02040503050406030204" pitchFamily="18" charset="0"/>
                            </a:rPr>
                            <m:t>𝑅</m:t>
                          </m:r>
                        </m:den>
                      </m:f>
                      <m:r>
                        <a:rPr lang="en-GB" b="0" i="1" smtClean="0">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r>
                            <a:rPr lang="en-GB" i="1">
                              <a:latin typeface="Cambria Math" panose="02040503050406030204" pitchFamily="18" charset="0"/>
                            </a:rPr>
                            <m:t>𝑅</m:t>
                          </m:r>
                        </m:den>
                      </m:f>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d>
                        <m:dPr>
                          <m:ctrlPr>
                            <a:rPr lang="en-GB" b="0" i="1" smtClean="0">
                              <a:latin typeface="Cambria Math" panose="02040503050406030204" pitchFamily="18" charset="0"/>
                            </a:rPr>
                          </m:ctrlPr>
                        </m:dPr>
                        <m:e>
                          <m:r>
                            <a:rPr lang="en-GB" b="0" i="1" smtClean="0">
                              <a:latin typeface="Cambria Math" panose="02040503050406030204" pitchFamily="18" charset="0"/>
                            </a:rPr>
                            <m:t>1−</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e>
                      </m:d>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d>
                        <m:dPr>
                          <m:ctrlPr>
                            <a:rPr lang="en-GB" b="0" i="1" smtClean="0">
                              <a:latin typeface="Cambria Math" panose="02040503050406030204" pitchFamily="18" charset="0"/>
                            </a:rPr>
                          </m:ctrlPr>
                        </m:dPr>
                        <m:e>
                          <m:r>
                            <a:rPr lang="en-GB" b="0" i="1" smtClean="0">
                              <a:latin typeface="Cambria Math" panose="02040503050406030204" pitchFamily="18" charset="0"/>
                            </a:rPr>
                            <m:t>1−</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m:rPr>
                                      <m:sty m:val="p"/>
                                    </m:rPr>
                                    <a:rPr lang="el-GR" b="0" i="1" smtClean="0">
                                      <a:latin typeface="Cambria Math" panose="02040503050406030204" pitchFamily="18" charset="0"/>
                                    </a:rPr>
                                    <m:t>τ</m:t>
                                  </m:r>
                                </m:den>
                              </m:f>
                            </m:sup>
                          </m:sSup>
                        </m:e>
                      </m:d>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𝐿</m:t>
                          </m:r>
                        </m:num>
                        <m:den>
                          <m:r>
                            <a:rPr lang="en-GB" i="1">
                              <a:latin typeface="Cambria Math" panose="02040503050406030204" pitchFamily="18" charset="0"/>
                            </a:rPr>
                            <m:t>𝑅</m:t>
                          </m:r>
                        </m:den>
                      </m:f>
                    </m:oMath>
                  </m:oMathPara>
                </a14:m>
                <a:endParaRPr lang="en-IN" dirty="0"/>
              </a:p>
              <a:p>
                <a:pPr marL="0" indent="0">
                  <a:lnSpc>
                    <a:spcPct val="150000"/>
                  </a:lnSpc>
                  <a:buNone/>
                </a:pP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𝑅</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oMath>
                </a14:m>
                <a:r>
                  <a:rPr lang="en-GB" dirty="0"/>
                  <a:t> </a:t>
                </a:r>
                <a14:m>
                  <m:oMath xmlns:m="http://schemas.openxmlformats.org/officeDocument/2006/math">
                    <m:d>
                      <m:dPr>
                        <m:ctrlPr>
                          <a:rPr lang="en-GB" i="1">
                            <a:latin typeface="Cambria Math" panose="02040503050406030204" pitchFamily="18" charset="0"/>
                          </a:rPr>
                        </m:ctrlPr>
                      </m:dPr>
                      <m:e>
                        <m:r>
                          <a:rPr lang="en-GB" i="1">
                            <a:latin typeface="Cambria Math" panose="02040503050406030204" pitchFamily="18" charset="0"/>
                          </a:rPr>
                          <m:t>1−</m:t>
                        </m:r>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e>
                    </m:d>
                  </m:oMath>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3"/>
                <a:ext cx="3860800" cy="5396403"/>
              </a:xfrm>
              <a:blipFill>
                <a:blip r:embed="rId3"/>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8</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4740144"/>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𝑆</m:t>
                        </m:r>
                      </m:sub>
                    </m:sSub>
                  </m:oMath>
                </a14:m>
                <a:r>
                  <a:rPr lang="en-GB" dirty="0"/>
                  <a:t> </a:t>
                </a:r>
                <a:r>
                  <a:rPr lang="en-GB" sz="2800" dirty="0"/>
                  <a:t>– Voltage supplied by the power source</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𝑅</m:t>
                        </m:r>
                      </m:sub>
                    </m:sSub>
                    <m:r>
                      <a:rPr lang="en-GB" sz="2800" b="0" i="0" smtClean="0">
                        <a:latin typeface="Cambria Math" panose="02040503050406030204" pitchFamily="18" charset="0"/>
                      </a:rPr>
                      <m:t>−</m:t>
                    </m:r>
                  </m:oMath>
                </a14:m>
                <a:r>
                  <a:rPr lang="en-GB" sz="2800" dirty="0"/>
                  <a:t>voltage across the Resistor</a:t>
                </a:r>
              </a:p>
              <a:p>
                <a:r>
                  <a:rPr lang="en-GB" sz="2800" dirty="0"/>
                  <a:t>R – Resistance in the circuit</a:t>
                </a:r>
              </a:p>
              <a:p>
                <a:r>
                  <a:rPr lang="en-GB" sz="2800" dirty="0"/>
                  <a:t>L- inductance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𝑅𝑡</m:t>
                            </m:r>
                          </m:num>
                          <m:den>
                            <m:r>
                              <a:rPr lang="en-GB" sz="2800" b="0" i="1" smtClean="0">
                                <a:latin typeface="Cambria Math" panose="02040503050406030204" pitchFamily="18" charset="0"/>
                              </a:rPr>
                              <m:t>𝐿</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4740144"/>
              </a:xfrm>
              <a:prstGeom prst="rect">
                <a:avLst/>
              </a:prstGeom>
              <a:blipFill>
                <a:blip r:embed="rId4"/>
                <a:stretch>
                  <a:fillRect l="-1815" t="-1287"/>
                </a:stretch>
              </a:blipFill>
            </p:spPr>
            <p:txBody>
              <a:bodyPr/>
              <a:lstStyle/>
              <a:p>
                <a:r>
                  <a:rPr lang="en-GB">
                    <a:noFill/>
                  </a:rPr>
                  <a:t> </a:t>
                </a:r>
              </a:p>
            </p:txBody>
          </p:sp>
        </mc:Fallback>
      </mc:AlternateContent>
    </p:spTree>
    <p:extLst>
      <p:ext uri="{BB962C8B-B14F-4D97-AF65-F5344CB8AC3E}">
        <p14:creationId xmlns:p14="http://schemas.microsoft.com/office/powerpoint/2010/main" val="4775467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RL Transient Circuit -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200" b="1" dirty="0"/>
                  <a:t>When t=</a:t>
                </a:r>
                <a:r>
                  <a:rPr lang="el-GR" sz="3200" b="1" dirty="0"/>
                  <a:t> </a:t>
                </a:r>
                <a14:m>
                  <m:oMath xmlns:m="http://schemas.openxmlformats.org/officeDocument/2006/math">
                    <m:r>
                      <a:rPr lang="el-GR" sz="3200" b="1" i="1" smtClean="0">
                        <a:latin typeface="Cambria Math" panose="02040503050406030204" pitchFamily="18" charset="0"/>
                      </a:rPr>
                      <m:t>𝝉</m:t>
                    </m:r>
                  </m:oMath>
                </a14:m>
                <a:endParaRPr lang="en-GB" sz="3200" b="1" dirty="0"/>
              </a:p>
              <a:p>
                <a:pPr marL="0" indent="0">
                  <a:buNone/>
                </a:pPr>
                <a14:m>
                  <m:oMath xmlns:m="http://schemas.openxmlformats.org/officeDocument/2006/math">
                    <m:r>
                      <a:rPr lang="en-GB" sz="3200" b="0" i="1" smtClean="0">
                        <a:latin typeface="Cambria Math" panose="02040503050406030204" pitchFamily="18" charset="0"/>
                      </a:rPr>
                      <m:t>𝑖</m:t>
                    </m:r>
                    <m:r>
                      <a:rPr lang="en-GB" sz="3200" b="0" i="1" smtClean="0">
                        <a:latin typeface="Cambria Math" panose="02040503050406030204" pitchFamily="18" charset="0"/>
                      </a:rPr>
                      <m:t>=</m:t>
                    </m:r>
                    <m:r>
                      <a:rPr lang="en-GB" sz="3200" b="0" i="1" smtClean="0">
                        <a:latin typeface="Cambria Math" panose="02040503050406030204" pitchFamily="18" charset="0"/>
                      </a:rPr>
                      <m:t>0</m:t>
                    </m:r>
                    <m:r>
                      <a:rPr lang="en-GB" sz="3200" b="0" i="1" smtClean="0">
                        <a:latin typeface="Cambria Math" panose="02040503050406030204" pitchFamily="18" charset="0"/>
                      </a:rPr>
                      <m:t>.</m:t>
                    </m:r>
                    <m:r>
                      <a:rPr lang="en-GB" sz="3200" b="0" i="1" smtClean="0">
                        <a:latin typeface="Cambria Math" panose="02040503050406030204" pitchFamily="18" charset="0"/>
                      </a:rPr>
                      <m:t>632</m:t>
                    </m:r>
                  </m:oMath>
                </a14:m>
                <a:r>
                  <a:rPr lang="en-GB" sz="3200" b="0" dirty="0"/>
                  <a:t> </a:t>
                </a:r>
                <a14:m>
                  <m:oMath xmlns:m="http://schemas.openxmlformats.org/officeDocument/2006/math">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𝐼</m:t>
                        </m:r>
                      </m:e>
                      <m:sub>
                        <m:r>
                          <a:rPr lang="en-GB" sz="3200" b="0" i="1" smtClean="0">
                            <a:latin typeface="Cambria Math" panose="02040503050406030204" pitchFamily="18" charset="0"/>
                          </a:rPr>
                          <m:t>0</m:t>
                        </m:r>
                      </m:sub>
                    </m:sSub>
                  </m:oMath>
                </a14:m>
                <a:endParaRPr lang="en-GB" sz="3200" dirty="0"/>
              </a:p>
              <a:p>
                <a:pPr marL="0" indent="0">
                  <a:buNone/>
                </a:pPr>
                <a:r>
                  <a:rPr lang="en-GB" sz="3200" dirty="0"/>
                  <a:t>At </a:t>
                </a:r>
                <a:r>
                  <a:rPr lang="en-GB" sz="3200" b="1" dirty="0"/>
                  <a:t>t= </a:t>
                </a:r>
                <a14:m>
                  <m:oMath xmlns:m="http://schemas.openxmlformats.org/officeDocument/2006/math">
                    <m:r>
                      <a:rPr lang="el-GR" sz="3200" b="1" i="1" smtClean="0">
                        <a:latin typeface="Cambria Math" panose="02040503050406030204" pitchFamily="18" charset="0"/>
                      </a:rPr>
                      <m:t>𝝉</m:t>
                    </m:r>
                  </m:oMath>
                </a14:m>
                <a:r>
                  <a:rPr lang="en-GB" sz="3200" dirty="0"/>
                  <a:t>, the current is </a:t>
                </a:r>
                <a:r>
                  <a:rPr lang="en-GB" sz="3200" b="1" dirty="0"/>
                  <a:t>63 percentage </a:t>
                </a:r>
                <a:r>
                  <a:rPr lang="en-GB" sz="3200" dirty="0"/>
                  <a:t>of the </a:t>
                </a:r>
                <a:r>
                  <a:rPr lang="en-GB" sz="3200" b="1" dirty="0"/>
                  <a:t>steady state current.</a:t>
                </a:r>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3"/>
                <a:stretch>
                  <a:fillRect l="-1398" t="-2725"/>
                </a:stretch>
              </a:blipFill>
            </p:spPr>
            <p:txBody>
              <a:bodyPr/>
              <a:lstStyle/>
              <a:p>
                <a:r>
                  <a:rPr lang="en-US">
                    <a:noFill/>
                  </a:rPr>
                  <a:t> </a:t>
                </a:r>
              </a:p>
            </p:txBody>
          </p:sp>
        </mc:Fallback>
      </mc:AlternateContent>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9</a:t>
            </a:fld>
            <a:endParaRPr lang="en-US" dirty="0"/>
          </a:p>
        </p:txBody>
      </p:sp>
    </p:spTree>
    <p:extLst>
      <p:ext uri="{BB962C8B-B14F-4D97-AF65-F5344CB8AC3E}">
        <p14:creationId xmlns:p14="http://schemas.microsoft.com/office/powerpoint/2010/main" val="2229260320"/>
      </p:ext>
    </p:extLst>
  </p:cSld>
  <p:clrMapOvr>
    <a:masterClrMapping/>
  </p:clrMapOvr>
  <mc:AlternateContent xmlns:mc="http://schemas.openxmlformats.org/markup-compatibility/2006" xmlns:p14="http://schemas.microsoft.com/office/powerpoint/2010/main">
    <mc:Choice Requires="p14">
      <p:transition spd="slow" p14:dur="2000" advTm="22276"/>
    </mc:Choice>
    <mc:Fallback xmlns="">
      <p:transition spd="slow" advTm="2227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 - Discharging</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Inductor Discharging:</a:t>
            </a:r>
          </a:p>
          <a:p>
            <a:pPr marL="0" indent="0">
              <a:buNone/>
            </a:pPr>
            <a:r>
              <a:rPr lang="en-GB" dirty="0"/>
              <a:t>When the </a:t>
            </a:r>
            <a:r>
              <a:rPr lang="en-GB" b="1" dirty="0"/>
              <a:t>switch</a:t>
            </a:r>
            <a:r>
              <a:rPr lang="en-GB" dirty="0"/>
              <a:t> is connected to </a:t>
            </a:r>
            <a:r>
              <a:rPr lang="en-GB" b="1" dirty="0"/>
              <a:t>position 2,</a:t>
            </a:r>
            <a:r>
              <a:rPr lang="en-GB" dirty="0"/>
              <a:t> the </a:t>
            </a:r>
            <a:r>
              <a:rPr lang="en-GB" b="1" dirty="0"/>
              <a:t>voltage source cannot supply </a:t>
            </a:r>
            <a:r>
              <a:rPr lang="en-GB" dirty="0"/>
              <a:t>any current to the inductor</a:t>
            </a:r>
            <a:r>
              <a:rPr lang="en-GB" b="1" dirty="0"/>
              <a:t>, </a:t>
            </a:r>
            <a:r>
              <a:rPr lang="en-GB" dirty="0"/>
              <a:t>the inductor </a:t>
            </a:r>
            <a:r>
              <a:rPr lang="en-GB" b="1" dirty="0"/>
              <a:t>starts discharging</a:t>
            </a:r>
            <a:r>
              <a:rPr lang="en-GB"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8" name="Picture 7">
            <a:extLst>
              <a:ext uri="{FF2B5EF4-FFF2-40B4-BE49-F238E27FC236}">
                <a16:creationId xmlns:a16="http://schemas.microsoft.com/office/drawing/2014/main" id="{3F091E67-53EA-EE3B-A339-17C2C5E37BF0}"/>
              </a:ext>
            </a:extLst>
          </p:cNvPr>
          <p:cNvPicPr>
            <a:picLocks noChangeAspect="1"/>
          </p:cNvPicPr>
          <p:nvPr/>
        </p:nvPicPr>
        <p:blipFill>
          <a:blip r:embed="rId2"/>
          <a:stretch>
            <a:fillRect/>
          </a:stretch>
        </p:blipFill>
        <p:spPr>
          <a:xfrm>
            <a:off x="2017614" y="3045871"/>
            <a:ext cx="7767006" cy="3364354"/>
          </a:xfrm>
          <a:prstGeom prst="rect">
            <a:avLst/>
          </a:prstGeom>
        </p:spPr>
      </p:pic>
    </p:spTree>
    <p:extLst>
      <p:ext uri="{BB962C8B-B14F-4D97-AF65-F5344CB8AC3E}">
        <p14:creationId xmlns:p14="http://schemas.microsoft.com/office/powerpoint/2010/main" val="153890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RL  Transient Circuit-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90991" y="1278350"/>
                <a:ext cx="4030290" cy="5223515"/>
              </a:xfrm>
            </p:spPr>
            <p:txBody>
              <a:bodyPr>
                <a:normAutofit fontScale="85000" lnSpcReduction="10000"/>
              </a:bodyPr>
              <a:lstStyle/>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r>
                            <a:rPr lang="en-GB" i="1">
                              <a:latin typeface="Cambria Math" panose="02040503050406030204" pitchFamily="18" charset="0"/>
                            </a:rPr>
                            <m:t>𝑅</m:t>
                          </m:r>
                        </m:den>
                      </m:f>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𝑅𝑡</m:t>
                              </m:r>
                            </m:num>
                            <m:den>
                              <m:r>
                                <a:rPr lang="en-GB" b="0" i="1" smtClean="0">
                                  <a:latin typeface="Cambria Math" panose="02040503050406030204" pitchFamily="18" charset="0"/>
                                </a:rPr>
                                <m:t>𝐿</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𝑅𝑡</m:t>
                              </m:r>
                            </m:num>
                            <m:den>
                              <m:r>
                                <a:rPr lang="en-GB" i="1">
                                  <a:latin typeface="Cambria Math" panose="02040503050406030204" pitchFamily="18" charset="0"/>
                                </a:rPr>
                                <m:t>𝐿</m:t>
                              </m:r>
                            </m:den>
                          </m:f>
                        </m:sup>
                      </m:sSup>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b="0"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r>
                        <a:rPr lang="en-GB" b="0" i="1" smtClean="0">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i="1">
                          <a:latin typeface="Cambria Math" panose="02040503050406030204" pitchFamily="18" charset="0"/>
                        </a:rPr>
                        <m:t>τ</m:t>
                      </m:r>
                      <m:r>
                        <a:rPr lang="en-GB" b="0" i="1" smtClean="0">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𝐿</m:t>
                          </m:r>
                        </m:num>
                        <m:den>
                          <m:r>
                            <a:rPr lang="en-GB" i="1">
                              <a:latin typeface="Cambria Math" panose="02040503050406030204" pitchFamily="18" charset="0"/>
                            </a:rPr>
                            <m:t>𝑅</m:t>
                          </m:r>
                        </m:den>
                      </m:f>
                    </m:oMath>
                  </m:oMathPara>
                </a14:m>
                <a:endParaRPr lang="en-IN"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𝑅</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IN" dirty="0"/>
              </a:p>
              <a:p>
                <a:pPr marL="0" indent="0">
                  <a:lnSpc>
                    <a:spcPct val="150000"/>
                  </a:lnSpc>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90991" y="1278350"/>
                <a:ext cx="4030290" cy="5223515"/>
              </a:xfrm>
              <a:blipFill>
                <a:blip r:embed="rId3"/>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11</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549697" y="1540077"/>
                <a:ext cx="7051312" cy="4740144"/>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𝑆</m:t>
                        </m:r>
                      </m:sub>
                    </m:sSub>
                  </m:oMath>
                </a14:m>
                <a:r>
                  <a:rPr lang="en-GB" sz="2800" dirty="0"/>
                  <a:t>– Voltage supplied by the power supply</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𝑅</m:t>
                        </m:r>
                      </m:sub>
                    </m:sSub>
                    <m:r>
                      <a:rPr lang="en-GB" sz="2800" b="0" i="0" smtClean="0">
                        <a:latin typeface="Cambria Math" panose="02040503050406030204" pitchFamily="18" charset="0"/>
                      </a:rPr>
                      <m:t>−</m:t>
                    </m:r>
                  </m:oMath>
                </a14:m>
                <a:r>
                  <a:rPr lang="en-GB" sz="2800" dirty="0"/>
                  <a:t>Voltage across the Resistor</a:t>
                </a:r>
              </a:p>
              <a:p>
                <a:r>
                  <a:rPr lang="en-GB" sz="2800" dirty="0"/>
                  <a:t>R – Resistance in the circuit</a:t>
                </a:r>
              </a:p>
              <a:p>
                <a:r>
                  <a:rPr lang="en-GB" sz="2800" dirty="0"/>
                  <a:t>L- inductance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𝑅𝑡</m:t>
                            </m:r>
                          </m:num>
                          <m:den>
                            <m:r>
                              <a:rPr lang="en-GB" sz="2800" b="0" i="1" smtClean="0">
                                <a:latin typeface="Cambria Math" panose="02040503050406030204" pitchFamily="18" charset="0"/>
                              </a:rPr>
                              <m:t>𝐿</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549697" y="1540077"/>
                <a:ext cx="7051312" cy="4740144"/>
              </a:xfrm>
              <a:prstGeom prst="rect">
                <a:avLst/>
              </a:prstGeom>
              <a:blipFill>
                <a:blip r:embed="rId4"/>
                <a:stretch>
                  <a:fillRect l="-1729" t="-1287"/>
                </a:stretch>
              </a:blipFill>
            </p:spPr>
            <p:txBody>
              <a:bodyPr/>
              <a:lstStyle/>
              <a:p>
                <a:r>
                  <a:rPr lang="en-GB">
                    <a:noFill/>
                  </a:rPr>
                  <a:t> </a:t>
                </a:r>
              </a:p>
            </p:txBody>
          </p:sp>
        </mc:Fallback>
      </mc:AlternateContent>
    </p:spTree>
    <p:extLst>
      <p:ext uri="{BB962C8B-B14F-4D97-AF65-F5344CB8AC3E}">
        <p14:creationId xmlns:p14="http://schemas.microsoft.com/office/powerpoint/2010/main" val="2517082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RL Transient Circuit -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sz="3600" b="1" dirty="0"/>
                  <a:t>When t=</a:t>
                </a:r>
                <a:r>
                  <a:rPr lang="el-GR" sz="3600" b="1" dirty="0"/>
                  <a:t> </a:t>
                </a:r>
                <a14:m>
                  <m:oMath xmlns:m="http://schemas.openxmlformats.org/officeDocument/2006/math">
                    <m:r>
                      <a:rPr lang="el-GR" sz="3600" b="1" i="1" smtClean="0">
                        <a:latin typeface="Cambria Math" panose="02040503050406030204" pitchFamily="18" charset="0"/>
                      </a:rPr>
                      <m:t>𝝉</m:t>
                    </m:r>
                  </m:oMath>
                </a14:m>
                <a:endParaRPr lang="en-GB" sz="3600" b="1" dirty="0"/>
              </a:p>
              <a:p>
                <a:pPr marL="0" indent="0">
                  <a:buNone/>
                </a:pPr>
                <a:r>
                  <a:rPr lang="en-GB" sz="3200" dirty="0" err="1"/>
                  <a:t>i</a:t>
                </a:r>
                <a:r>
                  <a:rPr lang="en-GB" sz="3200" dirty="0"/>
                  <a:t>= 0.368</a:t>
                </a:r>
                <a:r>
                  <a:rPr lang="en-GB" sz="3200" b="0" dirty="0"/>
                  <a:t> </a:t>
                </a:r>
                <a14:m>
                  <m:oMath xmlns:m="http://schemas.openxmlformats.org/officeDocument/2006/math">
                    <m:sSub>
                      <m:sSubPr>
                        <m:ctrlPr>
                          <a:rPr lang="en-GB" sz="3200" b="0" i="1" smtClean="0">
                            <a:latin typeface="Cambria Math" panose="02040503050406030204" pitchFamily="18" charset="0"/>
                          </a:rPr>
                        </m:ctrlPr>
                      </m:sSubPr>
                      <m:e>
                        <m:r>
                          <a:rPr lang="en-GB" sz="3200" b="0" i="1" smtClean="0">
                            <a:latin typeface="Cambria Math" panose="02040503050406030204" pitchFamily="18" charset="0"/>
                          </a:rPr>
                          <m:t>𝐼</m:t>
                        </m:r>
                      </m:e>
                      <m:sub>
                        <m:r>
                          <a:rPr lang="en-GB" sz="3200" b="0" i="1" smtClean="0">
                            <a:latin typeface="Cambria Math" panose="02040503050406030204" pitchFamily="18" charset="0"/>
                          </a:rPr>
                          <m:t>0</m:t>
                        </m:r>
                      </m:sub>
                    </m:sSub>
                  </m:oMath>
                </a14:m>
                <a:endParaRPr lang="en-GB" sz="3200" dirty="0"/>
              </a:p>
              <a:p>
                <a:pPr marL="0" indent="0">
                  <a:buNone/>
                </a:pPr>
                <a:r>
                  <a:rPr lang="en-GB" sz="3200" dirty="0"/>
                  <a:t>At </a:t>
                </a:r>
                <a:r>
                  <a:rPr lang="en-GB" sz="3200" b="1" dirty="0"/>
                  <a:t>t= </a:t>
                </a:r>
                <a14:m>
                  <m:oMath xmlns:m="http://schemas.openxmlformats.org/officeDocument/2006/math">
                    <m:r>
                      <a:rPr lang="el-GR" sz="3200" b="1" i="1" smtClean="0">
                        <a:latin typeface="Cambria Math" panose="02040503050406030204" pitchFamily="18" charset="0"/>
                      </a:rPr>
                      <m:t>𝝉</m:t>
                    </m:r>
                  </m:oMath>
                </a14:m>
                <a:r>
                  <a:rPr lang="en-GB" sz="3200" dirty="0"/>
                  <a:t>, the current is </a:t>
                </a:r>
                <a:r>
                  <a:rPr lang="en-GB" sz="3200" b="1" dirty="0"/>
                  <a:t>37 percentage </a:t>
                </a:r>
                <a:r>
                  <a:rPr lang="en-GB" sz="3200" dirty="0"/>
                  <a:t>of the </a:t>
                </a:r>
                <a:r>
                  <a:rPr lang="en-GB" sz="3200" b="1" dirty="0"/>
                  <a:t>steady state current.</a:t>
                </a:r>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2"/>
                <a:stretch>
                  <a:fillRect l="-1667" t="-3270"/>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12</a:t>
            </a:fld>
            <a:endParaRPr lang="en-US" dirty="0"/>
          </a:p>
        </p:txBody>
      </p:sp>
      <p:sp>
        <p:nvSpPr>
          <p:cNvPr id="4" name="Footer Placeholder 3">
            <a:extLst>
              <a:ext uri="{FF2B5EF4-FFF2-40B4-BE49-F238E27FC236}">
                <a16:creationId xmlns:a16="http://schemas.microsoft.com/office/drawing/2014/main" id="{8D5423C3-287C-B912-0F7F-E6D15B553666}"/>
              </a:ext>
            </a:extLst>
          </p:cNvPr>
          <p:cNvSpPr>
            <a:spLocks noGrp="1"/>
          </p:cNvSpPr>
          <p:nvPr>
            <p:ph type="ftr" sz="quarter" idx="11"/>
          </p:nvPr>
        </p:nvSpPr>
        <p:spPr/>
        <p:txBody>
          <a:bodyPr/>
          <a:lstStyle/>
          <a:p>
            <a:r>
              <a:rPr lang="en-GB"/>
              <a:t>Lecture – 12 / Electrical Principles</a:t>
            </a:r>
            <a:endParaRPr lang="en-GB" dirty="0"/>
          </a:p>
        </p:txBody>
      </p:sp>
    </p:spTree>
    <p:extLst>
      <p:ext uri="{BB962C8B-B14F-4D97-AF65-F5344CB8AC3E}">
        <p14:creationId xmlns:p14="http://schemas.microsoft.com/office/powerpoint/2010/main" val="9272785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r>
              <a:rPr lang="en-IN" dirty="0">
                <a:solidFill>
                  <a:schemeClr val="bg1"/>
                </a:solidFill>
              </a:rPr>
              <a:t>RL Transient Circuit</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8" name="Picture 7">
            <a:extLst>
              <a:ext uri="{FF2B5EF4-FFF2-40B4-BE49-F238E27FC236}">
                <a16:creationId xmlns:a16="http://schemas.microsoft.com/office/drawing/2014/main" id="{3FB1DDCE-7CF7-8F0D-83E4-8157CFF26448}"/>
              </a:ext>
            </a:extLst>
          </p:cNvPr>
          <p:cNvPicPr>
            <a:picLocks noChangeAspect="1"/>
          </p:cNvPicPr>
          <p:nvPr/>
        </p:nvPicPr>
        <p:blipFill>
          <a:blip r:embed="rId3"/>
          <a:stretch>
            <a:fillRect/>
          </a:stretch>
        </p:blipFill>
        <p:spPr>
          <a:xfrm>
            <a:off x="1995487" y="1318434"/>
            <a:ext cx="8201025" cy="4895850"/>
          </a:xfrm>
          <a:prstGeom prst="rect">
            <a:avLst/>
          </a:prstGeom>
        </p:spPr>
      </p:pic>
      <mc:AlternateContent xmlns:mc="http://schemas.openxmlformats.org/markup-compatibility/2006" xmlns:p14="http://schemas.microsoft.com/office/powerpoint/2010/main">
        <mc:Choice Requires="p14">
          <p:contentPart p14:bwMode="auto" r:id="rId4">
            <p14:nvContentPartPr>
              <p14:cNvPr id="14" name="Ink 13">
                <a:extLst>
                  <a:ext uri="{FF2B5EF4-FFF2-40B4-BE49-F238E27FC236}">
                    <a16:creationId xmlns:a16="http://schemas.microsoft.com/office/drawing/2014/main" id="{607A290C-75D9-F0F3-D410-E91F8BA0F039}"/>
                  </a:ext>
                </a:extLst>
              </p14:cNvPr>
              <p14:cNvContentPartPr/>
              <p14:nvPr/>
            </p14:nvContentPartPr>
            <p14:xfrm>
              <a:off x="3209634" y="4674776"/>
              <a:ext cx="135720" cy="470520"/>
            </p14:xfrm>
          </p:contentPart>
        </mc:Choice>
        <mc:Fallback xmlns="">
          <p:pic>
            <p:nvPicPr>
              <p:cNvPr id="14" name="Ink 13">
                <a:extLst>
                  <a:ext uri="{FF2B5EF4-FFF2-40B4-BE49-F238E27FC236}">
                    <a16:creationId xmlns:a16="http://schemas.microsoft.com/office/drawing/2014/main" id="{607A290C-75D9-F0F3-D410-E91F8BA0F039}"/>
                  </a:ext>
                </a:extLst>
              </p:cNvPr>
              <p:cNvPicPr/>
              <p:nvPr/>
            </p:nvPicPr>
            <p:blipFill>
              <a:blip r:embed="rId5"/>
              <a:stretch>
                <a:fillRect/>
              </a:stretch>
            </p:blipFill>
            <p:spPr>
              <a:xfrm>
                <a:off x="3200634" y="4665776"/>
                <a:ext cx="153360" cy="488160"/>
              </a:xfrm>
              <a:prstGeom prst="rect">
                <a:avLst/>
              </a:prstGeom>
            </p:spPr>
          </p:pic>
        </mc:Fallback>
      </mc:AlternateContent>
      <p:grpSp>
        <p:nvGrpSpPr>
          <p:cNvPr id="21" name="Group 20">
            <a:extLst>
              <a:ext uri="{FF2B5EF4-FFF2-40B4-BE49-F238E27FC236}">
                <a16:creationId xmlns:a16="http://schemas.microsoft.com/office/drawing/2014/main" id="{A8A80E7F-283F-709A-FB07-C9A9A9E989DB}"/>
              </a:ext>
            </a:extLst>
          </p:cNvPr>
          <p:cNvGrpSpPr/>
          <p:nvPr/>
        </p:nvGrpSpPr>
        <p:grpSpPr>
          <a:xfrm>
            <a:off x="8958834" y="2254496"/>
            <a:ext cx="15840" cy="2520"/>
            <a:chOff x="8958834" y="2254496"/>
            <a:chExt cx="15840" cy="2520"/>
          </a:xfrm>
        </p:grpSpPr>
        <mc:AlternateContent xmlns:mc="http://schemas.openxmlformats.org/markup-compatibility/2006" xmlns:p14="http://schemas.microsoft.com/office/powerpoint/2010/main">
          <mc:Choice Requires="p14">
            <p:contentPart p14:bwMode="auto" r:id="rId6">
              <p14:nvContentPartPr>
                <p14:cNvPr id="19" name="Ink 18">
                  <a:extLst>
                    <a:ext uri="{FF2B5EF4-FFF2-40B4-BE49-F238E27FC236}">
                      <a16:creationId xmlns:a16="http://schemas.microsoft.com/office/drawing/2014/main" id="{4976E2E1-1B34-762B-CDC4-B92776D3F2F7}"/>
                    </a:ext>
                  </a:extLst>
                </p14:cNvPr>
                <p14:cNvContentPartPr/>
                <p14:nvPr/>
              </p14:nvContentPartPr>
              <p14:xfrm>
                <a:off x="8958834" y="2254496"/>
                <a:ext cx="15840" cy="2520"/>
              </p14:xfrm>
            </p:contentPart>
          </mc:Choice>
          <mc:Fallback xmlns="">
            <p:pic>
              <p:nvPicPr>
                <p:cNvPr id="19" name="Ink 18">
                  <a:extLst>
                    <a:ext uri="{FF2B5EF4-FFF2-40B4-BE49-F238E27FC236}">
                      <a16:creationId xmlns:a16="http://schemas.microsoft.com/office/drawing/2014/main" id="{4976E2E1-1B34-762B-CDC4-B92776D3F2F7}"/>
                    </a:ext>
                  </a:extLst>
                </p:cNvPr>
                <p:cNvPicPr/>
                <p:nvPr/>
              </p:nvPicPr>
              <p:blipFill>
                <a:blip r:embed="rId7"/>
                <a:stretch>
                  <a:fillRect/>
                </a:stretch>
              </p:blipFill>
              <p:spPr>
                <a:xfrm>
                  <a:off x="8949834" y="2245856"/>
                  <a:ext cx="33480" cy="201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0" name="Ink 19">
                  <a:extLst>
                    <a:ext uri="{FF2B5EF4-FFF2-40B4-BE49-F238E27FC236}">
                      <a16:creationId xmlns:a16="http://schemas.microsoft.com/office/drawing/2014/main" id="{0E98BF6E-4C53-A9B0-AB52-46B4F691A91F}"/>
                    </a:ext>
                  </a:extLst>
                </p14:cNvPr>
                <p14:cNvContentPartPr/>
                <p14:nvPr/>
              </p14:nvContentPartPr>
              <p14:xfrm>
                <a:off x="8971074" y="2254496"/>
                <a:ext cx="3600" cy="2520"/>
              </p14:xfrm>
            </p:contentPart>
          </mc:Choice>
          <mc:Fallback xmlns="">
            <p:pic>
              <p:nvPicPr>
                <p:cNvPr id="20" name="Ink 19">
                  <a:extLst>
                    <a:ext uri="{FF2B5EF4-FFF2-40B4-BE49-F238E27FC236}">
                      <a16:creationId xmlns:a16="http://schemas.microsoft.com/office/drawing/2014/main" id="{0E98BF6E-4C53-A9B0-AB52-46B4F691A91F}"/>
                    </a:ext>
                  </a:extLst>
                </p:cNvPr>
                <p:cNvPicPr/>
                <p:nvPr/>
              </p:nvPicPr>
              <p:blipFill>
                <a:blip r:embed="rId9"/>
                <a:stretch>
                  <a:fillRect/>
                </a:stretch>
              </p:blipFill>
              <p:spPr>
                <a:xfrm>
                  <a:off x="8962074" y="2245856"/>
                  <a:ext cx="21240" cy="201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0">
            <p14:nvContentPartPr>
              <p14:cNvPr id="41" name="Ink 40">
                <a:extLst>
                  <a:ext uri="{FF2B5EF4-FFF2-40B4-BE49-F238E27FC236}">
                    <a16:creationId xmlns:a16="http://schemas.microsoft.com/office/drawing/2014/main" id="{D20AFB9C-C499-A89A-06AE-79016220970D}"/>
                  </a:ext>
                </a:extLst>
              </p14:cNvPr>
              <p14:cNvContentPartPr/>
              <p14:nvPr/>
            </p14:nvContentPartPr>
            <p14:xfrm>
              <a:off x="3173274" y="5181656"/>
              <a:ext cx="9720" cy="4320"/>
            </p14:xfrm>
          </p:contentPart>
        </mc:Choice>
        <mc:Fallback xmlns="">
          <p:pic>
            <p:nvPicPr>
              <p:cNvPr id="41" name="Ink 40">
                <a:extLst>
                  <a:ext uri="{FF2B5EF4-FFF2-40B4-BE49-F238E27FC236}">
                    <a16:creationId xmlns:a16="http://schemas.microsoft.com/office/drawing/2014/main" id="{D20AFB9C-C499-A89A-06AE-79016220970D}"/>
                  </a:ext>
                </a:extLst>
              </p:cNvPr>
              <p:cNvPicPr/>
              <p:nvPr/>
            </p:nvPicPr>
            <p:blipFill>
              <a:blip r:embed="rId11"/>
              <a:stretch>
                <a:fillRect/>
              </a:stretch>
            </p:blipFill>
            <p:spPr>
              <a:xfrm>
                <a:off x="3164634" y="5172656"/>
                <a:ext cx="27360" cy="21960"/>
              </a:xfrm>
              <a:prstGeom prst="rect">
                <a:avLst/>
              </a:prstGeom>
            </p:spPr>
          </p:pic>
        </mc:Fallback>
      </mc:AlternateContent>
    </p:spTree>
    <p:extLst>
      <p:ext uri="{BB962C8B-B14F-4D97-AF65-F5344CB8AC3E}">
        <p14:creationId xmlns:p14="http://schemas.microsoft.com/office/powerpoint/2010/main" val="3339055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4" y="-7129"/>
            <a:ext cx="5248045" cy="1325563"/>
          </a:xfrm>
        </p:spPr>
        <p:txBody>
          <a:bodyPr/>
          <a:lstStyle/>
          <a:p>
            <a:pPr algn="ctr"/>
            <a:r>
              <a:rPr lang="en-IN" dirty="0">
                <a:solidFill>
                  <a:schemeClr val="bg1"/>
                </a:solidFill>
              </a:rPr>
              <a:t>RC Transient Circuit </a:t>
            </a:r>
          </a:p>
        </p:txBody>
      </p:sp>
      <p:sp>
        <p:nvSpPr>
          <p:cNvPr id="3" name="Content Placeholder 2"/>
          <p:cNvSpPr>
            <a:spLocks noGrp="1"/>
          </p:cNvSpPr>
          <p:nvPr>
            <p:ph idx="1"/>
          </p:nvPr>
        </p:nvSpPr>
        <p:spPr>
          <a:xfrm>
            <a:off x="609600" y="1600201"/>
            <a:ext cx="10972800" cy="4472608"/>
          </a:xfrm>
        </p:spPr>
        <p:txBody>
          <a:bodyPr>
            <a:normAutofit/>
          </a:bodyPr>
          <a:lstStyle/>
          <a:p>
            <a:pPr marL="0" indent="0">
              <a:buNone/>
            </a:pPr>
            <a:r>
              <a:rPr lang="en-IN" dirty="0"/>
              <a:t>A </a:t>
            </a:r>
            <a:r>
              <a:rPr lang="en-IN" b="1" dirty="0"/>
              <a:t>Capacitor of C Farad</a:t>
            </a:r>
            <a:r>
              <a:rPr lang="en-IN" dirty="0"/>
              <a:t>, connected in </a:t>
            </a:r>
            <a:r>
              <a:rPr lang="en-IN" b="1" dirty="0"/>
              <a:t>series to a resistor </a:t>
            </a:r>
            <a:r>
              <a:rPr lang="en-IN" dirty="0"/>
              <a:t>of </a:t>
            </a:r>
            <a:r>
              <a:rPr lang="en-IN" b="1" dirty="0"/>
              <a:t>R</a:t>
            </a:r>
            <a:r>
              <a:rPr lang="el-GR" b="1" dirty="0"/>
              <a:t>Ω</a:t>
            </a:r>
            <a:r>
              <a:rPr lang="en-GB" b="1" dirty="0"/>
              <a:t> </a:t>
            </a:r>
            <a:r>
              <a:rPr lang="en-GB" dirty="0"/>
              <a:t>across a </a:t>
            </a:r>
            <a:r>
              <a:rPr lang="en-GB" b="1" dirty="0"/>
              <a:t>power source of V volts </a:t>
            </a:r>
            <a:r>
              <a:rPr lang="en-GB" dirty="0"/>
              <a:t>forms a </a:t>
            </a:r>
            <a:r>
              <a:rPr lang="en-GB" b="1" dirty="0"/>
              <a:t>R-C Transient Circuit.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14</a:t>
            </a:fld>
            <a:endParaRPr lang="en-US" dirty="0"/>
          </a:p>
        </p:txBody>
      </p:sp>
      <p:pic>
        <p:nvPicPr>
          <p:cNvPr id="8" name="Picture 7">
            <a:extLst>
              <a:ext uri="{FF2B5EF4-FFF2-40B4-BE49-F238E27FC236}">
                <a16:creationId xmlns:a16="http://schemas.microsoft.com/office/drawing/2014/main" id="{DB60F21D-B55D-E790-5F66-D881EBB14C77}"/>
              </a:ext>
            </a:extLst>
          </p:cNvPr>
          <p:cNvPicPr>
            <a:picLocks noChangeAspect="1"/>
          </p:cNvPicPr>
          <p:nvPr/>
        </p:nvPicPr>
        <p:blipFill>
          <a:blip r:embed="rId2"/>
          <a:stretch>
            <a:fillRect/>
          </a:stretch>
        </p:blipFill>
        <p:spPr>
          <a:xfrm>
            <a:off x="2717975" y="2935559"/>
            <a:ext cx="6540982" cy="3331736"/>
          </a:xfrm>
          <a:prstGeom prst="rect">
            <a:avLst/>
          </a:prstGeom>
        </p:spPr>
      </p:pic>
    </p:spTree>
    <p:extLst>
      <p:ext uri="{BB962C8B-B14F-4D97-AF65-F5344CB8AC3E}">
        <p14:creationId xmlns:p14="http://schemas.microsoft.com/office/powerpoint/2010/main" val="4089870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RC Transient Circuit - 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b="1" dirty="0"/>
              <a:t>Capacitor charging:</a:t>
            </a:r>
          </a:p>
          <a:p>
            <a:pPr marL="0" indent="0">
              <a:buNone/>
            </a:pPr>
            <a:r>
              <a:rPr lang="en-GB" dirty="0"/>
              <a:t>When the switch is at </a:t>
            </a:r>
            <a:r>
              <a:rPr lang="en-GB" b="1" dirty="0"/>
              <a:t>position 1</a:t>
            </a:r>
            <a:r>
              <a:rPr lang="en-GB" dirty="0"/>
              <a:t>, the </a:t>
            </a:r>
            <a:r>
              <a:rPr lang="en-GB" b="1" dirty="0"/>
              <a:t>voltage source supply</a:t>
            </a:r>
            <a:r>
              <a:rPr lang="en-GB" dirty="0"/>
              <a:t> current to the </a:t>
            </a:r>
            <a:r>
              <a:rPr lang="en-GB" b="1" dirty="0"/>
              <a:t>capacitor and the resistor</a:t>
            </a:r>
            <a:r>
              <a:rPr lang="en-GB"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15</a:t>
            </a:fld>
            <a:endParaRPr lang="en-US" dirty="0"/>
          </a:p>
        </p:txBody>
      </p:sp>
      <p:pic>
        <p:nvPicPr>
          <p:cNvPr id="8" name="Picture 7">
            <a:extLst>
              <a:ext uri="{FF2B5EF4-FFF2-40B4-BE49-F238E27FC236}">
                <a16:creationId xmlns:a16="http://schemas.microsoft.com/office/drawing/2014/main" id="{C77413AC-73B9-39BA-146B-70D43C669909}"/>
              </a:ext>
            </a:extLst>
          </p:cNvPr>
          <p:cNvPicPr>
            <a:picLocks noChangeAspect="1"/>
          </p:cNvPicPr>
          <p:nvPr/>
        </p:nvPicPr>
        <p:blipFill>
          <a:blip r:embed="rId3"/>
          <a:stretch>
            <a:fillRect/>
          </a:stretch>
        </p:blipFill>
        <p:spPr>
          <a:xfrm>
            <a:off x="2813915" y="2981259"/>
            <a:ext cx="6564170" cy="3282085"/>
          </a:xfrm>
          <a:prstGeom prst="rect">
            <a:avLst/>
          </a:prstGeom>
        </p:spPr>
      </p:pic>
    </p:spTree>
    <p:extLst>
      <p:ext uri="{BB962C8B-B14F-4D97-AF65-F5344CB8AC3E}">
        <p14:creationId xmlns:p14="http://schemas.microsoft.com/office/powerpoint/2010/main" val="33537444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RC Transient Circuit-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3860800" cy="5223515"/>
              </a:xfrm>
            </p:spPr>
            <p:txBody>
              <a:bodyPr>
                <a:normAutofit fontScale="92500"/>
              </a:bodyPr>
              <a:lstStyle/>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a:rPr lang="en-GB" b="0" i="1" smtClean="0">
                                  <a:latin typeface="Cambria Math" panose="02040503050406030204" pitchFamily="18" charset="0"/>
                                </a:rPr>
                                <m:t>𝑅𝐶</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r>
                        <a:rPr lang="en-GB" b="0" i="1" smtClean="0">
                          <a:latin typeface="Cambria Math" panose="02040503050406030204" pitchFamily="18" charset="0"/>
                        </a:rPr>
                        <m:t>(</m:t>
                      </m:r>
                      <m:r>
                        <a:rPr lang="en-GB" b="0" i="1" smtClean="0">
                          <a:latin typeface="Cambria Math" panose="02040503050406030204" pitchFamily="18" charset="0"/>
                        </a:rPr>
                        <m:t>1</m:t>
                      </m:r>
                      <m:r>
                        <a:rPr lang="en-GB" b="0" i="1" smtClean="0">
                          <a:latin typeface="Cambria Math" panose="02040503050406030204" pitchFamily="18" charset="0"/>
                        </a:rPr>
                        <m:t>−</m:t>
                      </m:r>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a:rPr lang="en-GB" i="1">
                                  <a:latin typeface="Cambria Math" panose="02040503050406030204" pitchFamily="18" charset="0"/>
                                </a:rPr>
                                <m:t>𝑅𝐶</m:t>
                              </m:r>
                            </m:den>
                          </m:f>
                        </m:sup>
                      </m:sSup>
                      <m:r>
                        <a:rPr lang="en-GB" b="0" i="1" smtClean="0">
                          <a:latin typeface="Cambria Math" panose="02040503050406030204" pitchFamily="18" charset="0"/>
                        </a:rPr>
                        <m:t>)</m:t>
                      </m:r>
                    </m:oMath>
                  </m:oMathPara>
                </a14:m>
                <a:endParaRPr lang="en-GB" dirty="0"/>
              </a:p>
              <a:p>
                <a:pPr marL="0" indent="0">
                  <a:lnSpc>
                    <a:spcPct val="150000"/>
                  </a:lnSpc>
                  <a:buNone/>
                </a:pP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r>
                      <a:rPr lang="en-GB" b="0" i="1" smtClean="0">
                        <a:latin typeface="Cambria Math" panose="02040503050406030204" pitchFamily="18" charset="0"/>
                      </a:rPr>
                      <m:t>(</m:t>
                    </m:r>
                    <m:r>
                      <a:rPr lang="en-GB" b="0" i="1" smtClean="0">
                        <a:latin typeface="Cambria Math" panose="02040503050406030204" pitchFamily="18" charset="0"/>
                      </a:rPr>
                      <m:t>1</m:t>
                    </m:r>
                    <m:r>
                      <a:rPr lang="en-GB" b="0" i="1" smtClean="0">
                        <a:latin typeface="Cambria Math" panose="02040503050406030204" pitchFamily="18" charset="0"/>
                      </a:rPr>
                      <m:t>−</m:t>
                    </m:r>
                  </m:oMath>
                </a14:m>
                <a:r>
                  <a:rPr lang="en-GB" dirty="0"/>
                  <a:t> </a:t>
                </a:r>
                <a14:m>
                  <m:oMath xmlns:m="http://schemas.openxmlformats.org/officeDocument/2006/math">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r>
                      <a:rPr lang="en-GB" b="0" i="1" smtClean="0">
                        <a:latin typeface="Cambria Math" panose="02040503050406030204" pitchFamily="18" charset="0"/>
                      </a:rPr>
                      <m:t>)</m:t>
                    </m:r>
                  </m:oMath>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𝐼</m:t>
                          </m:r>
                        </m:e>
                        <m:sub>
                          <m:r>
                            <a:rPr lang="en-GB" sz="2400" b="0" i="1" smtClean="0">
                              <a:latin typeface="Cambria Math" panose="02040503050406030204" pitchFamily="18" charset="0"/>
                            </a:rPr>
                            <m:t>0</m:t>
                          </m:r>
                        </m:sub>
                      </m:sSub>
                      <m:r>
                        <a:rPr lang="en-GB" sz="2400" b="0" i="1" smtClean="0">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i="1">
                                  <a:latin typeface="Cambria Math" panose="02040503050406030204" pitchFamily="18" charset="0"/>
                                </a:rPr>
                                <m:t>𝑆</m:t>
                              </m:r>
                            </m:sub>
                          </m:sSub>
                        </m:num>
                        <m:den>
                          <m:r>
                            <a:rPr lang="en-GB" sz="2400" i="1">
                              <a:latin typeface="Cambria Math" panose="02040503050406030204" pitchFamily="18" charset="0"/>
                            </a:rPr>
                            <m:t>𝑅</m:t>
                          </m:r>
                        </m:den>
                      </m:f>
                    </m:oMath>
                  </m:oMathPara>
                </a14:m>
                <a:endParaRPr lang="en-IN" sz="2400"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sz="2400" i="1">
                          <a:latin typeface="Cambria Math" panose="02040503050406030204" pitchFamily="18" charset="0"/>
                        </a:rPr>
                        <m:t>τ</m:t>
                      </m:r>
                      <m:r>
                        <a:rPr lang="en-GB" sz="2400" b="0" i="1" smtClean="0">
                          <a:latin typeface="Cambria Math" panose="02040503050406030204" pitchFamily="18" charset="0"/>
                        </a:rPr>
                        <m:t>=</m:t>
                      </m:r>
                      <m:r>
                        <a:rPr lang="en-GB" sz="2400" b="0" i="1" smtClean="0">
                          <a:latin typeface="Cambria Math" panose="02040503050406030204" pitchFamily="18" charset="0"/>
                        </a:rPr>
                        <m:t>𝑅𝐶</m:t>
                      </m:r>
                    </m:oMath>
                  </m:oMathPara>
                </a14:m>
                <a:endParaRPr lang="en-IN" sz="2400"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𝑅</m:t>
                          </m:r>
                        </m:sub>
                      </m:sSub>
                      <m:r>
                        <a:rPr lang="en-GB" sz="2400" b="0" i="1" smtClean="0">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i="1">
                              <a:latin typeface="Cambria Math" panose="02040503050406030204" pitchFamily="18" charset="0"/>
                            </a:rPr>
                            <m:t>𝑆</m:t>
                          </m:r>
                        </m:sub>
                      </m:sSub>
                      <m:sSup>
                        <m:sSupPr>
                          <m:ctrlPr>
                            <a:rPr lang="en-GB" sz="2400" i="1">
                              <a:latin typeface="Cambria Math" panose="02040503050406030204" pitchFamily="18" charset="0"/>
                            </a:rPr>
                          </m:ctrlPr>
                        </m:sSupPr>
                        <m:e>
                          <m:r>
                            <a:rPr lang="en-GB" sz="2400" i="1">
                              <a:latin typeface="Cambria Math" panose="02040503050406030204" pitchFamily="18" charset="0"/>
                            </a:rPr>
                            <m:t>𝑒</m:t>
                          </m:r>
                        </m:e>
                        <m:sup>
                          <m:f>
                            <m:fPr>
                              <m:type m:val="skw"/>
                              <m:ctrlPr>
                                <a:rPr lang="en-GB" sz="2400" i="1">
                                  <a:latin typeface="Cambria Math" panose="02040503050406030204" pitchFamily="18" charset="0"/>
                                </a:rPr>
                              </m:ctrlPr>
                            </m:fPr>
                            <m:num>
                              <m:r>
                                <a:rPr lang="en-GB" sz="2400" i="1">
                                  <a:latin typeface="Cambria Math" panose="02040503050406030204" pitchFamily="18" charset="0"/>
                                </a:rPr>
                                <m:t>−</m:t>
                              </m:r>
                              <m:r>
                                <a:rPr lang="en-GB" sz="2400" i="1">
                                  <a:latin typeface="Cambria Math" panose="02040503050406030204" pitchFamily="18" charset="0"/>
                                </a:rPr>
                                <m:t>𝑡</m:t>
                              </m:r>
                            </m:num>
                            <m:den>
                              <m:r>
                                <m:rPr>
                                  <m:sty m:val="p"/>
                                </m:rPr>
                                <a:rPr lang="el-GR" sz="2400" i="1">
                                  <a:latin typeface="Cambria Math" panose="02040503050406030204" pitchFamily="18" charset="0"/>
                                </a:rPr>
                                <m:t>τ</m:t>
                              </m:r>
                            </m:den>
                          </m:f>
                        </m:sup>
                      </m:sSup>
                    </m:oMath>
                  </m:oMathPara>
                </a14:m>
                <a:endParaRPr lang="en-IN" sz="2400" dirty="0"/>
              </a:p>
              <a:p>
                <a:pPr marL="0" indent="0">
                  <a:lnSpc>
                    <a:spcPct val="150000"/>
                  </a:lnSpc>
                  <a:buNone/>
                </a:pPr>
                <a:endParaRPr lang="en-IN" sz="24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3860800" cy="5223515"/>
              </a:xfrm>
              <a:blipFill>
                <a:blip r:embed="rId3"/>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16</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61312" y="1583324"/>
                <a:ext cx="7051312" cy="5163273"/>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14:m>
                  <m:oMath xmlns:m="http://schemas.openxmlformats.org/officeDocument/2006/math">
                    <m:sSub>
                      <m:sSubPr>
                        <m:ctrlPr>
                          <a:rPr lang="en-GB" sz="2800" i="1" smtClean="0">
                            <a:latin typeface="Cambria Math" panose="02040503050406030204" pitchFamily="18" charset="0"/>
                          </a:rPr>
                        </m:ctrlPr>
                      </m:sSubPr>
                      <m:e>
                        <m:r>
                          <a:rPr lang="en-GB" sz="2800" i="1">
                            <a:latin typeface="Cambria Math" panose="02040503050406030204" pitchFamily="18" charset="0"/>
                          </a:rPr>
                          <m:t>𝑉</m:t>
                        </m:r>
                      </m:e>
                      <m:sub>
                        <m:r>
                          <a:rPr lang="en-GB" sz="2800" i="1">
                            <a:latin typeface="Cambria Math" panose="02040503050406030204" pitchFamily="18" charset="0"/>
                          </a:rPr>
                          <m:t>𝑆</m:t>
                        </m:r>
                      </m:sub>
                    </m:sSub>
                  </m:oMath>
                </a14:m>
                <a:r>
                  <a:rPr lang="en-GB" dirty="0"/>
                  <a:t> </a:t>
                </a:r>
                <a:r>
                  <a:rPr lang="en-GB" sz="2800" dirty="0"/>
                  <a:t>– Voltage supplied by the power supply</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𝑉</m:t>
                        </m:r>
                      </m:e>
                      <m:sub>
                        <m:r>
                          <a:rPr lang="en-GB" sz="2800" b="0" i="1" smtClean="0">
                            <a:latin typeface="Cambria Math" panose="02040503050406030204" pitchFamily="18" charset="0"/>
                          </a:rPr>
                          <m:t>𝑅</m:t>
                        </m:r>
                      </m:sub>
                    </m:sSub>
                    <m:r>
                      <a:rPr lang="en-GB" sz="2800" b="0" i="0" smtClean="0">
                        <a:latin typeface="Cambria Math" panose="02040503050406030204" pitchFamily="18" charset="0"/>
                      </a:rPr>
                      <m:t>−</m:t>
                    </m:r>
                  </m:oMath>
                </a14:m>
                <a:r>
                  <a:rPr lang="en-GB" sz="2800" dirty="0"/>
                  <a:t>Voltage across the Resistor</a:t>
                </a:r>
              </a:p>
              <a:p>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𝐶</m:t>
                        </m:r>
                      </m:sub>
                    </m:sSub>
                  </m:oMath>
                </a14:m>
                <a:r>
                  <a:rPr lang="en-GB" sz="1600" dirty="0"/>
                  <a:t> </a:t>
                </a:r>
                <a:r>
                  <a:rPr lang="en-GB" sz="2800" dirty="0"/>
                  <a:t>- Voltage across the capacitor</a:t>
                </a:r>
              </a:p>
              <a:p>
                <a:r>
                  <a:rPr lang="en-GB" sz="2800" dirty="0"/>
                  <a:t>R – Resistor in the circuit</a:t>
                </a:r>
              </a:p>
              <a:p>
                <a:r>
                  <a:rPr lang="en-GB" sz="2800" dirty="0"/>
                  <a:t>C - Capacitance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𝑡</m:t>
                            </m:r>
                          </m:num>
                          <m:den>
                            <m:r>
                              <a:rPr lang="en-GB" sz="2800" b="0" i="1" smtClean="0">
                                <a:latin typeface="Cambria Math" panose="02040503050406030204" pitchFamily="18" charset="0"/>
                              </a:rPr>
                              <m:t>𝑅𝐶</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61312" y="1583324"/>
                <a:ext cx="7051312" cy="5163273"/>
              </a:xfrm>
              <a:prstGeom prst="rect">
                <a:avLst/>
              </a:prstGeom>
              <a:blipFill>
                <a:blip r:embed="rId4"/>
                <a:stretch>
                  <a:fillRect l="-1815" t="-1181"/>
                </a:stretch>
              </a:blipFill>
            </p:spPr>
            <p:txBody>
              <a:bodyPr/>
              <a:lstStyle/>
              <a:p>
                <a:r>
                  <a:rPr lang="en-GB">
                    <a:noFill/>
                  </a:rPr>
                  <a:t> </a:t>
                </a:r>
              </a:p>
            </p:txBody>
          </p:sp>
        </mc:Fallback>
      </mc:AlternateContent>
    </p:spTree>
    <p:extLst>
      <p:ext uri="{BB962C8B-B14F-4D97-AF65-F5344CB8AC3E}">
        <p14:creationId xmlns:p14="http://schemas.microsoft.com/office/powerpoint/2010/main" val="3757537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b="1" dirty="0"/>
                  <a:t>When t=</a:t>
                </a:r>
                <a:r>
                  <a:rPr lang="el-GR" b="1" dirty="0"/>
                  <a:t> </a:t>
                </a:r>
                <a14:m>
                  <m:oMath xmlns:m="http://schemas.openxmlformats.org/officeDocument/2006/math">
                    <m:r>
                      <a:rPr lang="el-GR" b="1" i="1" smtClean="0">
                        <a:latin typeface="Cambria Math" panose="02040503050406030204" pitchFamily="18" charset="0"/>
                      </a:rPr>
                      <m:t>𝝉</m:t>
                    </m:r>
                  </m:oMath>
                </a14:m>
                <a:endParaRPr lang="en-GB" b="1" dirty="0"/>
              </a:p>
              <a:p>
                <a:pPr marL="0" indent="0">
                  <a:buNone/>
                </a:pPr>
                <a:r>
                  <a:rPr lang="en-GB" dirty="0" err="1"/>
                  <a:t>i</a:t>
                </a:r>
                <a:r>
                  <a:rPr lang="en-GB" dirty="0"/>
                  <a:t>= 0.368</a:t>
                </a:r>
                <a:r>
                  <a:rPr lang="en-GB" b="0"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oMath>
                </a14:m>
                <a:endParaRPr lang="en-GB" dirty="0"/>
              </a:p>
              <a:p>
                <a:pPr marL="0" indent="0">
                  <a:buNone/>
                </a:pPr>
                <a:r>
                  <a:rPr lang="en-GB" dirty="0"/>
                  <a:t>At </a:t>
                </a:r>
                <a:r>
                  <a:rPr lang="en-GB" b="1" dirty="0"/>
                  <a:t>t= </a:t>
                </a:r>
                <a14:m>
                  <m:oMath xmlns:m="http://schemas.openxmlformats.org/officeDocument/2006/math">
                    <m:r>
                      <a:rPr lang="el-GR" b="1" i="1" smtClean="0">
                        <a:latin typeface="Cambria Math" panose="02040503050406030204" pitchFamily="18" charset="0"/>
                      </a:rPr>
                      <m:t>𝝉</m:t>
                    </m:r>
                  </m:oMath>
                </a14:m>
                <a:r>
                  <a:rPr lang="en-GB" dirty="0"/>
                  <a:t>, the </a:t>
                </a:r>
                <a:r>
                  <a:rPr lang="en-GB" b="1" dirty="0"/>
                  <a:t>current is 37 percentage of the steady state current.</a:t>
                </a:r>
              </a:p>
              <a:p>
                <a:pPr marL="0" indent="0">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0" smtClean="0">
                          <a:latin typeface="Cambria Math" panose="02040503050406030204" pitchFamily="18" charset="0"/>
                        </a:rPr>
                        <m:t>=0.632</m:t>
                      </m:r>
                      <m:r>
                        <m:rPr>
                          <m:sty m:val="p"/>
                        </m:rPr>
                        <a:rPr lang="en-GB" b="0" i="0" smtClean="0">
                          <a:latin typeface="Cambria Math" panose="02040503050406030204" pitchFamily="18" charset="0"/>
                        </a:rPr>
                        <m:t>V</m:t>
                      </m:r>
                    </m:oMath>
                  </m:oMathPara>
                </a14:m>
                <a:endParaRPr lang="en-GB" dirty="0"/>
              </a:p>
              <a:p>
                <a:pPr marL="0" indent="0">
                  <a:buNone/>
                </a:pPr>
                <a:r>
                  <a:rPr lang="en-GB" dirty="0"/>
                  <a:t>At </a:t>
                </a:r>
                <a:r>
                  <a:rPr lang="en-GB" b="1" dirty="0"/>
                  <a:t>t= </a:t>
                </a:r>
                <a14:m>
                  <m:oMath xmlns:m="http://schemas.openxmlformats.org/officeDocument/2006/math">
                    <m:r>
                      <a:rPr lang="el-GR" b="1" i="1" smtClean="0">
                        <a:latin typeface="Cambria Math" panose="02040503050406030204" pitchFamily="18" charset="0"/>
                      </a:rPr>
                      <m:t>𝝉</m:t>
                    </m:r>
                  </m:oMath>
                </a14:m>
                <a:r>
                  <a:rPr lang="en-GB" dirty="0"/>
                  <a:t>, the </a:t>
                </a:r>
                <a:r>
                  <a:rPr lang="en-GB" b="1" dirty="0"/>
                  <a:t>capacitor voltage is 63 percentage </a:t>
                </a:r>
                <a:r>
                  <a:rPr lang="en-GB" dirty="0"/>
                  <a:t>of the </a:t>
                </a:r>
                <a:r>
                  <a:rPr lang="en-GB" b="1" dirty="0"/>
                  <a:t>total voltage.</a:t>
                </a:r>
              </a:p>
              <a:p>
                <a:pPr marL="0" indent="0">
                  <a:buNone/>
                </a:pPr>
                <a:endParaRPr lang="en-GB" sz="3600" dirty="0"/>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3"/>
                <a:stretch>
                  <a:fillRect l="-1129" t="-2180"/>
                </a:stretch>
              </a:blipFill>
            </p:spPr>
            <p:txBody>
              <a:bodyPr/>
              <a:lstStyle/>
              <a:p>
                <a:r>
                  <a:rPr lang="en-US">
                    <a:noFill/>
                  </a:rPr>
                  <a:t> </a:t>
                </a:r>
              </a:p>
            </p:txBody>
          </p:sp>
        </mc:Fallback>
      </mc:AlternateContent>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17</a:t>
            </a:fld>
            <a:endParaRPr lang="en-US" dirty="0"/>
          </a:p>
        </p:txBody>
      </p:sp>
    </p:spTree>
    <p:extLst>
      <p:ext uri="{BB962C8B-B14F-4D97-AF65-F5344CB8AC3E}">
        <p14:creationId xmlns:p14="http://schemas.microsoft.com/office/powerpoint/2010/main" val="1246468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Charging</a:t>
            </a:r>
          </a:p>
        </p:txBody>
      </p:sp>
      <p:sp>
        <p:nvSpPr>
          <p:cNvPr id="3" name="Content Placeholder 2"/>
          <p:cNvSpPr>
            <a:spLocks noGrp="1"/>
          </p:cNvSpPr>
          <p:nvPr>
            <p:ph idx="1"/>
          </p:nvPr>
        </p:nvSpPr>
        <p:spPr>
          <a:xfrm>
            <a:off x="535573" y="1318434"/>
            <a:ext cx="11341688" cy="4472608"/>
          </a:xfrm>
        </p:spPr>
        <p:txBody>
          <a:bodyPr>
            <a:normAutofit/>
          </a:bodyPr>
          <a:lstStyle/>
          <a:p>
            <a:pPr marL="0" indent="0">
              <a:buNone/>
            </a:pPr>
            <a:endParaRPr lang="en-GB" sz="3600" dirty="0"/>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dirty="0"/>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18</a:t>
            </a:fld>
            <a:endParaRPr lang="en-US" dirty="0"/>
          </a:p>
        </p:txBody>
      </p:sp>
      <p:pic>
        <p:nvPicPr>
          <p:cNvPr id="11" name="Picture 10">
            <a:extLst>
              <a:ext uri="{FF2B5EF4-FFF2-40B4-BE49-F238E27FC236}">
                <a16:creationId xmlns:a16="http://schemas.microsoft.com/office/drawing/2014/main" id="{F4981D2A-7C61-DF98-1A36-9FD5855D07F2}"/>
              </a:ext>
            </a:extLst>
          </p:cNvPr>
          <p:cNvPicPr>
            <a:picLocks noChangeAspect="1"/>
          </p:cNvPicPr>
          <p:nvPr/>
        </p:nvPicPr>
        <p:blipFill>
          <a:blip r:embed="rId3"/>
          <a:stretch>
            <a:fillRect/>
          </a:stretch>
        </p:blipFill>
        <p:spPr>
          <a:xfrm>
            <a:off x="1884031" y="1404899"/>
            <a:ext cx="8172853" cy="5140117"/>
          </a:xfrm>
          <a:prstGeom prst="rect">
            <a:avLst/>
          </a:prstGeom>
        </p:spPr>
      </p:pic>
    </p:spTree>
    <p:extLst>
      <p:ext uri="{BB962C8B-B14F-4D97-AF65-F5344CB8AC3E}">
        <p14:creationId xmlns:p14="http://schemas.microsoft.com/office/powerpoint/2010/main" val="2880576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8085" y="-7129"/>
            <a:ext cx="4706064" cy="1325563"/>
          </a:xfrm>
        </p:spPr>
        <p:txBody>
          <a:bodyPr/>
          <a:lstStyle/>
          <a:p>
            <a:pPr algn="ctr"/>
            <a:r>
              <a:rPr lang="en-IN" dirty="0">
                <a:solidFill>
                  <a:schemeClr val="bg1"/>
                </a:solidFill>
              </a:rPr>
              <a:t>RC Transient Circuit -Discharging</a:t>
            </a:r>
          </a:p>
        </p:txBody>
      </p:sp>
      <p:sp>
        <p:nvSpPr>
          <p:cNvPr id="3" name="Content Placeholder 2"/>
          <p:cNvSpPr>
            <a:spLocks noGrp="1"/>
          </p:cNvSpPr>
          <p:nvPr>
            <p:ph idx="1"/>
          </p:nvPr>
        </p:nvSpPr>
        <p:spPr>
          <a:xfrm>
            <a:off x="535573" y="1318434"/>
            <a:ext cx="10972800" cy="4472608"/>
          </a:xfrm>
        </p:spPr>
        <p:txBody>
          <a:bodyPr>
            <a:normAutofit/>
          </a:bodyPr>
          <a:lstStyle/>
          <a:p>
            <a:pPr marL="0" indent="0">
              <a:buNone/>
            </a:pPr>
            <a:r>
              <a:rPr lang="en-GB" b="1" dirty="0"/>
              <a:t>Capacitor Discharging:</a:t>
            </a:r>
          </a:p>
          <a:p>
            <a:pPr marL="0" indent="0">
              <a:buNone/>
            </a:pPr>
            <a:r>
              <a:rPr lang="en-GB" dirty="0"/>
              <a:t>When the </a:t>
            </a:r>
            <a:r>
              <a:rPr lang="en-GB" b="1" dirty="0"/>
              <a:t>switch</a:t>
            </a:r>
            <a:r>
              <a:rPr lang="en-GB" dirty="0"/>
              <a:t> is at </a:t>
            </a:r>
            <a:r>
              <a:rPr lang="en-GB" b="1" dirty="0"/>
              <a:t>position 2</a:t>
            </a:r>
            <a:r>
              <a:rPr lang="en-GB" dirty="0"/>
              <a:t>, the </a:t>
            </a:r>
            <a:r>
              <a:rPr lang="en-GB" b="1" dirty="0"/>
              <a:t>voltage source cannot supply </a:t>
            </a:r>
            <a:r>
              <a:rPr lang="en-GB" dirty="0"/>
              <a:t>current to the capacitor and the resistor. The </a:t>
            </a:r>
            <a:r>
              <a:rPr lang="en-GB" b="1" dirty="0"/>
              <a:t>capacitor</a:t>
            </a:r>
            <a:r>
              <a:rPr lang="en-GB" dirty="0"/>
              <a:t> starts to </a:t>
            </a:r>
            <a:r>
              <a:rPr lang="en-GB" b="1" dirty="0"/>
              <a:t>discharge</a:t>
            </a:r>
            <a:r>
              <a:rPr lang="en-GB" dirty="0"/>
              <a:t>.</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19</a:t>
            </a:fld>
            <a:endParaRPr lang="en-US" dirty="0"/>
          </a:p>
        </p:txBody>
      </p:sp>
      <p:pic>
        <p:nvPicPr>
          <p:cNvPr id="8" name="Picture 7">
            <a:extLst>
              <a:ext uri="{FF2B5EF4-FFF2-40B4-BE49-F238E27FC236}">
                <a16:creationId xmlns:a16="http://schemas.microsoft.com/office/drawing/2014/main" id="{52C61EE4-51BC-F9D1-3E04-A20B7B11FEA6}"/>
              </a:ext>
            </a:extLst>
          </p:cNvPr>
          <p:cNvPicPr>
            <a:picLocks noChangeAspect="1"/>
          </p:cNvPicPr>
          <p:nvPr/>
        </p:nvPicPr>
        <p:blipFill>
          <a:blip r:embed="rId2"/>
          <a:stretch>
            <a:fillRect/>
          </a:stretch>
        </p:blipFill>
        <p:spPr>
          <a:xfrm>
            <a:off x="3215707" y="3433315"/>
            <a:ext cx="6450099" cy="3211028"/>
          </a:xfrm>
          <a:prstGeom prst="rect">
            <a:avLst/>
          </a:prstGeom>
        </p:spPr>
      </p:pic>
    </p:spTree>
    <p:extLst>
      <p:ext uri="{BB962C8B-B14F-4D97-AF65-F5344CB8AC3E}">
        <p14:creationId xmlns:p14="http://schemas.microsoft.com/office/powerpoint/2010/main" val="2232782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2" name="Title 1"/>
          <p:cNvSpPr>
            <a:spLocks noGrp="1"/>
          </p:cNvSpPr>
          <p:nvPr>
            <p:ph type="title"/>
          </p:nvPr>
        </p:nvSpPr>
        <p:spPr>
          <a:xfrm>
            <a:off x="3548085" y="-7129"/>
            <a:ext cx="4994498" cy="1325563"/>
          </a:xfrm>
        </p:spPr>
        <p:txBody>
          <a:bodyPr/>
          <a:lstStyle/>
          <a:p>
            <a:pPr algn="ctr"/>
            <a:r>
              <a:rPr lang="en-IN" dirty="0">
                <a:solidFill>
                  <a:schemeClr val="bg1"/>
                </a:solidFill>
              </a:rPr>
              <a:t>RC Transient Circuit-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3860800" cy="5223515"/>
              </a:xfrm>
            </p:spPr>
            <p:txBody>
              <a:bodyPr>
                <a:normAutofit/>
              </a:bodyPr>
              <a:lstStyle/>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i="1" smtClean="0">
                              <a:latin typeface="Cambria Math" panose="02040503050406030204" pitchFamily="18" charset="0"/>
                            </a:rPr>
                          </m:ctrlPr>
                        </m:sSupPr>
                        <m:e>
                          <m:r>
                            <a:rPr lang="en-GB" b="0" i="1" smtClean="0">
                              <a:latin typeface="Cambria Math" panose="02040503050406030204" pitchFamily="18" charset="0"/>
                            </a:rPr>
                            <m:t>𝑒</m:t>
                          </m:r>
                        </m:e>
                        <m:sup>
                          <m:f>
                            <m:fPr>
                              <m:type m:val="skw"/>
                              <m:ctrlPr>
                                <a:rPr lang="en-GB" i="1" smtClean="0">
                                  <a:latin typeface="Cambria Math" panose="02040503050406030204" pitchFamily="18" charset="0"/>
                                </a:rPr>
                              </m:ctrlPr>
                            </m:fPr>
                            <m:num>
                              <m:r>
                                <a:rPr lang="en-GB" b="0" i="1" smtClean="0">
                                  <a:latin typeface="Cambria Math" panose="02040503050406030204" pitchFamily="18" charset="0"/>
                                </a:rPr>
                                <m:t>−</m:t>
                              </m:r>
                              <m:r>
                                <a:rPr lang="en-GB" b="0" i="1" smtClean="0">
                                  <a:latin typeface="Cambria Math" panose="02040503050406030204" pitchFamily="18" charset="0"/>
                                </a:rPr>
                                <m:t>𝑡</m:t>
                              </m:r>
                            </m:num>
                            <m:den>
                              <m:r>
                                <a:rPr lang="en-GB" b="0" i="1" smtClean="0">
                                  <a:latin typeface="Cambria Math" panose="02040503050406030204" pitchFamily="18" charset="0"/>
                                </a:rPr>
                                <m:t>𝑅𝐶</m:t>
                              </m:r>
                            </m:den>
                          </m:f>
                        </m:sup>
                      </m:sSup>
                    </m:oMath>
                  </m:oMathPara>
                </a14:m>
                <a:endParaRPr lang="en-GB" b="0" i="1" dirty="0">
                  <a:latin typeface="Cambria Math" panose="02040503050406030204" pitchFamily="18" charset="0"/>
                </a:endParaRPr>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r>
                        <a:rPr lang="en-GB" b="0" i="1" smtClean="0">
                          <a:latin typeface="Cambria Math" panose="02040503050406030204" pitchFamily="18" charset="0"/>
                        </a:rPr>
                        <m:t>𝑖</m:t>
                      </m:r>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r>
                            <a:rPr lang="en-GB" b="0" i="1" smtClean="0">
                              <a:latin typeface="Cambria Math" panose="02040503050406030204" pitchFamily="18" charset="0"/>
                            </a:rPr>
                            <m:t>−</m:t>
                          </m:r>
                          <m:r>
                            <a:rPr lang="en-GB" b="0" i="1" smtClean="0">
                              <a:latin typeface="Cambria Math" panose="02040503050406030204" pitchFamily="18" charset="0"/>
                            </a:rPr>
                            <m:t>𝐼</m:t>
                          </m:r>
                        </m:e>
                        <m:sub>
                          <m:r>
                            <a:rPr lang="en-GB" b="0" i="1" smtClean="0">
                              <a:latin typeface="Cambria Math" panose="02040503050406030204" pitchFamily="18" charset="0"/>
                            </a:rPr>
                            <m:t>0</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GB"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𝐼</m:t>
                          </m:r>
                        </m:e>
                        <m:sub>
                          <m:r>
                            <a:rPr lang="en-GB" sz="2400" b="0" i="1" smtClean="0">
                              <a:latin typeface="Cambria Math" panose="02040503050406030204" pitchFamily="18" charset="0"/>
                            </a:rPr>
                            <m:t>0</m:t>
                          </m:r>
                        </m:sub>
                      </m:sSub>
                      <m:r>
                        <a:rPr lang="en-GB" sz="2400" b="0" i="1" smtClean="0">
                          <a:latin typeface="Cambria Math" panose="02040503050406030204" pitchFamily="18" charset="0"/>
                        </a:rPr>
                        <m:t>=</m:t>
                      </m:r>
                      <m:f>
                        <m:fPr>
                          <m:ctrlPr>
                            <a:rPr lang="en-GB" sz="2400" i="1">
                              <a:latin typeface="Cambria Math" panose="02040503050406030204" pitchFamily="18" charset="0"/>
                            </a:rPr>
                          </m:ctrlPr>
                        </m:fPr>
                        <m:num>
                          <m:sSub>
                            <m:sSubPr>
                              <m:ctrlPr>
                                <a:rPr lang="en-GB" sz="2400" i="1">
                                  <a:latin typeface="Cambria Math" panose="02040503050406030204" pitchFamily="18" charset="0"/>
                                </a:rPr>
                              </m:ctrlPr>
                            </m:sSubPr>
                            <m:e>
                              <m:r>
                                <a:rPr lang="en-GB" sz="2400" i="1">
                                  <a:latin typeface="Cambria Math" panose="02040503050406030204" pitchFamily="18" charset="0"/>
                                </a:rPr>
                                <m:t>𝑉</m:t>
                              </m:r>
                            </m:e>
                            <m:sub>
                              <m:r>
                                <a:rPr lang="en-GB" sz="2400" i="1">
                                  <a:latin typeface="Cambria Math" panose="02040503050406030204" pitchFamily="18" charset="0"/>
                                </a:rPr>
                                <m:t>𝑆</m:t>
                              </m:r>
                            </m:sub>
                          </m:sSub>
                        </m:num>
                        <m:den>
                          <m:r>
                            <a:rPr lang="en-GB" sz="2400" i="1">
                              <a:latin typeface="Cambria Math" panose="02040503050406030204" pitchFamily="18" charset="0"/>
                            </a:rPr>
                            <m:t>𝑅</m:t>
                          </m:r>
                        </m:den>
                      </m:f>
                    </m:oMath>
                  </m:oMathPara>
                </a14:m>
                <a:endParaRPr lang="en-IN" sz="2400" dirty="0"/>
              </a:p>
              <a:p>
                <a:pPr marL="0" indent="0">
                  <a:lnSpc>
                    <a:spcPct val="150000"/>
                  </a:lnSpc>
                  <a:buNone/>
                </a:pPr>
                <a14:m>
                  <m:oMathPara xmlns:m="http://schemas.openxmlformats.org/officeDocument/2006/math">
                    <m:oMathParaPr>
                      <m:jc m:val="left"/>
                    </m:oMathParaPr>
                    <m:oMath xmlns:m="http://schemas.openxmlformats.org/officeDocument/2006/math">
                      <m:r>
                        <m:rPr>
                          <m:sty m:val="p"/>
                        </m:rPr>
                        <a:rPr lang="el-GR" sz="2400" i="1">
                          <a:latin typeface="Cambria Math" panose="02040503050406030204" pitchFamily="18" charset="0"/>
                        </a:rPr>
                        <m:t>τ</m:t>
                      </m:r>
                      <m:r>
                        <a:rPr lang="en-GB" sz="2400" b="0" i="1" smtClean="0">
                          <a:latin typeface="Cambria Math" panose="02040503050406030204" pitchFamily="18" charset="0"/>
                        </a:rPr>
                        <m:t>=</m:t>
                      </m:r>
                      <m:r>
                        <a:rPr lang="en-GB" sz="2400" b="0" i="1" smtClean="0">
                          <a:latin typeface="Cambria Math" panose="02040503050406030204" pitchFamily="18" charset="0"/>
                        </a:rPr>
                        <m:t>𝑅𝐶</m:t>
                      </m:r>
                    </m:oMath>
                  </m:oMathPara>
                </a14:m>
                <a:endParaRPr lang="en-IN" sz="2400" dirty="0"/>
              </a:p>
              <a:p>
                <a:pPr marL="0" indent="0">
                  <a:lnSpc>
                    <a:spcPct val="150000"/>
                  </a:lnSpc>
                  <a:buNone/>
                </a:pPr>
                <a14:m>
                  <m:oMathPara xmlns:m="http://schemas.openxmlformats.org/officeDocument/2006/math">
                    <m:oMathParaPr>
                      <m:jc m:val="left"/>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𝑅</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𝑉</m:t>
                          </m:r>
                        </m:e>
                        <m:sub>
                          <m:r>
                            <a:rPr lang="en-GB" i="1">
                              <a:latin typeface="Cambria Math" panose="02040503050406030204" pitchFamily="18" charset="0"/>
                            </a:rPr>
                            <m:t>𝑆</m:t>
                          </m:r>
                        </m:sub>
                      </m:sSub>
                      <m:sSup>
                        <m:sSupPr>
                          <m:ctrlPr>
                            <a:rPr lang="en-GB" i="1">
                              <a:latin typeface="Cambria Math" panose="02040503050406030204" pitchFamily="18" charset="0"/>
                            </a:rPr>
                          </m:ctrlPr>
                        </m:sSupPr>
                        <m:e>
                          <m:r>
                            <a:rPr lang="en-GB" i="1">
                              <a:latin typeface="Cambria Math" panose="02040503050406030204" pitchFamily="18" charset="0"/>
                            </a:rPr>
                            <m:t>𝑒</m:t>
                          </m:r>
                        </m:e>
                        <m:sup>
                          <m:f>
                            <m:fPr>
                              <m:type m:val="skw"/>
                              <m:ctrlPr>
                                <a:rPr lang="en-GB" i="1">
                                  <a:latin typeface="Cambria Math" panose="02040503050406030204" pitchFamily="18" charset="0"/>
                                </a:rPr>
                              </m:ctrlPr>
                            </m:fPr>
                            <m:num>
                              <m:r>
                                <a:rPr lang="en-GB" i="1">
                                  <a:latin typeface="Cambria Math" panose="02040503050406030204" pitchFamily="18" charset="0"/>
                                </a:rPr>
                                <m:t>−</m:t>
                              </m:r>
                              <m:r>
                                <a:rPr lang="en-GB" i="1">
                                  <a:latin typeface="Cambria Math" panose="02040503050406030204" pitchFamily="18" charset="0"/>
                                </a:rPr>
                                <m:t>𝑡</m:t>
                              </m:r>
                            </m:num>
                            <m:den>
                              <m:r>
                                <m:rPr>
                                  <m:sty m:val="p"/>
                                </m:rPr>
                                <a:rPr lang="el-GR" i="1">
                                  <a:latin typeface="Cambria Math" panose="02040503050406030204" pitchFamily="18" charset="0"/>
                                </a:rPr>
                                <m:t>τ</m:t>
                              </m:r>
                            </m:den>
                          </m:f>
                        </m:sup>
                      </m:sSup>
                    </m:oMath>
                  </m:oMathPara>
                </a14:m>
                <a:endParaRPr lang="en-IN" dirty="0"/>
              </a:p>
              <a:p>
                <a:pPr marL="0" indent="0">
                  <a:lnSpc>
                    <a:spcPct val="150000"/>
                  </a:lnSpc>
                  <a:buNone/>
                </a:pPr>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3860800" cy="5223515"/>
              </a:xfrm>
              <a:blipFill>
                <a:blip r:embed="rId2"/>
                <a:stretch>
                  <a:fillRect/>
                </a:stretch>
              </a:blipFill>
            </p:spPr>
            <p:txBody>
              <a:bodyPr/>
              <a:lstStyle/>
              <a:p>
                <a:r>
                  <a:rPr lang="en-GB">
                    <a:noFill/>
                  </a:rPr>
                  <a:t> </a:t>
                </a:r>
              </a:p>
            </p:txBody>
          </p:sp>
        </mc:Fallback>
      </mc:AlternateContent>
      <p:sp>
        <p:nvSpPr>
          <p:cNvPr id="5" name="Slide Number Placeholder 4"/>
          <p:cNvSpPr>
            <a:spLocks noGrp="1"/>
          </p:cNvSpPr>
          <p:nvPr>
            <p:ph type="sldNum" sz="quarter" idx="12"/>
          </p:nvPr>
        </p:nvSpPr>
        <p:spPr/>
        <p:txBody>
          <a:bodyPr/>
          <a:lstStyle/>
          <a:p>
            <a:fld id="{A465DFF1-0632-DC41-8079-D9882AFED7B7}" type="slidenum">
              <a:rPr lang="en-US" smtClean="0"/>
              <a:pPr/>
              <a:t>20</a:t>
            </a:fld>
            <a:endParaRPr lang="en-US" dirty="0"/>
          </a:p>
        </p:txBody>
      </p:sp>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87E386F7-012B-A1B9-3685-DFEACFD2BA65}"/>
                  </a:ext>
                </a:extLst>
              </p:cNvPr>
              <p:cNvSpPr txBox="1"/>
              <p:nvPr/>
            </p:nvSpPr>
            <p:spPr>
              <a:xfrm>
                <a:off x="4902318" y="1438667"/>
                <a:ext cx="7051312" cy="4902881"/>
              </a:xfrm>
              <a:prstGeom prst="rect">
                <a:avLst/>
              </a:prstGeom>
              <a:solidFill>
                <a:schemeClr val="bg1"/>
              </a:solidFill>
            </p:spPr>
            <p:txBody>
              <a:bodyPr wrap="square" rtlCol="0">
                <a:spAutoFit/>
              </a:bodyPr>
              <a:lstStyle/>
              <a:p>
                <a:r>
                  <a:rPr lang="en-GB" sz="2800" dirty="0"/>
                  <a:t>Where,</a:t>
                </a:r>
              </a:p>
              <a:p>
                <a:r>
                  <a:rPr lang="en-GB" sz="2800" dirty="0" err="1"/>
                  <a:t>i</a:t>
                </a:r>
                <a:r>
                  <a:rPr lang="en-GB" sz="2800" dirty="0"/>
                  <a:t> – Current across the circuit</a:t>
                </a:r>
              </a:p>
              <a:p>
                <a14:m>
                  <m:oMath xmlns:m="http://schemas.openxmlformats.org/officeDocument/2006/math">
                    <m:sSub>
                      <m:sSubPr>
                        <m:ctrlPr>
                          <a:rPr lang="en-GB" sz="2800" i="1" smtClean="0">
                            <a:latin typeface="Cambria Math" panose="02040503050406030204" pitchFamily="18" charset="0"/>
                          </a:rPr>
                        </m:ctrlPr>
                      </m:sSubPr>
                      <m:e>
                        <m:r>
                          <a:rPr lang="en-GB" sz="2800" i="1">
                            <a:latin typeface="Cambria Math" panose="02040503050406030204" pitchFamily="18" charset="0"/>
                          </a:rPr>
                          <m:t>𝑉</m:t>
                        </m:r>
                      </m:e>
                      <m:sub>
                        <m:r>
                          <a:rPr lang="en-GB" sz="2800" i="1">
                            <a:latin typeface="Cambria Math" panose="02040503050406030204" pitchFamily="18" charset="0"/>
                          </a:rPr>
                          <m:t>𝑆</m:t>
                        </m:r>
                      </m:sub>
                    </m:sSub>
                  </m:oMath>
                </a14:m>
                <a:r>
                  <a:rPr lang="en-GB" dirty="0"/>
                  <a:t> </a:t>
                </a:r>
                <a:r>
                  <a:rPr lang="en-GB" sz="2800" dirty="0"/>
                  <a:t>– Voltage supplied by the power supply</a:t>
                </a:r>
              </a:p>
              <a:p>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𝑉</m:t>
                        </m:r>
                      </m:e>
                      <m:sub>
                        <m:r>
                          <a:rPr lang="en-GB" sz="2400" b="0" i="1" smtClean="0">
                            <a:latin typeface="Cambria Math" panose="02040503050406030204" pitchFamily="18" charset="0"/>
                          </a:rPr>
                          <m:t>𝐶</m:t>
                        </m:r>
                      </m:sub>
                    </m:sSub>
                  </m:oMath>
                </a14:m>
                <a:r>
                  <a:rPr lang="en-GB" sz="1600" dirty="0"/>
                  <a:t> </a:t>
                </a:r>
                <a:r>
                  <a:rPr lang="en-GB" sz="2800" dirty="0"/>
                  <a:t>- Voltage across the capacitor</a:t>
                </a:r>
              </a:p>
              <a:p>
                <a:r>
                  <a:rPr lang="en-GB" sz="2800" dirty="0"/>
                  <a:t>R – Resistance</a:t>
                </a:r>
              </a:p>
              <a:p>
                <a:r>
                  <a:rPr lang="en-GB" sz="2800" dirty="0"/>
                  <a:t>C - Capacitance</a:t>
                </a:r>
              </a:p>
              <a:p>
                <a:r>
                  <a:rPr lang="en-GB" sz="2800" dirty="0"/>
                  <a:t>t – time</a:t>
                </a:r>
              </a:p>
              <a:p>
                <a14:m>
                  <m:oMath xmlns:m="http://schemas.openxmlformats.org/officeDocument/2006/math">
                    <m:r>
                      <m:rPr>
                        <m:sty m:val="p"/>
                      </m:rPr>
                      <a:rPr lang="el-GR" sz="2800" i="1" smtClean="0">
                        <a:latin typeface="Cambria Math" panose="02040503050406030204" pitchFamily="18" charset="0"/>
                      </a:rPr>
                      <m:t>τ</m:t>
                    </m:r>
                  </m:oMath>
                </a14:m>
                <a:r>
                  <a:rPr lang="en-GB" sz="2800" dirty="0"/>
                  <a:t>- Time constant</a:t>
                </a:r>
              </a:p>
              <a:p>
                <a14:m>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𝐼</m:t>
                        </m:r>
                      </m:e>
                      <m:sub>
                        <m:r>
                          <a:rPr lang="en-GB" sz="2800" b="0" i="1" smtClean="0">
                            <a:latin typeface="Cambria Math" panose="02040503050406030204" pitchFamily="18" charset="0"/>
                          </a:rPr>
                          <m:t>0</m:t>
                        </m:r>
                      </m:sub>
                    </m:sSub>
                  </m:oMath>
                </a14:m>
                <a:r>
                  <a:rPr lang="en-GB" sz="2800" dirty="0"/>
                  <a:t> - Steady state current</a:t>
                </a:r>
              </a:p>
              <a:p>
                <a14:m>
                  <m:oMath xmlns:m="http://schemas.openxmlformats.org/officeDocument/2006/math">
                    <m:sSup>
                      <m:sSupPr>
                        <m:ctrlPr>
                          <a:rPr lang="en-GB" sz="2800" i="1" smtClean="0">
                            <a:latin typeface="Cambria Math" panose="02040503050406030204" pitchFamily="18" charset="0"/>
                          </a:rPr>
                        </m:ctrlPr>
                      </m:sSupPr>
                      <m:e>
                        <m:sSub>
                          <m:sSubPr>
                            <m:ctrlPr>
                              <a:rPr lang="en-GB" sz="2800" i="1">
                                <a:latin typeface="Cambria Math" panose="02040503050406030204" pitchFamily="18" charset="0"/>
                              </a:rPr>
                            </m:ctrlPr>
                          </m:sSubPr>
                          <m:e>
                            <m:r>
                              <a:rPr lang="en-GB" sz="2800" i="1">
                                <a:latin typeface="Cambria Math" panose="02040503050406030204" pitchFamily="18" charset="0"/>
                              </a:rPr>
                              <m:t>𝐼</m:t>
                            </m:r>
                          </m:e>
                          <m:sub>
                            <m:r>
                              <a:rPr lang="en-GB" sz="2800" i="1">
                                <a:latin typeface="Cambria Math" panose="02040503050406030204" pitchFamily="18" charset="0"/>
                              </a:rPr>
                              <m:t>0</m:t>
                            </m:r>
                          </m:sub>
                        </m:sSub>
                        <m:r>
                          <a:rPr lang="en-GB" sz="2800" b="0" i="1" smtClean="0">
                            <a:latin typeface="Cambria Math" panose="02040503050406030204" pitchFamily="18" charset="0"/>
                          </a:rPr>
                          <m:t>𝑒</m:t>
                        </m:r>
                      </m:e>
                      <m:sup>
                        <m:f>
                          <m:fPr>
                            <m:type m:val="skw"/>
                            <m:ctrlPr>
                              <a:rPr lang="en-GB" sz="2800" i="1" smtClean="0">
                                <a:latin typeface="Cambria Math" panose="02040503050406030204" pitchFamily="18" charset="0"/>
                              </a:rPr>
                            </m:ctrlPr>
                          </m:fPr>
                          <m:num>
                            <m:r>
                              <a:rPr lang="en-GB" sz="2800" b="0" i="1" smtClean="0">
                                <a:latin typeface="Cambria Math" panose="02040503050406030204" pitchFamily="18" charset="0"/>
                              </a:rPr>
                              <m:t>−</m:t>
                            </m:r>
                            <m:r>
                              <a:rPr lang="en-GB" sz="2800" b="0" i="1" smtClean="0">
                                <a:latin typeface="Cambria Math" panose="02040503050406030204" pitchFamily="18" charset="0"/>
                              </a:rPr>
                              <m:t>𝑡</m:t>
                            </m:r>
                          </m:num>
                          <m:den>
                            <m:r>
                              <a:rPr lang="en-GB" sz="2800" b="0" i="1" smtClean="0">
                                <a:latin typeface="Cambria Math" panose="02040503050406030204" pitchFamily="18" charset="0"/>
                              </a:rPr>
                              <m:t>𝑅𝐶</m:t>
                            </m:r>
                          </m:den>
                        </m:f>
                      </m:sup>
                    </m:sSup>
                  </m:oMath>
                </a14:m>
                <a:r>
                  <a:rPr lang="en-GB" sz="2800" dirty="0"/>
                  <a:t> - Transient component of the current</a:t>
                </a:r>
              </a:p>
              <a:p>
                <a:endParaRPr lang="en-GB" dirty="0"/>
              </a:p>
            </p:txBody>
          </p:sp>
        </mc:Choice>
        <mc:Fallback xmlns="">
          <p:sp>
            <p:nvSpPr>
              <p:cNvPr id="13" name="TextBox 12">
                <a:extLst>
                  <a:ext uri="{FF2B5EF4-FFF2-40B4-BE49-F238E27FC236}">
                    <a16:creationId xmlns:a16="http://schemas.microsoft.com/office/drawing/2014/main" id="{87E386F7-012B-A1B9-3685-DFEACFD2BA65}"/>
                  </a:ext>
                </a:extLst>
              </p:cNvPr>
              <p:cNvSpPr txBox="1">
                <a:spLocks noRot="1" noChangeAspect="1" noMove="1" noResize="1" noEditPoints="1" noAdjustHandles="1" noChangeArrowheads="1" noChangeShapeType="1" noTextEdit="1"/>
              </p:cNvSpPr>
              <p:nvPr/>
            </p:nvSpPr>
            <p:spPr>
              <a:xfrm>
                <a:off x="4902318" y="1438667"/>
                <a:ext cx="7051312" cy="4902881"/>
              </a:xfrm>
              <a:prstGeom prst="rect">
                <a:avLst/>
              </a:prstGeom>
              <a:blipFill>
                <a:blip r:embed="rId3"/>
                <a:stretch>
                  <a:fillRect l="-1729" t="-1119"/>
                </a:stretch>
              </a:blipFill>
            </p:spPr>
            <p:txBody>
              <a:bodyPr/>
              <a:lstStyle/>
              <a:p>
                <a:r>
                  <a:rPr lang="en-GB">
                    <a:noFill/>
                  </a:rPr>
                  <a:t> </a:t>
                </a:r>
              </a:p>
            </p:txBody>
          </p:sp>
        </mc:Fallback>
      </mc:AlternateContent>
    </p:spTree>
    <p:extLst>
      <p:ext uri="{BB962C8B-B14F-4D97-AF65-F5344CB8AC3E}">
        <p14:creationId xmlns:p14="http://schemas.microsoft.com/office/powerpoint/2010/main" val="1024697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Discharging</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318434"/>
                <a:ext cx="11341688" cy="4472608"/>
              </a:xfrm>
            </p:spPr>
            <p:txBody>
              <a:bodyPr>
                <a:normAutofit/>
              </a:bodyPr>
              <a:lstStyle/>
              <a:p>
                <a:pPr marL="0" indent="0">
                  <a:buNone/>
                </a:pPr>
                <a:r>
                  <a:rPr lang="en-GB" b="1" dirty="0"/>
                  <a:t>When t=</a:t>
                </a:r>
                <a:r>
                  <a:rPr lang="el-GR" b="1" dirty="0"/>
                  <a:t> </a:t>
                </a:r>
                <a14:m>
                  <m:oMath xmlns:m="http://schemas.openxmlformats.org/officeDocument/2006/math">
                    <m:r>
                      <a:rPr lang="el-GR" b="1" i="1" smtClean="0">
                        <a:latin typeface="Cambria Math" panose="02040503050406030204" pitchFamily="18" charset="0"/>
                      </a:rPr>
                      <m:t>𝝉</m:t>
                    </m:r>
                  </m:oMath>
                </a14:m>
                <a:endParaRPr lang="en-GB" b="1" dirty="0"/>
              </a:p>
              <a:p>
                <a:pPr marL="0" indent="0">
                  <a:buNone/>
                </a:pPr>
                <a:r>
                  <a:rPr lang="en-GB" dirty="0" err="1"/>
                  <a:t>i</a:t>
                </a:r>
                <a:r>
                  <a:rPr lang="en-GB" dirty="0"/>
                  <a:t>= -0.368</a:t>
                </a:r>
                <a:r>
                  <a:rPr lang="en-GB" b="0" dirty="0"/>
                  <a:t> </a:t>
                </a:r>
                <a14:m>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𝐼</m:t>
                        </m:r>
                      </m:e>
                      <m:sub>
                        <m:r>
                          <a:rPr lang="en-GB" b="0" i="1" smtClean="0">
                            <a:latin typeface="Cambria Math" panose="02040503050406030204" pitchFamily="18" charset="0"/>
                          </a:rPr>
                          <m:t>0</m:t>
                        </m:r>
                      </m:sub>
                    </m:sSub>
                  </m:oMath>
                </a14:m>
                <a:endParaRPr lang="en-GB" dirty="0"/>
              </a:p>
              <a:p>
                <a:pPr marL="0" indent="0">
                  <a:buNone/>
                </a:pPr>
                <a:r>
                  <a:rPr lang="en-GB" dirty="0"/>
                  <a:t>At </a:t>
                </a:r>
                <a:r>
                  <a:rPr lang="en-GB" b="1" dirty="0"/>
                  <a:t>t= </a:t>
                </a:r>
                <a14:m>
                  <m:oMath xmlns:m="http://schemas.openxmlformats.org/officeDocument/2006/math">
                    <m:r>
                      <a:rPr lang="el-GR" b="1" i="1" smtClean="0">
                        <a:latin typeface="Cambria Math" panose="02040503050406030204" pitchFamily="18" charset="0"/>
                      </a:rPr>
                      <m:t>𝝉</m:t>
                    </m:r>
                  </m:oMath>
                </a14:m>
                <a:r>
                  <a:rPr lang="en-GB" b="1" dirty="0"/>
                  <a:t>,</a:t>
                </a:r>
                <a:r>
                  <a:rPr lang="en-GB" dirty="0"/>
                  <a:t> the current is </a:t>
                </a:r>
                <a:r>
                  <a:rPr lang="en-GB" b="1" dirty="0"/>
                  <a:t>37 percentage </a:t>
                </a:r>
                <a:r>
                  <a:rPr lang="en-GB" dirty="0"/>
                  <a:t>of the </a:t>
                </a:r>
                <a:r>
                  <a:rPr lang="en-GB" b="1" dirty="0"/>
                  <a:t>steady state current.</a:t>
                </a:r>
              </a:p>
              <a:p>
                <a:pPr marL="0" indent="0">
                  <a:buNone/>
                </a:pPr>
                <a14:m>
                  <m:oMathPara xmlns:m="http://schemas.openxmlformats.org/officeDocument/2006/math">
                    <m:oMathParaPr>
                      <m:jc m:val="left"/>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0" smtClean="0">
                          <a:latin typeface="Cambria Math" panose="02040503050406030204" pitchFamily="18" charset="0"/>
                        </a:rPr>
                        <m:t>=0.368</m:t>
                      </m:r>
                      <m:r>
                        <m:rPr>
                          <m:sty m:val="p"/>
                        </m:rPr>
                        <a:rPr lang="en-GB" b="0" i="0" smtClean="0">
                          <a:latin typeface="Cambria Math" panose="02040503050406030204" pitchFamily="18" charset="0"/>
                        </a:rPr>
                        <m:t>V</m:t>
                      </m:r>
                    </m:oMath>
                  </m:oMathPara>
                </a14:m>
                <a:endParaRPr lang="en-GB" dirty="0"/>
              </a:p>
              <a:p>
                <a:pPr marL="0" indent="0">
                  <a:buNone/>
                </a:pPr>
                <a:r>
                  <a:rPr lang="en-GB" dirty="0"/>
                  <a:t>At </a:t>
                </a:r>
                <a:r>
                  <a:rPr lang="en-GB" b="1" dirty="0"/>
                  <a:t>t= </a:t>
                </a:r>
                <a14:m>
                  <m:oMath xmlns:m="http://schemas.openxmlformats.org/officeDocument/2006/math">
                    <m:r>
                      <a:rPr lang="el-GR" b="1" i="1" smtClean="0">
                        <a:latin typeface="Cambria Math" panose="02040503050406030204" pitchFamily="18" charset="0"/>
                      </a:rPr>
                      <m:t>𝝉</m:t>
                    </m:r>
                  </m:oMath>
                </a14:m>
                <a:r>
                  <a:rPr lang="en-GB" dirty="0"/>
                  <a:t>, the capacitor voltage is </a:t>
                </a:r>
                <a:r>
                  <a:rPr lang="en-GB" b="1" dirty="0"/>
                  <a:t>37 percentage of the total voltage.</a:t>
                </a:r>
              </a:p>
              <a:p>
                <a:pPr marL="0" indent="0">
                  <a:buNone/>
                </a:pPr>
                <a:endParaRPr lang="en-GB" sz="3600" dirty="0"/>
              </a:p>
              <a:p>
                <a:pPr marL="0" indent="0">
                  <a:buNone/>
                </a:pPr>
                <a:endParaRPr lang="en-IN" sz="3600" dirty="0"/>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318434"/>
                <a:ext cx="11341688" cy="4472608"/>
              </a:xfrm>
              <a:blipFill>
                <a:blip r:embed="rId3"/>
                <a:stretch>
                  <a:fillRect l="-1129" t="-2180"/>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21</a:t>
            </a:fld>
            <a:endParaRPr lang="en-US" dirty="0"/>
          </a:p>
        </p:txBody>
      </p:sp>
    </p:spTree>
    <p:extLst>
      <p:ext uri="{BB962C8B-B14F-4D97-AF65-F5344CB8AC3E}">
        <p14:creationId xmlns:p14="http://schemas.microsoft.com/office/powerpoint/2010/main" val="3985624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RC Transient Circuit - Discharging</a:t>
            </a:r>
          </a:p>
        </p:txBody>
      </p:sp>
      <p:sp>
        <p:nvSpPr>
          <p:cNvPr id="3" name="Content Placeholder 2"/>
          <p:cNvSpPr>
            <a:spLocks noGrp="1"/>
          </p:cNvSpPr>
          <p:nvPr>
            <p:ph idx="1"/>
          </p:nvPr>
        </p:nvSpPr>
        <p:spPr>
          <a:xfrm>
            <a:off x="535573" y="1616142"/>
            <a:ext cx="7193393" cy="4472608"/>
          </a:xfrm>
        </p:spPr>
        <p:txBody>
          <a:bodyPr>
            <a:normAutofit/>
          </a:bodyPr>
          <a:lstStyle/>
          <a:p>
            <a:pPr marL="0" indent="0">
              <a:buNone/>
            </a:pPr>
            <a:r>
              <a:rPr lang="en-GB" dirty="0"/>
              <a:t>The </a:t>
            </a:r>
            <a:r>
              <a:rPr lang="en-GB" b="1" dirty="0"/>
              <a:t>Voltage in the capacitor </a:t>
            </a:r>
            <a:r>
              <a:rPr lang="en-GB" dirty="0"/>
              <a:t>decays exponentially and the </a:t>
            </a:r>
            <a:r>
              <a:rPr lang="en-GB" b="1" dirty="0"/>
              <a:t>current increases</a:t>
            </a:r>
            <a:r>
              <a:rPr lang="en-GB" dirty="0"/>
              <a:t>, but in the </a:t>
            </a:r>
            <a:r>
              <a:rPr lang="en-GB" b="1" dirty="0"/>
              <a:t>negative direction.</a:t>
            </a:r>
          </a:p>
          <a:p>
            <a:pPr marL="0" indent="0">
              <a:buNone/>
            </a:pPr>
            <a:endParaRPr lang="en-IN" sz="3600" dirty="0"/>
          </a:p>
          <a:p>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22</a:t>
            </a:fld>
            <a:endParaRPr lang="en-US" dirty="0"/>
          </a:p>
        </p:txBody>
      </p:sp>
      <p:pic>
        <p:nvPicPr>
          <p:cNvPr id="9" name="Picture 8">
            <a:extLst>
              <a:ext uri="{FF2B5EF4-FFF2-40B4-BE49-F238E27FC236}">
                <a16:creationId xmlns:a16="http://schemas.microsoft.com/office/drawing/2014/main" id="{9F370228-8CFD-5DF5-FC02-D4448366B9E6}"/>
              </a:ext>
            </a:extLst>
          </p:cNvPr>
          <p:cNvPicPr>
            <a:picLocks noChangeAspect="1"/>
          </p:cNvPicPr>
          <p:nvPr/>
        </p:nvPicPr>
        <p:blipFill>
          <a:blip r:embed="rId3"/>
          <a:stretch>
            <a:fillRect/>
          </a:stretch>
        </p:blipFill>
        <p:spPr>
          <a:xfrm>
            <a:off x="7728966" y="1234654"/>
            <a:ext cx="4148295" cy="5409689"/>
          </a:xfrm>
          <a:prstGeom prst="rect">
            <a:avLst/>
          </a:prstGeom>
        </p:spPr>
      </p:pic>
    </p:spTree>
    <p:extLst>
      <p:ext uri="{BB962C8B-B14F-4D97-AF65-F5344CB8AC3E}">
        <p14:creationId xmlns:p14="http://schemas.microsoft.com/office/powerpoint/2010/main" val="28347762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Transient Circuit</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200" b="1" dirty="0"/>
                  <a:t>Example 1:</a:t>
                </a:r>
              </a:p>
              <a:p>
                <a:pPr marL="0" indent="0">
                  <a:buNone/>
                </a:pPr>
                <a:r>
                  <a:rPr lang="en-IN" sz="3200" dirty="0"/>
                  <a:t>A Coil of Resistance 5 Ohm and inductance of 0.1H is switched onto a 230V supply. Calculate the rate of rise of current at t=0 and at t=2</a:t>
                </a:r>
                <a:r>
                  <a:rPr lang="el-GR" sz="3200" dirty="0"/>
                  <a:t>τ</a:t>
                </a:r>
                <a:r>
                  <a:rPr lang="en-GB" sz="3200" dirty="0"/>
                  <a:t>. Where </a:t>
                </a:r>
                <a:r>
                  <a:rPr lang="el-GR" sz="3200" dirty="0"/>
                  <a:t>τ</a:t>
                </a:r>
                <a:r>
                  <a:rPr lang="en-GB" sz="3200" dirty="0"/>
                  <a:t>=</a:t>
                </a:r>
                <a14:m>
                  <m:oMath xmlns:m="http://schemas.openxmlformats.org/officeDocument/2006/math">
                    <m:f>
                      <m:fPr>
                        <m:type m:val="skw"/>
                        <m:ctrlPr>
                          <a:rPr lang="en-GB" sz="3200" i="1" smtClean="0">
                            <a:latin typeface="Cambria Math" panose="02040503050406030204" pitchFamily="18" charset="0"/>
                          </a:rPr>
                        </m:ctrlPr>
                      </m:fPr>
                      <m:num>
                        <m:r>
                          <a:rPr lang="en-GB" sz="3200" b="0" i="1" smtClean="0">
                            <a:latin typeface="Cambria Math" panose="02040503050406030204" pitchFamily="18" charset="0"/>
                          </a:rPr>
                          <m:t>𝐿</m:t>
                        </m:r>
                      </m:num>
                      <m:den>
                        <m:r>
                          <a:rPr lang="en-GB" sz="3200" b="0" i="1" smtClean="0">
                            <a:latin typeface="Cambria Math" panose="02040503050406030204" pitchFamily="18" charset="0"/>
                          </a:rPr>
                          <m:t>𝑅</m:t>
                        </m:r>
                      </m:den>
                    </m:f>
                  </m:oMath>
                </a14:m>
                <a:r>
                  <a:rPr lang="en-IN" sz="3200" dirty="0"/>
                  <a:t>. What is the steady state value of the circuit current.</a:t>
                </a:r>
              </a:p>
              <a:p>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616142"/>
                <a:ext cx="11530531" cy="4472608"/>
              </a:xfrm>
              <a:blipFill>
                <a:blip r:embed="rId2"/>
                <a:stretch>
                  <a:fillRect l="-1375" t="-2861" r="-1957"/>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6351441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r>
              <a:rPr lang="en-IN" dirty="0">
                <a:solidFill>
                  <a:schemeClr val="bg1"/>
                </a:solidFill>
              </a:rPr>
              <a:t>Transient Circuit</a:t>
            </a: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2:</a:t>
            </a:r>
          </a:p>
          <a:p>
            <a:pPr marL="0" indent="0">
              <a:buNone/>
            </a:pPr>
            <a:r>
              <a:rPr lang="en-IN" dirty="0"/>
              <a:t>A Coil having an inductance of 1.4H and a Resistance 1 Ohm is connected to a12V Supply through a switch. </a:t>
            </a:r>
          </a:p>
          <a:p>
            <a:pPr marL="0" indent="0">
              <a:buNone/>
            </a:pPr>
            <a:r>
              <a:rPr lang="en-IN" dirty="0"/>
              <a:t>a) What will be the value of current 400msec after switching ON the supply? b) </a:t>
            </a:r>
            <a:r>
              <a:rPr lang="en-GB" dirty="0"/>
              <a:t>After the current has reached steady state, the supply is disconnected. How long does it take the current to drop to half of its steady-state value</a:t>
            </a:r>
            <a:endParaRPr lang="en-IN" dirty="0"/>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24</a:t>
            </a:fld>
            <a:endParaRPr lang="en-US" dirty="0"/>
          </a:p>
        </p:txBody>
      </p:sp>
    </p:spTree>
    <p:extLst>
      <p:ext uri="{BB962C8B-B14F-4D97-AF65-F5344CB8AC3E}">
        <p14:creationId xmlns:p14="http://schemas.microsoft.com/office/powerpoint/2010/main" val="36410250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3:</a:t>
                </a:r>
              </a:p>
              <a:p>
                <a:pPr marL="0" indent="0">
                  <a:buNone/>
                </a:pPr>
                <a:r>
                  <a:rPr lang="en-IN" dirty="0"/>
                  <a:t>A capacitor of 1.5</a:t>
                </a:r>
                <a:r>
                  <a:rPr lang="el-GR" dirty="0"/>
                  <a:t>μ</a:t>
                </a:r>
                <a:r>
                  <a:rPr lang="en-GB" dirty="0"/>
                  <a:t>F</a:t>
                </a:r>
                <a:r>
                  <a:rPr lang="en-IN" dirty="0"/>
                  <a:t> is connected to a 2 K</a:t>
                </a:r>
                <a:r>
                  <a:rPr lang="el-GR" dirty="0"/>
                  <a:t>Ω</a:t>
                </a:r>
                <a:r>
                  <a:rPr lang="en-IN" dirty="0"/>
                  <a:t> resistor in series via a switch to the 20V power supply. Calculate the time taken by the capacitor to reach </a:t>
                </a:r>
                <a14:m>
                  <m:oMath xmlns:m="http://schemas.openxmlformats.org/officeDocument/2006/math">
                    <m:sSub>
                      <m:sSubPr>
                        <m:ctrlPr>
                          <a:rPr lang="en-IN" i="1" smtClean="0">
                            <a:latin typeface="Cambria Math" panose="02040503050406030204" pitchFamily="18" charset="0"/>
                          </a:rPr>
                        </m:ctrlPr>
                      </m:sSubPr>
                      <m:e>
                        <m:r>
                          <a:rPr lang="en-GB" b="0" i="1" smtClean="0">
                            <a:latin typeface="Cambria Math" panose="02040503050406030204" pitchFamily="18" charset="0"/>
                          </a:rPr>
                          <m:t>𝑉</m:t>
                        </m:r>
                      </m:e>
                      <m:sub>
                        <m:r>
                          <a:rPr lang="en-GB" b="0" i="1" smtClean="0">
                            <a:latin typeface="Cambria Math" panose="02040503050406030204" pitchFamily="18" charset="0"/>
                          </a:rPr>
                          <m:t>𝐶</m:t>
                        </m:r>
                      </m:sub>
                    </m:sSub>
                    <m:r>
                      <a:rPr lang="en-GB" b="0" i="1" smtClean="0">
                        <a:latin typeface="Cambria Math" panose="02040503050406030204" pitchFamily="18" charset="0"/>
                      </a:rPr>
                      <m:t>=</m:t>
                    </m:r>
                    <m:r>
                      <a:rPr lang="en-GB" b="0" i="1" smtClean="0">
                        <a:latin typeface="Cambria Math" panose="02040503050406030204" pitchFamily="18" charset="0"/>
                      </a:rPr>
                      <m:t>5</m:t>
                    </m:r>
                    <m:r>
                      <a:rPr lang="en-GB" b="0" i="1" smtClean="0">
                        <a:latin typeface="Cambria Math" panose="02040503050406030204" pitchFamily="18" charset="0"/>
                      </a:rPr>
                      <m:t>𝑉</m:t>
                    </m:r>
                  </m:oMath>
                </a14:m>
                <a:endParaRPr lang="en-IN"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5573" y="1616142"/>
                <a:ext cx="11530531" cy="4472608"/>
              </a:xfrm>
              <a:blipFill>
                <a:blip r:embed="rId2"/>
                <a:stretch>
                  <a:fillRect l="-1639" t="-3270" r="-1428"/>
                </a:stretch>
              </a:blipFill>
            </p:spPr>
            <p:txBody>
              <a:bodyPr/>
              <a:lstStyle/>
              <a:p>
                <a:r>
                  <a:rPr lang="en-GB">
                    <a:noFill/>
                  </a:rPr>
                  <a:t> </a:t>
                </a:r>
              </a:p>
            </p:txBody>
          </p:sp>
        </mc:Fallback>
      </mc:AlternateContent>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2594290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4:</a:t>
            </a:r>
          </a:p>
          <a:p>
            <a:pPr marL="0" indent="0">
              <a:buNone/>
            </a:pPr>
            <a:r>
              <a:rPr lang="en-IN" dirty="0"/>
              <a:t>A capacitor of value 1microFarad and a resistor of 5.45MOhm are connected in series across a 220V power supply through a switch. Calculate the time by which the capacitor will be charged to 60% of the supply voltage.</a:t>
            </a:r>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22472086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64686" y="-7129"/>
            <a:ext cx="4706064" cy="1325563"/>
          </a:xfrm>
        </p:spPr>
        <p:txBody>
          <a:bodyPr/>
          <a:lstStyle/>
          <a:p>
            <a:pPr algn="ctr"/>
            <a:endParaRPr lang="en-IN" dirty="0">
              <a:solidFill>
                <a:schemeClr val="bg1"/>
              </a:solidFill>
            </a:endParaRPr>
          </a:p>
        </p:txBody>
      </p:sp>
      <p:sp>
        <p:nvSpPr>
          <p:cNvPr id="3" name="Content Placeholder 2"/>
          <p:cNvSpPr>
            <a:spLocks noGrp="1"/>
          </p:cNvSpPr>
          <p:nvPr>
            <p:ph idx="1"/>
          </p:nvPr>
        </p:nvSpPr>
        <p:spPr>
          <a:xfrm>
            <a:off x="535573" y="1616142"/>
            <a:ext cx="11530531" cy="4472608"/>
          </a:xfrm>
        </p:spPr>
        <p:txBody>
          <a:bodyPr>
            <a:normAutofit/>
          </a:bodyPr>
          <a:lstStyle/>
          <a:p>
            <a:pPr marL="0" indent="0">
              <a:buNone/>
            </a:pPr>
            <a:r>
              <a:rPr lang="en-IN" sz="3600" b="1" dirty="0"/>
              <a:t>Example 5 :</a:t>
            </a:r>
          </a:p>
          <a:p>
            <a:pPr marL="0" indent="0">
              <a:buNone/>
            </a:pPr>
            <a:r>
              <a:rPr lang="en-IN" sz="3200" dirty="0"/>
              <a:t>In the Circuit Shown below the capacitor is fully charged, when the switch is closed. Calculate the voltage across the fully charged capacitor. Also calculate the voltage across the capacitor, 0.05sec after opening the switch.</a:t>
            </a:r>
          </a:p>
        </p:txBody>
      </p:sp>
      <p:sp>
        <p:nvSpPr>
          <p:cNvPr id="4" name="Footer Placeholder 3"/>
          <p:cNvSpPr>
            <a:spLocks noGrp="1"/>
          </p:cNvSpPr>
          <p:nvPr>
            <p:ph type="ftr" sz="quarter" idx="11"/>
          </p:nvPr>
        </p:nvSpPr>
        <p:spPr/>
        <p:txBody>
          <a:bodyPr/>
          <a:lstStyle/>
          <a:p>
            <a:r>
              <a:rPr lang="en-IN"/>
              <a:t>Lecture – 12 / Electrical Principles</a:t>
            </a:r>
            <a:endParaRPr lang="en-US"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27</a:t>
            </a:fld>
            <a:endParaRPr lang="en-US" dirty="0"/>
          </a:p>
        </p:txBody>
      </p:sp>
    </p:spTree>
    <p:extLst>
      <p:ext uri="{BB962C8B-B14F-4D97-AF65-F5344CB8AC3E}">
        <p14:creationId xmlns:p14="http://schemas.microsoft.com/office/powerpoint/2010/main" val="41180740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dirty="0">
                <a:solidFill>
                  <a:srgbClr val="FFFFFF"/>
                </a:solidFill>
              </a:rPr>
            </a:br>
            <a:r>
              <a:rPr lang="en-US" sz="4000" kern="1200" dirty="0">
                <a:solidFill>
                  <a:srgbClr val="FFFFFF"/>
                </a:solidFill>
                <a:latin typeface="+mj-lt"/>
                <a:ea typeface="+mj-ea"/>
                <a:cs typeface="+mj-cs"/>
              </a:rPr>
              <a:t>Thank You</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pic>
        <p:nvPicPr>
          <p:cNvPr id="27" name="Graphic 26" descr="Smiling Face with No Fill">
            <a:extLst>
              <a:ext uri="{FF2B5EF4-FFF2-40B4-BE49-F238E27FC236}">
                <a16:creationId xmlns:a16="http://schemas.microsoft.com/office/drawing/2014/main" id="{3384C516-C4F0-0622-6119-DE19AF0FA9E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83296" y="643466"/>
            <a:ext cx="5568739" cy="5568739"/>
          </a:xfrm>
          <a:prstGeom prst="rect">
            <a:avLst/>
          </a:prstGeom>
        </p:spPr>
      </p:pic>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1028700" y="6356350"/>
            <a:ext cx="6210300" cy="365125"/>
          </a:xfrm>
        </p:spPr>
        <p:txBody>
          <a:bodyPr vert="horz" lIns="91440" tIns="45720" rIns="91440" bIns="45720" rtlCol="0" anchor="ctr">
            <a:normAutofit/>
          </a:bodyPr>
          <a:lstStyle/>
          <a:p>
            <a:pPr>
              <a:spcAft>
                <a:spcPts val="600"/>
              </a:spcAft>
              <a:defRPr/>
            </a:pPr>
            <a:r>
              <a:rPr lang="en-US" sz="1200" kern="1200">
                <a:solidFill>
                  <a:schemeClr val="tx1">
                    <a:alpha val="80000"/>
                  </a:schemeClr>
                </a:solidFill>
                <a:latin typeface="+mn-lt"/>
                <a:ea typeface="+mn-ea"/>
                <a:cs typeface="+mn-cs"/>
              </a:rPr>
              <a:t>Lecture – 12 / Electrical Principles</a:t>
            </a: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pPr>
              <a:spcAft>
                <a:spcPts val="600"/>
              </a:spcAft>
            </a:pPr>
            <a:fld id="{AC82685A-BD3A-4230-8D85-804689F67293}" type="slidenum">
              <a:rPr lang="en-GB" smtClean="0"/>
              <a:pPr>
                <a:spcAft>
                  <a:spcPts val="600"/>
                </a:spcAft>
              </a:pPr>
              <a:t>28</a:t>
            </a:fld>
            <a:endParaRPr lang="en-GB"/>
          </a:p>
        </p:txBody>
      </p:sp>
    </p:spTree>
    <p:extLst>
      <p:ext uri="{BB962C8B-B14F-4D97-AF65-F5344CB8AC3E}">
        <p14:creationId xmlns:p14="http://schemas.microsoft.com/office/powerpoint/2010/main" val="1608782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docProps/app.xml><?xml version="1.0" encoding="utf-8"?>
<Properties xmlns="http://schemas.openxmlformats.org/officeDocument/2006/extended-properties" xmlns:vt="http://schemas.openxmlformats.org/officeDocument/2006/docPropsVTypes">
  <TotalTime>48</TotalTime>
  <Words>1350</Words>
  <Application>Microsoft Office PowerPoint</Application>
  <PresentationFormat>Widescreen</PresentationFormat>
  <Paragraphs>216</Paragraphs>
  <Slides>28</Slides>
  <Notes>14</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28</vt:i4>
      </vt:variant>
    </vt:vector>
  </HeadingPairs>
  <TitlesOfParts>
    <vt:vector size="35" baseType="lpstr">
      <vt:lpstr>Arial</vt:lpstr>
      <vt:lpstr>Calibri</vt:lpstr>
      <vt:lpstr>Calibri Light</vt:lpstr>
      <vt:lpstr>Cambria Math</vt:lpstr>
      <vt:lpstr>UWTSD 200_Title Page</vt:lpstr>
      <vt:lpstr>UWTSD 200_Title Page 2</vt:lpstr>
      <vt:lpstr>UWTSD 200_Text 4</vt:lpstr>
      <vt:lpstr>PowerPoint Presentation</vt:lpstr>
      <vt:lpstr>Content</vt:lpstr>
      <vt:lpstr>Learning Outcome</vt:lpstr>
      <vt:lpstr>Transient Circuits</vt:lpstr>
      <vt:lpstr>Transient Circuits</vt:lpstr>
      <vt:lpstr>RL Transient Circuit</vt:lpstr>
      <vt:lpstr>RL Transient Circuit - Charging</vt:lpstr>
      <vt:lpstr>RL Transient Circuit- Charging</vt:lpstr>
      <vt:lpstr>RL Transient Circuit - charging</vt:lpstr>
      <vt:lpstr>RL Transient Circuit - Discharging</vt:lpstr>
      <vt:lpstr>RL  Transient Circuit- Discharging</vt:lpstr>
      <vt:lpstr>RL Transient Circuit - Discharging</vt:lpstr>
      <vt:lpstr>RL Transient Circuit</vt:lpstr>
      <vt:lpstr>RC Transient Circuit </vt:lpstr>
      <vt:lpstr>RC Transient Circuit - Charging</vt:lpstr>
      <vt:lpstr>RC Transient Circuit- Charging</vt:lpstr>
      <vt:lpstr>RC Transient Circuit - Charging</vt:lpstr>
      <vt:lpstr>RC Transient Circuit - Charging</vt:lpstr>
      <vt:lpstr>RC Transient Circuit -Discharging</vt:lpstr>
      <vt:lpstr>RC Transient Circuit- Discharging</vt:lpstr>
      <vt:lpstr>RC Transient Circuit - Discharging</vt:lpstr>
      <vt:lpstr>RC Transient Circuit - Discharging</vt:lpstr>
      <vt:lpstr>Transient Circuit</vt:lpstr>
      <vt:lpstr>Transient Circuit</vt:lpstr>
      <vt:lpstr>PowerPoint Presentation</vt:lpstr>
      <vt:lpstr>PowerPoint Presentation</vt:lpstr>
      <vt:lpstr>PowerPoint Presentation</vt:lpstr>
      <vt:lpstr>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149</cp:revision>
  <dcterms:created xsi:type="dcterms:W3CDTF">2021-03-09T15:35:42Z</dcterms:created>
  <dcterms:modified xsi:type="dcterms:W3CDTF">2026-04-24T11:29:49Z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