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4" r:id="rId1"/>
  </p:sldMasterIdLst>
  <p:notesMasterIdLst>
    <p:notesMasterId r:id="rId27"/>
  </p:notesMasterIdLst>
  <p:sldIdLst>
    <p:sldId id="257" r:id="rId2"/>
    <p:sldId id="298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09" r:id="rId12"/>
    <p:sldId id="310" r:id="rId13"/>
    <p:sldId id="311" r:id="rId14"/>
    <p:sldId id="312" r:id="rId15"/>
    <p:sldId id="313" r:id="rId16"/>
    <p:sldId id="314" r:id="rId17"/>
    <p:sldId id="316" r:id="rId18"/>
    <p:sldId id="317" r:id="rId19"/>
    <p:sldId id="315" r:id="rId20"/>
    <p:sldId id="318" r:id="rId21"/>
    <p:sldId id="319" r:id="rId22"/>
    <p:sldId id="320" r:id="rId23"/>
    <p:sldId id="321" r:id="rId24"/>
    <p:sldId id="323" r:id="rId25"/>
    <p:sldId id="297" r:id="rId2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6600CC"/>
    <a:srgbClr val="660066"/>
    <a:srgbClr val="0066FF"/>
    <a:srgbClr val="777777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762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C3C17-7739-4C72-8FFC-3D41697BF3A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7D24EB-1BD7-4973-979E-BBAACCB5E770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Research Questions</a:t>
          </a:r>
          <a:endParaRPr lang="en-GB" sz="1600" b="1" dirty="0">
            <a:solidFill>
              <a:srgbClr val="000000"/>
            </a:solidFill>
          </a:endParaRPr>
        </a:p>
      </dgm:t>
    </dgm:pt>
    <dgm:pt modelId="{0195C141-4381-4B9F-B5F2-0FDF6966DF79}" type="parTrans" cxnId="{A331146B-A606-4DCA-8EE8-48A3D476CFAB}">
      <dgm:prSet/>
      <dgm:spPr/>
      <dgm:t>
        <a:bodyPr/>
        <a:lstStyle/>
        <a:p>
          <a:endParaRPr lang="en-GB"/>
        </a:p>
      </dgm:t>
    </dgm:pt>
    <dgm:pt modelId="{426DB58F-7239-43A3-AF93-34259A3644E5}" type="sibTrans" cxnId="{A331146B-A606-4DCA-8EE8-48A3D476CFAB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5FDACCB0-3BF1-4BF3-BB6B-0FA4870357C3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Data Collection</a:t>
          </a:r>
          <a:endParaRPr lang="en-GB" sz="1600" b="1" dirty="0">
            <a:solidFill>
              <a:srgbClr val="000000"/>
            </a:solidFill>
          </a:endParaRPr>
        </a:p>
      </dgm:t>
    </dgm:pt>
    <dgm:pt modelId="{767F595C-3235-4F52-96C7-6FA19B9AF1F4}" type="parTrans" cxnId="{84856DE6-511F-4A4E-A715-4AD2AD46ED7C}">
      <dgm:prSet/>
      <dgm:spPr/>
      <dgm:t>
        <a:bodyPr/>
        <a:lstStyle/>
        <a:p>
          <a:endParaRPr lang="en-GB"/>
        </a:p>
      </dgm:t>
    </dgm:pt>
    <dgm:pt modelId="{0B47E3BE-EDB6-450C-8B28-4F1BCE567C47}" type="sibTrans" cxnId="{84856DE6-511F-4A4E-A715-4AD2AD46ED7C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F2CC5672-515A-4CBE-9541-955B38907483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Analysis</a:t>
          </a:r>
          <a:endParaRPr lang="en-GB" sz="1400" b="1" dirty="0">
            <a:solidFill>
              <a:srgbClr val="000000"/>
            </a:solidFill>
          </a:endParaRPr>
        </a:p>
      </dgm:t>
    </dgm:pt>
    <dgm:pt modelId="{FC90C1FD-BF33-4EDA-A714-D1AFA6F8632F}" type="parTrans" cxnId="{6E62EB64-AC67-41D4-A22C-D61C0F7C17F7}">
      <dgm:prSet/>
      <dgm:spPr/>
      <dgm:t>
        <a:bodyPr/>
        <a:lstStyle/>
        <a:p>
          <a:endParaRPr lang="en-GB"/>
        </a:p>
      </dgm:t>
    </dgm:pt>
    <dgm:pt modelId="{88210306-0E9E-4A98-928A-1817E7AA1E6B}" type="sibTrans" cxnId="{6E62EB64-AC67-41D4-A22C-D61C0F7C17F7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43BEE28-7F3C-4322-BDC4-16DAC5C76503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Conclusion &amp; Interpretation</a:t>
          </a:r>
          <a:endParaRPr lang="en-GB" sz="1600" b="1" dirty="0">
            <a:solidFill>
              <a:srgbClr val="000000"/>
            </a:solidFill>
          </a:endParaRPr>
        </a:p>
      </dgm:t>
    </dgm:pt>
    <dgm:pt modelId="{E0572892-8CF3-4622-8518-10055B413FAE}" type="parTrans" cxnId="{8A698CB6-BCED-47CB-A366-38A4FFD9A74E}">
      <dgm:prSet/>
      <dgm:spPr/>
      <dgm:t>
        <a:bodyPr/>
        <a:lstStyle/>
        <a:p>
          <a:endParaRPr lang="en-GB"/>
        </a:p>
      </dgm:t>
    </dgm:pt>
    <dgm:pt modelId="{E6DCC666-4129-499A-BCAF-66834F3F2FF5}" type="sibTrans" cxnId="{8A698CB6-BCED-47CB-A366-38A4FFD9A74E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F311B15C-3F54-4DB8-A2D8-CF9D66707284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Report</a:t>
          </a:r>
          <a:endParaRPr lang="en-GB" sz="1400" b="1" dirty="0">
            <a:solidFill>
              <a:srgbClr val="000000"/>
            </a:solidFill>
          </a:endParaRPr>
        </a:p>
      </dgm:t>
    </dgm:pt>
    <dgm:pt modelId="{B9BDAB69-2196-4881-8E20-B152A1E67A24}" type="parTrans" cxnId="{C6C3CBDD-B428-479A-A91A-2001EB6CB691}">
      <dgm:prSet/>
      <dgm:spPr/>
      <dgm:t>
        <a:bodyPr/>
        <a:lstStyle/>
        <a:p>
          <a:endParaRPr lang="en-GB"/>
        </a:p>
      </dgm:t>
    </dgm:pt>
    <dgm:pt modelId="{1803A005-C97B-4638-B6EC-3D6EEFF472E8}" type="sibTrans" cxnId="{C6C3CBDD-B428-479A-A91A-2001EB6CB691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2479D1F-AD14-45D4-8D21-A7E7FE8E3FD3}">
      <dgm:prSet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Identifying  Samples</a:t>
          </a:r>
          <a:endParaRPr lang="en-GB" sz="1600" b="1" dirty="0">
            <a:solidFill>
              <a:srgbClr val="000000"/>
            </a:solidFill>
          </a:endParaRPr>
        </a:p>
      </dgm:t>
    </dgm:pt>
    <dgm:pt modelId="{8A9EBC4B-81EA-44BE-85B8-078550C4DE4B}" type="parTrans" cxnId="{C306E464-BA74-45A2-9F2A-EE296D7975DF}">
      <dgm:prSet/>
      <dgm:spPr/>
      <dgm:t>
        <a:bodyPr/>
        <a:lstStyle/>
        <a:p>
          <a:endParaRPr lang="en-GB"/>
        </a:p>
      </dgm:t>
    </dgm:pt>
    <dgm:pt modelId="{D4FD8AE0-B4E9-4B46-854A-1BC4957BD2BE}" type="sibTrans" cxnId="{C306E464-BA74-45A2-9F2A-EE296D7975DF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27A152D-D31C-49A5-BCB4-AA3A0ADEC4BE}">
      <dgm:prSet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Identifying Measures</a:t>
          </a:r>
          <a:endParaRPr lang="en-GB" sz="1600" b="1" dirty="0">
            <a:solidFill>
              <a:srgbClr val="000000"/>
            </a:solidFill>
          </a:endParaRPr>
        </a:p>
      </dgm:t>
    </dgm:pt>
    <dgm:pt modelId="{681F563F-7585-45AC-901D-15D66F327C9A}" type="parTrans" cxnId="{89A1F73B-CC82-4C4D-882F-6B57793247FC}">
      <dgm:prSet/>
      <dgm:spPr/>
      <dgm:t>
        <a:bodyPr/>
        <a:lstStyle/>
        <a:p>
          <a:endParaRPr lang="en-GB"/>
        </a:p>
      </dgm:t>
    </dgm:pt>
    <dgm:pt modelId="{6D26430B-AF22-4994-9A88-F8B33D61B932}" type="sibTrans" cxnId="{89A1F73B-CC82-4C4D-882F-6B57793247FC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98C6850C-2657-4B07-B303-5105740F7FE0}">
      <dgm:prSet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600" b="1" dirty="0" smtClean="0">
              <a:solidFill>
                <a:srgbClr val="000000"/>
              </a:solidFill>
            </a:rPr>
            <a:t>Research Design</a:t>
          </a:r>
          <a:endParaRPr lang="en-GB" sz="1600" b="1" dirty="0">
            <a:solidFill>
              <a:srgbClr val="000000"/>
            </a:solidFill>
          </a:endParaRPr>
        </a:p>
      </dgm:t>
    </dgm:pt>
    <dgm:pt modelId="{EF8C0898-87F9-45E6-8E31-49061F272046}" type="parTrans" cxnId="{F94928B6-974E-4924-A2D3-71D624C2E382}">
      <dgm:prSet/>
      <dgm:spPr/>
      <dgm:t>
        <a:bodyPr/>
        <a:lstStyle/>
        <a:p>
          <a:endParaRPr lang="en-GB"/>
        </a:p>
      </dgm:t>
    </dgm:pt>
    <dgm:pt modelId="{4F4A1B10-2B64-4E7B-A239-91260628DBDA}" type="sibTrans" cxnId="{F94928B6-974E-4924-A2D3-71D624C2E382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865DCD06-3FC2-47F1-9139-9BAB105F936B}" type="pres">
      <dgm:prSet presAssocID="{B48C3C17-7739-4C72-8FFC-3D41697BF3A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1CC218B-D551-4058-97DA-652F3C250DEE}" type="pres">
      <dgm:prSet presAssocID="{087D24EB-1BD7-4973-979E-BBAACCB5E770}" presName="dummy" presStyleCnt="0"/>
      <dgm:spPr/>
    </dgm:pt>
    <dgm:pt modelId="{9436D079-85CD-467C-A401-73D1EACEF410}" type="pres">
      <dgm:prSet presAssocID="{087D24EB-1BD7-4973-979E-BBAACCB5E770}" presName="node" presStyleLbl="revTx" presStyleIdx="0" presStyleCnt="8" custScaleX="17458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BE4F9F1-F7F5-49A1-9D60-541BAFBDD07D}" type="pres">
      <dgm:prSet presAssocID="{426DB58F-7239-43A3-AF93-34259A3644E5}" presName="sibTrans" presStyleLbl="node1" presStyleIdx="0" presStyleCnt="8"/>
      <dgm:spPr/>
      <dgm:t>
        <a:bodyPr/>
        <a:lstStyle/>
        <a:p>
          <a:endParaRPr lang="en-GB"/>
        </a:p>
      </dgm:t>
    </dgm:pt>
    <dgm:pt modelId="{08B021FB-4045-442F-84AE-2479FE49C576}" type="pres">
      <dgm:prSet presAssocID="{98C6850C-2657-4B07-B303-5105740F7FE0}" presName="dummy" presStyleCnt="0"/>
      <dgm:spPr/>
    </dgm:pt>
    <dgm:pt modelId="{B5A29408-A5C0-44E8-9218-161969C60DF3}" type="pres">
      <dgm:prSet presAssocID="{98C6850C-2657-4B07-B303-5105740F7FE0}" presName="node" presStyleLbl="revTx" presStyleIdx="1" presStyleCnt="8" custScaleX="16538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62F8398-CD05-4190-970A-0211A3EEF501}" type="pres">
      <dgm:prSet presAssocID="{4F4A1B10-2B64-4E7B-A239-91260628DBDA}" presName="sibTrans" presStyleLbl="node1" presStyleIdx="1" presStyleCnt="8"/>
      <dgm:spPr/>
      <dgm:t>
        <a:bodyPr/>
        <a:lstStyle/>
        <a:p>
          <a:endParaRPr lang="en-GB"/>
        </a:p>
      </dgm:t>
    </dgm:pt>
    <dgm:pt modelId="{3F7BA719-D4C0-4F85-A4FB-D78482D11777}" type="pres">
      <dgm:prSet presAssocID="{227A152D-D31C-49A5-BCB4-AA3A0ADEC4BE}" presName="dummy" presStyleCnt="0"/>
      <dgm:spPr/>
    </dgm:pt>
    <dgm:pt modelId="{90923CF2-2414-47AA-994A-81497085B3BA}" type="pres">
      <dgm:prSet presAssocID="{227A152D-D31C-49A5-BCB4-AA3A0ADEC4BE}" presName="node" presStyleLbl="revTx" presStyleIdx="2" presStyleCnt="8" custScaleX="18387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41DAE10-84DC-45C6-8FD9-1EE7565B21C1}" type="pres">
      <dgm:prSet presAssocID="{6D26430B-AF22-4994-9A88-F8B33D61B932}" presName="sibTrans" presStyleLbl="node1" presStyleIdx="2" presStyleCnt="8"/>
      <dgm:spPr/>
      <dgm:t>
        <a:bodyPr/>
        <a:lstStyle/>
        <a:p>
          <a:endParaRPr lang="en-GB"/>
        </a:p>
      </dgm:t>
    </dgm:pt>
    <dgm:pt modelId="{C51AF8D2-D30A-4ABD-AC33-03FF709C6B96}" type="pres">
      <dgm:prSet presAssocID="{22479D1F-AD14-45D4-8D21-A7E7FE8E3FD3}" presName="dummy" presStyleCnt="0"/>
      <dgm:spPr/>
    </dgm:pt>
    <dgm:pt modelId="{2B94D629-8B23-41D1-BA99-393785F71029}" type="pres">
      <dgm:prSet presAssocID="{22479D1F-AD14-45D4-8D21-A7E7FE8E3FD3}" presName="node" presStyleLbl="revTx" presStyleIdx="3" presStyleCnt="8" custScaleX="19499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75E7C3-8A70-45F5-B34E-27E4696736AE}" type="pres">
      <dgm:prSet presAssocID="{D4FD8AE0-B4E9-4B46-854A-1BC4957BD2BE}" presName="sibTrans" presStyleLbl="node1" presStyleIdx="3" presStyleCnt="8"/>
      <dgm:spPr/>
      <dgm:t>
        <a:bodyPr/>
        <a:lstStyle/>
        <a:p>
          <a:endParaRPr lang="en-GB"/>
        </a:p>
      </dgm:t>
    </dgm:pt>
    <dgm:pt modelId="{2537EB0C-5E3E-4B44-9C45-5F17C28FEB33}" type="pres">
      <dgm:prSet presAssocID="{5FDACCB0-3BF1-4BF3-BB6B-0FA4870357C3}" presName="dummy" presStyleCnt="0"/>
      <dgm:spPr/>
    </dgm:pt>
    <dgm:pt modelId="{5F4E8063-0F1B-4E5D-8154-D1C2838F7E51}" type="pres">
      <dgm:prSet presAssocID="{5FDACCB0-3BF1-4BF3-BB6B-0FA4870357C3}" presName="node" presStyleLbl="revTx" presStyleIdx="4" presStyleCnt="8" custScaleX="158527" custRadScaleRad="101583" custRadScaleInc="137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D79FFB-4832-48B9-8AE0-54F93EAA03F4}" type="pres">
      <dgm:prSet presAssocID="{0B47E3BE-EDB6-450C-8B28-4F1BCE567C47}" presName="sibTrans" presStyleLbl="node1" presStyleIdx="4" presStyleCnt="8"/>
      <dgm:spPr/>
      <dgm:t>
        <a:bodyPr/>
        <a:lstStyle/>
        <a:p>
          <a:endParaRPr lang="en-GB"/>
        </a:p>
      </dgm:t>
    </dgm:pt>
    <dgm:pt modelId="{3022BED7-CF10-4F9D-88A4-2B4D979C6B1B}" type="pres">
      <dgm:prSet presAssocID="{F2CC5672-515A-4CBE-9541-955B38907483}" presName="dummy" presStyleCnt="0"/>
      <dgm:spPr/>
    </dgm:pt>
    <dgm:pt modelId="{985E362E-69BB-47E5-AA70-1278F522E151}" type="pres">
      <dgm:prSet presAssocID="{F2CC5672-515A-4CBE-9541-955B38907483}" presName="node" presStyleLbl="revTx" presStyleIdx="5" presStyleCnt="8" custScaleX="15286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3694B9-242D-423F-B8E3-2699A66C47D1}" type="pres">
      <dgm:prSet presAssocID="{88210306-0E9E-4A98-928A-1817E7AA1E6B}" presName="sibTrans" presStyleLbl="node1" presStyleIdx="5" presStyleCnt="8"/>
      <dgm:spPr/>
      <dgm:t>
        <a:bodyPr/>
        <a:lstStyle/>
        <a:p>
          <a:endParaRPr lang="en-GB"/>
        </a:p>
      </dgm:t>
    </dgm:pt>
    <dgm:pt modelId="{10B0A7CD-30DF-4672-9F99-EC58D7197031}" type="pres">
      <dgm:prSet presAssocID="{243BEE28-7F3C-4322-BDC4-16DAC5C76503}" presName="dummy" presStyleCnt="0"/>
      <dgm:spPr/>
    </dgm:pt>
    <dgm:pt modelId="{29AB7F5B-690D-433E-8246-B1A479DB7B78}" type="pres">
      <dgm:prSet presAssocID="{243BEE28-7F3C-4322-BDC4-16DAC5C76503}" presName="node" presStyleLbl="revTx" presStyleIdx="6" presStyleCnt="8" custScaleX="2437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DAFF40-F5EC-4B14-832B-77BEAA5A16B5}" type="pres">
      <dgm:prSet presAssocID="{E6DCC666-4129-499A-BCAF-66834F3F2FF5}" presName="sibTrans" presStyleLbl="node1" presStyleIdx="6" presStyleCnt="8"/>
      <dgm:spPr/>
      <dgm:t>
        <a:bodyPr/>
        <a:lstStyle/>
        <a:p>
          <a:endParaRPr lang="en-GB"/>
        </a:p>
      </dgm:t>
    </dgm:pt>
    <dgm:pt modelId="{0F4828DE-B3AF-45E2-BBAD-F1D820A9C0EF}" type="pres">
      <dgm:prSet presAssocID="{F311B15C-3F54-4DB8-A2D8-CF9D66707284}" presName="dummy" presStyleCnt="0"/>
      <dgm:spPr/>
    </dgm:pt>
    <dgm:pt modelId="{B51B7E5A-E5F6-40C2-B337-82C3225575A4}" type="pres">
      <dgm:prSet presAssocID="{F311B15C-3F54-4DB8-A2D8-CF9D66707284}" presName="node" presStyleLbl="revTx" presStyleIdx="7" presStyleCnt="8" custScaleX="14769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DA54A9-462F-4091-9C8C-7A776B940EC2}" type="pres">
      <dgm:prSet presAssocID="{1803A005-C97B-4638-B6EC-3D6EEFF472E8}" presName="sibTrans" presStyleLbl="node1" presStyleIdx="7" presStyleCnt="8"/>
      <dgm:spPr/>
      <dgm:t>
        <a:bodyPr/>
        <a:lstStyle/>
        <a:p>
          <a:endParaRPr lang="en-GB"/>
        </a:p>
      </dgm:t>
    </dgm:pt>
  </dgm:ptLst>
  <dgm:cxnLst>
    <dgm:cxn modelId="{F65734CD-32A2-4BFE-ADE3-B966AE0B1A29}" type="presOf" srcId="{243BEE28-7F3C-4322-BDC4-16DAC5C76503}" destId="{29AB7F5B-690D-433E-8246-B1A479DB7B78}" srcOrd="0" destOrd="0" presId="urn:microsoft.com/office/officeart/2005/8/layout/cycle1"/>
    <dgm:cxn modelId="{C6C3CBDD-B428-479A-A91A-2001EB6CB691}" srcId="{B48C3C17-7739-4C72-8FFC-3D41697BF3AA}" destId="{F311B15C-3F54-4DB8-A2D8-CF9D66707284}" srcOrd="7" destOrd="0" parTransId="{B9BDAB69-2196-4881-8E20-B152A1E67A24}" sibTransId="{1803A005-C97B-4638-B6EC-3D6EEFF472E8}"/>
    <dgm:cxn modelId="{5F3A5906-E6D1-40B7-A4EB-FE2BC1B0A579}" type="presOf" srcId="{0B47E3BE-EDB6-450C-8B28-4F1BCE567C47}" destId="{2AD79FFB-4832-48B9-8AE0-54F93EAA03F4}" srcOrd="0" destOrd="0" presId="urn:microsoft.com/office/officeart/2005/8/layout/cycle1"/>
    <dgm:cxn modelId="{C306E464-BA74-45A2-9F2A-EE296D7975DF}" srcId="{B48C3C17-7739-4C72-8FFC-3D41697BF3AA}" destId="{22479D1F-AD14-45D4-8D21-A7E7FE8E3FD3}" srcOrd="3" destOrd="0" parTransId="{8A9EBC4B-81EA-44BE-85B8-078550C4DE4B}" sibTransId="{D4FD8AE0-B4E9-4B46-854A-1BC4957BD2BE}"/>
    <dgm:cxn modelId="{AD4D7E9C-9108-4106-BE95-FC899ED74C2F}" type="presOf" srcId="{087D24EB-1BD7-4973-979E-BBAACCB5E770}" destId="{9436D079-85CD-467C-A401-73D1EACEF410}" srcOrd="0" destOrd="0" presId="urn:microsoft.com/office/officeart/2005/8/layout/cycle1"/>
    <dgm:cxn modelId="{26F3D800-4A0C-4632-A8A2-A508EFE27A78}" type="presOf" srcId="{B48C3C17-7739-4C72-8FFC-3D41697BF3AA}" destId="{865DCD06-3FC2-47F1-9139-9BAB105F936B}" srcOrd="0" destOrd="0" presId="urn:microsoft.com/office/officeart/2005/8/layout/cycle1"/>
    <dgm:cxn modelId="{89A1F73B-CC82-4C4D-882F-6B57793247FC}" srcId="{B48C3C17-7739-4C72-8FFC-3D41697BF3AA}" destId="{227A152D-D31C-49A5-BCB4-AA3A0ADEC4BE}" srcOrd="2" destOrd="0" parTransId="{681F563F-7585-45AC-901D-15D66F327C9A}" sibTransId="{6D26430B-AF22-4994-9A88-F8B33D61B932}"/>
    <dgm:cxn modelId="{9BE04F57-7644-48F9-9528-BC77F0019D8B}" type="presOf" srcId="{4F4A1B10-2B64-4E7B-A239-91260628DBDA}" destId="{862F8398-CD05-4190-970A-0211A3EEF501}" srcOrd="0" destOrd="0" presId="urn:microsoft.com/office/officeart/2005/8/layout/cycle1"/>
    <dgm:cxn modelId="{8D5739C7-97F0-4C63-8460-EC7859CE29BC}" type="presOf" srcId="{D4FD8AE0-B4E9-4B46-854A-1BC4957BD2BE}" destId="{8775E7C3-8A70-45F5-B34E-27E4696736AE}" srcOrd="0" destOrd="0" presId="urn:microsoft.com/office/officeart/2005/8/layout/cycle1"/>
    <dgm:cxn modelId="{D5C58E8A-A811-40F5-A37B-37C23AF30A11}" type="presOf" srcId="{22479D1F-AD14-45D4-8D21-A7E7FE8E3FD3}" destId="{2B94D629-8B23-41D1-BA99-393785F71029}" srcOrd="0" destOrd="0" presId="urn:microsoft.com/office/officeart/2005/8/layout/cycle1"/>
    <dgm:cxn modelId="{F18FB45F-5C3A-4010-9709-4B6373995FF8}" type="presOf" srcId="{426DB58F-7239-43A3-AF93-34259A3644E5}" destId="{0BE4F9F1-F7F5-49A1-9D60-541BAFBDD07D}" srcOrd="0" destOrd="0" presId="urn:microsoft.com/office/officeart/2005/8/layout/cycle1"/>
    <dgm:cxn modelId="{F94928B6-974E-4924-A2D3-71D624C2E382}" srcId="{B48C3C17-7739-4C72-8FFC-3D41697BF3AA}" destId="{98C6850C-2657-4B07-B303-5105740F7FE0}" srcOrd="1" destOrd="0" parTransId="{EF8C0898-87F9-45E6-8E31-49061F272046}" sibTransId="{4F4A1B10-2B64-4E7B-A239-91260628DBDA}"/>
    <dgm:cxn modelId="{2DD7A718-2659-45D3-9A78-7A545CD9BD70}" type="presOf" srcId="{88210306-0E9E-4A98-928A-1817E7AA1E6B}" destId="{B93694B9-242D-423F-B8E3-2699A66C47D1}" srcOrd="0" destOrd="0" presId="urn:microsoft.com/office/officeart/2005/8/layout/cycle1"/>
    <dgm:cxn modelId="{7A4413A5-C29E-4B54-8472-984A43506DF8}" type="presOf" srcId="{F2CC5672-515A-4CBE-9541-955B38907483}" destId="{985E362E-69BB-47E5-AA70-1278F522E151}" srcOrd="0" destOrd="0" presId="urn:microsoft.com/office/officeart/2005/8/layout/cycle1"/>
    <dgm:cxn modelId="{C23BC816-B244-48B6-B9C8-34471A20D2B3}" type="presOf" srcId="{227A152D-D31C-49A5-BCB4-AA3A0ADEC4BE}" destId="{90923CF2-2414-47AA-994A-81497085B3BA}" srcOrd="0" destOrd="0" presId="urn:microsoft.com/office/officeart/2005/8/layout/cycle1"/>
    <dgm:cxn modelId="{8A698CB6-BCED-47CB-A366-38A4FFD9A74E}" srcId="{B48C3C17-7739-4C72-8FFC-3D41697BF3AA}" destId="{243BEE28-7F3C-4322-BDC4-16DAC5C76503}" srcOrd="6" destOrd="0" parTransId="{E0572892-8CF3-4622-8518-10055B413FAE}" sibTransId="{E6DCC666-4129-499A-BCAF-66834F3F2FF5}"/>
    <dgm:cxn modelId="{273CA7D7-E80B-4E9A-9A99-B682014398D2}" type="presOf" srcId="{1803A005-C97B-4638-B6EC-3D6EEFF472E8}" destId="{2FDA54A9-462F-4091-9C8C-7A776B940EC2}" srcOrd="0" destOrd="0" presId="urn:microsoft.com/office/officeart/2005/8/layout/cycle1"/>
    <dgm:cxn modelId="{64BF2E45-34D1-4548-9A51-36A281F1FFCF}" type="presOf" srcId="{5FDACCB0-3BF1-4BF3-BB6B-0FA4870357C3}" destId="{5F4E8063-0F1B-4E5D-8154-D1C2838F7E51}" srcOrd="0" destOrd="0" presId="urn:microsoft.com/office/officeart/2005/8/layout/cycle1"/>
    <dgm:cxn modelId="{2DE591EF-755D-4A14-A922-373A858FDE80}" type="presOf" srcId="{F311B15C-3F54-4DB8-A2D8-CF9D66707284}" destId="{B51B7E5A-E5F6-40C2-B337-82C3225575A4}" srcOrd="0" destOrd="0" presId="urn:microsoft.com/office/officeart/2005/8/layout/cycle1"/>
    <dgm:cxn modelId="{84856DE6-511F-4A4E-A715-4AD2AD46ED7C}" srcId="{B48C3C17-7739-4C72-8FFC-3D41697BF3AA}" destId="{5FDACCB0-3BF1-4BF3-BB6B-0FA4870357C3}" srcOrd="4" destOrd="0" parTransId="{767F595C-3235-4F52-96C7-6FA19B9AF1F4}" sibTransId="{0B47E3BE-EDB6-450C-8B28-4F1BCE567C47}"/>
    <dgm:cxn modelId="{6E62EB64-AC67-41D4-A22C-D61C0F7C17F7}" srcId="{B48C3C17-7739-4C72-8FFC-3D41697BF3AA}" destId="{F2CC5672-515A-4CBE-9541-955B38907483}" srcOrd="5" destOrd="0" parTransId="{FC90C1FD-BF33-4EDA-A714-D1AFA6F8632F}" sibTransId="{88210306-0E9E-4A98-928A-1817E7AA1E6B}"/>
    <dgm:cxn modelId="{3A140AB0-512D-4AD0-931C-232890054A1F}" type="presOf" srcId="{6D26430B-AF22-4994-9A88-F8B33D61B932}" destId="{341DAE10-84DC-45C6-8FD9-1EE7565B21C1}" srcOrd="0" destOrd="0" presId="urn:microsoft.com/office/officeart/2005/8/layout/cycle1"/>
    <dgm:cxn modelId="{A331146B-A606-4DCA-8EE8-48A3D476CFAB}" srcId="{B48C3C17-7739-4C72-8FFC-3D41697BF3AA}" destId="{087D24EB-1BD7-4973-979E-BBAACCB5E770}" srcOrd="0" destOrd="0" parTransId="{0195C141-4381-4B9F-B5F2-0FDF6966DF79}" sibTransId="{426DB58F-7239-43A3-AF93-34259A3644E5}"/>
    <dgm:cxn modelId="{EB079328-853C-4DC8-9CAD-4A20F8FDA733}" type="presOf" srcId="{E6DCC666-4129-499A-BCAF-66834F3F2FF5}" destId="{6CDAFF40-F5EC-4B14-832B-77BEAA5A16B5}" srcOrd="0" destOrd="0" presId="urn:microsoft.com/office/officeart/2005/8/layout/cycle1"/>
    <dgm:cxn modelId="{982302D7-ED37-4E2D-A656-B8A5C3E30F61}" type="presOf" srcId="{98C6850C-2657-4B07-B303-5105740F7FE0}" destId="{B5A29408-A5C0-44E8-9218-161969C60DF3}" srcOrd="0" destOrd="0" presId="urn:microsoft.com/office/officeart/2005/8/layout/cycle1"/>
    <dgm:cxn modelId="{D9CED38A-896A-4D90-95DB-BCCE69B09F70}" type="presParOf" srcId="{865DCD06-3FC2-47F1-9139-9BAB105F936B}" destId="{F1CC218B-D551-4058-97DA-652F3C250DEE}" srcOrd="0" destOrd="0" presId="urn:microsoft.com/office/officeart/2005/8/layout/cycle1"/>
    <dgm:cxn modelId="{B90FAD15-60D2-4112-BEC8-217835657E43}" type="presParOf" srcId="{865DCD06-3FC2-47F1-9139-9BAB105F936B}" destId="{9436D079-85CD-467C-A401-73D1EACEF410}" srcOrd="1" destOrd="0" presId="urn:microsoft.com/office/officeart/2005/8/layout/cycle1"/>
    <dgm:cxn modelId="{B3CE3CA5-2830-4637-8488-FA53078E87DF}" type="presParOf" srcId="{865DCD06-3FC2-47F1-9139-9BAB105F936B}" destId="{0BE4F9F1-F7F5-49A1-9D60-541BAFBDD07D}" srcOrd="2" destOrd="0" presId="urn:microsoft.com/office/officeart/2005/8/layout/cycle1"/>
    <dgm:cxn modelId="{21F3D11C-E326-4887-8990-002C6C6C296A}" type="presParOf" srcId="{865DCD06-3FC2-47F1-9139-9BAB105F936B}" destId="{08B021FB-4045-442F-84AE-2479FE49C576}" srcOrd="3" destOrd="0" presId="urn:microsoft.com/office/officeart/2005/8/layout/cycle1"/>
    <dgm:cxn modelId="{9655265D-9D8A-496F-A515-D7511CB269D6}" type="presParOf" srcId="{865DCD06-3FC2-47F1-9139-9BAB105F936B}" destId="{B5A29408-A5C0-44E8-9218-161969C60DF3}" srcOrd="4" destOrd="0" presId="urn:microsoft.com/office/officeart/2005/8/layout/cycle1"/>
    <dgm:cxn modelId="{07CF36C0-C975-4990-AE4C-3CD1118E5F61}" type="presParOf" srcId="{865DCD06-3FC2-47F1-9139-9BAB105F936B}" destId="{862F8398-CD05-4190-970A-0211A3EEF501}" srcOrd="5" destOrd="0" presId="urn:microsoft.com/office/officeart/2005/8/layout/cycle1"/>
    <dgm:cxn modelId="{96001ED8-AE02-4EBF-B049-2F2C040A657B}" type="presParOf" srcId="{865DCD06-3FC2-47F1-9139-9BAB105F936B}" destId="{3F7BA719-D4C0-4F85-A4FB-D78482D11777}" srcOrd="6" destOrd="0" presId="urn:microsoft.com/office/officeart/2005/8/layout/cycle1"/>
    <dgm:cxn modelId="{5B3F0676-CAD2-43D4-96F9-602AA59F6AE9}" type="presParOf" srcId="{865DCD06-3FC2-47F1-9139-9BAB105F936B}" destId="{90923CF2-2414-47AA-994A-81497085B3BA}" srcOrd="7" destOrd="0" presId="urn:microsoft.com/office/officeart/2005/8/layout/cycle1"/>
    <dgm:cxn modelId="{C6CA34DA-A7D2-4A18-BF71-0667DFB5E64F}" type="presParOf" srcId="{865DCD06-3FC2-47F1-9139-9BAB105F936B}" destId="{341DAE10-84DC-45C6-8FD9-1EE7565B21C1}" srcOrd="8" destOrd="0" presId="urn:microsoft.com/office/officeart/2005/8/layout/cycle1"/>
    <dgm:cxn modelId="{F1BC4C4E-047A-4D4D-94C0-C68AFBB261C7}" type="presParOf" srcId="{865DCD06-3FC2-47F1-9139-9BAB105F936B}" destId="{C51AF8D2-D30A-4ABD-AC33-03FF709C6B96}" srcOrd="9" destOrd="0" presId="urn:microsoft.com/office/officeart/2005/8/layout/cycle1"/>
    <dgm:cxn modelId="{E717EC4F-F480-44A2-8E8E-AE9AA6092875}" type="presParOf" srcId="{865DCD06-3FC2-47F1-9139-9BAB105F936B}" destId="{2B94D629-8B23-41D1-BA99-393785F71029}" srcOrd="10" destOrd="0" presId="urn:microsoft.com/office/officeart/2005/8/layout/cycle1"/>
    <dgm:cxn modelId="{4769302B-42E2-43BE-A387-7EE51AD5DBE3}" type="presParOf" srcId="{865DCD06-3FC2-47F1-9139-9BAB105F936B}" destId="{8775E7C3-8A70-45F5-B34E-27E4696736AE}" srcOrd="11" destOrd="0" presId="urn:microsoft.com/office/officeart/2005/8/layout/cycle1"/>
    <dgm:cxn modelId="{946E9CA1-2DDE-4A95-96BE-BD8017176E49}" type="presParOf" srcId="{865DCD06-3FC2-47F1-9139-9BAB105F936B}" destId="{2537EB0C-5E3E-4B44-9C45-5F17C28FEB33}" srcOrd="12" destOrd="0" presId="urn:microsoft.com/office/officeart/2005/8/layout/cycle1"/>
    <dgm:cxn modelId="{06B1A01F-86E7-44ED-B45E-66342FF975B0}" type="presParOf" srcId="{865DCD06-3FC2-47F1-9139-9BAB105F936B}" destId="{5F4E8063-0F1B-4E5D-8154-D1C2838F7E51}" srcOrd="13" destOrd="0" presId="urn:microsoft.com/office/officeart/2005/8/layout/cycle1"/>
    <dgm:cxn modelId="{098402E4-0498-4F6E-A671-6509ABA3C5E3}" type="presParOf" srcId="{865DCD06-3FC2-47F1-9139-9BAB105F936B}" destId="{2AD79FFB-4832-48B9-8AE0-54F93EAA03F4}" srcOrd="14" destOrd="0" presId="urn:microsoft.com/office/officeart/2005/8/layout/cycle1"/>
    <dgm:cxn modelId="{71F6F4A4-E222-4D08-BA79-1BCA75C31AF2}" type="presParOf" srcId="{865DCD06-3FC2-47F1-9139-9BAB105F936B}" destId="{3022BED7-CF10-4F9D-88A4-2B4D979C6B1B}" srcOrd="15" destOrd="0" presId="urn:microsoft.com/office/officeart/2005/8/layout/cycle1"/>
    <dgm:cxn modelId="{270D8DA0-503D-446B-840F-12267B450D38}" type="presParOf" srcId="{865DCD06-3FC2-47F1-9139-9BAB105F936B}" destId="{985E362E-69BB-47E5-AA70-1278F522E151}" srcOrd="16" destOrd="0" presId="urn:microsoft.com/office/officeart/2005/8/layout/cycle1"/>
    <dgm:cxn modelId="{6772C83E-1B1C-4801-9B01-2FEFD8BC047B}" type="presParOf" srcId="{865DCD06-3FC2-47F1-9139-9BAB105F936B}" destId="{B93694B9-242D-423F-B8E3-2699A66C47D1}" srcOrd="17" destOrd="0" presId="urn:microsoft.com/office/officeart/2005/8/layout/cycle1"/>
    <dgm:cxn modelId="{9A0DC4C8-126B-4A54-93E5-614FA2188920}" type="presParOf" srcId="{865DCD06-3FC2-47F1-9139-9BAB105F936B}" destId="{10B0A7CD-30DF-4672-9F99-EC58D7197031}" srcOrd="18" destOrd="0" presId="urn:microsoft.com/office/officeart/2005/8/layout/cycle1"/>
    <dgm:cxn modelId="{6D260750-173D-4FD1-AFDD-689ABFEFDF9A}" type="presParOf" srcId="{865DCD06-3FC2-47F1-9139-9BAB105F936B}" destId="{29AB7F5B-690D-433E-8246-B1A479DB7B78}" srcOrd="19" destOrd="0" presId="urn:microsoft.com/office/officeart/2005/8/layout/cycle1"/>
    <dgm:cxn modelId="{748AACA7-D956-460A-9618-A0DF589AA74D}" type="presParOf" srcId="{865DCD06-3FC2-47F1-9139-9BAB105F936B}" destId="{6CDAFF40-F5EC-4B14-832B-77BEAA5A16B5}" srcOrd="20" destOrd="0" presId="urn:microsoft.com/office/officeart/2005/8/layout/cycle1"/>
    <dgm:cxn modelId="{E7C01176-F94B-497E-82D5-0E1099B0C78A}" type="presParOf" srcId="{865DCD06-3FC2-47F1-9139-9BAB105F936B}" destId="{0F4828DE-B3AF-45E2-BBAD-F1D820A9C0EF}" srcOrd="21" destOrd="0" presId="urn:microsoft.com/office/officeart/2005/8/layout/cycle1"/>
    <dgm:cxn modelId="{0D7EC13C-CD39-404E-B8EF-46EDFFCCD4D3}" type="presParOf" srcId="{865DCD06-3FC2-47F1-9139-9BAB105F936B}" destId="{B51B7E5A-E5F6-40C2-B337-82C3225575A4}" srcOrd="22" destOrd="0" presId="urn:microsoft.com/office/officeart/2005/8/layout/cycle1"/>
    <dgm:cxn modelId="{C49CBE4E-488F-44D0-BE28-BD0AA7087E82}" type="presParOf" srcId="{865DCD06-3FC2-47F1-9139-9BAB105F936B}" destId="{2FDA54A9-462F-4091-9C8C-7A776B940EC2}" srcOrd="23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36D079-85CD-467C-A401-73D1EACEF410}">
      <dsp:nvSpPr>
        <dsp:cNvPr id="0" name=""/>
        <dsp:cNvSpPr/>
      </dsp:nvSpPr>
      <dsp:spPr>
        <a:xfrm>
          <a:off x="3232915" y="1012"/>
          <a:ext cx="1231580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Research Questions</a:t>
          </a:r>
          <a:endParaRPr lang="en-GB" sz="1600" b="1" kern="1200" dirty="0">
            <a:solidFill>
              <a:srgbClr val="000000"/>
            </a:solidFill>
          </a:endParaRPr>
        </a:p>
      </dsp:txBody>
      <dsp:txXfrm>
        <a:off x="3232915" y="1012"/>
        <a:ext cx="1231580" cy="705445"/>
      </dsp:txXfrm>
    </dsp:sp>
    <dsp:sp modelId="{0BE4F9F1-F7F5-49A1-9D60-541BAFBDD07D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9269238"/>
            <a:gd name="adj4" fmla="val 18788291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B5A29408-A5C0-44E8-9218-161969C60DF3}">
      <dsp:nvSpPr>
        <dsp:cNvPr id="0" name=""/>
        <dsp:cNvSpPr/>
      </dsp:nvSpPr>
      <dsp:spPr>
        <a:xfrm>
          <a:off x="4248474" y="984117"/>
          <a:ext cx="1166672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Research Design</a:t>
          </a:r>
          <a:endParaRPr lang="en-GB" sz="1600" b="1" kern="1200" dirty="0">
            <a:solidFill>
              <a:srgbClr val="000000"/>
            </a:solidFill>
          </a:endParaRPr>
        </a:p>
      </dsp:txBody>
      <dsp:txXfrm>
        <a:off x="4248474" y="984117"/>
        <a:ext cx="1166672" cy="705445"/>
      </dsp:txXfrm>
    </dsp:sp>
    <dsp:sp modelId="{862F8398-CD05-4190-970A-0211A3EEF50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434974"/>
            <a:gd name="adj4" fmla="val 20948047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90923CF2-2414-47AA-994A-81497085B3BA}">
      <dsp:nvSpPr>
        <dsp:cNvPr id="0" name=""/>
        <dsp:cNvSpPr/>
      </dsp:nvSpPr>
      <dsp:spPr>
        <a:xfrm>
          <a:off x="4183255" y="2374437"/>
          <a:ext cx="1297109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Identifying Measures</a:t>
          </a:r>
          <a:endParaRPr lang="en-GB" sz="1600" b="1" kern="1200" dirty="0">
            <a:solidFill>
              <a:srgbClr val="000000"/>
            </a:solidFill>
          </a:endParaRPr>
        </a:p>
      </dsp:txBody>
      <dsp:txXfrm>
        <a:off x="4183255" y="2374437"/>
        <a:ext cx="1297109" cy="705445"/>
      </dsp:txXfrm>
    </dsp:sp>
    <dsp:sp modelId="{341DAE10-84DC-45C6-8FD9-1EE7565B21C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2594731"/>
            <a:gd name="adj4" fmla="val 2113783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2B94D629-8B23-41D1-BA99-393785F71029}">
      <dsp:nvSpPr>
        <dsp:cNvPr id="0" name=""/>
        <dsp:cNvSpPr/>
      </dsp:nvSpPr>
      <dsp:spPr>
        <a:xfrm>
          <a:off x="3160906" y="3357542"/>
          <a:ext cx="1375597" cy="705445"/>
        </a:xfrm>
        <a:prstGeom prst="rect">
          <a:avLst/>
        </a:prstGeom>
        <a:gradFill rotWithShape="1">
          <a:gsLst>
            <a:gs pos="0">
              <a:schemeClr val="accent3">
                <a:tint val="1000"/>
                <a:satMod val="255000"/>
              </a:schemeClr>
            </a:gs>
            <a:gs pos="55000">
              <a:schemeClr val="accent3">
                <a:tint val="12000"/>
                <a:satMod val="255000"/>
              </a:schemeClr>
            </a:gs>
            <a:gs pos="100000">
              <a:schemeClr val="accent3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3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Identifying  Samples</a:t>
          </a:r>
          <a:endParaRPr lang="en-GB" sz="1600" b="1" kern="1200" dirty="0">
            <a:solidFill>
              <a:srgbClr val="000000"/>
            </a:solidFill>
          </a:endParaRPr>
        </a:p>
      </dsp:txBody>
      <dsp:txXfrm>
        <a:off x="3160906" y="3357542"/>
        <a:ext cx="1375597" cy="705445"/>
      </dsp:txXfrm>
    </dsp:sp>
    <dsp:sp modelId="{8775E7C3-8A70-45F5-B34E-27E4696736AE}">
      <dsp:nvSpPr>
        <dsp:cNvPr id="0" name=""/>
        <dsp:cNvSpPr/>
      </dsp:nvSpPr>
      <dsp:spPr>
        <a:xfrm>
          <a:off x="944886" y="83766"/>
          <a:ext cx="3931133" cy="3931133"/>
        </a:xfrm>
        <a:prstGeom prst="circularArrow">
          <a:avLst>
            <a:gd name="adj1" fmla="val 3499"/>
            <a:gd name="adj2" fmla="val 216979"/>
            <a:gd name="adj3" fmla="val 5116621"/>
            <a:gd name="adj4" fmla="val 4924509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5F4E8063-0F1B-4E5D-8154-D1C2838F7E51}">
      <dsp:nvSpPr>
        <dsp:cNvPr id="0" name=""/>
        <dsp:cNvSpPr/>
      </dsp:nvSpPr>
      <dsp:spPr>
        <a:xfrm>
          <a:off x="1827215" y="3357542"/>
          <a:ext cx="1118321" cy="705445"/>
        </a:xfrm>
        <a:prstGeom prst="rect">
          <a:avLst/>
        </a:prstGeom>
        <a:gradFill rotWithShape="1">
          <a:gsLst>
            <a:gs pos="0">
              <a:schemeClr val="accent2">
                <a:tint val="1000"/>
                <a:satMod val="255000"/>
              </a:schemeClr>
            </a:gs>
            <a:gs pos="55000">
              <a:schemeClr val="accent2">
                <a:tint val="12000"/>
                <a:satMod val="255000"/>
              </a:schemeClr>
            </a:gs>
            <a:gs pos="100000">
              <a:schemeClr val="accent2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2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Data Collection</a:t>
          </a:r>
          <a:endParaRPr lang="en-GB" sz="1600" b="1" kern="1200" dirty="0">
            <a:solidFill>
              <a:srgbClr val="000000"/>
            </a:solidFill>
          </a:endParaRPr>
        </a:p>
      </dsp:txBody>
      <dsp:txXfrm>
        <a:off x="1827215" y="3357542"/>
        <a:ext cx="1118321" cy="705445"/>
      </dsp:txXfrm>
    </dsp:sp>
    <dsp:sp modelId="{2AD79FFB-4832-48B9-8AE0-54F93EAA03F4}">
      <dsp:nvSpPr>
        <dsp:cNvPr id="0" name=""/>
        <dsp:cNvSpPr/>
      </dsp:nvSpPr>
      <dsp:spPr>
        <a:xfrm>
          <a:off x="1271428" y="195923"/>
          <a:ext cx="3931133" cy="3931133"/>
        </a:xfrm>
        <a:prstGeom prst="circularArrow">
          <a:avLst>
            <a:gd name="adj1" fmla="val 3499"/>
            <a:gd name="adj2" fmla="val 216979"/>
            <a:gd name="adj3" fmla="val 8760861"/>
            <a:gd name="adj4" fmla="val 8329219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985E362E-69BB-47E5-AA70-1278F522E151}">
      <dsp:nvSpPr>
        <dsp:cNvPr id="0" name=""/>
        <dsp:cNvSpPr/>
      </dsp:nvSpPr>
      <dsp:spPr>
        <a:xfrm>
          <a:off x="936104" y="2374437"/>
          <a:ext cx="1078350" cy="705445"/>
        </a:xfrm>
        <a:prstGeom prst="rect">
          <a:avLst/>
        </a:prstGeom>
        <a:gradFill rotWithShape="1">
          <a:gsLst>
            <a:gs pos="0">
              <a:schemeClr val="accent4">
                <a:tint val="1000"/>
                <a:satMod val="255000"/>
              </a:schemeClr>
            </a:gs>
            <a:gs pos="55000">
              <a:schemeClr val="accent4">
                <a:tint val="12000"/>
                <a:satMod val="255000"/>
              </a:schemeClr>
            </a:gs>
            <a:gs pos="100000">
              <a:schemeClr val="accent4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4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Analysis</a:t>
          </a:r>
          <a:endParaRPr lang="en-GB" sz="1400" b="1" kern="1200" dirty="0">
            <a:solidFill>
              <a:srgbClr val="000000"/>
            </a:solidFill>
          </a:endParaRPr>
        </a:p>
      </dsp:txBody>
      <dsp:txXfrm>
        <a:off x="936104" y="2374437"/>
        <a:ext cx="1078350" cy="705445"/>
      </dsp:txXfrm>
    </dsp:sp>
    <dsp:sp modelId="{B93694B9-242D-423F-B8E3-2699A66C47D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1234974"/>
            <a:gd name="adj4" fmla="val 10148047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29AB7F5B-690D-433E-8246-B1A479DB7B78}">
      <dsp:nvSpPr>
        <dsp:cNvPr id="0" name=""/>
        <dsp:cNvSpPr/>
      </dsp:nvSpPr>
      <dsp:spPr>
        <a:xfrm>
          <a:off x="615634" y="984117"/>
          <a:ext cx="1719290" cy="705445"/>
        </a:xfrm>
        <a:prstGeom prst="rect">
          <a:avLst/>
        </a:prstGeom>
        <a:gradFill rotWithShape="1">
          <a:gsLst>
            <a:gs pos="0">
              <a:schemeClr val="accent4">
                <a:tint val="1000"/>
                <a:satMod val="255000"/>
              </a:schemeClr>
            </a:gs>
            <a:gs pos="55000">
              <a:schemeClr val="accent4">
                <a:tint val="12000"/>
                <a:satMod val="255000"/>
              </a:schemeClr>
            </a:gs>
            <a:gs pos="100000">
              <a:schemeClr val="accent4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4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Conclusion &amp; Interpretation</a:t>
          </a:r>
          <a:endParaRPr lang="en-GB" sz="1600" b="1" kern="1200" dirty="0">
            <a:solidFill>
              <a:srgbClr val="000000"/>
            </a:solidFill>
          </a:endParaRPr>
        </a:p>
      </dsp:txBody>
      <dsp:txXfrm>
        <a:off x="615634" y="984117"/>
        <a:ext cx="1719290" cy="705445"/>
      </dsp:txXfrm>
    </dsp:sp>
    <dsp:sp modelId="{6CDAFF40-F5EC-4B14-832B-77BEAA5A16B5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3461448"/>
            <a:gd name="adj4" fmla="val 12913783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B51B7E5A-E5F6-40C2-B337-82C3225575A4}">
      <dsp:nvSpPr>
        <dsp:cNvPr id="0" name=""/>
        <dsp:cNvSpPr/>
      </dsp:nvSpPr>
      <dsp:spPr>
        <a:xfrm>
          <a:off x="1937424" y="1012"/>
          <a:ext cx="1041921" cy="705445"/>
        </a:xfrm>
        <a:prstGeom prst="rect">
          <a:avLst/>
        </a:prstGeom>
        <a:gradFill rotWithShape="1">
          <a:gsLst>
            <a:gs pos="0">
              <a:schemeClr val="accent4">
                <a:tint val="1000"/>
                <a:satMod val="255000"/>
              </a:schemeClr>
            </a:gs>
            <a:gs pos="55000">
              <a:schemeClr val="accent4">
                <a:tint val="12000"/>
                <a:satMod val="255000"/>
              </a:schemeClr>
            </a:gs>
            <a:gs pos="100000">
              <a:schemeClr val="accent4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 w="9525" cap="flat" cmpd="sng" algn="ctr">
          <a:solidFill>
            <a:schemeClr val="accent4"/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rgbClr val="000000"/>
              </a:solidFill>
            </a:rPr>
            <a:t>Report</a:t>
          </a:r>
          <a:endParaRPr lang="en-GB" sz="1400" b="1" kern="1200" dirty="0">
            <a:solidFill>
              <a:srgbClr val="000000"/>
            </a:solidFill>
          </a:endParaRPr>
        </a:p>
      </dsp:txBody>
      <dsp:txXfrm>
        <a:off x="1937424" y="1012"/>
        <a:ext cx="1041921" cy="705445"/>
      </dsp:txXfrm>
    </dsp:sp>
    <dsp:sp modelId="{2FDA54A9-462F-4091-9C8C-7A776B940EC2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6133274"/>
            <a:gd name="adj4" fmla="val 15869826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7533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0963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4748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7608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6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297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31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685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50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08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323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41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99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2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680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70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andomizer.org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ACDA5021</a:t>
            </a:r>
          </a:p>
          <a:p>
            <a:r>
              <a:rPr lang="en-GB" dirty="0" smtClean="0"/>
              <a:t>Experimental Design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What is research?</a:t>
            </a:r>
            <a:endParaRPr lang="en-US" altLang="zh-CN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undertake research in order to find things out in a systematic way, thereby increasing their knowledge (</a:t>
            </a:r>
            <a:r>
              <a:rPr lang="en-GB" dirty="0" err="1" smtClean="0"/>
              <a:t>Jankowicz</a:t>
            </a:r>
            <a:r>
              <a:rPr lang="en-GB" dirty="0" smtClean="0"/>
              <a:t>, 1995).</a:t>
            </a:r>
          </a:p>
          <a:p>
            <a:endParaRPr lang="en-GB" dirty="0"/>
          </a:p>
          <a:p>
            <a:r>
              <a:rPr lang="en-GB" dirty="0"/>
              <a:t>Research methodology refers to the step-by-step research process; the selection of the most efficient ways to collect, analyse and present data whilst maintaining academic rigour. </a:t>
            </a:r>
          </a:p>
          <a:p>
            <a:pPr marL="109728" indent="0">
              <a:buNone/>
            </a:pPr>
            <a:r>
              <a:rPr lang="en-GB" dirty="0" smtClean="0"/>
              <a:t> 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research?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368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Cyclical process that can be split into 3 stages</a:t>
            </a:r>
          </a:p>
          <a:p>
            <a:pPr lvl="1"/>
            <a:r>
              <a:rPr lang="en-GB" dirty="0" smtClean="0"/>
              <a:t>Planning</a:t>
            </a:r>
          </a:p>
          <a:p>
            <a:pPr lvl="1"/>
            <a:r>
              <a:rPr lang="en-GB" dirty="0" smtClean="0"/>
              <a:t>Data collection</a:t>
            </a:r>
          </a:p>
          <a:p>
            <a:pPr lvl="1"/>
            <a:r>
              <a:rPr lang="en-GB" dirty="0" smtClean="0"/>
              <a:t>Implementation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9089857"/>
              </p:ext>
            </p:extLst>
          </p:nvPr>
        </p:nvGraphicFramePr>
        <p:xfrm>
          <a:off x="1331640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76308" y="5805264"/>
            <a:ext cx="220746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0000"/>
                </a:solidFill>
              </a:rPr>
              <a:t>Implementation Stage</a:t>
            </a:r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372200" y="2348880"/>
            <a:ext cx="220746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0000"/>
                </a:solidFill>
              </a:rPr>
              <a:t>Planning Stage</a:t>
            </a:r>
            <a:endParaRPr lang="en-GB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research has a purpose…</a:t>
            </a:r>
            <a:endParaRPr lang="en-US" altLang="zh-CN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three kinds of research purpose: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Exploratory research</a:t>
            </a:r>
          </a:p>
          <a:p>
            <a:pPr lvl="2"/>
            <a:r>
              <a:rPr lang="en-GB" dirty="0" smtClean="0"/>
              <a:t>Collecting preliminary data to help clarify or identify a problem, rather than for generating problem solutions </a:t>
            </a:r>
          </a:p>
          <a:p>
            <a:pPr marL="704088" lvl="2" indent="0">
              <a:buNone/>
            </a:pPr>
            <a:r>
              <a:rPr lang="en-GB" dirty="0" smtClean="0"/>
              <a:t> </a:t>
            </a:r>
          </a:p>
          <a:p>
            <a:pPr lvl="1"/>
            <a:r>
              <a:rPr lang="en-GB" b="1" dirty="0" smtClean="0"/>
              <a:t>Descriptive research </a:t>
            </a:r>
          </a:p>
          <a:p>
            <a:pPr lvl="2"/>
            <a:r>
              <a:rPr lang="en-GB" dirty="0" smtClean="0"/>
              <a:t>Provides a better understanding of a particular issue or problem</a:t>
            </a:r>
          </a:p>
          <a:p>
            <a:pPr lvl="2"/>
            <a:endParaRPr lang="en-GB" dirty="0" smtClean="0"/>
          </a:p>
          <a:p>
            <a:pPr lvl="1"/>
            <a:r>
              <a:rPr lang="en-GB" b="1" dirty="0" smtClean="0"/>
              <a:t>Explanatory research </a:t>
            </a:r>
          </a:p>
          <a:p>
            <a:pPr lvl="2"/>
            <a:r>
              <a:rPr lang="en-GB" dirty="0" smtClean="0"/>
              <a:t>Seeks to establish cause and effect relationships</a:t>
            </a: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Primary and Secondary Research</a:t>
            </a:r>
            <a:endParaRPr lang="en-US" altLang="zh-CN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b="1" i="1" dirty="0" smtClean="0"/>
              <a:t>Primary research (or field research) </a:t>
            </a:r>
            <a:r>
              <a:rPr lang="en-GB" dirty="0" smtClean="0"/>
              <a:t>involves the collection of original (new) data by the researcher to address a specific problem </a:t>
            </a:r>
          </a:p>
          <a:p>
            <a:endParaRPr lang="en-GB" dirty="0" smtClean="0"/>
          </a:p>
          <a:p>
            <a:r>
              <a:rPr lang="en-GB" b="1" i="1" dirty="0" smtClean="0"/>
              <a:t>Secondary research (or desk research) </a:t>
            </a:r>
            <a:r>
              <a:rPr lang="en-GB" dirty="0" smtClean="0"/>
              <a:t>is based on data that has been collected by somebody else for some other purpose (and for this reason, it may not precisely meet the needs of the secondary user)</a:t>
            </a: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Quantitative and </a:t>
            </a:r>
            <a:r>
              <a:rPr lang="en-GB" dirty="0"/>
              <a:t>Q</a:t>
            </a:r>
            <a:r>
              <a:rPr lang="en-GB" dirty="0" smtClean="0"/>
              <a:t>ualitative </a:t>
            </a:r>
            <a:r>
              <a:rPr lang="en-GB" dirty="0"/>
              <a:t>R</a:t>
            </a:r>
            <a:r>
              <a:rPr lang="en-GB" dirty="0" smtClean="0"/>
              <a:t>esearch</a:t>
            </a:r>
            <a:endParaRPr lang="en-US" altLang="zh-CN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i="1" dirty="0" smtClean="0"/>
              <a:t>Qualitative research </a:t>
            </a:r>
            <a:r>
              <a:rPr lang="en-GB" dirty="0" smtClean="0"/>
              <a:t>involves the collection of (soft) data that are open to interpretation, for example, people’s opinions which cannot be generalised in numerical terms.</a:t>
            </a:r>
          </a:p>
          <a:p>
            <a:endParaRPr lang="en-GB" dirty="0" smtClean="0"/>
          </a:p>
          <a:p>
            <a:r>
              <a:rPr lang="en-GB" b="1" i="1" dirty="0" smtClean="0"/>
              <a:t>Quantitative research </a:t>
            </a:r>
            <a:r>
              <a:rPr lang="en-GB" dirty="0" smtClean="0"/>
              <a:t>– research that produces statistics (hard data)</a:t>
            </a: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435280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Longitudinal and cross-sectional studies</a:t>
            </a:r>
            <a:endParaRPr lang="en-US" altLang="zh-CN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i="1" dirty="0" smtClean="0"/>
              <a:t>Longitudinal research </a:t>
            </a:r>
            <a:r>
              <a:rPr lang="en-GB" dirty="0" smtClean="0"/>
              <a:t>extends over a substantial period of time and involves studying changes over time</a:t>
            </a:r>
          </a:p>
          <a:p>
            <a:endParaRPr lang="en-GB" dirty="0" smtClean="0"/>
          </a:p>
          <a:p>
            <a:r>
              <a:rPr lang="en-GB" b="1" i="1" dirty="0" smtClean="0"/>
              <a:t>Cross-sectional research </a:t>
            </a:r>
            <a:r>
              <a:rPr lang="en-GB" dirty="0" smtClean="0"/>
              <a:t>takes a 'snapshot' of a situation in time </a:t>
            </a: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Experiments as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In science &amp; engineering the most common approach to research is the </a:t>
            </a:r>
            <a:r>
              <a:rPr lang="en-GB" i="1" dirty="0" smtClean="0"/>
              <a:t>experiment</a:t>
            </a:r>
            <a:endParaRPr lang="en-GB" dirty="0" smtClean="0"/>
          </a:p>
          <a:p>
            <a:r>
              <a:rPr lang="en-GB" dirty="0" smtClean="0"/>
              <a:t>This aims to investigate a process by looking at what effect changes to the inputs of that process have on the outputs of a process</a:t>
            </a:r>
          </a:p>
          <a:p>
            <a:pPr lvl="1"/>
            <a:r>
              <a:rPr lang="en-GB" dirty="0" smtClean="0"/>
              <a:t>If I change the input voltage what happens?</a:t>
            </a:r>
          </a:p>
          <a:p>
            <a:pPr lvl="1"/>
            <a:r>
              <a:rPr lang="en-GB" dirty="0" smtClean="0"/>
              <a:t>If I place a charge here what happens?</a:t>
            </a:r>
          </a:p>
          <a:p>
            <a:pPr lvl="1"/>
            <a:r>
              <a:rPr lang="en-GB" dirty="0" smtClean="0"/>
              <a:t>If I crash two subatomic particles together at high speed what happens?</a:t>
            </a:r>
          </a:p>
          <a:p>
            <a:pPr lvl="1"/>
            <a:r>
              <a:rPr lang="en-GB" dirty="0" smtClean="0"/>
              <a:t>If I replace this metal bit for a carbon composite bit what happens?</a:t>
            </a:r>
          </a:p>
          <a:p>
            <a:r>
              <a:rPr lang="en-GB" i="1" dirty="0" smtClean="0"/>
              <a:t>What happens?</a:t>
            </a:r>
            <a:r>
              <a:rPr lang="en-GB" dirty="0" smtClean="0"/>
              <a:t> is an important question that must be asked before we can work out </a:t>
            </a:r>
            <a:r>
              <a:rPr lang="en-GB" i="1" dirty="0" smtClean="0"/>
              <a:t>why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535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Black Box Processes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333439" y="4293096"/>
            <a:ext cx="2808312" cy="19442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  <a:latin typeface="+mj-lt"/>
              </a:rPr>
              <a:t>PROCESS</a:t>
            </a:r>
            <a:endParaRPr lang="en-GB" sz="3600" b="1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741151" y="4653136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741151" y="5085184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741151" y="5517232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741151" y="5949280"/>
            <a:ext cx="2376264" cy="0"/>
          </a:xfrm>
          <a:prstGeom prst="straightConnector1">
            <a:avLst/>
          </a:prstGeom>
          <a:ln w="76200"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85167" y="3885736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Controlled inputs</a:t>
            </a:r>
          </a:p>
          <a:p>
            <a:pPr algn="ctr"/>
            <a:r>
              <a:rPr lang="en-GB" dirty="0" smtClean="0"/>
              <a:t>(factors)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58330" y="44371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48796" y="48958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50224" y="53325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97500" y="570189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6377451" y="4665322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6377451" y="5097370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77451" y="5529418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6377451" y="5961466"/>
            <a:ext cx="2376264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829371" y="3901260"/>
            <a:ext cx="1402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Outputs</a:t>
            </a:r>
          </a:p>
          <a:p>
            <a:pPr algn="ctr"/>
            <a:r>
              <a:rPr lang="en-GB" dirty="0" smtClean="0"/>
              <a:t>(responses)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791517" y="44806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8781983" y="49394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783411" y="537611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740221" y="575688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</a:t>
            </a:r>
            <a:endParaRPr lang="en-GB" dirty="0"/>
          </a:p>
        </p:txBody>
      </p:sp>
      <p:cxnSp>
        <p:nvCxnSpPr>
          <p:cNvPr id="26" name="Straight Arrow Connector 25"/>
          <p:cNvCxnSpPr/>
          <p:nvPr/>
        </p:nvCxnSpPr>
        <p:spPr>
          <a:xfrm flipH="1">
            <a:off x="3859744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3564562" y="1309231"/>
            <a:ext cx="2159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Uncontrolled inputs</a:t>
            </a:r>
          </a:p>
          <a:p>
            <a:pPr algn="ctr"/>
            <a:r>
              <a:rPr lang="en-GB" dirty="0" smtClean="0"/>
              <a:t>(co-factors)</a:t>
            </a:r>
            <a:endParaRPr lang="en-GB" dirty="0"/>
          </a:p>
        </p:txBody>
      </p:sp>
      <p:cxnSp>
        <p:nvCxnSpPr>
          <p:cNvPr id="39" name="Straight Arrow Connector 38"/>
          <p:cNvCxnSpPr/>
          <p:nvPr/>
        </p:nvCxnSpPr>
        <p:spPr>
          <a:xfrm flipH="1">
            <a:off x="4490822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flipH="1">
            <a:off x="5107475" y="2204864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5709703" y="2204863"/>
            <a:ext cx="14425" cy="1881793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 rot="16200000">
            <a:off x="2890067" y="2824477"/>
            <a:ext cx="15840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Different machine</a:t>
            </a:r>
            <a:endParaRPr lang="en-GB" sz="1400" dirty="0"/>
          </a:p>
        </p:txBody>
      </p:sp>
      <p:sp>
        <p:nvSpPr>
          <p:cNvPr id="43" name="TextBox 42"/>
          <p:cNvSpPr txBox="1"/>
          <p:nvPr/>
        </p:nvSpPr>
        <p:spPr>
          <a:xfrm rot="16200000">
            <a:off x="3497906" y="2842986"/>
            <a:ext cx="15728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Different operator</a:t>
            </a:r>
            <a:endParaRPr lang="en-GB" sz="1400" dirty="0"/>
          </a:p>
        </p:txBody>
      </p:sp>
      <p:sp>
        <p:nvSpPr>
          <p:cNvPr id="44" name="TextBox 43"/>
          <p:cNvSpPr txBox="1"/>
          <p:nvPr/>
        </p:nvSpPr>
        <p:spPr>
          <a:xfrm rot="16200000">
            <a:off x="3973463" y="2701890"/>
            <a:ext cx="18549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Ambient temperature</a:t>
            </a:r>
            <a:endParaRPr lang="en-GB" sz="1400" dirty="0"/>
          </a:p>
        </p:txBody>
      </p:sp>
      <p:sp>
        <p:nvSpPr>
          <p:cNvPr id="45" name="TextBox 44"/>
          <p:cNvSpPr txBox="1"/>
          <p:nvPr/>
        </p:nvSpPr>
        <p:spPr>
          <a:xfrm rot="16200000">
            <a:off x="4757497" y="2869669"/>
            <a:ext cx="15584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Ambient humidity</a:t>
            </a:r>
            <a:endParaRPr lang="en-GB" sz="1400" dirty="0"/>
          </a:p>
        </p:txBody>
      </p:sp>
      <p:sp>
        <p:nvSpPr>
          <p:cNvPr id="32" name="TextBox 31"/>
          <p:cNvSpPr txBox="1"/>
          <p:nvPr/>
        </p:nvSpPr>
        <p:spPr>
          <a:xfrm rot="16200000">
            <a:off x="5544157" y="2842985"/>
            <a:ext cx="10903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 smtClean="0">
                <a:solidFill>
                  <a:srgbClr val="FF0000"/>
                </a:solidFill>
              </a:rPr>
              <a:t>Continuous</a:t>
            </a:r>
            <a:endParaRPr lang="en-GB" sz="1400" i="1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 rot="16200000">
            <a:off x="2865415" y="2842986"/>
            <a:ext cx="8418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 smtClean="0">
                <a:solidFill>
                  <a:srgbClr val="FF0000"/>
                </a:solidFill>
              </a:rPr>
              <a:t>Discrete</a:t>
            </a:r>
            <a:endParaRPr lang="en-GB" sz="1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676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Experiments?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Choosing between alternatives</a:t>
            </a:r>
          </a:p>
          <a:p>
            <a:r>
              <a:rPr lang="en-GB" dirty="0" smtClean="0"/>
              <a:t>Identifying key factors affecting something</a:t>
            </a:r>
          </a:p>
          <a:p>
            <a:r>
              <a:rPr lang="en-GB" dirty="0" smtClean="0"/>
              <a:t>Response surface modelling</a:t>
            </a:r>
          </a:p>
          <a:p>
            <a:pPr lvl="1"/>
            <a:r>
              <a:rPr lang="en-GB" dirty="0" smtClean="0"/>
              <a:t>Hit a target</a:t>
            </a:r>
          </a:p>
          <a:p>
            <a:pPr lvl="1"/>
            <a:r>
              <a:rPr lang="en-GB" dirty="0" smtClean="0"/>
              <a:t>Reduce variability</a:t>
            </a:r>
          </a:p>
          <a:p>
            <a:pPr lvl="1"/>
            <a:r>
              <a:rPr lang="en-GB" dirty="0" smtClean="0"/>
              <a:t>Maximise/minimise a response</a:t>
            </a:r>
          </a:p>
          <a:p>
            <a:pPr lvl="1"/>
            <a:r>
              <a:rPr lang="en-GB" dirty="0" smtClean="0"/>
              <a:t>Make a process robust</a:t>
            </a:r>
          </a:p>
          <a:p>
            <a:pPr lvl="1"/>
            <a:r>
              <a:rPr lang="en-GB" dirty="0" smtClean="0"/>
              <a:t>Seek multiple goals</a:t>
            </a:r>
          </a:p>
          <a:p>
            <a:r>
              <a:rPr lang="en-GB" dirty="0" smtClean="0"/>
              <a:t>Regression modelling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604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Necessary Assumptions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want to improve a process (using experiments or otherwise) then you need to make sure that it is the changes you make that are actually causing the changes in output</a:t>
            </a:r>
          </a:p>
          <a:p>
            <a:r>
              <a:rPr lang="en-GB" dirty="0" smtClean="0"/>
              <a:t>This requires us to make several assumptions about the process</a:t>
            </a:r>
          </a:p>
          <a:p>
            <a:pPr lvl="1"/>
            <a:r>
              <a:rPr lang="en-GB" dirty="0" smtClean="0"/>
              <a:t>The process is stable</a:t>
            </a:r>
          </a:p>
          <a:p>
            <a:pPr lvl="1"/>
            <a:r>
              <a:rPr lang="en-GB" dirty="0" smtClean="0"/>
              <a:t>Measurement systems can cover all possible responses</a:t>
            </a:r>
          </a:p>
          <a:p>
            <a:pPr lvl="1"/>
            <a:r>
              <a:rPr lang="en-GB" dirty="0" smtClean="0"/>
              <a:t>The relationship between inputs and </a:t>
            </a:r>
            <a:r>
              <a:rPr lang="en-GB" dirty="0" err="1" smtClean="0"/>
              <a:t>reponses</a:t>
            </a:r>
            <a:r>
              <a:rPr lang="en-GB" dirty="0" smtClean="0"/>
              <a:t> isn’t too complicated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40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Choosing a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4 main categories of experimental designs</a:t>
            </a:r>
          </a:p>
          <a:p>
            <a:pPr lvl="1"/>
            <a:r>
              <a:rPr lang="en-GB" dirty="0" smtClean="0"/>
              <a:t>Comparative – choosing between alternatives</a:t>
            </a:r>
          </a:p>
          <a:p>
            <a:pPr lvl="1"/>
            <a:r>
              <a:rPr lang="en-GB" dirty="0" smtClean="0"/>
              <a:t>Screening – identify factors that are important</a:t>
            </a:r>
          </a:p>
          <a:p>
            <a:pPr lvl="1"/>
            <a:r>
              <a:rPr lang="en-GB" dirty="0" smtClean="0"/>
              <a:t>Response surface modelling – exploring a range of factors</a:t>
            </a:r>
          </a:p>
          <a:p>
            <a:pPr lvl="2"/>
            <a:r>
              <a:rPr lang="en-GB" dirty="0" smtClean="0"/>
              <a:t>Hitting targets</a:t>
            </a:r>
          </a:p>
          <a:p>
            <a:pPr lvl="2"/>
            <a:r>
              <a:rPr lang="en-GB" dirty="0" smtClean="0"/>
              <a:t>Maximising/minimising responses</a:t>
            </a:r>
          </a:p>
          <a:p>
            <a:pPr lvl="2"/>
            <a:r>
              <a:rPr lang="en-GB" dirty="0" smtClean="0"/>
              <a:t>Reducing variation by identifying good operating ranges</a:t>
            </a:r>
          </a:p>
          <a:p>
            <a:pPr lvl="1"/>
            <a:r>
              <a:rPr lang="en-GB" dirty="0" smtClean="0"/>
              <a:t>Regression modelling – creating precise mathematical models of responses over a range of inputs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42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groups, identify potential areas of research that might be explored using each of the following experimental designs</a:t>
            </a:r>
          </a:p>
          <a:p>
            <a:pPr lvl="1"/>
            <a:r>
              <a:rPr lang="en-GB" dirty="0"/>
              <a:t>Comparative </a:t>
            </a:r>
            <a:endParaRPr lang="en-GB" dirty="0" smtClean="0"/>
          </a:p>
          <a:p>
            <a:pPr lvl="1"/>
            <a:r>
              <a:rPr lang="en-GB" dirty="0" smtClean="0"/>
              <a:t>Screening</a:t>
            </a:r>
            <a:endParaRPr lang="en-GB" dirty="0"/>
          </a:p>
          <a:p>
            <a:pPr lvl="1"/>
            <a:r>
              <a:rPr lang="en-GB" dirty="0"/>
              <a:t>Response surface modelling </a:t>
            </a:r>
            <a:endParaRPr lang="en-GB" dirty="0" smtClean="0"/>
          </a:p>
          <a:p>
            <a:pPr lvl="1"/>
            <a:r>
              <a:rPr lang="en-GB" dirty="0" smtClean="0"/>
              <a:t>Regression modelling</a:t>
            </a:r>
          </a:p>
          <a:p>
            <a:pPr lvl="1"/>
            <a:endParaRPr lang="en-GB" dirty="0"/>
          </a:p>
          <a:p>
            <a:r>
              <a:rPr lang="en-GB" dirty="0" smtClean="0"/>
              <a:t>Use the whiteboards in your channels to note these (save these for later)</a:t>
            </a:r>
          </a:p>
          <a:p>
            <a:r>
              <a:rPr lang="en-GB" dirty="0" smtClean="0"/>
              <a:t>How would these relate to the objectives of a project?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51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Selecting 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Process variables include factors (inputs) and responses</a:t>
            </a:r>
            <a:r>
              <a:rPr lang="en-GB" dirty="0"/>
              <a:t> </a:t>
            </a:r>
            <a:r>
              <a:rPr lang="en-GB" dirty="0" smtClean="0"/>
              <a:t>(outputs)</a:t>
            </a:r>
          </a:p>
          <a:p>
            <a:r>
              <a:rPr lang="en-GB" dirty="0" smtClean="0"/>
              <a:t>Factors must be controllable to the desired level of accuracy</a:t>
            </a:r>
          </a:p>
          <a:p>
            <a:r>
              <a:rPr lang="en-GB" dirty="0" smtClean="0"/>
              <a:t>Responses must be measurable to the desired level of accuracy</a:t>
            </a:r>
          </a:p>
          <a:p>
            <a:endParaRPr lang="en-GB" dirty="0"/>
          </a:p>
          <a:p>
            <a:r>
              <a:rPr lang="en-GB" dirty="0" smtClean="0"/>
              <a:t>Responses should also have high validity</a:t>
            </a:r>
          </a:p>
          <a:p>
            <a:pPr lvl="1"/>
            <a:r>
              <a:rPr lang="en-GB" dirty="0" smtClean="0"/>
              <a:t>Are you measuring the right things?</a:t>
            </a:r>
          </a:p>
          <a:p>
            <a:pPr lvl="1"/>
            <a:r>
              <a:rPr lang="en-GB" dirty="0" smtClean="0"/>
              <a:t>If you can’t measure the thing you want to measure, can you measure a valid proxy instead?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01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Selecting 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 your engineering judgement to select the important factors</a:t>
            </a:r>
          </a:p>
          <a:p>
            <a:r>
              <a:rPr lang="en-GB" dirty="0" smtClean="0"/>
              <a:t>Choose the highest and lowest values of each factor, and the steps between these</a:t>
            </a:r>
          </a:p>
          <a:p>
            <a:pPr lvl="1"/>
            <a:r>
              <a:rPr lang="en-GB" dirty="0" smtClean="0"/>
              <a:t>Be bold, but realistic</a:t>
            </a:r>
          </a:p>
          <a:p>
            <a:pPr lvl="1"/>
            <a:r>
              <a:rPr lang="en-GB" dirty="0" smtClean="0"/>
              <a:t>Can very low/very high settings be achieved?</a:t>
            </a:r>
          </a:p>
          <a:p>
            <a:pPr lvl="1"/>
            <a:r>
              <a:rPr lang="en-GB" dirty="0" smtClean="0"/>
              <a:t>Do extreme values give responses that are still within the normal working envelope of the system?</a:t>
            </a:r>
          </a:p>
          <a:p>
            <a:r>
              <a:rPr lang="en-GB" dirty="0" smtClean="0"/>
              <a:t>Include all relevant responses</a:t>
            </a:r>
          </a:p>
          <a:p>
            <a:r>
              <a:rPr lang="en-GB" dirty="0" smtClean="0"/>
              <a:t>Don’t use only responses that combine responses</a:t>
            </a:r>
          </a:p>
          <a:p>
            <a:pPr lvl="1"/>
            <a:r>
              <a:rPr lang="en-GB" dirty="0" smtClean="0"/>
              <a:t>Measure responses directly, don’t just measure ratios between responses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2650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each of the four areas identified before, list your factors and responses</a:t>
            </a:r>
          </a:p>
          <a:p>
            <a:pPr lvl="1"/>
            <a:r>
              <a:rPr lang="en-GB" dirty="0" smtClean="0"/>
              <a:t>Are your factors easy to control?</a:t>
            </a:r>
          </a:p>
          <a:p>
            <a:pPr lvl="1"/>
            <a:r>
              <a:rPr lang="en-GB" dirty="0" smtClean="0"/>
              <a:t>How many levels of each factor could you use?</a:t>
            </a:r>
          </a:p>
          <a:p>
            <a:pPr lvl="1"/>
            <a:r>
              <a:rPr lang="en-GB" dirty="0" smtClean="0"/>
              <a:t>Are your responses directly measurable and, if not, what proxies would you use?</a:t>
            </a:r>
          </a:p>
          <a:p>
            <a:pPr lvl="1"/>
            <a:endParaRPr lang="en-GB" dirty="0"/>
          </a:p>
          <a:p>
            <a:r>
              <a:rPr lang="en-GB" dirty="0" smtClean="0"/>
              <a:t>Again, note these on the whiteboard and save the results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182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Number of Runs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The number of experimental runs you need to carry out will depend upon the number of factors you plan to alter and the number of values (or </a:t>
            </a:r>
            <a:r>
              <a:rPr lang="en-GB" i="1" dirty="0" smtClean="0"/>
              <a:t>levels</a:t>
            </a:r>
            <a:r>
              <a:rPr lang="en-GB" dirty="0" smtClean="0"/>
              <a:t>) of those factors that you plan to use</a:t>
            </a:r>
          </a:p>
          <a:p>
            <a:r>
              <a:rPr lang="en-GB" dirty="0" smtClean="0"/>
              <a:t>The more factors and levels you use, the more measurements you need to take</a:t>
            </a:r>
          </a:p>
          <a:p>
            <a:pPr lvl="1"/>
            <a:r>
              <a:rPr lang="en-GB" i="1" dirty="0" smtClean="0"/>
              <a:t>k </a:t>
            </a:r>
            <a:r>
              <a:rPr lang="en-GB" dirty="0" smtClean="0"/>
              <a:t>factors at 2 levels each requires </a:t>
            </a:r>
            <a:r>
              <a:rPr lang="en-GB" i="1" dirty="0" smtClean="0"/>
              <a:t>2</a:t>
            </a:r>
            <a:r>
              <a:rPr lang="en-GB" i="1" baseline="30000" dirty="0" smtClean="0"/>
              <a:t>k</a:t>
            </a:r>
            <a:r>
              <a:rPr lang="en-GB" dirty="0" smtClean="0"/>
              <a:t> measurements (common design)</a:t>
            </a:r>
          </a:p>
          <a:p>
            <a:r>
              <a:rPr lang="en-GB" dirty="0" smtClean="0"/>
              <a:t>This means that the number of experimental runs required gets very large very quickly</a:t>
            </a:r>
          </a:p>
          <a:p>
            <a:pPr lvl="1"/>
            <a:r>
              <a:rPr lang="en-GB" dirty="0" smtClean="0"/>
              <a:t>Response surface modelling is particularly prone to this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54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Choosing a Design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9437041"/>
              </p:ext>
            </p:extLst>
          </p:nvPr>
        </p:nvGraphicFramePr>
        <p:xfrm>
          <a:off x="454225" y="1412776"/>
          <a:ext cx="8229600" cy="2565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4480">
                  <a:extLst>
                    <a:ext uri="{9D8B030D-6E8A-4147-A177-3AD203B41FA5}">
                      <a16:colId xmlns:a16="http://schemas.microsoft.com/office/drawing/2014/main" val="187713172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731207816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1262222778"/>
                    </a:ext>
                  </a:extLst>
                </a:gridCol>
                <a:gridCol w="2314600">
                  <a:extLst>
                    <a:ext uri="{9D8B030D-6E8A-4147-A177-3AD203B41FA5}">
                      <a16:colId xmlns:a16="http://schemas.microsoft.com/office/drawing/2014/main" val="41115849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+mj-lt"/>
                        </a:rPr>
                        <a:t>Number</a:t>
                      </a:r>
                      <a:r>
                        <a:rPr lang="en-GB" baseline="0" dirty="0" smtClean="0">
                          <a:latin typeface="+mj-lt"/>
                        </a:rPr>
                        <a:t> of factors</a:t>
                      </a:r>
                      <a:endParaRPr lang="en-GB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+mj-lt"/>
                        </a:rPr>
                        <a:t>Comparative</a:t>
                      </a:r>
                      <a:endParaRPr lang="en-GB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+mj-lt"/>
                        </a:rPr>
                        <a:t>Screening</a:t>
                      </a:r>
                      <a:endParaRPr lang="en-GB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+mj-lt"/>
                        </a:rPr>
                        <a:t>Response Surface Modelling</a:t>
                      </a:r>
                      <a:endParaRPr lang="en-GB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453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1-factor randomised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—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—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083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2-4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Randomised block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Full or fractional factorial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Central composite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78400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 or more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Randomised block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Fractional factorial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Screen first to reduce the number of factors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963425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4149080"/>
            <a:ext cx="8435280" cy="242545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In practice, most projects will be comparative or screening with between 1-4 factors</a:t>
            </a:r>
          </a:p>
          <a:p>
            <a:pPr lvl="1" fontAlgn="auto">
              <a:spcAft>
                <a:spcPts val="0"/>
              </a:spcAft>
            </a:pPr>
            <a:r>
              <a:rPr lang="en-GB" dirty="0" smtClean="0"/>
              <a:t>Most common is 2-factor, 2-level</a:t>
            </a:r>
          </a:p>
          <a:p>
            <a:pPr lvl="1" fontAlgn="auto">
              <a:spcAft>
                <a:spcPts val="0"/>
              </a:spcAft>
            </a:pPr>
            <a:r>
              <a:rPr lang="en-GB" dirty="0" smtClean="0"/>
              <a:t>Other projects tend to require very large budgets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</p:txBody>
      </p:sp>
    </p:spTree>
    <p:extLst>
      <p:ext uri="{BB962C8B-B14F-4D97-AF65-F5344CB8AC3E}">
        <p14:creationId xmlns:p14="http://schemas.microsoft.com/office/powerpoint/2010/main" val="8833026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1-Factor Randomised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For any randomised approach the number of trials run is based upon</a:t>
            </a:r>
          </a:p>
          <a:p>
            <a:pPr lvl="1"/>
            <a:r>
              <a:rPr lang="en-GB" i="1" dirty="0"/>
              <a:t>k</a:t>
            </a:r>
            <a:r>
              <a:rPr lang="en-GB" dirty="0" smtClean="0"/>
              <a:t> – the number of factors</a:t>
            </a:r>
          </a:p>
          <a:p>
            <a:pPr lvl="1"/>
            <a:r>
              <a:rPr lang="en-GB" i="1" dirty="0" smtClean="0"/>
              <a:t>L</a:t>
            </a:r>
            <a:r>
              <a:rPr lang="en-GB" dirty="0" smtClean="0"/>
              <a:t> – the number of levels</a:t>
            </a:r>
          </a:p>
          <a:p>
            <a:pPr lvl="1"/>
            <a:r>
              <a:rPr lang="en-GB" i="1" dirty="0" smtClean="0"/>
              <a:t>n</a:t>
            </a:r>
            <a:r>
              <a:rPr lang="en-GB" dirty="0" smtClean="0"/>
              <a:t> – the number of replications</a:t>
            </a:r>
          </a:p>
          <a:p>
            <a:r>
              <a:rPr lang="en-GB" dirty="0" smtClean="0"/>
              <a:t>The total number of runs </a:t>
            </a:r>
            <a:r>
              <a:rPr lang="en-GB" i="1" dirty="0" smtClean="0"/>
              <a:t>N</a:t>
            </a:r>
            <a:r>
              <a:rPr lang="en-GB" dirty="0" smtClean="0"/>
              <a:t> is </a:t>
            </a:r>
            <a:r>
              <a:rPr lang="en-GB" i="1" dirty="0" smtClean="0"/>
              <a:t>k</a:t>
            </a:r>
            <a:r>
              <a:rPr lang="en-GB" dirty="0" smtClean="0"/>
              <a:t> * </a:t>
            </a:r>
            <a:r>
              <a:rPr lang="en-GB" i="1" dirty="0" smtClean="0"/>
              <a:t>L</a:t>
            </a:r>
            <a:r>
              <a:rPr lang="en-GB" dirty="0" smtClean="0"/>
              <a:t> * </a:t>
            </a:r>
            <a:r>
              <a:rPr lang="en-GB" i="1" dirty="0" smtClean="0"/>
              <a:t>n</a:t>
            </a:r>
            <a:endParaRPr lang="en-GB" dirty="0" smtClean="0"/>
          </a:p>
          <a:p>
            <a:pPr lvl="1"/>
            <a:r>
              <a:rPr lang="en-GB" dirty="0" smtClean="0"/>
              <a:t>For 1 factor with 4 levels and 5 replications thus we’d need 20 runs</a:t>
            </a:r>
          </a:p>
          <a:p>
            <a:r>
              <a:rPr lang="en-GB" dirty="0" smtClean="0"/>
              <a:t>These runs are not done L1, L2, L3, L4, L1, L2… but are randomised to minimise unexpected interactions between runs</a:t>
            </a: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www.randomizer.org/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205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Randomised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randomised block is used where there is one factor of interest and several other factors (</a:t>
            </a:r>
            <a:r>
              <a:rPr lang="en-GB" i="1" dirty="0" smtClean="0"/>
              <a:t>confounding factors</a:t>
            </a:r>
            <a:r>
              <a:rPr lang="en-GB" dirty="0" smtClean="0"/>
              <a:t>) that are of less interest but still affect the responses</a:t>
            </a:r>
          </a:p>
          <a:p>
            <a:r>
              <a:rPr lang="en-GB" dirty="0" smtClean="0"/>
              <a:t>In this case we run the experiments in blocks where the confounding factors are kept the same but the factor of interest varies</a:t>
            </a:r>
          </a:p>
          <a:p>
            <a:r>
              <a:rPr lang="en-GB" dirty="0" smtClean="0"/>
              <a:t>Instead of totally randomising the order of experimental runs, do a block where every level of the primary factor appears the same number of times with each level of the confounding factor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603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Full / Fractional Factorial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full factorial design records the responses for all possible combinations of factors and levels</a:t>
            </a:r>
          </a:p>
          <a:p>
            <a:pPr lvl="1"/>
            <a:r>
              <a:rPr lang="en-GB" dirty="0" smtClean="0"/>
              <a:t>This requires a lot of experimental runs</a:t>
            </a:r>
            <a:endParaRPr lang="en-GB" i="1" dirty="0" smtClean="0"/>
          </a:p>
          <a:p>
            <a:r>
              <a:rPr lang="en-GB" dirty="0" smtClean="0"/>
              <a:t>A fractional factorial design takes ½ or ¼ of all of the possible combinations while still exploring the problem space</a:t>
            </a:r>
          </a:p>
          <a:p>
            <a:pPr lvl="1"/>
            <a:r>
              <a:rPr lang="en-GB" dirty="0" smtClean="0"/>
              <a:t>Balanced design – all factor/level combinations occur the same number of times</a:t>
            </a:r>
          </a:p>
          <a:p>
            <a:pPr lvl="1"/>
            <a:r>
              <a:rPr lang="en-GB" dirty="0" smtClean="0"/>
              <a:t>Other designs exist, but are much more complex to set 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8778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Central Composite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410944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Central composite designs are used to define a response surface from the middle outwards</a:t>
            </a:r>
          </a:p>
          <a:p>
            <a:r>
              <a:rPr lang="en-GB" dirty="0" smtClean="0"/>
              <a:t> Start by making measurements at the centre of the range of levels for each factor, then move out to the extremes one level at a time, one factor at a time</a:t>
            </a:r>
          </a:p>
          <a:p>
            <a:r>
              <a:rPr lang="en-GB" dirty="0" smtClean="0"/>
              <a:t>Once the required level/factor combinations are known then the order of measurement may be randomised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1026" name="Picture 2" descr="Image result for central composite desig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253900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97192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each of the four areas identified before, list your factors and responses</a:t>
            </a:r>
          </a:p>
          <a:p>
            <a:pPr lvl="1"/>
            <a:r>
              <a:rPr lang="en-GB" dirty="0" smtClean="0"/>
              <a:t>What experimental design would be most suitable for the area?</a:t>
            </a:r>
          </a:p>
          <a:p>
            <a:pPr lvl="1"/>
            <a:r>
              <a:rPr lang="en-GB" dirty="0" smtClean="0"/>
              <a:t>Are there any practical reasons why you might use an ‘okay’ design rather than the ‘ideal’ design?</a:t>
            </a:r>
          </a:p>
          <a:p>
            <a:pPr lvl="1"/>
            <a:endParaRPr lang="en-GB" dirty="0"/>
          </a:p>
          <a:p>
            <a:r>
              <a:rPr lang="en-GB" dirty="0" smtClean="0"/>
              <a:t>Again, note these on the whiteboard and save the results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8599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Experimental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Once you know what data you intend to collect under what conditions, you can write a formal description of the process needed to collect the data</a:t>
            </a:r>
          </a:p>
          <a:p>
            <a:r>
              <a:rPr lang="en-GB" dirty="0" smtClean="0"/>
              <a:t>This helps ensure that the experiment is feasible</a:t>
            </a:r>
          </a:p>
          <a:p>
            <a:r>
              <a:rPr lang="en-GB" dirty="0" smtClean="0"/>
              <a:t>It also provides instructions for anyone who wants to repeat the experiment</a:t>
            </a:r>
          </a:p>
          <a:p>
            <a:pPr lvl="1"/>
            <a:r>
              <a:rPr lang="en-GB" dirty="0" smtClean="0"/>
              <a:t>This also allows people to identify if there are any possible reasons for unexpected results</a:t>
            </a:r>
          </a:p>
          <a:p>
            <a:r>
              <a:rPr lang="en-GB" dirty="0" smtClean="0"/>
              <a:t>The description should include how you will analyse the data</a:t>
            </a:r>
          </a:p>
          <a:p>
            <a:pPr lvl="1"/>
            <a:r>
              <a:rPr lang="en-GB" dirty="0" smtClean="0"/>
              <a:t>Statistical analysis will be covered in later workshops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125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workshop: Descriptive Statistics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</a:t>
            </a:r>
            <a:r>
              <a:rPr lang="en-GB" dirty="0" smtClean="0"/>
              <a:t>: Take one of the four projects you have developed during this workshop and make sure that you can write an experimental method for it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5589</TotalTime>
  <Words>1509</Words>
  <Application>Microsoft Office PowerPoint</Application>
  <PresentationFormat>On-screen Show (4:3)</PresentationFormat>
  <Paragraphs>225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宋体</vt:lpstr>
      <vt:lpstr>Arial</vt:lpstr>
      <vt:lpstr>方正姚体</vt:lpstr>
      <vt:lpstr>Georgia</vt:lpstr>
      <vt:lpstr>Trebuchet MS</vt:lpstr>
      <vt:lpstr>Wingdings</vt:lpstr>
      <vt:lpstr>Wingdings 2</vt:lpstr>
      <vt:lpstr>Nik2013</vt:lpstr>
      <vt:lpstr>Research Methods</vt:lpstr>
      <vt:lpstr>What is research?</vt:lpstr>
      <vt:lpstr>What is research?</vt:lpstr>
      <vt:lpstr>So research has a purpose…</vt:lpstr>
      <vt:lpstr>Primary and Secondary Research</vt:lpstr>
      <vt:lpstr>Quantitative and Qualitative Research</vt:lpstr>
      <vt:lpstr>Longitudinal and cross-sectional studies</vt:lpstr>
      <vt:lpstr>Experiments as Research</vt:lpstr>
      <vt:lpstr>Black Box Processes</vt:lpstr>
      <vt:lpstr>Why Experiments?</vt:lpstr>
      <vt:lpstr>Necessary Assumptions</vt:lpstr>
      <vt:lpstr>Choosing a Design</vt:lpstr>
      <vt:lpstr>Activity</vt:lpstr>
      <vt:lpstr>Selecting Variables</vt:lpstr>
      <vt:lpstr>Selecting Variables</vt:lpstr>
      <vt:lpstr>Activity</vt:lpstr>
      <vt:lpstr>Number of Runs</vt:lpstr>
      <vt:lpstr>Choosing a Design</vt:lpstr>
      <vt:lpstr>1-Factor Randomised</vt:lpstr>
      <vt:lpstr>Randomised Block</vt:lpstr>
      <vt:lpstr>Full / Fractional Factorial</vt:lpstr>
      <vt:lpstr>Central Composite</vt:lpstr>
      <vt:lpstr>Activity</vt:lpstr>
      <vt:lpstr>Experimental Methodology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</dc:title>
  <dc:subject>Data Representation</dc:subject>
  <dc:creator>Nik Whitehead</dc:creator>
  <cp:lastModifiedBy>Nik Whitehead</cp:lastModifiedBy>
  <cp:revision>250</cp:revision>
  <dcterms:created xsi:type="dcterms:W3CDTF">2006-01-28T12:00:35Z</dcterms:created>
  <dcterms:modified xsi:type="dcterms:W3CDTF">2021-02-15T17:47:57Z</dcterms:modified>
</cp:coreProperties>
</file>