
<file path=[Content_Types].xml><?xml version="1.0" encoding="utf-8"?>
<Types xmlns="http://schemas.openxmlformats.org/package/2006/content-types">
  <Override PartName="/ppt/slides/slide17.xml" ContentType="application/vnd.openxmlformats-officedocument.presentationml.slide+xml"/>
  <Override PartName="/ppt/slideLayouts/slideLayout8.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s/slide22.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docProps/app.xml" ContentType="application/vnd.openxmlformats-officedocument.extended-properties+xml"/>
  <Override PartName="/ppt/slides/slide5.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8.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Layouts/slideLayout3.xml" ContentType="application/vnd.openxmlformats-officedocument.presentationml.slideLayout+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Default Extension="png" ContentType="image/png"/>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s/slide15.xml" ContentType="application/vnd.openxmlformats-officedocument.presentationml.slide+xml"/>
  <Override PartName="/ppt/viewProps.xml" ContentType="application/vnd.openxmlformats-officedocument.presentationml.viewProps+xml"/>
  <Default Extension="bin" ContentType="application/vnd.openxmlformats-officedocument.presentationml.printerSettings"/>
  <Override PartName="/docProps/core.xml" ContentType="application/vnd.openxmlformats-package.core-properties+xml"/>
  <Default Extension="rels" ContentType="application/vnd.openxmlformats-package.relationships+xml"/>
  <Override PartName="/ppt/slides/slide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66"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lrMru>
    <a:srgbClr val="45FFF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theme" Target="theme/theme1.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tableStyles" Target="tableStyles.xml"/><Relationship Id="rId26" Type="http://schemas.openxmlformats.org/officeDocument/2006/relationships/viewProps" Target="viewProps.xml"/><Relationship Id="rId11" Type="http://schemas.openxmlformats.org/officeDocument/2006/relationships/slide" Target="slides/slide10.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FF806DB-98F9-AD4C-A974-443794E036AF}" type="datetimeFigureOut">
              <a:rPr lang="en-US" smtClean="0"/>
              <a:t>2/16/14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FF806DB-98F9-AD4C-A974-443794E036AF}" type="datetimeFigureOut">
              <a:rPr lang="en-US" smtClean="0"/>
              <a:t>2/16/14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FF806DB-98F9-AD4C-A974-443794E036AF}" type="datetimeFigureOut">
              <a:rPr lang="en-US" smtClean="0"/>
              <a:t>2/16/14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FF806DB-98F9-AD4C-A974-443794E036AF}" type="datetimeFigureOut">
              <a:rPr lang="en-US" smtClean="0"/>
              <a:t>2/16/14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FF806DB-98F9-AD4C-A974-443794E036AF}" type="datetimeFigureOut">
              <a:rPr lang="en-US" smtClean="0"/>
              <a:t>2/16/14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FF806DB-98F9-AD4C-A974-443794E036AF}" type="datetimeFigureOut">
              <a:rPr lang="en-US" smtClean="0"/>
              <a:t>2/16/14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F806DB-98F9-AD4C-A974-443794E036AF}" type="datetimeFigureOut">
              <a:rPr lang="en-US" smtClean="0"/>
              <a:t>2/16/14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FF806DB-98F9-AD4C-A974-443794E036AF}" type="datetimeFigureOut">
              <a:rPr lang="en-US" smtClean="0"/>
              <a:t>2/16/14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FF806DB-98F9-AD4C-A974-443794E036AF}" type="datetimeFigureOut">
              <a:rPr lang="en-US" smtClean="0"/>
              <a:t>2/16/14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FF806DB-98F9-AD4C-A974-443794E036AF}" type="datetimeFigureOut">
              <a:rPr lang="en-US" smtClean="0"/>
              <a:t>2/16/14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FF806DB-98F9-AD4C-A974-443794E036AF}" type="datetimeFigureOut">
              <a:rPr lang="en-US" smtClean="0"/>
              <a:t>2/16/14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7841CE0-D3AB-BB4A-9A3D-1E75C955908E}"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F806DB-98F9-AD4C-A974-443794E036AF}" type="datetimeFigureOut">
              <a:rPr lang="en-US" smtClean="0"/>
              <a:t>2/16/14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841CE0-D3AB-BB4A-9A3D-1E75C955908E}" type="slidenum">
              <a:rPr lang="en-US" smtClean="0"/>
              <a:t>‹#›</a:t>
            </a:fld>
            <a:endParaRPr lang="en-US" dirty="0"/>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Jesus through Faith and Culture</a:t>
            </a:r>
            <a:endParaRPr lang="en-US" dirty="0"/>
          </a:p>
        </p:txBody>
      </p:sp>
      <p:sp>
        <p:nvSpPr>
          <p:cNvPr id="3" name="Subtitle 2"/>
          <p:cNvSpPr>
            <a:spLocks noGrp="1"/>
          </p:cNvSpPr>
          <p:nvPr>
            <p:ph type="subTitle" idx="1"/>
          </p:nvPr>
        </p:nvSpPr>
        <p:spPr/>
        <p:txBody>
          <a:bodyPr/>
          <a:lstStyle/>
          <a:p>
            <a:r>
              <a:rPr lang="en-US" dirty="0" smtClean="0"/>
              <a:t>Early Interpretations of Jesus: The Letters of Paul</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Factors for the </a:t>
            </a:r>
            <a:br>
              <a:rPr lang="en-US" dirty="0" smtClean="0"/>
            </a:br>
            <a:r>
              <a:rPr lang="en-US" dirty="0" smtClean="0"/>
              <a:t>Study of Christology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Relationship between ‘low’ and ‘high’ </a:t>
            </a:r>
            <a:r>
              <a:rPr lang="en-US" dirty="0" smtClean="0"/>
              <a:t>christology</a:t>
            </a:r>
            <a:r>
              <a:rPr lang="en-US" dirty="0" smtClean="0"/>
              <a:t>?</a:t>
            </a:r>
          </a:p>
          <a:p>
            <a:r>
              <a:rPr lang="en-US" dirty="0" smtClean="0"/>
              <a:t>Movement from Jewish to Greek and Roman context?</a:t>
            </a:r>
          </a:p>
          <a:p>
            <a:r>
              <a:rPr lang="en-US" dirty="0" smtClean="0"/>
              <a:t>Evolutionary or organic development?</a:t>
            </a:r>
          </a:p>
          <a:p>
            <a:r>
              <a:rPr lang="en-US" dirty="0" smtClean="0"/>
              <a:t>Fuller understanding of ancient Judaism and of early Jewish Christianity.</a:t>
            </a:r>
          </a:p>
          <a:p>
            <a:r>
              <a:rPr lang="en-US" dirty="0" smtClean="0"/>
              <a:t>Polyvalent significance of some key terms.</a:t>
            </a:r>
          </a:p>
          <a:p>
            <a:r>
              <a:rPr lang="en-US" dirty="0" smtClean="0"/>
              <a:t>Titular and/or narrative </a:t>
            </a:r>
            <a:r>
              <a:rPr lang="en-US" dirty="0" smtClean="0"/>
              <a:t>christology</a:t>
            </a:r>
            <a:r>
              <a:rPr lang="en-US" dirty="0" smtClean="0"/>
              <a: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Trends and Approaches</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Focus on the analysis of individual titles (Son of Man, Lord, Messiah, Prophet, Word/Logos, Son of God).</a:t>
            </a:r>
          </a:p>
          <a:p>
            <a:r>
              <a:rPr lang="en-US" dirty="0" smtClean="0"/>
              <a:t>Emphasis on their conceptual background (Scriptures, Jewish tradition, Greek or Roman context) and NT usage </a:t>
            </a:r>
          </a:p>
          <a:p>
            <a:r>
              <a:rPr lang="en-US" dirty="0" smtClean="0"/>
              <a:t>Intertextual</a:t>
            </a:r>
            <a:r>
              <a:rPr lang="en-US" dirty="0" smtClean="0"/>
              <a:t> and </a:t>
            </a:r>
            <a:r>
              <a:rPr lang="en-US" dirty="0" smtClean="0"/>
              <a:t>intratextual</a:t>
            </a:r>
            <a:r>
              <a:rPr lang="en-US" dirty="0" smtClean="0"/>
              <a:t>.</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smtClean="0"/>
              <a:t>Tendency to isolate </a:t>
            </a:r>
            <a:r>
              <a:rPr lang="en-US" dirty="0" smtClean="0"/>
              <a:t>christological</a:t>
            </a:r>
            <a:r>
              <a:rPr lang="en-US" dirty="0" smtClean="0"/>
              <a:t> titles from their narrative contexts in the Gospels.</a:t>
            </a:r>
          </a:p>
          <a:p>
            <a:r>
              <a:rPr lang="en-US" dirty="0" smtClean="0"/>
              <a:t>What about other, equally significant, expressions of </a:t>
            </a:r>
            <a:r>
              <a:rPr lang="en-US" dirty="0" smtClean="0"/>
              <a:t>christology</a:t>
            </a:r>
            <a:r>
              <a:rPr lang="en-US" dirty="0" smtClean="0"/>
              <a:t>?</a:t>
            </a:r>
          </a:p>
          <a:p>
            <a:r>
              <a:rPr lang="en-US" dirty="0" smtClean="0"/>
              <a:t>Titles are one of many forms of expression.</a:t>
            </a:r>
          </a:p>
          <a:p>
            <a:r>
              <a:rPr lang="en-US" dirty="0" smtClean="0"/>
              <a:t>Various emphases and wide range of interpretations attested in the NT writings.</a:t>
            </a:r>
            <a:r>
              <a:rPr lang="en-US" dirty="0" smtClean="0"/>
              <a:t> </a:t>
            </a:r>
            <a:r>
              <a:rPr lang="en-US" dirty="0" smtClean="0"/>
              <a:t>christological</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Paul’s Missionary Journeys</a:t>
            </a:r>
            <a:endParaRPr lang="en-US" dirty="0"/>
          </a:p>
        </p:txBody>
      </p:sp>
      <p:pic>
        <p:nvPicPr>
          <p:cNvPr id="6" name="Content Placeholder 5" descr="paul-tube-map-final.png"/>
          <p:cNvPicPr>
            <a:picLocks noGrp="1" noChangeAspect="1"/>
          </p:cNvPicPr>
          <p:nvPr>
            <p:ph idx="1"/>
          </p:nvPr>
        </p:nvPicPr>
        <p:blipFill>
          <a:blip r:embed="rId2"/>
          <a:stretch>
            <a:fillRect/>
          </a:stretch>
        </p:blipFill>
        <p:spPr>
          <a:xfrm>
            <a:off x="990600" y="1417638"/>
            <a:ext cx="7239000" cy="4830762"/>
          </a:xfr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The Letters of Paul</a:t>
            </a:r>
            <a:endParaRPr lang="en-US" dirty="0"/>
          </a:p>
        </p:txBody>
      </p:sp>
      <p:sp>
        <p:nvSpPr>
          <p:cNvPr id="5" name="Content Placeholder 4"/>
          <p:cNvSpPr>
            <a:spLocks noGrp="1"/>
          </p:cNvSpPr>
          <p:nvPr>
            <p:ph sz="half" idx="1"/>
          </p:nvPr>
        </p:nvSpPr>
        <p:spPr/>
        <p:txBody>
          <a:bodyPr>
            <a:normAutofit/>
          </a:bodyPr>
          <a:lstStyle/>
          <a:p>
            <a:r>
              <a:rPr lang="en-US" dirty="0" smtClean="0"/>
              <a:t>Authentically Pauline letters, 50-60 CE:</a:t>
            </a:r>
          </a:p>
          <a:p>
            <a:pPr>
              <a:buNone/>
            </a:pPr>
            <a:r>
              <a:rPr lang="en-US" dirty="0" smtClean="0"/>
              <a:t>	</a:t>
            </a:r>
            <a:r>
              <a:rPr lang="en-US" sz="2400" dirty="0" smtClean="0">
                <a:solidFill>
                  <a:srgbClr val="FFFF00"/>
                </a:solidFill>
              </a:rPr>
              <a:t>- I Thessalonians</a:t>
            </a:r>
          </a:p>
          <a:p>
            <a:pPr>
              <a:buNone/>
            </a:pPr>
            <a:r>
              <a:rPr lang="en-US" sz="2400" dirty="0" smtClean="0">
                <a:solidFill>
                  <a:srgbClr val="FFFF00"/>
                </a:solidFill>
              </a:rPr>
              <a:t>	- Galatians</a:t>
            </a:r>
          </a:p>
          <a:p>
            <a:pPr>
              <a:buNone/>
            </a:pPr>
            <a:r>
              <a:rPr lang="en-US" sz="2400" dirty="0" smtClean="0">
                <a:solidFill>
                  <a:srgbClr val="FFFF00"/>
                </a:solidFill>
              </a:rPr>
              <a:t>	- Philippians</a:t>
            </a:r>
          </a:p>
          <a:p>
            <a:pPr>
              <a:buNone/>
            </a:pPr>
            <a:r>
              <a:rPr lang="en-US" sz="2400" dirty="0" smtClean="0">
                <a:solidFill>
                  <a:srgbClr val="FFFF00"/>
                </a:solidFill>
              </a:rPr>
              <a:t>	- I Corinthians</a:t>
            </a:r>
          </a:p>
          <a:p>
            <a:pPr>
              <a:buNone/>
            </a:pPr>
            <a:r>
              <a:rPr lang="en-US" sz="2400" dirty="0" smtClean="0">
                <a:solidFill>
                  <a:srgbClr val="FFFF00"/>
                </a:solidFill>
              </a:rPr>
              <a:t>	- 2 Corinthians</a:t>
            </a:r>
          </a:p>
          <a:p>
            <a:pPr>
              <a:buNone/>
            </a:pPr>
            <a:r>
              <a:rPr lang="en-US" sz="2400" dirty="0" smtClean="0">
                <a:solidFill>
                  <a:srgbClr val="FFFF00"/>
                </a:solidFill>
              </a:rPr>
              <a:t>	- Romans</a:t>
            </a:r>
          </a:p>
          <a:p>
            <a:pPr>
              <a:buNone/>
            </a:pPr>
            <a:r>
              <a:rPr lang="en-US" sz="2400" dirty="0" smtClean="0">
                <a:solidFill>
                  <a:srgbClr val="FFFF00"/>
                </a:solidFill>
              </a:rPr>
              <a:t>	- Philemon</a:t>
            </a:r>
          </a:p>
        </p:txBody>
      </p:sp>
      <p:sp>
        <p:nvSpPr>
          <p:cNvPr id="6" name="Content Placeholder 5"/>
          <p:cNvSpPr>
            <a:spLocks noGrp="1"/>
          </p:cNvSpPr>
          <p:nvPr>
            <p:ph sz="half" idx="2"/>
          </p:nvPr>
        </p:nvSpPr>
        <p:spPr/>
        <p:txBody>
          <a:bodyPr>
            <a:normAutofit/>
          </a:bodyPr>
          <a:lstStyle/>
          <a:p>
            <a:r>
              <a:rPr lang="en-US" dirty="0" smtClean="0"/>
              <a:t>Post-Pauline compositions:</a:t>
            </a:r>
          </a:p>
          <a:p>
            <a:pPr>
              <a:buNone/>
            </a:pPr>
            <a:r>
              <a:rPr lang="en-US" dirty="0" smtClean="0"/>
              <a:t>	</a:t>
            </a:r>
            <a:r>
              <a:rPr lang="en-US" sz="2400" dirty="0" smtClean="0">
                <a:solidFill>
                  <a:srgbClr val="FFFF00"/>
                </a:solidFill>
              </a:rPr>
              <a:t>- 2 Thessalonians</a:t>
            </a:r>
          </a:p>
          <a:p>
            <a:pPr>
              <a:buNone/>
            </a:pPr>
            <a:r>
              <a:rPr lang="en-US" sz="2400" dirty="0" smtClean="0">
                <a:solidFill>
                  <a:srgbClr val="FFFF00"/>
                </a:solidFill>
              </a:rPr>
              <a:t>	- Ephesians</a:t>
            </a:r>
          </a:p>
          <a:p>
            <a:pPr>
              <a:buNone/>
            </a:pPr>
            <a:r>
              <a:rPr lang="en-US" sz="2400" dirty="0" smtClean="0">
                <a:solidFill>
                  <a:srgbClr val="FFFF00"/>
                </a:solidFill>
              </a:rPr>
              <a:t>	- Pastoral Letters (I Timothy,</a:t>
            </a:r>
          </a:p>
          <a:p>
            <a:pPr>
              <a:buNone/>
            </a:pPr>
            <a:r>
              <a:rPr lang="en-US" sz="2400" dirty="0" smtClean="0">
                <a:solidFill>
                  <a:srgbClr val="FFFF00"/>
                </a:solidFill>
              </a:rPr>
              <a:t>	2 Timothy, Titus) 	 </a:t>
            </a:r>
          </a:p>
          <a:p>
            <a:pPr>
              <a:buNone/>
            </a:pPr>
            <a:endParaRPr lang="en-US" sz="2400" dirty="0" smtClean="0">
              <a:solidFill>
                <a:srgbClr val="FFFF00"/>
              </a:solidFill>
            </a:endParaRPr>
          </a:p>
          <a:p>
            <a:pPr>
              <a:buNone/>
            </a:pPr>
            <a:r>
              <a:rPr lang="en-US" sz="2400" dirty="0" smtClean="0">
                <a:solidFill>
                  <a:srgbClr val="FFFF00"/>
                </a:solidFill>
              </a:rPr>
              <a:t>	- Colossians?</a:t>
            </a:r>
            <a:endParaRPr lang="en-US" sz="2400" dirty="0">
              <a:solidFill>
                <a:srgbClr val="FFFF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and Christology</a:t>
            </a:r>
            <a:endParaRPr lang="en-US" dirty="0"/>
          </a:p>
        </p:txBody>
      </p:sp>
      <p:pic>
        <p:nvPicPr>
          <p:cNvPr id="5" name="Content Placeholder 4" descr="Rembrandt_-_Apostle_Paul_-_WGA19120.jpg"/>
          <p:cNvPicPr>
            <a:picLocks noGrp="1" noChangeAspect="1"/>
          </p:cNvPicPr>
          <p:nvPr>
            <p:ph sz="half" idx="1"/>
          </p:nvPr>
        </p:nvPicPr>
        <p:blipFill>
          <a:blip r:embed="rId2"/>
          <a:stretch>
            <a:fillRect/>
          </a:stretch>
        </p:blipFill>
        <p:spPr>
          <a:xfrm>
            <a:off x="583774" y="1600200"/>
            <a:ext cx="3785451" cy="4525963"/>
          </a:xfrm>
        </p:spPr>
      </p:pic>
      <p:sp>
        <p:nvSpPr>
          <p:cNvPr id="4" name="Content Placeholder 3"/>
          <p:cNvSpPr>
            <a:spLocks noGrp="1"/>
          </p:cNvSpPr>
          <p:nvPr>
            <p:ph sz="half" idx="2"/>
          </p:nvPr>
        </p:nvSpPr>
        <p:spPr/>
        <p:txBody>
          <a:bodyPr>
            <a:normAutofit fontScale="92500" lnSpcReduction="10000"/>
          </a:bodyPr>
          <a:lstStyle/>
          <a:p>
            <a:r>
              <a:rPr lang="en-US" dirty="0" smtClean="0"/>
              <a:t>No systematized discussion of </a:t>
            </a:r>
            <a:r>
              <a:rPr lang="en-US" dirty="0" smtClean="0"/>
              <a:t>christology</a:t>
            </a:r>
            <a:r>
              <a:rPr lang="en-US" dirty="0" smtClean="0"/>
              <a:t>.</a:t>
            </a:r>
          </a:p>
          <a:p>
            <a:r>
              <a:rPr lang="en-US" dirty="0" smtClean="0"/>
              <a:t>Letters occasioned by pastoral issues in individual communities (e.g. focus on the return – </a:t>
            </a:r>
            <a:r>
              <a:rPr lang="en-US" i="1" dirty="0" smtClean="0"/>
              <a:t>parousia</a:t>
            </a:r>
            <a:r>
              <a:rPr lang="en-US" i="1" dirty="0" smtClean="0"/>
              <a:t> </a:t>
            </a:r>
            <a:r>
              <a:rPr lang="en-US" dirty="0" smtClean="0"/>
              <a:t>– of the risen Christ in I Thess. 4:13-5:11).</a:t>
            </a:r>
          </a:p>
          <a:p>
            <a:r>
              <a:rPr lang="en-US" dirty="0" smtClean="0"/>
              <a:t>How consistent is Paul’s interpretation of Jesus?</a:t>
            </a: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and Jesus</a:t>
            </a:r>
            <a:endParaRPr lang="en-US" dirty="0"/>
          </a:p>
        </p:txBody>
      </p:sp>
      <p:sp>
        <p:nvSpPr>
          <p:cNvPr id="3" name="Content Placeholder 2"/>
          <p:cNvSpPr>
            <a:spLocks noGrp="1"/>
          </p:cNvSpPr>
          <p:nvPr>
            <p:ph sz="half" idx="1"/>
          </p:nvPr>
        </p:nvSpPr>
        <p:spPr/>
        <p:txBody>
          <a:bodyPr>
            <a:normAutofit fontScale="92500" lnSpcReduction="20000"/>
          </a:bodyPr>
          <a:lstStyle/>
          <a:p>
            <a:pPr>
              <a:buNone/>
            </a:pPr>
            <a:endParaRPr lang="en-US" dirty="0"/>
          </a:p>
          <a:p>
            <a:r>
              <a:rPr lang="en-US" dirty="0" smtClean="0"/>
              <a:t>Limited references to the earthly life of Jesus:</a:t>
            </a:r>
          </a:p>
          <a:p>
            <a:pPr>
              <a:buNone/>
            </a:pPr>
            <a:r>
              <a:rPr lang="en-US" dirty="0" smtClean="0"/>
              <a:t>	</a:t>
            </a:r>
            <a:r>
              <a:rPr lang="en-US" sz="2400" dirty="0" smtClean="0">
                <a:solidFill>
                  <a:srgbClr val="FFFF00"/>
                </a:solidFill>
              </a:rPr>
              <a:t>- birth to a woman under Jewish law (Gal. 4:4)</a:t>
            </a:r>
          </a:p>
          <a:p>
            <a:pPr>
              <a:buNone/>
            </a:pPr>
            <a:r>
              <a:rPr lang="en-US" sz="2400" dirty="0" smtClean="0">
                <a:solidFill>
                  <a:srgbClr val="FFFF00"/>
                </a:solidFill>
              </a:rPr>
              <a:t>	- descent from the line of David (Rom. 1:3)</a:t>
            </a:r>
          </a:p>
          <a:p>
            <a:r>
              <a:rPr lang="en-US" dirty="0" smtClean="0"/>
              <a:t>Paul’s lack of interest in the historical Jesus?</a:t>
            </a:r>
            <a:endParaRPr lang="en-US" dirty="0">
              <a:solidFill>
                <a:srgbClr val="FFFF00"/>
              </a:solidFill>
            </a:endParaRPr>
          </a:p>
        </p:txBody>
      </p:sp>
      <p:sp>
        <p:nvSpPr>
          <p:cNvPr id="4" name="Content Placeholder 3"/>
          <p:cNvSpPr>
            <a:spLocks noGrp="1"/>
          </p:cNvSpPr>
          <p:nvPr>
            <p:ph sz="half" idx="2"/>
          </p:nvPr>
        </p:nvSpPr>
        <p:spPr/>
        <p:txBody>
          <a:bodyPr>
            <a:normAutofit fontScale="92500" lnSpcReduction="20000"/>
          </a:bodyPr>
          <a:lstStyle/>
          <a:p>
            <a:r>
              <a:rPr lang="en-US" dirty="0" smtClean="0"/>
              <a:t>Use of formulaic traditions (e.g. Rom. 1:3-4)</a:t>
            </a:r>
          </a:p>
          <a:p>
            <a:r>
              <a:rPr lang="en-US" dirty="0" smtClean="0"/>
              <a:t>Many subtle allusions to Jesus’ teaching (cf. Rom. 12:14; I Cor. 7:10-11).</a:t>
            </a:r>
          </a:p>
          <a:p>
            <a:r>
              <a:rPr lang="en-US" dirty="0" smtClean="0"/>
              <a:t>Paul probably assumes that his readers were already familiar with traditions about Jesus (earlier missionary contact?).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Crucified and Risen Christ</a:t>
            </a:r>
            <a:endParaRPr lang="en-US" dirty="0"/>
          </a:p>
        </p:txBody>
      </p:sp>
      <p:sp>
        <p:nvSpPr>
          <p:cNvPr id="3" name="Content Placeholder 2"/>
          <p:cNvSpPr>
            <a:spLocks noGrp="1"/>
          </p:cNvSpPr>
          <p:nvPr>
            <p:ph idx="1"/>
          </p:nvPr>
        </p:nvSpPr>
        <p:spPr/>
        <p:txBody>
          <a:bodyPr>
            <a:normAutofit/>
          </a:bodyPr>
          <a:lstStyle/>
          <a:p>
            <a:pPr>
              <a:buNone/>
            </a:pPr>
            <a:r>
              <a:rPr lang="en-US" dirty="0" smtClean="0"/>
              <a:t>	</a:t>
            </a:r>
          </a:p>
          <a:p>
            <a:pPr>
              <a:buNone/>
            </a:pPr>
            <a:r>
              <a:rPr lang="en-US" dirty="0">
                <a:solidFill>
                  <a:srgbClr val="FFFF00"/>
                </a:solidFill>
              </a:rPr>
              <a:t>	</a:t>
            </a:r>
            <a:r>
              <a:rPr lang="en-US" dirty="0" smtClean="0">
                <a:solidFill>
                  <a:srgbClr val="FFFF00"/>
                </a:solidFill>
              </a:rPr>
              <a:t>‘Christ died for our sins in accordance with the scriptures, and that he was buried, and that he was raised on the third day in accordance with the scriptures’ (I Cor. 15:3-4).</a:t>
            </a:r>
          </a:p>
          <a:p>
            <a:pPr>
              <a:buNone/>
            </a:pPr>
            <a:r>
              <a:rPr lang="en-US" dirty="0" smtClean="0">
                <a:solidFill>
                  <a:srgbClr val="FFFF00"/>
                </a:solidFill>
              </a:rPr>
              <a:t>	</a:t>
            </a:r>
          </a:p>
          <a:p>
            <a:pPr>
              <a:buNone/>
            </a:pPr>
            <a:r>
              <a:rPr lang="en-US" dirty="0">
                <a:solidFill>
                  <a:srgbClr val="FFFF00"/>
                </a:solidFill>
              </a:rPr>
              <a:t>	</a:t>
            </a:r>
            <a:r>
              <a:rPr lang="en-US" dirty="0" smtClean="0">
                <a:solidFill>
                  <a:srgbClr val="FFFF00"/>
                </a:solidFill>
              </a:rPr>
              <a:t>‘Last of all… he appeared also to me’ (I Cor. 15:8)</a:t>
            </a:r>
            <a:endParaRPr lang="en-US" dirty="0">
              <a:solidFill>
                <a:srgbClr val="FFFF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Call-Conversion of Paul</a:t>
            </a:r>
            <a:endParaRPr lang="en-US" dirty="0"/>
          </a:p>
        </p:txBody>
      </p:sp>
      <p:pic>
        <p:nvPicPr>
          <p:cNvPr id="9" name="Content Placeholder 8" descr="road-to-damascus.jpg"/>
          <p:cNvPicPr>
            <a:picLocks noGrp="1" noChangeAspect="1"/>
          </p:cNvPicPr>
          <p:nvPr>
            <p:ph sz="half" idx="1"/>
          </p:nvPr>
        </p:nvPicPr>
        <p:blipFill>
          <a:blip r:embed="rId2"/>
          <a:stretch>
            <a:fillRect/>
          </a:stretch>
        </p:blipFill>
        <p:spPr>
          <a:xfrm>
            <a:off x="457200" y="1828800"/>
            <a:ext cx="3733800" cy="4297363"/>
          </a:xfrm>
        </p:spPr>
      </p:pic>
      <p:sp>
        <p:nvSpPr>
          <p:cNvPr id="7" name="Content Placeholder 6"/>
          <p:cNvSpPr>
            <a:spLocks noGrp="1"/>
          </p:cNvSpPr>
          <p:nvPr>
            <p:ph sz="half" idx="2"/>
          </p:nvPr>
        </p:nvSpPr>
        <p:spPr/>
        <p:txBody>
          <a:bodyPr>
            <a:normAutofit fontScale="92500" lnSpcReduction="20000"/>
          </a:bodyPr>
          <a:lstStyle/>
          <a:p>
            <a:r>
              <a:rPr lang="en-US" dirty="0" smtClean="0"/>
              <a:t>‘Call’ as a result of a revelation of the risen Lord (Gal. 1:12, 15-16).</a:t>
            </a:r>
          </a:p>
          <a:p>
            <a:r>
              <a:rPr lang="en-US" dirty="0" smtClean="0"/>
              <a:t>Significant shift as a result of this </a:t>
            </a:r>
            <a:r>
              <a:rPr lang="en-US" dirty="0" smtClean="0"/>
              <a:t>christophany</a:t>
            </a:r>
            <a:r>
              <a:rPr lang="en-US" dirty="0" smtClean="0"/>
              <a:t> experience: acceptance of claim that the crucified Jesus had been raised from the dead.</a:t>
            </a:r>
          </a:p>
          <a:p>
            <a:r>
              <a:rPr lang="en-US" dirty="0" smtClean="0"/>
              <a:t>Key factor in the development of Paul’s interpretations of Jesus.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The Christ-Event and Salvation: Adam and Christ as Representatives</a:t>
            </a:r>
            <a:endParaRPr lang="en-US" sz="3200" dirty="0"/>
          </a:p>
        </p:txBody>
      </p:sp>
      <p:sp>
        <p:nvSpPr>
          <p:cNvPr id="3" name="Content Placeholder 2"/>
          <p:cNvSpPr>
            <a:spLocks noGrp="1"/>
          </p:cNvSpPr>
          <p:nvPr>
            <p:ph sz="half" idx="1"/>
          </p:nvPr>
        </p:nvSpPr>
        <p:spPr/>
        <p:txBody>
          <a:bodyPr>
            <a:normAutofit fontScale="62500" lnSpcReduction="20000"/>
          </a:bodyPr>
          <a:lstStyle/>
          <a:p>
            <a:pPr>
              <a:buNone/>
            </a:pPr>
            <a:r>
              <a:rPr lang="en-US" dirty="0" smtClean="0"/>
              <a:t>	</a:t>
            </a:r>
            <a:r>
              <a:rPr lang="en-US" dirty="0" smtClean="0">
                <a:solidFill>
                  <a:srgbClr val="FFFF00"/>
                </a:solidFill>
              </a:rPr>
              <a:t>Therefore, just as sin came into the world through one man, and death came through sin, and so death spread to all because all have sinned – sin was indeed in the world before the law, but sin is not reckoned when there is no law. Yet death exercised dominion from Adam to Moses, even over those whose sins were not like the transgression of Adam, who is a type of the one who was to come. But the free gift is not like the trespass. For if the many died through the one man’s trespass, much more surely have the grace of God and the free gift in the grace of the one man, Jesus Christ, abounded for the many. (Romans 5:12-21, quoted: 5:12-15).</a:t>
            </a:r>
            <a:endParaRPr lang="en-US" dirty="0">
              <a:solidFill>
                <a:srgbClr val="FFFF00"/>
              </a:solidFill>
            </a:endParaRPr>
          </a:p>
        </p:txBody>
      </p:sp>
      <p:sp>
        <p:nvSpPr>
          <p:cNvPr id="4" name="Content Placeholder 3"/>
          <p:cNvSpPr>
            <a:spLocks noGrp="1"/>
          </p:cNvSpPr>
          <p:nvPr>
            <p:ph sz="half" idx="2"/>
          </p:nvPr>
        </p:nvSpPr>
        <p:spPr/>
        <p:txBody>
          <a:bodyPr>
            <a:normAutofit fontScale="62500" lnSpcReduction="20000"/>
          </a:bodyPr>
          <a:lstStyle/>
          <a:p>
            <a:pPr>
              <a:buNone/>
            </a:pPr>
            <a:r>
              <a:rPr lang="en-US" dirty="0" smtClean="0"/>
              <a:t>	</a:t>
            </a:r>
            <a:r>
              <a:rPr lang="en-US" dirty="0" smtClean="0">
                <a:solidFill>
                  <a:srgbClr val="45FFF9"/>
                </a:solidFill>
              </a:rPr>
              <a:t>But in fact Christ has been raised from the dead, the first fruits of those who have died. For since death came through a human being, the resurrection of the dead has also come through a human being; for as all die in Adam, so all will be made alive in Christ. But each in his own order: Christ the first fruits, then at his coming those who belong to Christ. (I Corinthians 15:20-23)</a:t>
            </a:r>
          </a:p>
          <a:p>
            <a:pPr>
              <a:buNone/>
            </a:pPr>
            <a:r>
              <a:rPr lang="en-US" dirty="0" smtClean="0">
                <a:solidFill>
                  <a:srgbClr val="45FFF9"/>
                </a:solidFill>
              </a:rPr>
              <a:t>	Thus, it is written, ‘The first man, Adam, became a living being’; the last Adam became a life-giving spirit… Just as we have borne the image of the man of dust, we will also bear the image of the man of heaven.</a:t>
            </a:r>
          </a:p>
          <a:p>
            <a:pPr>
              <a:buNone/>
            </a:pPr>
            <a:r>
              <a:rPr lang="en-US" dirty="0" smtClean="0">
                <a:solidFill>
                  <a:srgbClr val="45FFF9"/>
                </a:solidFill>
              </a:rPr>
              <a:t>	(I Corinthians 15:45, 49).</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Jesus as Messiah</a:t>
            </a:r>
            <a:endParaRPr lang="en-US" dirty="0"/>
          </a:p>
        </p:txBody>
      </p:sp>
      <p:sp>
        <p:nvSpPr>
          <p:cNvPr id="3" name="Content Placeholder 2"/>
          <p:cNvSpPr>
            <a:spLocks noGrp="1"/>
          </p:cNvSpPr>
          <p:nvPr>
            <p:ph sz="half" idx="1"/>
          </p:nvPr>
        </p:nvSpPr>
        <p:spPr/>
        <p:txBody>
          <a:bodyPr>
            <a:normAutofit fontScale="77500" lnSpcReduction="20000"/>
          </a:bodyPr>
          <a:lstStyle/>
          <a:p>
            <a:endParaRPr lang="en-US" sz="2400" dirty="0" smtClean="0"/>
          </a:p>
          <a:p>
            <a:r>
              <a:rPr lang="en-US" sz="2400" dirty="0" smtClean="0"/>
              <a:t>‘Christ’ is used as a second name for Jesus (Jesus Christ or Christ Jesus) rather than as a title.</a:t>
            </a:r>
          </a:p>
          <a:p>
            <a:pPr>
              <a:buNone/>
            </a:pPr>
            <a:endParaRPr lang="en-US" sz="2400" dirty="0" smtClean="0"/>
          </a:p>
          <a:p>
            <a:pPr>
              <a:buNone/>
            </a:pPr>
            <a:endParaRPr lang="en-US" sz="2400" dirty="0" smtClean="0"/>
          </a:p>
          <a:p>
            <a:r>
              <a:rPr lang="en-US" sz="2400" dirty="0" smtClean="0"/>
              <a:t>Why? The title </a:t>
            </a:r>
            <a:r>
              <a:rPr lang="en-US" sz="2400" i="1" dirty="0" smtClean="0"/>
              <a:t>christos</a:t>
            </a:r>
            <a:r>
              <a:rPr lang="en-US" sz="2400" i="1" dirty="0" smtClean="0"/>
              <a:t> </a:t>
            </a:r>
            <a:r>
              <a:rPr lang="en-US" sz="2400" dirty="0" smtClean="0"/>
              <a:t>would have little significance for Gentile readers (‘anointed or smeared with oil’).</a:t>
            </a:r>
            <a:endParaRPr lang="en-US" sz="2400" dirty="0"/>
          </a:p>
        </p:txBody>
      </p:sp>
      <p:sp>
        <p:nvSpPr>
          <p:cNvPr id="4" name="Content Placeholder 3"/>
          <p:cNvSpPr>
            <a:spLocks noGrp="1"/>
          </p:cNvSpPr>
          <p:nvPr>
            <p:ph sz="half" idx="2"/>
          </p:nvPr>
        </p:nvSpPr>
        <p:spPr/>
        <p:txBody>
          <a:bodyPr>
            <a:normAutofit fontScale="77500" lnSpcReduction="20000"/>
          </a:bodyPr>
          <a:lstStyle/>
          <a:p>
            <a:pPr>
              <a:buNone/>
            </a:pPr>
            <a:r>
              <a:rPr lang="en-US" dirty="0" smtClean="0"/>
              <a:t>	For I could wish that I myself were accursed and cut off from Christ for the sake of my own people, my kindred according to the flesh. They are Israelites, and to them belong the adoption, the glory, the covenants, the giving of the law, the worship, and the promises; to them belong the patriarchs, and from them, according to the flesh, comes the Messiah, who is over all, God blessed for ever. Amen. (Romans 9:3-5).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as ‘Son of God’</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Paul sometimes refers to Jesus as </a:t>
            </a:r>
          </a:p>
          <a:p>
            <a:pPr>
              <a:buNone/>
            </a:pPr>
            <a:r>
              <a:rPr lang="en-US" dirty="0" smtClean="0"/>
              <a:t>	- Son of God (Rom. 1:4; 2 Cor. 19; Gal. 2:20)</a:t>
            </a:r>
          </a:p>
          <a:p>
            <a:pPr>
              <a:buNone/>
            </a:pPr>
            <a:r>
              <a:rPr lang="en-US" dirty="0" smtClean="0"/>
              <a:t>	- Son (Rom. 8:3, 29; I Cor. 1:9; Gal. 4:4).</a:t>
            </a:r>
          </a:p>
          <a:p>
            <a:pPr>
              <a:buNone/>
            </a:pPr>
            <a:endParaRPr lang="en-US" dirty="0" smtClean="0"/>
          </a:p>
          <a:p>
            <a:pPr>
              <a:buNone/>
            </a:pPr>
            <a:r>
              <a:rPr lang="en-US" dirty="0" smtClean="0"/>
              <a:t>	</a:t>
            </a:r>
            <a:r>
              <a:rPr lang="en-US" dirty="0" smtClean="0">
                <a:solidFill>
                  <a:srgbClr val="FFFF00"/>
                </a:solidFill>
              </a:rPr>
              <a:t>‘God, who had set me apart before I was born and called me through his grace was pleased to reveal his Son to me, so that I might proclaim him among the Gentiles’ (Gal. 1:15-16).</a:t>
            </a:r>
          </a:p>
        </p:txBody>
      </p:sp>
      <p:sp>
        <p:nvSpPr>
          <p:cNvPr id="4" name="Content Placeholder 3"/>
          <p:cNvSpPr>
            <a:spLocks noGrp="1"/>
          </p:cNvSpPr>
          <p:nvPr>
            <p:ph sz="half" idx="2"/>
          </p:nvPr>
        </p:nvSpPr>
        <p:spPr>
          <a:xfrm>
            <a:off x="4648200" y="1417638"/>
            <a:ext cx="4267200" cy="4983162"/>
          </a:xfrm>
        </p:spPr>
        <p:txBody>
          <a:bodyPr>
            <a:normAutofit fontScale="70000" lnSpcReduction="20000"/>
          </a:bodyPr>
          <a:lstStyle/>
          <a:p>
            <a:r>
              <a:rPr lang="en-US" dirty="0" smtClean="0"/>
              <a:t>Influence of Jewish tradition where </a:t>
            </a:r>
            <a:r>
              <a:rPr lang="en-US" dirty="0" smtClean="0"/>
              <a:t>sonship</a:t>
            </a:r>
            <a:r>
              <a:rPr lang="en-US" dirty="0" smtClean="0"/>
              <a:t> language is used to denote:</a:t>
            </a:r>
          </a:p>
          <a:p>
            <a:pPr lvl="1"/>
            <a:r>
              <a:rPr lang="en-US" dirty="0" smtClean="0">
                <a:solidFill>
                  <a:srgbClr val="45FFF9"/>
                </a:solidFill>
              </a:rPr>
              <a:t>Israel (Exod. 4:22; Hos. 11:1)</a:t>
            </a:r>
          </a:p>
          <a:p>
            <a:pPr lvl="1"/>
            <a:r>
              <a:rPr lang="en-US" dirty="0" smtClean="0">
                <a:solidFill>
                  <a:srgbClr val="45FFF9"/>
                </a:solidFill>
              </a:rPr>
              <a:t>the Davidic king (2 Sam. 7:14; Ps. 2:7)</a:t>
            </a:r>
          </a:p>
          <a:p>
            <a:pPr lvl="1"/>
            <a:r>
              <a:rPr lang="en-US" dirty="0" smtClean="0">
                <a:solidFill>
                  <a:srgbClr val="45FFF9"/>
                </a:solidFill>
              </a:rPr>
              <a:t>the Davidic Messiah (4QFlorilegium 1:10-13).</a:t>
            </a:r>
          </a:p>
          <a:p>
            <a:pPr lvl="1">
              <a:buNone/>
            </a:pPr>
            <a:endParaRPr lang="en-US" dirty="0" smtClean="0">
              <a:solidFill>
                <a:srgbClr val="45FFF9"/>
              </a:solidFill>
            </a:endParaRPr>
          </a:p>
          <a:p>
            <a:r>
              <a:rPr lang="en-US" dirty="0" smtClean="0"/>
              <a:t>‘Paul did not employ the language of divine </a:t>
            </a:r>
            <a:r>
              <a:rPr lang="en-US" dirty="0" smtClean="0"/>
              <a:t>sonship</a:t>
            </a:r>
            <a:r>
              <a:rPr lang="en-US" dirty="0" smtClean="0"/>
              <a:t> primarily to claim that Jesus was divine.  Essentially Paul’s references to Jesus as God’s “Son” communicate Jesus’ unique status and intimate relationship to God. But the contexts of these references supply several additional and more particular nuances to the term’ (Larry </a:t>
            </a:r>
            <a:r>
              <a:rPr lang="en-US" dirty="0" smtClean="0"/>
              <a:t>Hurtado</a:t>
            </a:r>
            <a:r>
              <a:rPr lang="en-US" dirty="0" smtClean="0"/>
              <a:t>).</a:t>
            </a:r>
            <a:r>
              <a:rPr lang="en-US" dirty="0" smtClean="0"/>
              <a:t> </a:t>
            </a:r>
            <a:endParaRPr lang="en-US" dirty="0" smtClean="0">
              <a:solidFill>
                <a:srgbClr val="45FFF9"/>
              </a:solidFill>
            </a:endParaRPr>
          </a:p>
          <a:p>
            <a:pPr lvl="1">
              <a:buNone/>
            </a:pPr>
            <a:endParaRPr lang="en-US" dirty="0">
              <a:solidFill>
                <a:srgbClr val="45FFF9"/>
              </a:solidFill>
            </a:endParaRPr>
          </a:p>
          <a:p>
            <a:pPr lvl="1">
              <a:buNone/>
            </a:pPr>
            <a:endParaRPr lang="en-US" dirty="0">
              <a:solidFill>
                <a:srgbClr val="45FFF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Paul’s Use of Earlier Tradition?</a:t>
            </a:r>
            <a:endParaRPr lang="en-US" dirty="0"/>
          </a:p>
        </p:txBody>
      </p:sp>
      <p:sp>
        <p:nvSpPr>
          <p:cNvPr id="3" name="Content Placeholder 2"/>
          <p:cNvSpPr>
            <a:spLocks noGrp="1"/>
          </p:cNvSpPr>
          <p:nvPr>
            <p:ph sz="half" idx="1"/>
          </p:nvPr>
        </p:nvSpPr>
        <p:spPr/>
        <p:txBody>
          <a:bodyPr>
            <a:normAutofit fontScale="85000" lnSpcReduction="20000"/>
          </a:bodyPr>
          <a:lstStyle/>
          <a:p>
            <a:pPr>
              <a:buNone/>
            </a:pPr>
            <a:r>
              <a:rPr lang="en-US" dirty="0" smtClean="0"/>
              <a:t>	</a:t>
            </a:r>
            <a:r>
              <a:rPr lang="en-US" dirty="0" smtClean="0">
                <a:solidFill>
                  <a:srgbClr val="FFFF00"/>
                </a:solidFill>
              </a:rPr>
              <a:t>The Gospel concerning his Son, who was descended from David according to the flesh and was appointed (or declared) to be Son of God in power according to the spirit of holiness by resurrection from the dead, Jesus Christ our Lord’ (Rom. 1:3-4).</a:t>
            </a:r>
          </a:p>
          <a:p>
            <a:pPr>
              <a:buNone/>
            </a:pPr>
            <a:endParaRPr lang="en-US" dirty="0" smtClean="0">
              <a:solidFill>
                <a:srgbClr val="FFFF00"/>
              </a:solidFill>
            </a:endParaRPr>
          </a:p>
          <a:p>
            <a:pPr>
              <a:buNone/>
            </a:pPr>
            <a:r>
              <a:rPr lang="en-US" dirty="0" smtClean="0">
                <a:solidFill>
                  <a:srgbClr val="FFFF00"/>
                </a:solidFill>
              </a:rPr>
              <a:t>	</a:t>
            </a:r>
            <a:r>
              <a:rPr lang="en-US" dirty="0" smtClean="0"/>
              <a:t>Echoes of Davidic traditions (2 Sam. 7:12-14)</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smtClean="0"/>
              <a:t>Kerygmatic</a:t>
            </a:r>
            <a:r>
              <a:rPr lang="en-US" dirty="0" smtClean="0"/>
              <a:t> formula (earlier than Paul).</a:t>
            </a:r>
          </a:p>
          <a:p>
            <a:r>
              <a:rPr lang="en-US" dirty="0" smtClean="0"/>
              <a:t>Jesus’ earthly status as ‘Son of David’ and his installation as ‘Son of God’ in power by virtue of his resurrection.</a:t>
            </a:r>
          </a:p>
          <a:p>
            <a:r>
              <a:rPr lang="en-US" dirty="0" smtClean="0"/>
              <a:t>Does Jesus become ‘Son of God’ on the occasion of his resurrection?</a:t>
            </a:r>
          </a:p>
          <a:p>
            <a:r>
              <a:rPr lang="en-US" dirty="0" smtClean="0"/>
              <a:t>Has Paul added the words ‘in power’ to tone down the sense that he was (later) appointed as Son?</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as ‘Lord’</a:t>
            </a:r>
            <a:endParaRPr lang="en-US" dirty="0"/>
          </a:p>
        </p:txBody>
      </p:sp>
      <p:sp>
        <p:nvSpPr>
          <p:cNvPr id="3" name="Content Placeholder 2"/>
          <p:cNvSpPr>
            <a:spLocks noGrp="1"/>
          </p:cNvSpPr>
          <p:nvPr>
            <p:ph sz="half" idx="1"/>
          </p:nvPr>
        </p:nvSpPr>
        <p:spPr/>
        <p:txBody>
          <a:bodyPr>
            <a:normAutofit fontScale="85000" lnSpcReduction="20000"/>
          </a:bodyPr>
          <a:lstStyle/>
          <a:p>
            <a:r>
              <a:rPr lang="en-US" i="1" dirty="0" smtClean="0"/>
              <a:t>Kyrios</a:t>
            </a:r>
            <a:r>
              <a:rPr lang="en-US" dirty="0" smtClean="0"/>
              <a:t> is Paul’s </a:t>
            </a:r>
            <a:r>
              <a:rPr lang="en-US" dirty="0" smtClean="0"/>
              <a:t>favoured</a:t>
            </a:r>
            <a:r>
              <a:rPr lang="en-US" dirty="0" smtClean="0"/>
              <a:t> </a:t>
            </a:r>
            <a:r>
              <a:rPr lang="en-US" dirty="0" smtClean="0"/>
              <a:t>christological</a:t>
            </a:r>
            <a:r>
              <a:rPr lang="en-US" dirty="0" smtClean="0"/>
              <a:t> title in his letters.  </a:t>
            </a:r>
          </a:p>
          <a:p>
            <a:r>
              <a:rPr lang="en-US" dirty="0" smtClean="0"/>
              <a:t>It defines Jesus’ relationship with and status in relation to all believers.</a:t>
            </a:r>
          </a:p>
          <a:p>
            <a:r>
              <a:rPr lang="en-US" dirty="0" smtClean="0"/>
              <a:t>‘Jesus is Lord’ (Rom. 10:9; I Cor. 12:3).</a:t>
            </a:r>
          </a:p>
          <a:p>
            <a:r>
              <a:rPr lang="en-US" dirty="0" smtClean="0"/>
              <a:t>Paul betrays awareness of its use as a title for deities and emperors (cf. I Cor. 8:5: ‘many lords’).</a:t>
            </a:r>
          </a:p>
          <a:p>
            <a:r>
              <a:rPr lang="en-US" dirty="0" smtClean="0"/>
              <a:t> </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smtClean="0"/>
              <a:t>Use of </a:t>
            </a:r>
            <a:r>
              <a:rPr lang="en-US" i="1" dirty="0" smtClean="0"/>
              <a:t>kyrios</a:t>
            </a:r>
            <a:r>
              <a:rPr lang="en-US" i="1" dirty="0" smtClean="0"/>
              <a:t> </a:t>
            </a:r>
            <a:r>
              <a:rPr lang="en-US" dirty="0" smtClean="0"/>
              <a:t>for God in many quotations from the scriptures.</a:t>
            </a:r>
          </a:p>
          <a:p>
            <a:pPr>
              <a:buNone/>
            </a:pPr>
            <a:endParaRPr lang="en-US" dirty="0" smtClean="0"/>
          </a:p>
          <a:p>
            <a:r>
              <a:rPr lang="en-US" dirty="0" smtClean="0"/>
              <a:t>Use of </a:t>
            </a:r>
            <a:r>
              <a:rPr lang="en-US" i="1" dirty="0" smtClean="0"/>
              <a:t>kyrios</a:t>
            </a:r>
            <a:r>
              <a:rPr lang="en-US" i="1" dirty="0" smtClean="0"/>
              <a:t> </a:t>
            </a:r>
            <a:r>
              <a:rPr lang="en-US" dirty="0" smtClean="0"/>
              <a:t>in context of the confession of Jesus as Lord: ‘The same Lord is Lord of all and is generous to all who call on him. For “everyone who calls on the name of the Lord shall be saved” (Joel 2:32)’.</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Hymn to Christ (Philippians 2:6-11)</a:t>
            </a:r>
            <a:endParaRPr lang="en-US" dirty="0"/>
          </a:p>
        </p:txBody>
      </p:sp>
      <p:sp>
        <p:nvSpPr>
          <p:cNvPr id="6" name="Content Placeholder 5"/>
          <p:cNvSpPr>
            <a:spLocks noGrp="1"/>
          </p:cNvSpPr>
          <p:nvPr>
            <p:ph sz="half" idx="1"/>
          </p:nvPr>
        </p:nvSpPr>
        <p:spPr/>
        <p:txBody>
          <a:bodyPr>
            <a:normAutofit fontScale="85000" lnSpcReduction="20000"/>
          </a:bodyPr>
          <a:lstStyle/>
          <a:p>
            <a:pPr>
              <a:buNone/>
            </a:pPr>
            <a:r>
              <a:rPr lang="en-US" dirty="0" smtClean="0"/>
              <a:t>	</a:t>
            </a:r>
            <a:r>
              <a:rPr lang="en-US" baseline="30000" dirty="0" smtClean="0"/>
              <a:t>6 </a:t>
            </a:r>
            <a:r>
              <a:rPr lang="en-US" dirty="0" smtClean="0"/>
              <a:t>Who, though he was in the form of God, did not regard equality with God as something to be exploited,</a:t>
            </a:r>
          </a:p>
          <a:p>
            <a:pPr>
              <a:buNone/>
            </a:pPr>
            <a:r>
              <a:rPr lang="en-US" dirty="0" smtClean="0"/>
              <a:t>	</a:t>
            </a:r>
            <a:r>
              <a:rPr lang="en-US" baseline="30000" dirty="0" smtClean="0"/>
              <a:t>7 </a:t>
            </a:r>
            <a:r>
              <a:rPr lang="en-US" dirty="0" smtClean="0"/>
              <a:t>but emptied himself, taking the form of a slave, being born in human likeness.</a:t>
            </a:r>
          </a:p>
          <a:p>
            <a:pPr>
              <a:buNone/>
            </a:pPr>
            <a:r>
              <a:rPr lang="en-US" dirty="0" smtClean="0"/>
              <a:t>	And being found in human form, </a:t>
            </a:r>
            <a:r>
              <a:rPr lang="en-US" baseline="30000" dirty="0" smtClean="0"/>
              <a:t>8 </a:t>
            </a:r>
            <a:r>
              <a:rPr lang="en-US" dirty="0" smtClean="0"/>
              <a:t>he humbled himself and became obedient to the point of death – </a:t>
            </a:r>
          </a:p>
          <a:p>
            <a:pPr>
              <a:buNone/>
            </a:pPr>
            <a:r>
              <a:rPr lang="en-US" dirty="0" smtClean="0"/>
              <a:t>	even death on a cross.</a:t>
            </a:r>
            <a:endParaRPr lang="en-US" dirty="0"/>
          </a:p>
        </p:txBody>
      </p:sp>
      <p:sp>
        <p:nvSpPr>
          <p:cNvPr id="7" name="Content Placeholder 6"/>
          <p:cNvSpPr>
            <a:spLocks noGrp="1"/>
          </p:cNvSpPr>
          <p:nvPr>
            <p:ph sz="half" idx="2"/>
          </p:nvPr>
        </p:nvSpPr>
        <p:spPr/>
        <p:txBody>
          <a:bodyPr>
            <a:normAutofit fontScale="85000" lnSpcReduction="20000"/>
          </a:bodyPr>
          <a:lstStyle/>
          <a:p>
            <a:pPr>
              <a:buNone/>
            </a:pPr>
            <a:r>
              <a:rPr lang="en-US" dirty="0" smtClean="0"/>
              <a:t>	</a:t>
            </a:r>
            <a:r>
              <a:rPr lang="en-US" baseline="30000" dirty="0" smtClean="0">
                <a:solidFill>
                  <a:srgbClr val="FFFF00"/>
                </a:solidFill>
              </a:rPr>
              <a:t>9 </a:t>
            </a:r>
            <a:r>
              <a:rPr lang="en-US" dirty="0" smtClean="0">
                <a:solidFill>
                  <a:srgbClr val="FFFF00"/>
                </a:solidFill>
              </a:rPr>
              <a:t>Therefore God also highly exalted him and gave him the name that is above every name,</a:t>
            </a:r>
          </a:p>
          <a:p>
            <a:pPr>
              <a:buNone/>
            </a:pPr>
            <a:r>
              <a:rPr lang="en-US" dirty="0" smtClean="0">
                <a:solidFill>
                  <a:srgbClr val="FFFF00"/>
                </a:solidFill>
              </a:rPr>
              <a:t>	</a:t>
            </a:r>
            <a:r>
              <a:rPr lang="en-US" baseline="30000" dirty="0" smtClean="0">
                <a:solidFill>
                  <a:srgbClr val="FFFF00"/>
                </a:solidFill>
              </a:rPr>
              <a:t>10 </a:t>
            </a:r>
            <a:r>
              <a:rPr lang="en-US" dirty="0" smtClean="0">
                <a:solidFill>
                  <a:srgbClr val="FFFF00"/>
                </a:solidFill>
              </a:rPr>
              <a:t>so that at the name of Jesus every knee should bend, in heaven and on earth, and under the earth, </a:t>
            </a:r>
          </a:p>
          <a:p>
            <a:pPr>
              <a:buNone/>
            </a:pPr>
            <a:r>
              <a:rPr lang="en-US" dirty="0" smtClean="0">
                <a:solidFill>
                  <a:srgbClr val="FFFF00"/>
                </a:solidFill>
              </a:rPr>
              <a:t>	</a:t>
            </a:r>
            <a:r>
              <a:rPr lang="en-US" baseline="30000" dirty="0" smtClean="0">
                <a:solidFill>
                  <a:srgbClr val="FFFF00"/>
                </a:solidFill>
              </a:rPr>
              <a:t>11 </a:t>
            </a:r>
            <a:r>
              <a:rPr lang="en-US" dirty="0" smtClean="0">
                <a:solidFill>
                  <a:srgbClr val="FFFF00"/>
                </a:solidFill>
              </a:rPr>
              <a:t>and every tongue should confess that Jesus Christ is Lord, to the glory of God the Father. </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Christ is Lord</a:t>
            </a:r>
            <a:endParaRPr lang="en-US" dirty="0"/>
          </a:p>
        </p:txBody>
      </p:sp>
      <p:sp>
        <p:nvSpPr>
          <p:cNvPr id="3" name="Content Placeholder 2"/>
          <p:cNvSpPr>
            <a:spLocks noGrp="1"/>
          </p:cNvSpPr>
          <p:nvPr>
            <p:ph sz="half" idx="1"/>
          </p:nvPr>
        </p:nvSpPr>
        <p:spPr/>
        <p:txBody>
          <a:bodyPr>
            <a:normAutofit fontScale="92500" lnSpcReduction="20000"/>
          </a:bodyPr>
          <a:lstStyle/>
          <a:p>
            <a:pPr>
              <a:buNone/>
            </a:pPr>
            <a:r>
              <a:rPr lang="en-US" baseline="30000" dirty="0" smtClean="0">
                <a:solidFill>
                  <a:srgbClr val="FFFF00"/>
                </a:solidFill>
              </a:rPr>
              <a:t>	9 </a:t>
            </a:r>
            <a:r>
              <a:rPr lang="en-US" dirty="0" smtClean="0">
                <a:solidFill>
                  <a:srgbClr val="FFFF00"/>
                </a:solidFill>
              </a:rPr>
              <a:t>Therefore God also highly exalted him and gave him the name that is above every name,</a:t>
            </a:r>
          </a:p>
          <a:p>
            <a:pPr>
              <a:buNone/>
            </a:pPr>
            <a:r>
              <a:rPr lang="en-US" dirty="0" smtClean="0">
                <a:solidFill>
                  <a:srgbClr val="FFFF00"/>
                </a:solidFill>
              </a:rPr>
              <a:t>	</a:t>
            </a:r>
            <a:r>
              <a:rPr lang="en-US" baseline="30000" dirty="0" smtClean="0">
                <a:solidFill>
                  <a:srgbClr val="FFFF00"/>
                </a:solidFill>
              </a:rPr>
              <a:t>10 </a:t>
            </a:r>
            <a:r>
              <a:rPr lang="en-US" dirty="0" smtClean="0">
                <a:solidFill>
                  <a:srgbClr val="FFFF00"/>
                </a:solidFill>
              </a:rPr>
              <a:t>so that at the name of Jesus every knee should bend, in heaven and on earth, and under the earth, </a:t>
            </a:r>
          </a:p>
          <a:p>
            <a:pPr>
              <a:buNone/>
            </a:pPr>
            <a:r>
              <a:rPr lang="en-US" dirty="0" smtClean="0">
                <a:solidFill>
                  <a:srgbClr val="FFFF00"/>
                </a:solidFill>
              </a:rPr>
              <a:t>	</a:t>
            </a:r>
            <a:r>
              <a:rPr lang="en-US" baseline="30000" dirty="0" smtClean="0">
                <a:solidFill>
                  <a:srgbClr val="FFFF00"/>
                </a:solidFill>
              </a:rPr>
              <a:t>11 </a:t>
            </a:r>
            <a:r>
              <a:rPr lang="en-US" dirty="0" smtClean="0">
                <a:solidFill>
                  <a:srgbClr val="FFFF00"/>
                </a:solidFill>
              </a:rPr>
              <a:t>and every tongue should confess that Jesus Christ is Lord, to the glory of God the Father. </a:t>
            </a:r>
          </a:p>
          <a:p>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Exaltation of Jesus described in lofty terms.</a:t>
            </a:r>
          </a:p>
          <a:p>
            <a:r>
              <a:rPr lang="en-US" dirty="0" smtClean="0"/>
              <a:t>Jesus is proclaimed worthy of the </a:t>
            </a:r>
            <a:r>
              <a:rPr lang="en-US" dirty="0" smtClean="0"/>
              <a:t>honour</a:t>
            </a:r>
            <a:r>
              <a:rPr lang="en-US" dirty="0" smtClean="0"/>
              <a:t> normally reserved for God.</a:t>
            </a:r>
          </a:p>
          <a:p>
            <a:r>
              <a:rPr lang="en-US" dirty="0" smtClean="0"/>
              <a:t>He is given God’s own name (</a:t>
            </a:r>
            <a:r>
              <a:rPr lang="en-US" i="1" dirty="0" smtClean="0"/>
              <a:t>kyrios</a:t>
            </a:r>
            <a:r>
              <a:rPr lang="en-US" i="1" dirty="0" smtClean="0"/>
              <a:t> - </a:t>
            </a:r>
            <a:r>
              <a:rPr lang="en-US" dirty="0" smtClean="0"/>
              <a:t>YHWH).</a:t>
            </a:r>
          </a:p>
          <a:p>
            <a:r>
              <a:rPr lang="en-US" dirty="0" smtClean="0"/>
              <a:t>Verse 10 quotes Isaiah 45:23, which refers to God in its original context.</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Paul, Christology and Monotheism</a:t>
            </a:r>
            <a:endParaRPr lang="en-US" dirty="0"/>
          </a:p>
        </p:txBody>
      </p:sp>
      <p:sp>
        <p:nvSpPr>
          <p:cNvPr id="6" name="Content Placeholder 5"/>
          <p:cNvSpPr>
            <a:spLocks noGrp="1"/>
          </p:cNvSpPr>
          <p:nvPr>
            <p:ph sz="half" idx="1"/>
          </p:nvPr>
        </p:nvSpPr>
        <p:spPr/>
        <p:txBody>
          <a:bodyPr>
            <a:normAutofit fontScale="92500" lnSpcReduction="20000"/>
          </a:bodyPr>
          <a:lstStyle/>
          <a:p>
            <a:r>
              <a:rPr lang="en-US" dirty="0" smtClean="0"/>
              <a:t>Paul associates Christ with God in the closest of terms.</a:t>
            </a:r>
          </a:p>
          <a:p>
            <a:r>
              <a:rPr lang="en-US" dirty="0" smtClean="0"/>
              <a:t>No conflict with his monotheistic beliefs: the hymn ends by highlighting God’s sovereignty (‘to the glory of God the Father’).</a:t>
            </a:r>
          </a:p>
          <a:p>
            <a:r>
              <a:rPr lang="en-US" dirty="0" smtClean="0"/>
              <a:t>Inclusion of Christ in expressions of commitment to the one God.</a:t>
            </a:r>
          </a:p>
          <a:p>
            <a:endParaRPr lang="en-US" dirty="0"/>
          </a:p>
        </p:txBody>
      </p:sp>
      <p:sp>
        <p:nvSpPr>
          <p:cNvPr id="7" name="Content Placeholder 6"/>
          <p:cNvSpPr>
            <a:spLocks noGrp="1"/>
          </p:cNvSpPr>
          <p:nvPr>
            <p:ph sz="half" idx="2"/>
          </p:nvPr>
        </p:nvSpPr>
        <p:spPr/>
        <p:txBody>
          <a:bodyPr>
            <a:normAutofit fontScale="92500" lnSpcReduction="20000"/>
          </a:bodyPr>
          <a:lstStyle/>
          <a:p>
            <a:pPr>
              <a:buNone/>
            </a:pPr>
            <a:r>
              <a:rPr lang="en-US" dirty="0" smtClean="0"/>
              <a:t>	</a:t>
            </a:r>
            <a:r>
              <a:rPr lang="en-US" i="1" dirty="0" smtClean="0"/>
              <a:t>Shema</a:t>
            </a:r>
            <a:r>
              <a:rPr lang="en-US" i="1" dirty="0" smtClean="0"/>
              <a:t> </a:t>
            </a:r>
            <a:r>
              <a:rPr lang="en-US" dirty="0" smtClean="0"/>
              <a:t>(Deut. 6:4): ‘Hear, O Israel: The Lord our God is </a:t>
            </a:r>
            <a:r>
              <a:rPr lang="en-US" u="sng" dirty="0" smtClean="0"/>
              <a:t>one Lord</a:t>
            </a:r>
            <a:r>
              <a:rPr lang="en-US" dirty="0" smtClean="0"/>
              <a:t>’.</a:t>
            </a:r>
          </a:p>
          <a:p>
            <a:pPr>
              <a:buNone/>
            </a:pPr>
            <a:endParaRPr lang="en-US" dirty="0" smtClean="0"/>
          </a:p>
          <a:p>
            <a:pPr>
              <a:buNone/>
            </a:pPr>
            <a:r>
              <a:rPr lang="en-US" dirty="0" smtClean="0">
                <a:solidFill>
                  <a:srgbClr val="41EDFF"/>
                </a:solidFill>
              </a:rPr>
              <a:t>	‘Yet for us there is </a:t>
            </a:r>
            <a:r>
              <a:rPr lang="en-US" u="sng" dirty="0" smtClean="0">
                <a:solidFill>
                  <a:srgbClr val="41EDFF"/>
                </a:solidFill>
              </a:rPr>
              <a:t>one God</a:t>
            </a:r>
            <a:r>
              <a:rPr lang="en-US" dirty="0" smtClean="0">
                <a:solidFill>
                  <a:srgbClr val="41EDFF"/>
                </a:solidFill>
              </a:rPr>
              <a:t>, the Father, from whom are all things and for whom we exist, and </a:t>
            </a:r>
            <a:r>
              <a:rPr lang="en-US" u="sng" dirty="0" smtClean="0">
                <a:solidFill>
                  <a:srgbClr val="41EDFF"/>
                </a:solidFill>
              </a:rPr>
              <a:t>one Lord</a:t>
            </a:r>
            <a:r>
              <a:rPr lang="en-US" dirty="0" smtClean="0">
                <a:solidFill>
                  <a:srgbClr val="41EDFF"/>
                </a:solidFill>
              </a:rPr>
              <a:t>, Jesus Christ, through whom are all things and through whom we exist’ (I Cor. 8:6).</a:t>
            </a:r>
          </a:p>
          <a:p>
            <a:pPr>
              <a:buNone/>
            </a:pP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Pre-existence?</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God has sent his Son (Gal. 4:4; Rom. 8:3) – commissioning of a ‘prophet’ or sending from another mode of being?</a:t>
            </a:r>
          </a:p>
          <a:p>
            <a:r>
              <a:rPr lang="en-US" dirty="0" smtClean="0"/>
              <a:t>Wisdom motifs are now applied to Christ:</a:t>
            </a:r>
          </a:p>
          <a:p>
            <a:pPr>
              <a:buNone/>
            </a:pPr>
            <a:r>
              <a:rPr lang="en-US" dirty="0" smtClean="0"/>
              <a:t>	- ‘the image of the invisible God’ (Col. 1:15; cf. Wisdom of Solomon 7:26: ‘the image of God’s goodness’)</a:t>
            </a:r>
          </a:p>
          <a:p>
            <a:pPr>
              <a:buNone/>
            </a:pPr>
            <a:r>
              <a:rPr lang="en-US" dirty="0" smtClean="0"/>
              <a:t>	- Christ as the agent of creation (cf. Prov. 8:30; Wisdom 7:22)</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Pre-existence in ideal rather than personal terms (James Dunn)?</a:t>
            </a:r>
          </a:p>
          <a:p>
            <a:r>
              <a:rPr lang="en-US" dirty="0" smtClean="0"/>
              <a:t>Attempt to use metaphorical language to bridge the gap between God and his world.</a:t>
            </a:r>
          </a:p>
          <a:p>
            <a:r>
              <a:rPr lang="en-US" dirty="0" smtClean="0"/>
              <a:t>Has Paul modified this model to a certain degree?</a:t>
            </a:r>
          </a:p>
          <a:p>
            <a:r>
              <a:rPr lang="en-US" dirty="0" smtClean="0"/>
              <a:t>In his letters the subject is not a divine attribute (e.g. Wisdom) or function (agent of creation) but Jesus as a concrete historical figure who is named ‘Lord’ and ‘Son’.</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Hymn to Christ (Philippians 2:6-11)</a:t>
            </a:r>
            <a:endParaRPr lang="en-US" dirty="0"/>
          </a:p>
        </p:txBody>
      </p:sp>
      <p:sp>
        <p:nvSpPr>
          <p:cNvPr id="6" name="Content Placeholder 5"/>
          <p:cNvSpPr>
            <a:spLocks noGrp="1"/>
          </p:cNvSpPr>
          <p:nvPr>
            <p:ph sz="half" idx="1"/>
          </p:nvPr>
        </p:nvSpPr>
        <p:spPr/>
        <p:txBody>
          <a:bodyPr>
            <a:normAutofit fontScale="85000" lnSpcReduction="20000"/>
          </a:bodyPr>
          <a:lstStyle/>
          <a:p>
            <a:pPr>
              <a:buNone/>
            </a:pPr>
            <a:r>
              <a:rPr lang="en-US" dirty="0" smtClean="0"/>
              <a:t>	</a:t>
            </a:r>
            <a:r>
              <a:rPr lang="en-US" baseline="30000" dirty="0" smtClean="0">
                <a:solidFill>
                  <a:srgbClr val="FFFF00"/>
                </a:solidFill>
              </a:rPr>
              <a:t>6 </a:t>
            </a:r>
            <a:r>
              <a:rPr lang="en-US" dirty="0" smtClean="0">
                <a:solidFill>
                  <a:srgbClr val="FFFF00"/>
                </a:solidFill>
              </a:rPr>
              <a:t>Who, though he was in the form of God, did not regard equality with God as something to be exploited,</a:t>
            </a:r>
          </a:p>
          <a:p>
            <a:pPr>
              <a:buNone/>
            </a:pPr>
            <a:r>
              <a:rPr lang="en-US" dirty="0" smtClean="0">
                <a:solidFill>
                  <a:srgbClr val="FFFF00"/>
                </a:solidFill>
              </a:rPr>
              <a:t>	</a:t>
            </a:r>
            <a:r>
              <a:rPr lang="en-US" baseline="30000" dirty="0" smtClean="0">
                <a:solidFill>
                  <a:srgbClr val="FFFF00"/>
                </a:solidFill>
              </a:rPr>
              <a:t>7 </a:t>
            </a:r>
            <a:r>
              <a:rPr lang="en-US" dirty="0" smtClean="0">
                <a:solidFill>
                  <a:srgbClr val="FFFF00"/>
                </a:solidFill>
              </a:rPr>
              <a:t>but emptied himself, taking the form of a slave, being born in human likeness.</a:t>
            </a:r>
          </a:p>
          <a:p>
            <a:pPr>
              <a:buNone/>
            </a:pPr>
            <a:r>
              <a:rPr lang="en-US" dirty="0" smtClean="0">
                <a:solidFill>
                  <a:srgbClr val="FFFF00"/>
                </a:solidFill>
              </a:rPr>
              <a:t>	And being found in human form, </a:t>
            </a:r>
            <a:r>
              <a:rPr lang="en-US" baseline="30000" dirty="0" smtClean="0">
                <a:solidFill>
                  <a:srgbClr val="FFFF00"/>
                </a:solidFill>
              </a:rPr>
              <a:t>8 </a:t>
            </a:r>
            <a:r>
              <a:rPr lang="en-US" dirty="0" smtClean="0">
                <a:solidFill>
                  <a:srgbClr val="FFFF00"/>
                </a:solidFill>
              </a:rPr>
              <a:t>he humbled himself and became obedient to the point of death – </a:t>
            </a:r>
          </a:p>
          <a:p>
            <a:pPr>
              <a:buNone/>
            </a:pPr>
            <a:r>
              <a:rPr lang="en-US" dirty="0" smtClean="0">
                <a:solidFill>
                  <a:srgbClr val="FFFF00"/>
                </a:solidFill>
              </a:rPr>
              <a:t>	even death on a cross.</a:t>
            </a:r>
            <a:endParaRPr lang="en-US" dirty="0">
              <a:solidFill>
                <a:srgbClr val="FFFF00"/>
              </a:solidFill>
            </a:endParaRPr>
          </a:p>
        </p:txBody>
      </p:sp>
      <p:sp>
        <p:nvSpPr>
          <p:cNvPr id="7" name="Content Placeholder 6"/>
          <p:cNvSpPr>
            <a:spLocks noGrp="1"/>
          </p:cNvSpPr>
          <p:nvPr>
            <p:ph sz="half" idx="2"/>
          </p:nvPr>
        </p:nvSpPr>
        <p:spPr/>
        <p:txBody>
          <a:bodyPr>
            <a:normAutofit fontScale="85000" lnSpcReduction="20000"/>
          </a:bodyPr>
          <a:lstStyle/>
          <a:p>
            <a:pPr>
              <a:buNone/>
            </a:pPr>
            <a:r>
              <a:rPr lang="en-US" dirty="0" smtClean="0"/>
              <a:t>	</a:t>
            </a:r>
            <a:r>
              <a:rPr lang="en-US" baseline="30000" dirty="0" smtClean="0"/>
              <a:t>9 </a:t>
            </a:r>
            <a:r>
              <a:rPr lang="en-US" dirty="0" smtClean="0"/>
              <a:t>Therefore God also highly exalted him and gave him the name that is above every name,</a:t>
            </a:r>
          </a:p>
          <a:p>
            <a:pPr>
              <a:buNone/>
            </a:pPr>
            <a:r>
              <a:rPr lang="en-US" dirty="0" smtClean="0"/>
              <a:t>	</a:t>
            </a:r>
            <a:r>
              <a:rPr lang="en-US" baseline="30000" dirty="0" smtClean="0"/>
              <a:t>10 </a:t>
            </a:r>
            <a:r>
              <a:rPr lang="en-US" dirty="0" smtClean="0"/>
              <a:t>so that at the name of Jesus every knee should bend, in heaven and on earth, and under the earth, </a:t>
            </a:r>
          </a:p>
          <a:p>
            <a:pPr>
              <a:buNone/>
            </a:pPr>
            <a:r>
              <a:rPr lang="en-US" dirty="0" smtClean="0"/>
              <a:t>	</a:t>
            </a:r>
            <a:r>
              <a:rPr lang="en-US" baseline="30000" dirty="0" smtClean="0"/>
              <a:t>11 </a:t>
            </a:r>
            <a:r>
              <a:rPr lang="en-US" dirty="0" smtClean="0"/>
              <a:t>and every tongue should confess that Jesus Christ is Lord, to the glory of God the Father. </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as ‘the Form of God’</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solidFill>
                  <a:srgbClr val="FFFF00"/>
                </a:solidFill>
              </a:rPr>
              <a:t>Reference to Jesus’ divine status </a:t>
            </a:r>
            <a:r>
              <a:rPr lang="en-US" i="1" dirty="0" smtClean="0">
                <a:solidFill>
                  <a:srgbClr val="FFFF00"/>
                </a:solidFill>
              </a:rPr>
              <a:t>before </a:t>
            </a:r>
            <a:r>
              <a:rPr lang="en-US" dirty="0" smtClean="0">
                <a:solidFill>
                  <a:srgbClr val="FFFF00"/>
                </a:solidFill>
              </a:rPr>
              <a:t>his earthly existence?</a:t>
            </a:r>
          </a:p>
          <a:p>
            <a:r>
              <a:rPr lang="en-US" dirty="0" smtClean="0"/>
              <a:t>He did not seek to </a:t>
            </a:r>
            <a:r>
              <a:rPr lang="en-US" dirty="0" smtClean="0">
                <a:solidFill>
                  <a:srgbClr val="45FFF9"/>
                </a:solidFill>
              </a:rPr>
              <a:t>exploit </a:t>
            </a:r>
            <a:r>
              <a:rPr lang="en-US" dirty="0" smtClean="0"/>
              <a:t>his equality with God, but assumed the status of a slave and humbled himself, even unto death.</a:t>
            </a:r>
          </a:p>
          <a:p>
            <a:endParaRPr lang="en-US" dirty="0" smtClean="0"/>
          </a:p>
          <a:p>
            <a:endParaRPr lang="en-US" dirty="0" smtClean="0"/>
          </a:p>
          <a:p>
            <a:endParaRPr lang="en-US" dirty="0" smtClean="0"/>
          </a:p>
          <a:p>
            <a:endParaRPr lang="en-US" dirty="0" smtClean="0"/>
          </a:p>
          <a:p>
            <a:r>
              <a:rPr lang="en-US" dirty="0" smtClean="0"/>
              <a:t>No clear allusions to Adam in the hymn.</a:t>
            </a:r>
          </a:p>
          <a:p>
            <a:r>
              <a:rPr lang="en-US" dirty="0" smtClean="0"/>
              <a:t>‘</a:t>
            </a:r>
            <a:r>
              <a:rPr lang="en-US" dirty="0"/>
              <a:t>F</a:t>
            </a:r>
            <a:r>
              <a:rPr lang="en-US" dirty="0" smtClean="0"/>
              <a:t>orm of God’ (</a:t>
            </a:r>
            <a:r>
              <a:rPr lang="en-US" i="1" dirty="0" smtClean="0"/>
              <a:t>morphê</a:t>
            </a:r>
            <a:r>
              <a:rPr lang="en-US" dirty="0" smtClean="0"/>
              <a:t>) is different from ‘image of God’ (</a:t>
            </a:r>
            <a:r>
              <a:rPr lang="en-US" i="1" dirty="0" smtClean="0"/>
              <a:t>eikôn</a:t>
            </a:r>
            <a:r>
              <a:rPr lang="en-US" dirty="0" smtClean="0"/>
              <a:t>).</a:t>
            </a:r>
          </a:p>
        </p:txBody>
      </p:sp>
      <p:sp>
        <p:nvSpPr>
          <p:cNvPr id="4" name="Content Placeholder 3"/>
          <p:cNvSpPr>
            <a:spLocks noGrp="1"/>
          </p:cNvSpPr>
          <p:nvPr>
            <p:ph sz="half" idx="2"/>
          </p:nvPr>
        </p:nvSpPr>
        <p:spPr/>
        <p:txBody>
          <a:bodyPr>
            <a:normAutofit fontScale="70000" lnSpcReduction="20000"/>
          </a:bodyPr>
          <a:lstStyle/>
          <a:p>
            <a:r>
              <a:rPr lang="en-US" dirty="0" smtClean="0">
                <a:solidFill>
                  <a:srgbClr val="FFFF00"/>
                </a:solidFill>
              </a:rPr>
              <a:t>Reference to Jesus as the second/new Adam?</a:t>
            </a:r>
          </a:p>
          <a:p>
            <a:r>
              <a:rPr lang="en-US" dirty="0" smtClean="0"/>
              <a:t>Like Adam, the earthly Jesus was in the image of God, but he did not seek to </a:t>
            </a:r>
            <a:r>
              <a:rPr lang="en-US" dirty="0" smtClean="0">
                <a:solidFill>
                  <a:srgbClr val="45FFF9"/>
                </a:solidFill>
              </a:rPr>
              <a:t>snatch</a:t>
            </a:r>
            <a:r>
              <a:rPr lang="en-US" dirty="0" smtClean="0"/>
              <a:t> equality with God. </a:t>
            </a:r>
            <a:r>
              <a:rPr lang="en-US" dirty="0"/>
              <a:t>H</a:t>
            </a:r>
            <a:r>
              <a:rPr lang="en-US" dirty="0" smtClean="0"/>
              <a:t>e embraced the lot of mankind and accepted death (the penalty for the first Adam’s transgression).</a:t>
            </a:r>
          </a:p>
          <a:p>
            <a:pPr>
              <a:buNone/>
            </a:pPr>
            <a:endParaRPr lang="en-US" dirty="0" smtClean="0"/>
          </a:p>
          <a:p>
            <a:r>
              <a:rPr lang="en-US" dirty="0" smtClean="0">
                <a:solidFill>
                  <a:srgbClr val="45FFF9"/>
                </a:solidFill>
              </a:rPr>
              <a:t>Note movement in the second half of the hymn (verses 9-11): probably from pre-incarnate to earthly state. </a:t>
            </a:r>
            <a:endParaRPr lang="en-US" dirty="0">
              <a:solidFill>
                <a:srgbClr val="45FFF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Paul and Later Interpretations of Jesus</a:t>
            </a:r>
            <a:endParaRPr lang="en-US" dirty="0"/>
          </a:p>
        </p:txBody>
      </p:sp>
      <p:sp>
        <p:nvSpPr>
          <p:cNvPr id="6" name="Content Placeholder 5"/>
          <p:cNvSpPr>
            <a:spLocks noGrp="1"/>
          </p:cNvSpPr>
          <p:nvPr>
            <p:ph idx="1"/>
          </p:nvPr>
        </p:nvSpPr>
        <p:spPr/>
        <p:txBody>
          <a:bodyPr>
            <a:normAutofit lnSpcReduction="10000"/>
          </a:bodyPr>
          <a:lstStyle/>
          <a:p>
            <a:r>
              <a:rPr lang="en-US" dirty="0" smtClean="0"/>
              <a:t>Paul does not seek to explain or discuss the nature of Jesus’ divinity (pre-existence, nature of his relationship with God).</a:t>
            </a:r>
          </a:p>
          <a:p>
            <a:r>
              <a:rPr lang="en-US" dirty="0" smtClean="0"/>
              <a:t>No reflections on Christ as the agent of creation (cf. I Cor. 8:6) or his status as one ‘in the form of God’ (Phil. 2:6) and ‘Son’ (Gal. 4:4).</a:t>
            </a:r>
          </a:p>
          <a:p>
            <a:r>
              <a:rPr lang="en-US" dirty="0" smtClean="0"/>
              <a:t>These were questions posed as part of </a:t>
            </a:r>
            <a:r>
              <a:rPr lang="en-US" dirty="0" smtClean="0"/>
              <a:t>christological</a:t>
            </a:r>
            <a:r>
              <a:rPr lang="en-US" dirty="0" smtClean="0"/>
              <a:t> controversies in later centuries.</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p:txBody>
          <a:bodyPr/>
          <a:lstStyle/>
          <a:p>
            <a:endParaRPr lang="en-US" dirty="0"/>
          </a:p>
        </p:txBody>
      </p:sp>
      <p:sp>
        <p:nvSpPr>
          <p:cNvPr id="4" name="Content Placeholder 3"/>
          <p:cNvSpPr>
            <a:spLocks noGrp="1"/>
          </p:cNvSpPr>
          <p:nvPr>
            <p:ph sz="half" idx="2"/>
          </p:nvPr>
        </p:nvSpPr>
        <p:spPr/>
        <p:txBody>
          <a:bodyPr/>
          <a:lstStyle/>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231</TotalTime>
  <Words>2517</Words>
  <Application>Microsoft Macintosh PowerPoint</Application>
  <PresentationFormat>On-screen Show (4:3)</PresentationFormat>
  <Paragraphs>154</Paragraphs>
  <Slides>22</Slides>
  <Notes>0</Notes>
  <HiddenSlides>0</HiddenSlides>
  <MMClips>0</MMClips>
  <ScaleCrop>false</ScaleCrop>
  <HeadingPairs>
    <vt:vector size="4" baseType="variant">
      <vt:variant>
        <vt:lpstr>Design Template</vt:lpstr>
      </vt:variant>
      <vt:variant>
        <vt:i4>1</vt:i4>
      </vt:variant>
      <vt:variant>
        <vt:lpstr>Slide Titles</vt:lpstr>
      </vt:variant>
      <vt:variant>
        <vt:i4>22</vt:i4>
      </vt:variant>
    </vt:vector>
  </HeadingPairs>
  <TitlesOfParts>
    <vt:vector size="23" baseType="lpstr">
      <vt:lpstr>Office Theme</vt:lpstr>
      <vt:lpstr>Jesus through Faith and Culture</vt:lpstr>
      <vt:lpstr>Key Factors for the  Study of Christology</vt:lpstr>
      <vt:lpstr>Trends and Approaches</vt:lpstr>
      <vt:lpstr>Paul’s Missionary Journeys</vt:lpstr>
      <vt:lpstr>The Letters of Paul</vt:lpstr>
      <vt:lpstr>Paul and Christology</vt:lpstr>
      <vt:lpstr>Paul and Jesus</vt:lpstr>
      <vt:lpstr>Crucified and Risen Christ</vt:lpstr>
      <vt:lpstr>Call-Conversion of Paul</vt:lpstr>
      <vt:lpstr>The Christ-Event and Salvation: Adam and Christ as Representatives</vt:lpstr>
      <vt:lpstr>Jesus as Messiah</vt:lpstr>
      <vt:lpstr>Jesus as ‘Son of God’</vt:lpstr>
      <vt:lpstr>Paul’s Use of Earlier Tradition?</vt:lpstr>
      <vt:lpstr>Jesus as ‘Lord’</vt:lpstr>
      <vt:lpstr>Hymn to Christ (Philippians 2:6-11)</vt:lpstr>
      <vt:lpstr>Jesus Christ is Lord</vt:lpstr>
      <vt:lpstr>Paul, Christology and Monotheism</vt:lpstr>
      <vt:lpstr>Jesus’ Pre-existence?</vt:lpstr>
      <vt:lpstr>Hymn to Christ (Philippians 2:6-11)</vt:lpstr>
      <vt:lpstr>Jesus as ‘the Form of God’</vt:lpstr>
      <vt:lpstr>Paul and Later Interpretations of Jesus</vt:lpstr>
      <vt:lpstr>Slide 22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Jesus through Faith and Culture</dc:title>
  <dc:creator>Catrin Williams</dc:creator>
  <cp:lastModifiedBy>Catrin Williams</cp:lastModifiedBy>
  <cp:revision>30</cp:revision>
  <dcterms:created xsi:type="dcterms:W3CDTF">2014-02-16T15:15:44Z</dcterms:created>
  <dcterms:modified xsi:type="dcterms:W3CDTF">2014-02-16T19:07:25Z</dcterms:modified>
</cp:coreProperties>
</file>