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66" r:id="rId6"/>
    <p:sldId id="258" r:id="rId7"/>
    <p:sldId id="257" r:id="rId8"/>
    <p:sldId id="259" r:id="rId9"/>
    <p:sldId id="261" r:id="rId10"/>
    <p:sldId id="262"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E10DC3-31FC-4B93-9E52-461C81FCE36A}"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94CA46-CC59-4C08-A2B3-12B28FA850DC}" type="slidenum">
              <a:rPr lang="en-GB" smtClean="0"/>
              <a:t>‹#›</a:t>
            </a:fld>
            <a:endParaRPr lang="en-GB"/>
          </a:p>
        </p:txBody>
      </p:sp>
    </p:spTree>
    <p:extLst>
      <p:ext uri="{BB962C8B-B14F-4D97-AF65-F5344CB8AC3E}">
        <p14:creationId xmlns:p14="http://schemas.microsoft.com/office/powerpoint/2010/main" val="3924123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94CA46-CC59-4C08-A2B3-12B28FA850DC}" type="slidenum">
              <a:rPr lang="en-GB" smtClean="0"/>
              <a:t>4</a:t>
            </a:fld>
            <a:endParaRPr lang="en-GB"/>
          </a:p>
        </p:txBody>
      </p:sp>
    </p:spTree>
    <p:extLst>
      <p:ext uri="{BB962C8B-B14F-4D97-AF65-F5344CB8AC3E}">
        <p14:creationId xmlns:p14="http://schemas.microsoft.com/office/powerpoint/2010/main" val="136768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99418-08FA-318B-93C4-63FB1AA78F7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9FFCD6-0D31-062A-6E1C-E88A6D6B0E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CE575B-E31B-C9D7-0CE8-A1813E8F7378}"/>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2D961C56-1176-46EF-2934-53C5029DB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E78C4-264E-D0DF-2D03-CC820EC418F1}"/>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4067189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04241-854D-00D1-A2D1-F2411903EF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72C659-11CD-16AC-70E2-3587A8D06B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0D6A70-B428-40C3-F03E-8482ED7F999D}"/>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EF22899E-0A51-3AC1-11E3-9F3DC65AC3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A5956A-4D00-436B-C9EC-A5A49FFA2FD0}"/>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412374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AE51-B88F-69EA-44BE-AC0F09CE78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C29AD0F-53A0-1E2F-CB8C-650503A692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4FF2F7-6405-71D9-489D-2A59ABF15178}"/>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BC216489-0A08-C256-5168-4A10C1552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27093-02D0-0263-6A2F-716A9CCF6887}"/>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1073716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6729-21E8-6641-63B7-F803F075D3A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8FC293-AF3C-932D-7E16-282C15E6F9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78BA50E-F02C-6978-C2FF-0BAD2CE119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C8111F8-6D5C-EC7D-8ABB-5704C60EAF7D}"/>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6" name="Footer Placeholder 5">
            <a:extLst>
              <a:ext uri="{FF2B5EF4-FFF2-40B4-BE49-F238E27FC236}">
                <a16:creationId xmlns:a16="http://schemas.microsoft.com/office/drawing/2014/main" id="{F209866D-2C05-6B5D-43E2-21F4E4AE5D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4D42CF-CD43-49BB-E7FA-263982C854D8}"/>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2204560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A454C-D032-FF41-D6CE-1AF04E8611B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AA63AF2-DE8B-A7C6-7370-626750CD3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A4BC91-0000-B43E-C472-FE87106B05E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5FD05C-9314-DBAD-58D8-A36E037194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1F9F67-228C-FED1-3344-B7ECD5CCED6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6E5D703-8905-380B-A17E-110ECFCF9824}"/>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8" name="Footer Placeholder 7">
            <a:extLst>
              <a:ext uri="{FF2B5EF4-FFF2-40B4-BE49-F238E27FC236}">
                <a16:creationId xmlns:a16="http://schemas.microsoft.com/office/drawing/2014/main" id="{47F518B4-80E0-0A41-53B8-ED3397B912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9CD722-D77E-8E41-BC71-2754D01FA9F1}"/>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4233451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C9588-96C9-AF8F-93D2-84F71F173DC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3DE3289-8CAE-0B08-7950-DD216075189D}"/>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4" name="Footer Placeholder 3">
            <a:extLst>
              <a:ext uri="{FF2B5EF4-FFF2-40B4-BE49-F238E27FC236}">
                <a16:creationId xmlns:a16="http://schemas.microsoft.com/office/drawing/2014/main" id="{F4DB7F74-60EF-3E1C-E5AD-C9D1A14077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B18CDD-8280-3791-3693-78201A1E7988}"/>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3795609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AE9133-23BF-0951-936E-7C6A3E1FF090}"/>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3" name="Footer Placeholder 2">
            <a:extLst>
              <a:ext uri="{FF2B5EF4-FFF2-40B4-BE49-F238E27FC236}">
                <a16:creationId xmlns:a16="http://schemas.microsoft.com/office/drawing/2014/main" id="{A15AEA6F-42B3-1D2F-1C05-B9A3C051CA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19A5D0-9999-7FF7-A83B-D22446A3EF7C}"/>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1639129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576F6-4D25-950E-06BD-29D4F93B36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23C9E45-7E2D-0F07-44C3-DF45FBA917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610B612-6EC7-59E5-0CBF-2B15073CA9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EDAE98-6D18-1F8E-5D0A-5C6E6075D1B5}"/>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6" name="Footer Placeholder 5">
            <a:extLst>
              <a:ext uri="{FF2B5EF4-FFF2-40B4-BE49-F238E27FC236}">
                <a16:creationId xmlns:a16="http://schemas.microsoft.com/office/drawing/2014/main" id="{964DBCA2-10A8-97F6-6AB5-4837B2E337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ABFE5-9CD7-D19E-8713-1F3F4908D314}"/>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1125198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7AFF-393E-812F-8AD2-D454B4F5AE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5B0E6A-920D-3169-A010-BF3CD4DD50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28663C-DB13-15B4-3010-255A5DA66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DCF54C-A677-3EC0-494E-5C259D112A2B}"/>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6" name="Footer Placeholder 5">
            <a:extLst>
              <a:ext uri="{FF2B5EF4-FFF2-40B4-BE49-F238E27FC236}">
                <a16:creationId xmlns:a16="http://schemas.microsoft.com/office/drawing/2014/main" id="{09722196-4E0C-7B72-1DAC-9E54083944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7CFB3-4E91-CABD-67DF-61034BD31B8E}"/>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3946699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78609-1E33-1653-F58D-98C48AE785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E2BFAB-5F04-B951-1AC9-17BAA86CD58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2A2493-AF41-42FD-1757-93F762CB2DF3}"/>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AFD2BE1A-880A-B386-4DA7-350D3B426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69C87-F085-ECFE-B73C-071D8382D4DC}"/>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4190142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FC6423-DED2-8965-A24C-9DF10B48540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611DF3A-9DD0-2751-85D2-DB7D4DBF54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C75975-0D7E-4A70-0DAA-50C3578426EE}"/>
              </a:ext>
            </a:extLst>
          </p:cNvPr>
          <p:cNvSpPr>
            <a:spLocks noGrp="1"/>
          </p:cNvSpPr>
          <p:nvPr>
            <p:ph type="dt" sz="half" idx="10"/>
          </p:nvPr>
        </p:nvSpPr>
        <p:spPr/>
        <p:txBody>
          <a:body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A2CF976E-1F02-850B-17B0-E8304C02D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682BF7-BE3B-A389-DC1C-13E55D944697}"/>
              </a:ext>
            </a:extLst>
          </p:cNvPr>
          <p:cNvSpPr>
            <a:spLocks noGrp="1"/>
          </p:cNvSpPr>
          <p:nvPr>
            <p:ph type="sldNum" sz="quarter" idx="12"/>
          </p:nvPr>
        </p:nvSpPr>
        <p:spPr/>
        <p:txBody>
          <a:bodyPr/>
          <a:lstStyle/>
          <a:p>
            <a:fld id="{90DBC74F-5219-4902-AC50-898B4E2C461F}" type="slidenum">
              <a:rPr lang="en-GB" smtClean="0"/>
              <a:t>‹#›</a:t>
            </a:fld>
            <a:endParaRPr lang="en-GB"/>
          </a:p>
        </p:txBody>
      </p:sp>
    </p:spTree>
    <p:extLst>
      <p:ext uri="{BB962C8B-B14F-4D97-AF65-F5344CB8AC3E}">
        <p14:creationId xmlns:p14="http://schemas.microsoft.com/office/powerpoint/2010/main" val="1824841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7A1094-7E5E-29CF-76C5-69274F3C69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F3A2309-00D4-E67F-9963-31DEEB45E8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509138-1924-A63B-E469-F1FC364C39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2C0A5A-F20F-444F-A389-00B8FA7A2534}" type="datetimeFigureOut">
              <a:rPr lang="en-GB" smtClean="0"/>
              <a:t>20/02/2026</a:t>
            </a:fld>
            <a:endParaRPr lang="en-GB"/>
          </a:p>
        </p:txBody>
      </p:sp>
      <p:sp>
        <p:nvSpPr>
          <p:cNvPr id="5" name="Footer Placeholder 4">
            <a:extLst>
              <a:ext uri="{FF2B5EF4-FFF2-40B4-BE49-F238E27FC236}">
                <a16:creationId xmlns:a16="http://schemas.microsoft.com/office/drawing/2014/main" id="{448DEB32-3DBE-4FBD-42BA-C46184295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C3167A8-CDD3-ACBC-AAFE-40E7A6F65C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0DBC74F-5219-4902-AC50-898B4E2C461F}" type="slidenum">
              <a:rPr lang="en-GB" smtClean="0"/>
              <a:t>‹#›</a:t>
            </a:fld>
            <a:endParaRPr lang="en-GB"/>
          </a:p>
        </p:txBody>
      </p:sp>
    </p:spTree>
    <p:extLst>
      <p:ext uri="{BB962C8B-B14F-4D97-AF65-F5344CB8AC3E}">
        <p14:creationId xmlns:p14="http://schemas.microsoft.com/office/powerpoint/2010/main" val="1383474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killsforcare.org.uk/Home.aspx" TargetMode="External"/><Relationship Id="rId2" Type="http://schemas.openxmlformats.org/officeDocument/2006/relationships/hyperlink" Target="https://www.hcpc-uk.org/standards/standards-of-conduct-performance-and-ethics/" TargetMode="External"/><Relationship Id="rId1" Type="http://schemas.openxmlformats.org/officeDocument/2006/relationships/slideLayout" Target="../slideLayouts/slideLayout2.xml"/><Relationship Id="rId4" Type="http://schemas.openxmlformats.org/officeDocument/2006/relationships/hyperlink" Target="https://www.who.int/publications/i/item/framework-for-action-on-interprofessional-education-collaborat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3DCD9A9-8D0C-186D-C572-29F1A93136EA}"/>
              </a:ext>
            </a:extLst>
          </p:cNvPr>
          <p:cNvSpPr>
            <a:spLocks noGrp="1"/>
          </p:cNvSpPr>
          <p:nvPr>
            <p:ph type="title"/>
          </p:nvPr>
        </p:nvSpPr>
        <p:spPr>
          <a:xfrm>
            <a:off x="838200" y="2766218"/>
            <a:ext cx="10515600" cy="1325563"/>
          </a:xfrm>
        </p:spPr>
        <p:txBody>
          <a:bodyPr>
            <a:normAutofit fontScale="90000"/>
          </a:bodyPr>
          <a:lstStyle/>
          <a:p>
            <a:r>
              <a:rPr lang="en-GB" dirty="0"/>
              <a:t>Student name: Sunny Umweni</a:t>
            </a:r>
            <a:br>
              <a:rPr lang="en-GB" dirty="0"/>
            </a:br>
            <a:r>
              <a:rPr lang="en-GB" dirty="0"/>
              <a:t>Student ID: 2435110</a:t>
            </a:r>
            <a:br>
              <a:rPr lang="en-GB" dirty="0"/>
            </a:br>
            <a:r>
              <a:rPr lang="en-GB" dirty="0"/>
              <a:t>Module: Professional development within health and social care</a:t>
            </a:r>
            <a:br>
              <a:rPr lang="en-GB" dirty="0"/>
            </a:br>
            <a:r>
              <a:rPr lang="en-GB" dirty="0"/>
              <a:t>Module code: LCHS4009</a:t>
            </a:r>
          </a:p>
        </p:txBody>
      </p:sp>
    </p:spTree>
    <p:extLst>
      <p:ext uri="{BB962C8B-B14F-4D97-AF65-F5344CB8AC3E}">
        <p14:creationId xmlns:p14="http://schemas.microsoft.com/office/powerpoint/2010/main" val="3147616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A403-EE9C-62B1-E705-BCB01AC3A14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0D1F170-2742-EEF6-9A75-8C0D5C41EF8B}"/>
              </a:ext>
            </a:extLst>
          </p:cNvPr>
          <p:cNvSpPr>
            <a:spLocks noGrp="1"/>
          </p:cNvSpPr>
          <p:nvPr>
            <p:ph idx="1"/>
          </p:nvPr>
        </p:nvSpPr>
        <p:spPr/>
        <p:txBody>
          <a:bodyPr/>
          <a:lstStyle/>
          <a:p>
            <a:pPr marL="0" indent="0">
              <a:buNone/>
            </a:pPr>
            <a:r>
              <a:rPr lang="en-GB" dirty="0"/>
              <a:t>In this presentation, I will be explaining the role of communication in Health and Social Care settings, its use in personal practice and how it promotes quality care delivery, offer practical illustrations on the importance of effective communication within the Health and Social Care context.</a:t>
            </a:r>
          </a:p>
        </p:txBody>
      </p:sp>
    </p:spTree>
    <p:extLst>
      <p:ext uri="{BB962C8B-B14F-4D97-AF65-F5344CB8AC3E}">
        <p14:creationId xmlns:p14="http://schemas.microsoft.com/office/powerpoint/2010/main" val="1775401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A11E7-9359-CB42-30E2-D013D182ECDF}"/>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B6359DA4-9A97-E140-FE6F-1DD09A7128E3}"/>
              </a:ext>
            </a:extLst>
          </p:cNvPr>
          <p:cNvSpPr>
            <a:spLocks noGrp="1"/>
          </p:cNvSpPr>
          <p:nvPr>
            <p:ph idx="1"/>
          </p:nvPr>
        </p:nvSpPr>
        <p:spPr/>
        <p:txBody>
          <a:bodyPr>
            <a:normAutofit fontScale="92500" lnSpcReduction="20000"/>
          </a:bodyPr>
          <a:lstStyle/>
          <a:p>
            <a:r>
              <a:rPr lang="en-GB" dirty="0"/>
              <a:t>Communication is the act of exchanging of information, ideas, and emotions between people.</a:t>
            </a:r>
          </a:p>
          <a:p>
            <a:r>
              <a:rPr lang="en-GB" dirty="0"/>
              <a:t>Effective communication ensures clarity, understanding and professional accountability (Burch, 2022).</a:t>
            </a:r>
          </a:p>
          <a:p>
            <a:r>
              <a:rPr lang="en-GB" dirty="0"/>
              <a:t>Health and social care professionals must communicate clearly to meet professional standards (HCPC, 2023).</a:t>
            </a:r>
          </a:p>
          <a:p>
            <a:r>
              <a:rPr lang="en-GB" dirty="0"/>
              <a:t>It can be:</a:t>
            </a:r>
          </a:p>
          <a:p>
            <a:r>
              <a:rPr lang="en-GB" dirty="0"/>
              <a:t>Verbal (spoken)</a:t>
            </a:r>
          </a:p>
          <a:p>
            <a:r>
              <a:rPr lang="en-GB" dirty="0"/>
              <a:t>Non-verbal (body language, facial expressions)</a:t>
            </a:r>
          </a:p>
          <a:p>
            <a:r>
              <a:rPr lang="en-GB" dirty="0"/>
              <a:t>Written (reports, notes, care plans)</a:t>
            </a:r>
          </a:p>
          <a:p>
            <a:r>
              <a:rPr lang="en-GB" dirty="0"/>
              <a:t>Active listening</a:t>
            </a:r>
          </a:p>
          <a:p>
            <a:pPr marL="0" indent="0">
              <a:buNone/>
            </a:pPr>
            <a:endParaRPr lang="en-GB" dirty="0"/>
          </a:p>
        </p:txBody>
      </p:sp>
    </p:spTree>
    <p:extLst>
      <p:ext uri="{BB962C8B-B14F-4D97-AF65-F5344CB8AC3E}">
        <p14:creationId xmlns:p14="http://schemas.microsoft.com/office/powerpoint/2010/main" val="3055107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7998E-2F12-EDEB-E34A-F68130486D18}"/>
              </a:ext>
            </a:extLst>
          </p:cNvPr>
          <p:cNvSpPr>
            <a:spLocks noGrp="1"/>
          </p:cNvSpPr>
          <p:nvPr>
            <p:ph type="title"/>
          </p:nvPr>
        </p:nvSpPr>
        <p:spPr/>
        <p:txBody>
          <a:bodyPr/>
          <a:lstStyle/>
          <a:p>
            <a:r>
              <a:rPr lang="en-GB" dirty="0"/>
              <a:t> Communication Skills in Health and Social Care</a:t>
            </a:r>
          </a:p>
        </p:txBody>
      </p:sp>
      <p:sp>
        <p:nvSpPr>
          <p:cNvPr id="3" name="Content Placeholder 2">
            <a:extLst>
              <a:ext uri="{FF2B5EF4-FFF2-40B4-BE49-F238E27FC236}">
                <a16:creationId xmlns:a16="http://schemas.microsoft.com/office/drawing/2014/main" id="{7EE8B637-40A3-9D2F-3B0C-11C765ECA874}"/>
              </a:ext>
            </a:extLst>
          </p:cNvPr>
          <p:cNvSpPr>
            <a:spLocks noGrp="1"/>
          </p:cNvSpPr>
          <p:nvPr>
            <p:ph idx="1"/>
          </p:nvPr>
        </p:nvSpPr>
        <p:spPr/>
        <p:txBody>
          <a:bodyPr/>
          <a:lstStyle/>
          <a:p>
            <a:r>
              <a:rPr lang="en-GB" dirty="0"/>
              <a:t>Effective communication is an essential competency in health and social care environments.</a:t>
            </a:r>
          </a:p>
          <a:p>
            <a:r>
              <a:rPr lang="en-GB" dirty="0"/>
              <a:t>It helps professionals interact clearly with service users, families, and colleagues.</a:t>
            </a:r>
          </a:p>
          <a:p>
            <a:r>
              <a:rPr lang="en-GB" dirty="0"/>
              <a:t>Communication supports professional practice and improves care delivery.</a:t>
            </a:r>
          </a:p>
          <a:p>
            <a:r>
              <a:rPr lang="en-GB" dirty="0"/>
              <a:t>It ensures information is understood and applied correctly in health and social care settings.</a:t>
            </a:r>
          </a:p>
          <a:p>
            <a:pPr marL="0" indent="0">
              <a:buNone/>
            </a:pPr>
            <a:endParaRPr lang="en-GB" dirty="0"/>
          </a:p>
        </p:txBody>
      </p:sp>
    </p:spTree>
    <p:extLst>
      <p:ext uri="{BB962C8B-B14F-4D97-AF65-F5344CB8AC3E}">
        <p14:creationId xmlns:p14="http://schemas.microsoft.com/office/powerpoint/2010/main" val="1593928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06F9-CB70-3C9D-C4DB-7606F4A94801}"/>
              </a:ext>
            </a:extLst>
          </p:cNvPr>
          <p:cNvSpPr>
            <a:spLocks noGrp="1"/>
          </p:cNvSpPr>
          <p:nvPr>
            <p:ph type="title"/>
          </p:nvPr>
        </p:nvSpPr>
        <p:spPr/>
        <p:txBody>
          <a:bodyPr/>
          <a:lstStyle/>
          <a:p>
            <a:r>
              <a:rPr lang="en-GB" dirty="0"/>
              <a:t>Importance of Communication in Health and Social Care</a:t>
            </a:r>
          </a:p>
        </p:txBody>
      </p:sp>
      <p:sp>
        <p:nvSpPr>
          <p:cNvPr id="3" name="Content Placeholder 2">
            <a:extLst>
              <a:ext uri="{FF2B5EF4-FFF2-40B4-BE49-F238E27FC236}">
                <a16:creationId xmlns:a16="http://schemas.microsoft.com/office/drawing/2014/main" id="{AD223DBB-315C-F2F0-49AC-92FA18630B7C}"/>
              </a:ext>
            </a:extLst>
          </p:cNvPr>
          <p:cNvSpPr>
            <a:spLocks noGrp="1"/>
          </p:cNvSpPr>
          <p:nvPr>
            <p:ph idx="1"/>
          </p:nvPr>
        </p:nvSpPr>
        <p:spPr/>
        <p:txBody>
          <a:bodyPr>
            <a:normAutofit lnSpcReduction="10000"/>
          </a:bodyPr>
          <a:lstStyle/>
          <a:p>
            <a:r>
              <a:rPr lang="en-GB" dirty="0"/>
              <a:t>Effective communication promotes safe and high-quality care (WHO, 2010).</a:t>
            </a:r>
          </a:p>
          <a:p>
            <a:r>
              <a:rPr lang="en-GB" dirty="0"/>
              <a:t>Clear communication reduces misunderstandings and potential errors (Skills for Care, 2024).</a:t>
            </a:r>
          </a:p>
          <a:p>
            <a:r>
              <a:rPr lang="en-GB" dirty="0"/>
              <a:t>Trust between professionals and service users is built through respectful and empathetic communication (Arnold and Boggs, 2020).</a:t>
            </a:r>
          </a:p>
          <a:p>
            <a:r>
              <a:rPr lang="en-GB" dirty="0"/>
              <a:t>Helps service users express their:</a:t>
            </a:r>
          </a:p>
          <a:p>
            <a:pPr lvl="1">
              <a:buFont typeface="Courier New" panose="02070309020205020404" pitchFamily="49" charset="0"/>
              <a:buChar char="o"/>
            </a:pPr>
            <a:r>
              <a:rPr lang="en-GB" dirty="0"/>
              <a:t>Concerns</a:t>
            </a:r>
          </a:p>
          <a:p>
            <a:pPr lvl="1">
              <a:buFont typeface="Courier New" panose="02070309020205020404" pitchFamily="49" charset="0"/>
              <a:buChar char="o"/>
            </a:pPr>
            <a:r>
              <a:rPr lang="en-GB" dirty="0"/>
              <a:t>Symptoms</a:t>
            </a:r>
          </a:p>
          <a:p>
            <a:pPr lvl="1">
              <a:buFont typeface="Courier New" panose="02070309020205020404" pitchFamily="49" charset="0"/>
              <a:buChar char="o"/>
            </a:pPr>
            <a:r>
              <a:rPr lang="en-GB" dirty="0"/>
              <a:t>Preferences</a:t>
            </a:r>
          </a:p>
          <a:p>
            <a:endParaRPr lang="en-GB" dirty="0"/>
          </a:p>
        </p:txBody>
      </p:sp>
    </p:spTree>
    <p:extLst>
      <p:ext uri="{BB962C8B-B14F-4D97-AF65-F5344CB8AC3E}">
        <p14:creationId xmlns:p14="http://schemas.microsoft.com/office/powerpoint/2010/main" val="171567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276AC-0648-8768-8C08-CDE5001E0341}"/>
              </a:ext>
            </a:extLst>
          </p:cNvPr>
          <p:cNvSpPr>
            <a:spLocks noGrp="1"/>
          </p:cNvSpPr>
          <p:nvPr>
            <p:ph type="title"/>
          </p:nvPr>
        </p:nvSpPr>
        <p:spPr/>
        <p:txBody>
          <a:bodyPr/>
          <a:lstStyle/>
          <a:p>
            <a:r>
              <a:rPr lang="en-GB" dirty="0"/>
              <a:t>Communication and Person-Centred Care</a:t>
            </a:r>
          </a:p>
        </p:txBody>
      </p:sp>
      <p:sp>
        <p:nvSpPr>
          <p:cNvPr id="3" name="Content Placeholder 2">
            <a:extLst>
              <a:ext uri="{FF2B5EF4-FFF2-40B4-BE49-F238E27FC236}">
                <a16:creationId xmlns:a16="http://schemas.microsoft.com/office/drawing/2014/main" id="{D63957C5-3B5F-18FE-6B95-271814D8D4E3}"/>
              </a:ext>
            </a:extLst>
          </p:cNvPr>
          <p:cNvSpPr>
            <a:spLocks noGrp="1"/>
          </p:cNvSpPr>
          <p:nvPr>
            <p:ph idx="1"/>
          </p:nvPr>
        </p:nvSpPr>
        <p:spPr/>
        <p:txBody>
          <a:bodyPr>
            <a:normAutofit fontScale="92500" lnSpcReduction="10000"/>
          </a:bodyPr>
          <a:lstStyle/>
          <a:p>
            <a:r>
              <a:rPr lang="en-GB" dirty="0"/>
              <a:t>Person-centred care focuses on respecting individual needs, beliefs, and preferences.</a:t>
            </a:r>
          </a:p>
          <a:p>
            <a:r>
              <a:rPr lang="en-GB" dirty="0"/>
              <a:t>Professionals must respect service users’ dignity, values and choices (HCPC, 2023).</a:t>
            </a:r>
          </a:p>
          <a:p>
            <a:r>
              <a:rPr lang="en-GB" dirty="0"/>
              <a:t>Communication skills support person-centred care through:</a:t>
            </a:r>
          </a:p>
          <a:p>
            <a:pPr lvl="1"/>
            <a:r>
              <a:rPr lang="en-GB" dirty="0"/>
              <a:t>Active listening</a:t>
            </a:r>
          </a:p>
          <a:p>
            <a:pPr lvl="1"/>
            <a:r>
              <a:rPr lang="en-GB" dirty="0"/>
              <a:t>Empathy</a:t>
            </a:r>
          </a:p>
          <a:p>
            <a:pPr lvl="1"/>
            <a:r>
              <a:rPr lang="en-GB" dirty="0"/>
              <a:t>Clear explanations</a:t>
            </a:r>
          </a:p>
          <a:p>
            <a:r>
              <a:rPr lang="en-GB" dirty="0"/>
              <a:t>Helps professionals understand each service user as an individual.</a:t>
            </a:r>
          </a:p>
          <a:p>
            <a:r>
              <a:rPr lang="en-GB" dirty="0"/>
              <a:t>Effective communication enables service users to participate in decisions about their care (Burch, 2022).</a:t>
            </a:r>
          </a:p>
        </p:txBody>
      </p:sp>
    </p:spTree>
    <p:extLst>
      <p:ext uri="{BB962C8B-B14F-4D97-AF65-F5344CB8AC3E}">
        <p14:creationId xmlns:p14="http://schemas.microsoft.com/office/powerpoint/2010/main" val="2746239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8311-983A-F0FB-DC08-CC8FE0FEB366}"/>
              </a:ext>
            </a:extLst>
          </p:cNvPr>
          <p:cNvSpPr>
            <a:spLocks noGrp="1"/>
          </p:cNvSpPr>
          <p:nvPr>
            <p:ph type="title"/>
          </p:nvPr>
        </p:nvSpPr>
        <p:spPr/>
        <p:txBody>
          <a:bodyPr/>
          <a:lstStyle/>
          <a:p>
            <a:r>
              <a:rPr lang="en-GB" dirty="0"/>
              <a:t>Practical Example in a Care Setting</a:t>
            </a:r>
          </a:p>
        </p:txBody>
      </p:sp>
      <p:sp>
        <p:nvSpPr>
          <p:cNvPr id="3" name="Content Placeholder 2">
            <a:extLst>
              <a:ext uri="{FF2B5EF4-FFF2-40B4-BE49-F238E27FC236}">
                <a16:creationId xmlns:a16="http://schemas.microsoft.com/office/drawing/2014/main" id="{83F700A7-C9A6-F1B4-10B6-095E1F452B1E}"/>
              </a:ext>
            </a:extLst>
          </p:cNvPr>
          <p:cNvSpPr>
            <a:spLocks noGrp="1"/>
          </p:cNvSpPr>
          <p:nvPr>
            <p:ph idx="1"/>
          </p:nvPr>
        </p:nvSpPr>
        <p:spPr/>
        <p:txBody>
          <a:bodyPr/>
          <a:lstStyle/>
          <a:p>
            <a:r>
              <a:rPr lang="en-GB" dirty="0"/>
              <a:t>Using clear and simple language improves understanding in care environments (Burch, 2022).</a:t>
            </a:r>
          </a:p>
          <a:p>
            <a:r>
              <a:rPr lang="en-GB" dirty="0"/>
              <a:t>Care workers should use clear and simple language.</a:t>
            </a:r>
          </a:p>
          <a:p>
            <a:r>
              <a:rPr lang="en-GB" dirty="0"/>
              <a:t>Care workers must listen carefully to service users.</a:t>
            </a:r>
          </a:p>
          <a:p>
            <a:r>
              <a:rPr lang="en-GB" dirty="0"/>
              <a:t>Positive verbal and non-verbal communication builds reassurance and trust (Arnold and Boggs, 2020).</a:t>
            </a:r>
          </a:p>
          <a:p>
            <a:r>
              <a:rPr lang="en-GB" dirty="0"/>
              <a:t>Calm tone of voice provides comfort.</a:t>
            </a:r>
          </a:p>
          <a:p>
            <a:r>
              <a:rPr lang="en-GB" dirty="0"/>
              <a:t>Accurate recording of information improves care quality.</a:t>
            </a:r>
          </a:p>
          <a:p>
            <a:r>
              <a:rPr lang="en-GB" dirty="0"/>
              <a:t>Ensures service users’ needs are understood and met.</a:t>
            </a:r>
          </a:p>
        </p:txBody>
      </p:sp>
    </p:spTree>
    <p:extLst>
      <p:ext uri="{BB962C8B-B14F-4D97-AF65-F5344CB8AC3E}">
        <p14:creationId xmlns:p14="http://schemas.microsoft.com/office/powerpoint/2010/main" val="37034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94E4-9307-170C-D7EC-0ED0EC52C49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72D3387-7672-C395-A31C-7671EE0DCA79}"/>
              </a:ext>
            </a:extLst>
          </p:cNvPr>
          <p:cNvSpPr>
            <a:spLocks noGrp="1"/>
          </p:cNvSpPr>
          <p:nvPr>
            <p:ph idx="1"/>
          </p:nvPr>
        </p:nvSpPr>
        <p:spPr/>
        <p:txBody>
          <a:bodyPr>
            <a:normAutofit/>
          </a:bodyPr>
          <a:lstStyle/>
          <a:p>
            <a:r>
              <a:rPr lang="en-GB" dirty="0"/>
              <a:t>Communication is essential in health and social care practice.</a:t>
            </a:r>
          </a:p>
          <a:p>
            <a:r>
              <a:rPr lang="en-GB" dirty="0"/>
              <a:t>Promotes:</a:t>
            </a:r>
          </a:p>
          <a:p>
            <a:pPr lvl="1"/>
            <a:r>
              <a:rPr lang="en-GB" dirty="0"/>
              <a:t>Safety</a:t>
            </a:r>
          </a:p>
          <a:p>
            <a:pPr lvl="1"/>
            <a:r>
              <a:rPr lang="en-GB" dirty="0"/>
              <a:t>Collaboration</a:t>
            </a:r>
          </a:p>
          <a:p>
            <a:pPr lvl="1"/>
            <a:r>
              <a:rPr lang="en-GB" dirty="0"/>
              <a:t>Individualised care</a:t>
            </a:r>
          </a:p>
          <a:p>
            <a:r>
              <a:rPr lang="en-GB" dirty="0"/>
              <a:t>Helps professionals understand and meet service users’ needs.</a:t>
            </a:r>
          </a:p>
          <a:p>
            <a:r>
              <a:rPr lang="en-GB" dirty="0"/>
              <a:t>Improves overall care outcomes.</a:t>
            </a:r>
          </a:p>
          <a:p>
            <a:r>
              <a:rPr lang="en-GB" dirty="0"/>
              <a:t>Communication is a key skill for all health and social care professionals.</a:t>
            </a:r>
          </a:p>
          <a:p>
            <a:endParaRPr lang="en-GB" dirty="0"/>
          </a:p>
        </p:txBody>
      </p:sp>
    </p:spTree>
    <p:extLst>
      <p:ext uri="{BB962C8B-B14F-4D97-AF65-F5344CB8AC3E}">
        <p14:creationId xmlns:p14="http://schemas.microsoft.com/office/powerpoint/2010/main" val="2492101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4F43B-DFBB-A592-5F86-546230DF483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3F993E1-1B59-BB4C-06CC-B9D2067437DA}"/>
              </a:ext>
            </a:extLst>
          </p:cNvPr>
          <p:cNvSpPr>
            <a:spLocks noGrp="1"/>
          </p:cNvSpPr>
          <p:nvPr>
            <p:ph idx="1"/>
          </p:nvPr>
        </p:nvSpPr>
        <p:spPr/>
        <p:txBody>
          <a:bodyPr>
            <a:normAutofit fontScale="85000" lnSpcReduction="20000"/>
          </a:bodyPr>
          <a:lstStyle/>
          <a:p>
            <a:r>
              <a:rPr lang="en-GB" dirty="0"/>
              <a:t>Arnold, E. C. and Boggs, K. U. (2020). Interpersonal Relationships: Professional Communication Skills for Nurses. Elsevier.</a:t>
            </a:r>
          </a:p>
          <a:p>
            <a:r>
              <a:rPr lang="en-GB" dirty="0"/>
              <a:t>Burch, T. (2022). </a:t>
            </a:r>
            <a:r>
              <a:rPr lang="en-GB" i="1" dirty="0"/>
              <a:t>Communication Skills for Health and Social Care.</a:t>
            </a:r>
            <a:r>
              <a:rPr lang="en-GB" dirty="0"/>
              <a:t> London: Routledge.</a:t>
            </a:r>
          </a:p>
          <a:p>
            <a:r>
              <a:rPr lang="en-GB" dirty="0"/>
              <a:t>Health and Care Professions Council (2023). </a:t>
            </a:r>
            <a:r>
              <a:rPr lang="en-GB" i="1" dirty="0"/>
              <a:t>Standards of conduct, performance and ethics.</a:t>
            </a:r>
            <a:r>
              <a:rPr lang="en-GB" dirty="0"/>
              <a:t> London: HCPC. </a:t>
            </a:r>
            <a:r>
              <a:rPr lang="en-GB" dirty="0">
                <a:hlinkClick r:id="rId2"/>
              </a:rPr>
              <a:t>https://www.hcpc-uk.org/standards/standards-of-conduct-performance-and-ethics/</a:t>
            </a:r>
            <a:endParaRPr lang="en-GB" dirty="0"/>
          </a:p>
          <a:p>
            <a:r>
              <a:rPr lang="en-GB" dirty="0"/>
              <a:t>Skills for Care (2024). </a:t>
            </a:r>
            <a:r>
              <a:rPr lang="en-GB" i="1" dirty="0"/>
              <a:t>Core skills for health and social care.</a:t>
            </a:r>
            <a:r>
              <a:rPr lang="en-GB" dirty="0"/>
              <a:t> </a:t>
            </a:r>
            <a:r>
              <a:rPr lang="en-GB" dirty="0">
                <a:hlinkClick r:id="rId3"/>
              </a:rPr>
              <a:t>https://www.skillsforcare.org.uk/Home.aspx</a:t>
            </a:r>
            <a:r>
              <a:rPr lang="en-GB" dirty="0"/>
              <a:t> </a:t>
            </a:r>
          </a:p>
          <a:p>
            <a:r>
              <a:rPr lang="en-GB" dirty="0"/>
              <a:t>World Health Organisation (2010). Framework for Action on Interprofessional Education and Collaborative Practice. </a:t>
            </a:r>
            <a:r>
              <a:rPr lang="en-GB" dirty="0">
                <a:hlinkClick r:id="rId4"/>
              </a:rPr>
              <a:t>https://www.who.int/publications/i/item/framework-for-action-on-interprofessional-education-collaborative-practice</a:t>
            </a:r>
            <a:r>
              <a:rPr lang="en-GB"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9020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2f4b4698d6ffef7e3de37abc34ffd42d">
  <xsd:schema xmlns:xsd="http://www.w3.org/2001/XMLSchema" xmlns:xs="http://www.w3.org/2001/XMLSchema" xmlns:p="http://schemas.microsoft.com/office/2006/metadata/properties" xmlns:ns3="f799553d-1ac0-48da-9ae3-fe400ced9c3b" targetNamespace="http://schemas.microsoft.com/office/2006/metadata/properties" ma:root="true" ma:fieldsID="f7b5b6e65a6aa7b2866f850397149dd6"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D4A0C043-0616-43D3-AC12-B61EED9E67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90DC41-D869-46CF-A9E4-36BDE026EA76}">
  <ds:schemaRefs>
    <ds:schemaRef ds:uri="http://schemas.microsoft.com/sharepoint/v3/contenttype/forms"/>
  </ds:schemaRefs>
</ds:datastoreItem>
</file>

<file path=customXml/itemProps3.xml><?xml version="1.0" encoding="utf-8"?>
<ds:datastoreItem xmlns:ds="http://schemas.openxmlformats.org/officeDocument/2006/customXml" ds:itemID="{8A02E83F-0923-4B56-8B89-456ED351180C}">
  <ds:schemaRefs>
    <ds:schemaRef ds:uri="http://www.w3.org/XML/1998/namespace"/>
    <ds:schemaRef ds:uri="http://schemas.microsoft.com/office/2006/documentManagement/types"/>
    <ds:schemaRef ds:uri="http://schemas.microsoft.com/office/2006/metadata/properties"/>
    <ds:schemaRef ds:uri="http://purl.org/dc/elements/1.1/"/>
    <ds:schemaRef ds:uri="f799553d-1ac0-48da-9ae3-fe400ced9c3b"/>
    <ds:schemaRef ds:uri="http://purl.org/dc/terms/"/>
    <ds:schemaRef ds:uri="http://schemas.openxmlformats.org/package/2006/metadata/core-properties"/>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112</TotalTime>
  <Words>610</Words>
  <Application>Microsoft Office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Courier New</vt:lpstr>
      <vt:lpstr>Office Theme</vt:lpstr>
      <vt:lpstr>Student name: Sunny Umweni Student ID: 2435110 Module: Professional development within health and social care Module code: LCHS4009</vt:lpstr>
      <vt:lpstr>Introduction</vt:lpstr>
      <vt:lpstr>What Is Communication?</vt:lpstr>
      <vt:lpstr> Communication Skills in Health and Social Care</vt:lpstr>
      <vt:lpstr>Importance of Communication in Health and Social Care</vt:lpstr>
      <vt:lpstr>Communication and Person-Centred Care</vt:lpstr>
      <vt:lpstr>Practical Example in a Care Setting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Sunny Umweni (2435110)</dc:creator>
  <cp:lastModifiedBy>Sunny Umweni (2435110)</cp:lastModifiedBy>
  <cp:revision>4</cp:revision>
  <dcterms:created xsi:type="dcterms:W3CDTF">2026-02-15T20:09:51Z</dcterms:created>
  <dcterms:modified xsi:type="dcterms:W3CDTF">2026-02-20T21:37:02Z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