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0"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9" d="100"/>
          <a:sy n="59" d="100"/>
        </p:scale>
        <p:origin x="84" y="1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67E1D66-11EF-47C8-89F9-D55B733A07F2}"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3264148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7E1D66-11EF-47C8-89F9-D55B733A07F2}"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411587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7E1D66-11EF-47C8-89F9-D55B733A07F2}"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885343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67E1D66-11EF-47C8-89F9-D55B733A07F2}"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629935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67E1D66-11EF-47C8-89F9-D55B733A07F2}" type="datetimeFigureOut">
              <a:rPr lang="en-GB" smtClean="0"/>
              <a:t>19/10/2018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578674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67E1D66-11EF-47C8-89F9-D55B733A07F2}" type="datetimeFigureOut">
              <a:rPr lang="en-GB" smtClean="0"/>
              <a:t>19/10/2018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3774686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7E1D66-11EF-47C8-89F9-D55B733A07F2}" type="datetimeFigureOut">
              <a:rPr lang="en-GB" smtClean="0"/>
              <a:t>19/10/2018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23519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7E1D66-11EF-47C8-89F9-D55B733A07F2}"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880544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7E1D66-11EF-47C8-89F9-D55B733A07F2}"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864254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7E1D66-11EF-47C8-89F9-D55B733A07F2}"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2139239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7E1D66-11EF-47C8-89F9-D55B733A07F2}"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4D7E4E-3D8D-4AA3-8823-8A16279DFBBC}" type="slidenum">
              <a:rPr lang="en-GB" smtClean="0"/>
              <a:t>‹#›</a:t>
            </a:fld>
            <a:endParaRPr lang="en-GB"/>
          </a:p>
        </p:txBody>
      </p:sp>
    </p:spTree>
    <p:extLst>
      <p:ext uri="{BB962C8B-B14F-4D97-AF65-F5344CB8AC3E}">
        <p14:creationId xmlns:p14="http://schemas.microsoft.com/office/powerpoint/2010/main" val="3696566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E1D66-11EF-47C8-89F9-D55B733A07F2}" type="datetimeFigureOut">
              <a:rPr lang="en-GB" smtClean="0"/>
              <a:t>19/10/2018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4D7E4E-3D8D-4AA3-8823-8A16279DFBBC}" type="slidenum">
              <a:rPr lang="en-GB" smtClean="0"/>
              <a:t>‹#›</a:t>
            </a:fld>
            <a:endParaRPr lang="en-GB"/>
          </a:p>
        </p:txBody>
      </p:sp>
    </p:spTree>
    <p:extLst>
      <p:ext uri="{BB962C8B-B14F-4D97-AF65-F5344CB8AC3E}">
        <p14:creationId xmlns:p14="http://schemas.microsoft.com/office/powerpoint/2010/main" val="237434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uS7_al0U4S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uk/government/publications/entrepreneurs-setting-up-in-the-uk/entrepreneurs-setting-up-in-the-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452" y="821871"/>
            <a:ext cx="5180920" cy="5180920"/>
          </a:xfrm>
          <a:prstGeom prst="rect">
            <a:avLst/>
          </a:prstGeom>
        </p:spPr>
      </p:pic>
      <p:sp>
        <p:nvSpPr>
          <p:cNvPr id="5" name="TextBox 4"/>
          <p:cNvSpPr txBox="1"/>
          <p:nvPr/>
        </p:nvSpPr>
        <p:spPr>
          <a:xfrm>
            <a:off x="6025243" y="1159329"/>
            <a:ext cx="5568043" cy="4185761"/>
          </a:xfrm>
          <a:prstGeom prst="rect">
            <a:avLst/>
          </a:prstGeom>
          <a:noFill/>
        </p:spPr>
        <p:txBody>
          <a:bodyPr wrap="square" rtlCol="0">
            <a:spAutoFit/>
          </a:bodyPr>
          <a:lstStyle/>
          <a:p>
            <a:pPr algn="ctr"/>
            <a:r>
              <a:rPr lang="en-GB" sz="4800" dirty="0" smtClean="0"/>
              <a:t>Regional and National Policy Initiatives</a:t>
            </a:r>
            <a:r>
              <a:rPr lang="en-GB" dirty="0" smtClean="0"/>
              <a:t>.</a:t>
            </a:r>
          </a:p>
          <a:p>
            <a:pPr algn="ctr"/>
            <a:endParaRPr lang="en-GB" dirty="0"/>
          </a:p>
          <a:p>
            <a:pPr algn="ctr"/>
            <a:endParaRPr lang="en-GB" dirty="0" smtClean="0"/>
          </a:p>
          <a:p>
            <a:pPr algn="ctr"/>
            <a:endParaRPr lang="en-GB" dirty="0"/>
          </a:p>
          <a:p>
            <a:pPr algn="ctr"/>
            <a:endParaRPr lang="en-GB" dirty="0" smtClean="0"/>
          </a:p>
          <a:p>
            <a:pPr algn="ctr"/>
            <a:endParaRPr lang="en-GB" dirty="0"/>
          </a:p>
          <a:p>
            <a:pPr algn="ctr"/>
            <a:r>
              <a:rPr lang="en-GB" sz="3200" dirty="0" smtClean="0"/>
              <a:t>What are we covering today?</a:t>
            </a:r>
            <a:endParaRPr lang="en-GB" sz="3200" dirty="0"/>
          </a:p>
        </p:txBody>
      </p:sp>
    </p:spTree>
    <p:extLst>
      <p:ext uri="{BB962C8B-B14F-4D97-AF65-F5344CB8AC3E}">
        <p14:creationId xmlns:p14="http://schemas.microsoft.com/office/powerpoint/2010/main" val="3083584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In groups discuss the process of starting up your own Business from idea to action, Please consider the following:</a:t>
            </a:r>
          </a:p>
          <a:p>
            <a:pPr marL="0" indent="0">
              <a:buNone/>
            </a:pPr>
            <a:endParaRPr lang="en-GB" sz="3200" dirty="0" smtClean="0"/>
          </a:p>
          <a:p>
            <a:r>
              <a:rPr lang="en-GB" sz="3200" dirty="0" smtClean="0"/>
              <a:t>What are the various elements of support you may need</a:t>
            </a:r>
          </a:p>
          <a:p>
            <a:r>
              <a:rPr lang="en-GB" sz="3200" dirty="0"/>
              <a:t>W</a:t>
            </a:r>
            <a:r>
              <a:rPr lang="en-GB" sz="3200" dirty="0" smtClean="0"/>
              <a:t>ho is the support from </a:t>
            </a:r>
          </a:p>
          <a:p>
            <a:r>
              <a:rPr lang="en-GB" sz="3200" dirty="0" smtClean="0"/>
              <a:t>What level of support is required.</a:t>
            </a:r>
            <a:endParaRPr lang="en-GB" sz="3200" dirty="0"/>
          </a:p>
        </p:txBody>
      </p:sp>
    </p:spTree>
    <p:extLst>
      <p:ext uri="{BB962C8B-B14F-4D97-AF65-F5344CB8AC3E}">
        <p14:creationId xmlns:p14="http://schemas.microsoft.com/office/powerpoint/2010/main" val="1599220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Videos</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https://www.youtube.com/watch?v=uS7_al0U4SM</a:t>
            </a:r>
            <a:endParaRPr lang="en-GB" dirty="0" smtClean="0"/>
          </a:p>
          <a:p>
            <a:pPr marL="0" indent="0">
              <a:buNone/>
            </a:pPr>
            <a:endParaRPr lang="en-GB" dirty="0"/>
          </a:p>
          <a:p>
            <a:pPr marL="0" indent="0">
              <a:buNone/>
            </a:pPr>
            <a:r>
              <a:rPr lang="en-GB" dirty="0" smtClean="0"/>
              <a:t>https://www.youtube.com/watch?v=8yi4psQCoSs</a:t>
            </a:r>
            <a:endParaRPr lang="en-GB" dirty="0"/>
          </a:p>
        </p:txBody>
      </p:sp>
    </p:spTree>
    <p:extLst>
      <p:ext uri="{BB962C8B-B14F-4D97-AF65-F5344CB8AC3E}">
        <p14:creationId xmlns:p14="http://schemas.microsoft.com/office/powerpoint/2010/main" val="1565022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702" y="266019"/>
            <a:ext cx="5389567" cy="3914096"/>
          </a:xfrm>
          <a:prstGeom prst="rect">
            <a:avLst/>
          </a:prstGeom>
        </p:spPr>
      </p:pic>
      <p:sp>
        <p:nvSpPr>
          <p:cNvPr id="5" name="TextBox 4"/>
          <p:cNvSpPr txBox="1"/>
          <p:nvPr/>
        </p:nvSpPr>
        <p:spPr>
          <a:xfrm>
            <a:off x="735355" y="4474028"/>
            <a:ext cx="4865914" cy="830997"/>
          </a:xfrm>
          <a:prstGeom prst="rect">
            <a:avLst/>
          </a:prstGeom>
          <a:noFill/>
        </p:spPr>
        <p:txBody>
          <a:bodyPr wrap="square" rtlCol="0">
            <a:spAutoFit/>
          </a:bodyPr>
          <a:lstStyle/>
          <a:p>
            <a:r>
              <a:rPr lang="en-GB" sz="4800" dirty="0" smtClean="0"/>
              <a:t>Carmarthenshire</a:t>
            </a:r>
            <a:endParaRPr lang="en-GB" sz="4800" dirty="0"/>
          </a:p>
        </p:txBody>
      </p:sp>
      <p:sp>
        <p:nvSpPr>
          <p:cNvPr id="6" name="TextBox 5"/>
          <p:cNvSpPr txBox="1"/>
          <p:nvPr/>
        </p:nvSpPr>
        <p:spPr>
          <a:xfrm>
            <a:off x="6253843" y="685800"/>
            <a:ext cx="5600700" cy="4401205"/>
          </a:xfrm>
          <a:prstGeom prst="rect">
            <a:avLst/>
          </a:prstGeom>
          <a:noFill/>
        </p:spPr>
        <p:txBody>
          <a:bodyPr wrap="square" rtlCol="0">
            <a:spAutoFit/>
          </a:bodyPr>
          <a:lstStyle/>
          <a:p>
            <a:r>
              <a:rPr lang="en-GB" sz="2800" dirty="0" smtClean="0"/>
              <a:t>What support is available in Carmarthenshire:</a:t>
            </a:r>
          </a:p>
          <a:p>
            <a:endParaRPr lang="en-GB" sz="2800" dirty="0"/>
          </a:p>
          <a:p>
            <a:pPr marL="285750" indent="-285750">
              <a:buFont typeface="Arial" panose="020B0604020202020204" pitchFamily="34" charset="0"/>
              <a:buChar char="•"/>
            </a:pPr>
            <a:r>
              <a:rPr lang="en-GB" sz="2800" dirty="0" smtClean="0"/>
              <a:t>Private Business Advisors that cost ££</a:t>
            </a:r>
          </a:p>
          <a:p>
            <a:pPr marL="285750" indent="-285750">
              <a:buFont typeface="Arial" panose="020B0604020202020204" pitchFamily="34" charset="0"/>
              <a:buChar char="•"/>
            </a:pPr>
            <a:r>
              <a:rPr lang="en-GB" sz="2800" dirty="0" smtClean="0"/>
              <a:t>Carmarthenshire County Council initiatives, including:</a:t>
            </a:r>
          </a:p>
          <a:p>
            <a:pPr marL="742950" lvl="1" indent="-285750">
              <a:buFont typeface="Arial" panose="020B0604020202020204" pitchFamily="34" charset="0"/>
              <a:buChar char="•"/>
            </a:pPr>
            <a:r>
              <a:rPr lang="en-GB" sz="2800" dirty="0" smtClean="0"/>
              <a:t>Regeneration plans </a:t>
            </a:r>
          </a:p>
          <a:p>
            <a:pPr marL="742950" lvl="1" indent="-285750">
              <a:buFont typeface="Arial" panose="020B0604020202020204" pitchFamily="34" charset="0"/>
              <a:buChar char="•"/>
            </a:pPr>
            <a:r>
              <a:rPr lang="en-GB" sz="2800" dirty="0" smtClean="0"/>
              <a:t>Funding </a:t>
            </a:r>
          </a:p>
          <a:p>
            <a:pPr marL="742950" lvl="1" indent="-285750">
              <a:buFont typeface="Arial" panose="020B0604020202020204" pitchFamily="34" charset="0"/>
              <a:buChar char="•"/>
            </a:pPr>
            <a:r>
              <a:rPr lang="en-GB" sz="2800" dirty="0" smtClean="0"/>
              <a:t>Support</a:t>
            </a:r>
          </a:p>
        </p:txBody>
      </p:sp>
    </p:spTree>
    <p:extLst>
      <p:ext uri="{BB962C8B-B14F-4D97-AF65-F5344CB8AC3E}">
        <p14:creationId xmlns:p14="http://schemas.microsoft.com/office/powerpoint/2010/main" val="1245279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697186" cy="1325563"/>
          </a:xfrm>
        </p:spPr>
        <p:txBody>
          <a:bodyPr/>
          <a:lstStyle/>
          <a:p>
            <a:r>
              <a:rPr lang="en-GB" dirty="0" smtClean="0"/>
              <a:t>Regeneration Plans</a:t>
            </a:r>
            <a:endParaRPr lang="en-GB" dirty="0"/>
          </a:p>
        </p:txBody>
      </p:sp>
      <p:sp>
        <p:nvSpPr>
          <p:cNvPr id="3" name="Content Placeholder 2"/>
          <p:cNvSpPr>
            <a:spLocks noGrp="1"/>
          </p:cNvSpPr>
          <p:nvPr>
            <p:ph idx="1"/>
          </p:nvPr>
        </p:nvSpPr>
        <p:spPr/>
        <p:txBody>
          <a:bodyPr/>
          <a:lstStyle/>
          <a:p>
            <a:pPr marL="0" indent="0">
              <a:buNone/>
            </a:pPr>
            <a:r>
              <a:rPr lang="en-GB" dirty="0" smtClean="0"/>
              <a:t>https://www.carmarthenshire.gov.wales/home/business/development-investment/</a:t>
            </a:r>
          </a:p>
          <a:p>
            <a:pPr marL="0" indent="0">
              <a:buNone/>
            </a:pPr>
            <a:r>
              <a:rPr lang="en-GB" dirty="0" smtClean="0"/>
              <a:t>The Council have a number of regeneration plans in place around the county at present, including:</a:t>
            </a:r>
          </a:p>
          <a:p>
            <a:r>
              <a:rPr lang="en-GB" dirty="0" smtClean="0"/>
              <a:t>Delta Lakes</a:t>
            </a:r>
          </a:p>
          <a:p>
            <a:r>
              <a:rPr lang="en-GB" dirty="0" smtClean="0"/>
              <a:t>Swansea Bay City Deal</a:t>
            </a:r>
          </a:p>
          <a:p>
            <a:r>
              <a:rPr lang="en-GB" dirty="0" smtClean="0"/>
              <a:t>6 Key Market towns</a:t>
            </a:r>
          </a:p>
          <a:p>
            <a:r>
              <a:rPr lang="en-GB" dirty="0" smtClean="0"/>
              <a:t>Cross Hands Growth Zone</a:t>
            </a:r>
            <a:endParaRPr lang="en-GB" dirty="0"/>
          </a:p>
        </p:txBody>
      </p:sp>
      <p:sp>
        <p:nvSpPr>
          <p:cNvPr id="4" name="AutoShape 2" descr="Image result for carmarthenshire county council supporting entrepreneurs/small business start up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7820025" y="462757"/>
            <a:ext cx="3533775" cy="1295400"/>
          </a:xfrm>
          <a:prstGeom prst="rect">
            <a:avLst/>
          </a:prstGeom>
        </p:spPr>
      </p:pic>
    </p:spTree>
    <p:extLst>
      <p:ext uri="{BB962C8B-B14F-4D97-AF65-F5344CB8AC3E}">
        <p14:creationId xmlns:p14="http://schemas.microsoft.com/office/powerpoint/2010/main" val="2604518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Cross Hands Growth Zone</a:t>
            </a:r>
            <a:endParaRPr lang="en-GB" dirty="0"/>
          </a:p>
        </p:txBody>
      </p:sp>
      <p:pic>
        <p:nvPicPr>
          <p:cNvPr id="4" name="Content Placeholder 3"/>
          <p:cNvPicPr>
            <a:picLocks noGrp="1" noChangeAspect="1"/>
          </p:cNvPicPr>
          <p:nvPr>
            <p:ph idx="1"/>
          </p:nvPr>
        </p:nvPicPr>
        <p:blipFill rotWithShape="1">
          <a:blip r:embed="rId2"/>
          <a:srcRect t="40601" r="1421" b="13994"/>
          <a:stretch/>
        </p:blipFill>
        <p:spPr>
          <a:xfrm>
            <a:off x="325130" y="1371600"/>
            <a:ext cx="11541739" cy="5110843"/>
          </a:xfrm>
          <a:prstGeom prst="rect">
            <a:avLst/>
          </a:prstGeom>
        </p:spPr>
      </p:pic>
    </p:spTree>
    <p:extLst>
      <p:ext uri="{BB962C8B-B14F-4D97-AF65-F5344CB8AC3E}">
        <p14:creationId xmlns:p14="http://schemas.microsoft.com/office/powerpoint/2010/main" val="2541056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marL="0" indent="0">
              <a:buNone/>
            </a:pPr>
            <a:r>
              <a:rPr lang="en-GB" sz="4000" dirty="0" smtClean="0"/>
              <a:t>Looking at these areas of Regeneration, how useful are they to the average Entrepreneur?</a:t>
            </a:r>
            <a:endParaRPr lang="en-GB" sz="4000" dirty="0"/>
          </a:p>
        </p:txBody>
      </p:sp>
    </p:spTree>
    <p:extLst>
      <p:ext uri="{BB962C8B-B14F-4D97-AF65-F5344CB8AC3E}">
        <p14:creationId xmlns:p14="http://schemas.microsoft.com/office/powerpoint/2010/main" val="2852355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2656114" cy="1325563"/>
          </a:xfrm>
        </p:spPr>
        <p:txBody>
          <a:bodyPr/>
          <a:lstStyle/>
          <a:p>
            <a:r>
              <a:rPr lang="en-GB" dirty="0" smtClean="0"/>
              <a:t>Funding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56071" y="194468"/>
            <a:ext cx="4316187" cy="2622683"/>
          </a:xfrm>
        </p:spPr>
      </p:pic>
      <p:sp>
        <p:nvSpPr>
          <p:cNvPr id="5" name="TextBox 4"/>
          <p:cNvSpPr txBox="1"/>
          <p:nvPr/>
        </p:nvSpPr>
        <p:spPr>
          <a:xfrm>
            <a:off x="838200" y="1690688"/>
            <a:ext cx="6036129" cy="4893647"/>
          </a:xfrm>
          <a:prstGeom prst="rect">
            <a:avLst/>
          </a:prstGeom>
          <a:noFill/>
        </p:spPr>
        <p:txBody>
          <a:bodyPr wrap="square" rtlCol="0">
            <a:spAutoFit/>
          </a:bodyPr>
          <a:lstStyle/>
          <a:p>
            <a:pPr marL="342900" indent="-342900">
              <a:buFont typeface="Wingdings" panose="05000000000000000000" pitchFamily="2" charset="2"/>
              <a:buChar char="Ø"/>
            </a:pPr>
            <a:r>
              <a:rPr lang="en-GB" sz="2400" dirty="0" smtClean="0"/>
              <a:t>Carmarthenshire Business Start up fund for Start-ups and Business growth for existing businesses:</a:t>
            </a:r>
          </a:p>
          <a:p>
            <a:pPr marL="742950" lvl="1" indent="-285750">
              <a:buFont typeface="Arial" panose="020B0604020202020204" pitchFamily="34" charset="0"/>
              <a:buChar char="•"/>
            </a:pPr>
            <a:r>
              <a:rPr lang="en-GB" sz="2400" dirty="0" smtClean="0"/>
              <a:t>The aim of the fund is to support the creation of new Businesses in the county, resulting directly in job creation.  </a:t>
            </a:r>
            <a:endParaRPr lang="en-GB" sz="2400" dirty="0"/>
          </a:p>
          <a:p>
            <a:pPr marL="800100" lvl="1" indent="-342900">
              <a:buFont typeface="Arial" panose="020B0604020202020204" pitchFamily="34" charset="0"/>
              <a:buChar char="•"/>
            </a:pPr>
            <a:r>
              <a:rPr lang="en-GB" sz="2400" dirty="0" smtClean="0"/>
              <a:t>Grants are available between £1000 and £10000</a:t>
            </a:r>
          </a:p>
          <a:p>
            <a:pPr marL="342900" indent="-342900">
              <a:buFont typeface="Wingdings" panose="05000000000000000000" pitchFamily="2" charset="2"/>
              <a:buChar char="Ø"/>
            </a:pPr>
            <a:r>
              <a:rPr lang="en-GB" sz="2400" dirty="0" smtClean="0"/>
              <a:t>Town Centre Loan scheme to bring empty sites and Premises back into use.</a:t>
            </a:r>
          </a:p>
          <a:p>
            <a:pPr marL="342900" indent="-342900">
              <a:buFont typeface="Wingdings" panose="05000000000000000000" pitchFamily="2" charset="2"/>
              <a:buChar char="Ø"/>
            </a:pPr>
            <a:r>
              <a:rPr lang="en-GB" sz="2400" dirty="0" smtClean="0"/>
              <a:t>Rural Enterprise fund - Grants for capital projects in rural areas.</a:t>
            </a:r>
          </a:p>
          <a:p>
            <a:pPr marL="342900" indent="-342900">
              <a:buFont typeface="Wingdings" panose="05000000000000000000" pitchFamily="2" charset="2"/>
              <a:buChar char="Ø"/>
            </a:pPr>
            <a:r>
              <a:rPr lang="en-GB" sz="2400" dirty="0" smtClean="0"/>
              <a:t>Events Support fund from £250 to £5000.</a:t>
            </a:r>
          </a:p>
        </p:txBody>
      </p:sp>
    </p:spTree>
    <p:extLst>
      <p:ext uri="{BB962C8B-B14F-4D97-AF65-F5344CB8AC3E}">
        <p14:creationId xmlns:p14="http://schemas.microsoft.com/office/powerpoint/2010/main" val="833125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	</a:t>
            </a:r>
            <a:endParaRPr lang="en-GB" dirty="0"/>
          </a:p>
        </p:txBody>
      </p:sp>
      <p:sp>
        <p:nvSpPr>
          <p:cNvPr id="3" name="Content Placeholder 2"/>
          <p:cNvSpPr>
            <a:spLocks noGrp="1"/>
          </p:cNvSpPr>
          <p:nvPr>
            <p:ph idx="1"/>
          </p:nvPr>
        </p:nvSpPr>
        <p:spPr/>
        <p:txBody>
          <a:bodyPr/>
          <a:lstStyle/>
          <a:p>
            <a:r>
              <a:rPr lang="en-GB" dirty="0" smtClean="0"/>
              <a:t>Promotional work may be available through discover Carmarthenshire, but this tends to be tourism linked.</a:t>
            </a:r>
          </a:p>
          <a:p>
            <a:r>
              <a:rPr lang="en-GB" dirty="0" smtClean="0"/>
              <a:t>Business rate relief may be available depending upon the size of the Business premises.</a:t>
            </a:r>
          </a:p>
          <a:p>
            <a:r>
              <a:rPr lang="en-GB" dirty="0" smtClean="0"/>
              <a:t>The Economic Development team of the council are targeted with improving the local economy and within this remit they support local organisations in any way they can.</a:t>
            </a:r>
          </a:p>
          <a:p>
            <a:r>
              <a:rPr lang="en-GB" dirty="0" smtClean="0"/>
              <a:t>LEED – Linking Education and Economic De	</a:t>
            </a:r>
            <a:r>
              <a:rPr lang="en-GB" dirty="0" err="1" smtClean="0"/>
              <a:t>velopment</a:t>
            </a:r>
            <a:r>
              <a:rPr lang="en-GB" dirty="0" smtClean="0"/>
              <a:t>!</a:t>
            </a:r>
            <a:endParaRPr lang="en-GB" dirty="0"/>
          </a:p>
        </p:txBody>
      </p:sp>
    </p:spTree>
    <p:extLst>
      <p:ext uri="{BB962C8B-B14F-4D97-AF65-F5344CB8AC3E}">
        <p14:creationId xmlns:p14="http://schemas.microsoft.com/office/powerpoint/2010/main" val="1107608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marL="0" indent="0">
              <a:buNone/>
            </a:pPr>
            <a:r>
              <a:rPr lang="en-GB" dirty="0" smtClean="0"/>
              <a:t>This is the support offered locally, is it enough?  Would you be confident in launching your own Business given the support available?</a:t>
            </a:r>
            <a:endParaRPr lang="en-GB" dirty="0"/>
          </a:p>
        </p:txBody>
      </p:sp>
    </p:spTree>
    <p:extLst>
      <p:ext uri="{BB962C8B-B14F-4D97-AF65-F5344CB8AC3E}">
        <p14:creationId xmlns:p14="http://schemas.microsoft.com/office/powerpoint/2010/main" val="2430191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0"/>
            <a:ext cx="12191999" cy="6858000"/>
          </a:xfrm>
          <a:prstGeom prst="rect">
            <a:avLst/>
          </a:prstGeom>
        </p:spPr>
      </p:pic>
    </p:spTree>
    <p:extLst>
      <p:ext uri="{BB962C8B-B14F-4D97-AF65-F5344CB8AC3E}">
        <p14:creationId xmlns:p14="http://schemas.microsoft.com/office/powerpoint/2010/main" val="1049271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Wales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Welsh Government Organisation created to develop Entrepreneurs and support business start ups in Wales.</a:t>
            </a:r>
          </a:p>
          <a:p>
            <a:pPr marL="0" indent="0">
              <a:buNone/>
            </a:pPr>
            <a:r>
              <a:rPr lang="en-GB" dirty="0" smtClean="0"/>
              <a:t>They can offer support in the following areas:</a:t>
            </a:r>
          </a:p>
          <a:p>
            <a:r>
              <a:rPr lang="en-GB" dirty="0" smtClean="0"/>
              <a:t>Financing your new business</a:t>
            </a:r>
          </a:p>
          <a:p>
            <a:r>
              <a:rPr lang="en-GB" dirty="0" smtClean="0"/>
              <a:t>Business planning and starting up</a:t>
            </a:r>
          </a:p>
          <a:p>
            <a:r>
              <a:rPr lang="en-GB" dirty="0" smtClean="0"/>
              <a:t>Marketing</a:t>
            </a:r>
          </a:p>
          <a:p>
            <a:r>
              <a:rPr lang="en-GB" dirty="0" smtClean="0"/>
              <a:t>Skills and training</a:t>
            </a:r>
          </a:p>
          <a:p>
            <a:r>
              <a:rPr lang="en-GB" dirty="0" smtClean="0"/>
              <a:t>Business Ideas and Innovation</a:t>
            </a:r>
          </a:p>
          <a:p>
            <a:r>
              <a:rPr lang="en-GB" dirty="0" smtClean="0"/>
              <a:t>IT Support</a:t>
            </a:r>
          </a:p>
          <a:p>
            <a:r>
              <a:rPr lang="en-GB" dirty="0" smtClean="0"/>
              <a:t>Business Wales provide a mentor service to budding Entrepreneurs to develop their idea through to implementation.</a:t>
            </a:r>
            <a:endParaRPr lang="en-GB" dirty="0"/>
          </a:p>
        </p:txBody>
      </p:sp>
    </p:spTree>
    <p:extLst>
      <p:ext uri="{BB962C8B-B14F-4D97-AF65-F5344CB8AC3E}">
        <p14:creationId xmlns:p14="http://schemas.microsoft.com/office/powerpoint/2010/main" val="1334730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Wales</a:t>
            </a:r>
            <a:endParaRPr lang="en-GB" dirty="0"/>
          </a:p>
        </p:txBody>
      </p:sp>
      <p:sp>
        <p:nvSpPr>
          <p:cNvPr id="3" name="Content Placeholder 2"/>
          <p:cNvSpPr>
            <a:spLocks noGrp="1"/>
          </p:cNvSpPr>
          <p:nvPr>
            <p:ph idx="1"/>
          </p:nvPr>
        </p:nvSpPr>
        <p:spPr/>
        <p:txBody>
          <a:bodyPr/>
          <a:lstStyle/>
          <a:p>
            <a:pPr marL="0" indent="0">
              <a:buNone/>
            </a:pPr>
            <a:r>
              <a:rPr lang="en-GB" dirty="0" smtClean="0"/>
              <a:t>https://www.youtube.com/user/businesswales</a:t>
            </a:r>
          </a:p>
          <a:p>
            <a:pPr marL="0" indent="0">
              <a:buNone/>
            </a:pPr>
            <a:endParaRPr lang="en-GB" dirty="0"/>
          </a:p>
          <a:p>
            <a:pPr marL="0" indent="0">
              <a:buNone/>
            </a:pPr>
            <a:r>
              <a:rPr lang="en-GB" dirty="0" smtClean="0"/>
              <a:t>https://www.youtube.com/watch?v=--Yk1hS5CQM</a:t>
            </a:r>
            <a:endParaRPr lang="en-GB" dirty="0"/>
          </a:p>
        </p:txBody>
      </p:sp>
    </p:spTree>
    <p:extLst>
      <p:ext uri="{BB962C8B-B14F-4D97-AF65-F5344CB8AC3E}">
        <p14:creationId xmlns:p14="http://schemas.microsoft.com/office/powerpoint/2010/main" val="802695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
            </a:r>
            <a:br>
              <a:rPr lang="en-GB" dirty="0" smtClean="0"/>
            </a:br>
            <a:r>
              <a:rPr lang="en-GB" dirty="0" smtClean="0"/>
              <a:t/>
            </a:r>
            <a:br>
              <a:rPr lang="en-GB" dirty="0" smtClean="0"/>
            </a:br>
            <a:r>
              <a:rPr lang="en-GB" dirty="0" smtClean="0"/>
              <a:t>“The UK has more businesses than ever before and it looks as though this year will set a new record, but entrepreneurs say they need more help if they are going to grow” FT (2018).</a:t>
            </a:r>
            <a:endParaRPr lang="en-GB" dirty="0"/>
          </a:p>
        </p:txBody>
      </p:sp>
    </p:spTree>
    <p:extLst>
      <p:ext uri="{BB962C8B-B14F-4D97-AF65-F5344CB8AC3E}">
        <p14:creationId xmlns:p14="http://schemas.microsoft.com/office/powerpoint/2010/main" val="3981416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t="8109" b="9094"/>
          <a:stretch/>
        </p:blipFill>
        <p:spPr>
          <a:xfrm>
            <a:off x="0" y="0"/>
            <a:ext cx="12191999" cy="6857999"/>
          </a:xfrm>
          <a:prstGeom prst="rect">
            <a:avLst/>
          </a:prstGeom>
        </p:spPr>
      </p:pic>
    </p:spTree>
    <p:extLst>
      <p:ext uri="{BB962C8B-B14F-4D97-AF65-F5344CB8AC3E}">
        <p14:creationId xmlns:p14="http://schemas.microsoft.com/office/powerpoint/2010/main" val="3863454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053443"/>
            <a:ext cx="10515600" cy="3123520"/>
          </a:xfrm>
        </p:spPr>
        <p:txBody>
          <a:bodyPr>
            <a:normAutofit/>
          </a:bodyPr>
          <a:lstStyle/>
          <a:p>
            <a:pPr marL="0" indent="0">
              <a:buNone/>
            </a:pPr>
            <a:r>
              <a:rPr lang="en-GB" sz="2400" dirty="0" smtClean="0"/>
              <a:t>“Seek advice &amp; support</a:t>
            </a:r>
          </a:p>
          <a:p>
            <a:pPr marL="0" indent="0">
              <a:buNone/>
            </a:pPr>
            <a:r>
              <a:rPr lang="en-GB" sz="2400" dirty="0" smtClean="0"/>
              <a:t>You’re going to struggle to get anywhere without seeking the advice, help and support of people better than you. Whenever you have the chance to speak to someone who’s “been there and done it” take it. If you’re a young entrepreneur, you can use your age to your advantage too. Entrepreneurs, especially the older generation, will happily give you advice and support because they’ll have received the same when they were younger. The entrepreneurial network in the UK is very supportive. You just need to ask”.</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96875"/>
            <a:ext cx="2427514" cy="2427514"/>
          </a:xfrm>
          <a:prstGeom prst="rect">
            <a:avLst/>
          </a:prstGeom>
        </p:spPr>
      </p:pic>
      <p:sp>
        <p:nvSpPr>
          <p:cNvPr id="5" name="TextBox 4"/>
          <p:cNvSpPr txBox="1"/>
          <p:nvPr/>
        </p:nvSpPr>
        <p:spPr>
          <a:xfrm>
            <a:off x="4914900" y="571500"/>
            <a:ext cx="5731329" cy="1384995"/>
          </a:xfrm>
          <a:prstGeom prst="rect">
            <a:avLst/>
          </a:prstGeom>
          <a:noFill/>
        </p:spPr>
        <p:txBody>
          <a:bodyPr wrap="square" rtlCol="0">
            <a:spAutoFit/>
          </a:bodyPr>
          <a:lstStyle/>
          <a:p>
            <a:r>
              <a:rPr lang="en-GB" sz="2800" dirty="0" smtClean="0"/>
              <a:t>Gavin is a 22 year-old entrepreneur who is the founder of Social Media Agency, Blue Cliff Media</a:t>
            </a:r>
            <a:endParaRPr lang="en-GB" sz="2800" dirty="0"/>
          </a:p>
        </p:txBody>
      </p:sp>
    </p:spTree>
    <p:extLst>
      <p:ext uri="{BB962C8B-B14F-4D97-AF65-F5344CB8AC3E}">
        <p14:creationId xmlns:p14="http://schemas.microsoft.com/office/powerpoint/2010/main" val="329623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Entrepreneur Programme (GEP)</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The UK advertise to the rest of the world to become an Entrepreneur within the UK.</a:t>
            </a:r>
          </a:p>
          <a:p>
            <a:pPr marL="0" indent="0">
              <a:buNone/>
            </a:pPr>
            <a:endParaRPr lang="en-GB" dirty="0"/>
          </a:p>
          <a:p>
            <a:pPr marL="0" indent="0">
              <a:buNone/>
            </a:pPr>
            <a:r>
              <a:rPr lang="en-GB" dirty="0" smtClean="0">
                <a:hlinkClick r:id="rId2"/>
              </a:rPr>
              <a:t>https://www.gov.uk/government/publications/entrepreneurs-setting-up-in-the-uk/entrepreneurs-setting-up-in-the-uk</a:t>
            </a:r>
            <a:endParaRPr lang="en-GB" dirty="0" smtClean="0"/>
          </a:p>
          <a:p>
            <a:pPr marL="0" indent="0">
              <a:buNone/>
            </a:pPr>
            <a:endParaRPr lang="en-GB" dirty="0" smtClean="0"/>
          </a:p>
          <a:p>
            <a:pPr marL="0" indent="0">
              <a:buNone/>
            </a:pPr>
            <a:r>
              <a:rPr lang="en-GB" dirty="0" smtClean="0"/>
              <a:t>Support is free and includes:</a:t>
            </a:r>
          </a:p>
          <a:p>
            <a:pPr marL="0" indent="0">
              <a:buNone/>
            </a:pPr>
            <a:endParaRPr lang="en-GB" dirty="0" smtClean="0"/>
          </a:p>
          <a:p>
            <a:r>
              <a:rPr lang="en-GB" dirty="0" smtClean="0"/>
              <a:t>help to develop business plans</a:t>
            </a:r>
          </a:p>
          <a:p>
            <a:r>
              <a:rPr lang="en-GB" dirty="0" smtClean="0"/>
              <a:t>assistance with relocating to the UK</a:t>
            </a:r>
          </a:p>
          <a:p>
            <a:r>
              <a:rPr lang="en-GB" dirty="0" smtClean="0"/>
              <a:t>providing introductions to investors</a:t>
            </a:r>
          </a:p>
          <a:p>
            <a:r>
              <a:rPr lang="en-GB" dirty="0" smtClean="0"/>
              <a:t>guidance on how to grow internationally</a:t>
            </a:r>
          </a:p>
          <a:p>
            <a:r>
              <a:rPr lang="en-GB" dirty="0" smtClean="0"/>
              <a:t>mentoring from experienced entrepreneurs</a:t>
            </a:r>
          </a:p>
          <a:p>
            <a:r>
              <a:rPr lang="en-GB" dirty="0" smtClean="0"/>
              <a:t>continued help once located in the UK</a:t>
            </a:r>
            <a:endParaRPr lang="en-GB" dirty="0"/>
          </a:p>
          <a:p>
            <a:pPr marL="0" indent="0">
              <a:buNone/>
            </a:pPr>
            <a:endParaRPr lang="en-GB" dirty="0"/>
          </a:p>
        </p:txBody>
      </p:sp>
    </p:spTree>
    <p:extLst>
      <p:ext uri="{BB962C8B-B14F-4D97-AF65-F5344CB8AC3E}">
        <p14:creationId xmlns:p14="http://schemas.microsoft.com/office/powerpoint/2010/main" val="2413401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pPr marL="0" indent="0">
              <a:buNone/>
            </a:pPr>
            <a:r>
              <a:rPr lang="en-GB" dirty="0" smtClean="0"/>
              <a:t>You have all seen a variety of sources of support for Entrepreneurs and Business Start-ups.  Does the reality match the information?  In groups create a list of requirements for a new business venture and research and explore the avenues of support available to you……Are there any gaps? </a:t>
            </a:r>
            <a:endParaRPr lang="en-GB" dirty="0"/>
          </a:p>
        </p:txBody>
      </p:sp>
    </p:spTree>
    <p:extLst>
      <p:ext uri="{BB962C8B-B14F-4D97-AF65-F5344CB8AC3E}">
        <p14:creationId xmlns:p14="http://schemas.microsoft.com/office/powerpoint/2010/main" val="266551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	</a:t>
            </a:r>
            <a:endParaRPr lang="en-GB" dirty="0"/>
          </a:p>
        </p:txBody>
      </p:sp>
      <p:sp>
        <p:nvSpPr>
          <p:cNvPr id="3" name="Content Placeholder 2"/>
          <p:cNvSpPr>
            <a:spLocks noGrp="1"/>
          </p:cNvSpPr>
          <p:nvPr>
            <p:ph idx="1"/>
          </p:nvPr>
        </p:nvSpPr>
        <p:spPr/>
        <p:txBody>
          <a:bodyPr/>
          <a:lstStyle/>
          <a:p>
            <a:pPr marL="0" indent="0">
              <a:buNone/>
            </a:pPr>
            <a:r>
              <a:rPr lang="en-GB" dirty="0" smtClean="0"/>
              <a:t>Leading on from Activity 1</a:t>
            </a:r>
          </a:p>
          <a:p>
            <a:pPr marL="0" indent="0">
              <a:buNone/>
            </a:pPr>
            <a:r>
              <a:rPr lang="en-GB" dirty="0" smtClean="0"/>
              <a:t>From the gaps in support identified during activity 1, create a plan of action to put in place adequate support for Entrepreneurs/Business start ups.</a:t>
            </a:r>
          </a:p>
          <a:p>
            <a:pPr marL="0" indent="0">
              <a:buNone/>
            </a:pPr>
            <a:endParaRPr lang="en-GB" dirty="0"/>
          </a:p>
          <a:p>
            <a:pPr marL="0" indent="0">
              <a:buNone/>
            </a:pPr>
            <a:r>
              <a:rPr lang="en-GB" dirty="0" smtClean="0"/>
              <a:t>We shall then discuss as a class.</a:t>
            </a:r>
            <a:endParaRPr lang="en-GB" dirty="0"/>
          </a:p>
        </p:txBody>
      </p:sp>
    </p:spTree>
    <p:extLst>
      <p:ext uri="{BB962C8B-B14F-4D97-AF65-F5344CB8AC3E}">
        <p14:creationId xmlns:p14="http://schemas.microsoft.com/office/powerpoint/2010/main" val="3883320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380</TotalTime>
  <Words>676</Words>
  <Application>Microsoft Office PowerPoint</Application>
  <PresentationFormat>Widescreen</PresentationFormat>
  <Paragraphs>88</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Office Theme</vt:lpstr>
      <vt:lpstr>PowerPoint Presentation</vt:lpstr>
      <vt:lpstr>Activity </vt:lpstr>
      <vt:lpstr>Videos</vt:lpstr>
      <vt:lpstr>PowerPoint Presentation</vt:lpstr>
      <vt:lpstr>Regeneration Plans</vt:lpstr>
      <vt:lpstr>Cross Hands Growth Zone</vt:lpstr>
      <vt:lpstr>Discussion</vt:lpstr>
      <vt:lpstr>Funding</vt:lpstr>
      <vt:lpstr>Support </vt:lpstr>
      <vt:lpstr>Discussion</vt:lpstr>
      <vt:lpstr>PowerPoint Presentation</vt:lpstr>
      <vt:lpstr>Business Wales </vt:lpstr>
      <vt:lpstr>Business Wales</vt:lpstr>
      <vt:lpstr>UK</vt:lpstr>
      <vt:lpstr>PowerPoint Presentation</vt:lpstr>
      <vt:lpstr>PowerPoint Presentation</vt:lpstr>
      <vt:lpstr>Global Entrepreneur Programme (GEP)</vt:lpstr>
      <vt:lpstr>Activity </vt:lpstr>
      <vt:lpstr>Activity 2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2</cp:revision>
  <dcterms:created xsi:type="dcterms:W3CDTF">2018-10-19T08:40:15Z</dcterms:created>
  <dcterms:modified xsi:type="dcterms:W3CDTF">2018-10-19T15:00:46Z</dcterms:modified>
</cp:coreProperties>
</file>