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7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B05F42F-2025-4896-B34A-D93CC2C38A1F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B05F42F-2025-4896-B34A-D93CC2C38A1F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5F42F-2025-4896-B34A-D93CC2C38A1F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B05F42F-2025-4896-B34A-D93CC2C38A1F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7AD18D-AF06-4ACB-B957-3A20B1F92AE1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Fundamental Accounting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60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3600" dirty="0" smtClean="0"/>
              <a:t>There are </a:t>
            </a:r>
            <a:r>
              <a:rPr lang="en-GB" sz="3600" dirty="0" smtClean="0"/>
              <a:t>many </a:t>
            </a:r>
            <a:r>
              <a:rPr lang="en-GB" sz="3600" dirty="0" smtClean="0"/>
              <a:t>fundamental accounting concepts which </a:t>
            </a:r>
            <a:r>
              <a:rPr lang="en-GB" sz="3600" dirty="0" smtClean="0"/>
              <a:t>were previously</a:t>
            </a:r>
            <a:r>
              <a:rPr lang="en-GB" sz="3600" dirty="0" smtClean="0"/>
              <a:t> </a:t>
            </a:r>
            <a:r>
              <a:rPr lang="en-GB" sz="3600" dirty="0" smtClean="0"/>
              <a:t>detailed in FRS 18 : Accounting </a:t>
            </a:r>
            <a:r>
              <a:rPr lang="en-GB" sz="3600" dirty="0" smtClean="0"/>
              <a:t>Policies. These are now </a:t>
            </a:r>
            <a:r>
              <a:rPr lang="en-GB" sz="3600" dirty="0" err="1" smtClean="0"/>
              <a:t>ensrhine</a:t>
            </a:r>
            <a:r>
              <a:rPr lang="en-GB" sz="3600" dirty="0" err="1" smtClean="0"/>
              <a:t>d</a:t>
            </a:r>
            <a:r>
              <a:rPr lang="en-GB" sz="3600" dirty="0" smtClean="0"/>
              <a:t> </a:t>
            </a:r>
            <a:r>
              <a:rPr lang="en-GB" sz="3600" dirty="0" smtClean="0"/>
              <a:t>in Section 2 of FRS 102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99911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Both"/>
            </a:pPr>
            <a:r>
              <a:rPr lang="en-GB" sz="3600" b="1" dirty="0" smtClean="0"/>
              <a:t>PRUDENCE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Revenues and profits are not recognised until realised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Provision is made for losses as soon as they are foreseen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252939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en-GB" sz="3600" b="1" dirty="0" smtClean="0"/>
              <a:t>ACCRUALS / MATCHING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200" dirty="0" smtClean="0"/>
              <a:t>Revenues and costs are matched with one another in the period to which they relate.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i.e.  Revenues and costs are recognised as they are earned or incurred not as cash is paid or received.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65095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GOING CONCERN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This concept implies that the business will continue in operational existence for the foreseeable future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032959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CONSISTENCY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The treatment of like items should be consistent within each accounting period an dover successive periods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48371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b="1" dirty="0" smtClean="0"/>
              <a:t>SUBSTANCE OVER FORM</a:t>
            </a:r>
          </a:p>
          <a:p>
            <a:pPr marL="0" indent="0">
              <a:buNone/>
            </a:pPr>
            <a:endParaRPr lang="en-GB" sz="3600" b="1" dirty="0" smtClean="0"/>
          </a:p>
          <a:p>
            <a:pPr marL="0" indent="0">
              <a:buNone/>
            </a:pPr>
            <a:r>
              <a:rPr lang="en-GB" sz="3600" dirty="0"/>
              <a:t>Transactions and other events and conditions should be accounted for and </a:t>
            </a:r>
            <a:r>
              <a:rPr lang="en-GB" sz="3600" dirty="0" smtClean="0"/>
              <a:t>presented in </a:t>
            </a:r>
            <a:r>
              <a:rPr lang="en-GB" sz="3600" dirty="0"/>
              <a:t>accordance with their substance and not merely their legal form. This enhances </a:t>
            </a:r>
            <a:r>
              <a:rPr lang="en-GB" sz="3600" dirty="0" smtClean="0"/>
              <a:t>the reliability </a:t>
            </a:r>
            <a:r>
              <a:rPr lang="en-GB" sz="3600" dirty="0"/>
              <a:t>of financial statements.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803271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79512" y="1124744"/>
            <a:ext cx="8534400" cy="758825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EXAMPLES OF THE APPLICATION OF THE FUNDAMENTAL ACCOUNTING CONCEPTS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56865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PRUDENCE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u="sng" dirty="0" smtClean="0"/>
              <a:t>Doubtful Debts Provision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 provision is set up for the potential future bad debts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We are providing for a possible future expense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121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u="sng" dirty="0" smtClean="0"/>
              <a:t>Closing Stock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Stock is valued at the lower of cost and net realisable value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Potential losses on stock lines are thus recognised as soon as they are foreseen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952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ACCRUALS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u="sng" dirty="0" smtClean="0"/>
              <a:t>Depreciation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We are spreading the cost of the asset over its useful life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We are matching the cost of the asset with the income it will generate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9105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b="1" u="sng" dirty="0" smtClean="0"/>
              <a:t>Closing Stock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Sales are matched with cost of sales to give gross profit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Unsold items are carried forward to match with next year’s sales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001121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b="1" u="sng" dirty="0" smtClean="0"/>
              <a:t>Accruals / prepayments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All expenses must be recognised in the correct accounting period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297850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GOING CONCERN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Valuation of Fixed Assets</a:t>
            </a:r>
          </a:p>
          <a:p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Fixed assets are normally valued at cost – depreciation to date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If going concern is in doubt they should be valued at immediate market value and shown as current assets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422681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Valuation of Stocks</a:t>
            </a:r>
          </a:p>
          <a:p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If the going concern status is in doubt, Net Realisable Value is calculated using immediate realisation values of all stock rather than normal </a:t>
            </a:r>
            <a:r>
              <a:rPr lang="en-GB" sz="3200" dirty="0"/>
              <a:t>commercial selling </a:t>
            </a:r>
            <a:r>
              <a:rPr lang="en-GB" sz="3200" dirty="0" smtClean="0"/>
              <a:t>prices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43743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CONSISTENCY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b="1" u="sng" dirty="0" smtClean="0"/>
              <a:t>Use the same accounting policies from one period to the next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e.g.	same depreciation rates</a:t>
            </a:r>
          </a:p>
          <a:p>
            <a:pPr marL="0" indent="0">
              <a:buNone/>
            </a:pPr>
            <a:r>
              <a:rPr lang="en-GB" sz="3600" dirty="0"/>
              <a:t>	</a:t>
            </a:r>
            <a:r>
              <a:rPr lang="en-GB" sz="3600" dirty="0" smtClean="0"/>
              <a:t>same stock costing methods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3180923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SUBSTANCE OVER FORM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Accounting for leases is a key example of the application of the concept of substance over form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907463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81</TotalTime>
  <Words>384</Words>
  <Application>Microsoft Office PowerPoint</Application>
  <PresentationFormat>On-screen Show (4:3)</PresentationFormat>
  <Paragraphs>65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Civic</vt:lpstr>
      <vt:lpstr>Fundamental Accounting Concepts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EXAMPLES OF THE APPLICATION OF THE FUNDAMENTAL ACCOUNTING CONCEPTS</vt:lpstr>
      <vt:lpstr>PRUDENCE</vt:lpstr>
      <vt:lpstr>PowerPoint Presentation</vt:lpstr>
      <vt:lpstr>ACCRUALS</vt:lpstr>
      <vt:lpstr>PowerPoint Presentation</vt:lpstr>
      <vt:lpstr>PowerPoint Presentation</vt:lpstr>
      <vt:lpstr>GOING CONCERN</vt:lpstr>
      <vt:lpstr>PowerPoint Presentation</vt:lpstr>
      <vt:lpstr>CONSISTENCY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Bad and Doubtful Debts</dc:title>
  <dc:creator>Dunstan, Richard</dc:creator>
  <cp:lastModifiedBy>Administrator</cp:lastModifiedBy>
  <cp:revision>11</cp:revision>
  <dcterms:created xsi:type="dcterms:W3CDTF">2013-10-10T12:29:19Z</dcterms:created>
  <dcterms:modified xsi:type="dcterms:W3CDTF">2015-10-09T09:32:20Z</dcterms:modified>
</cp:coreProperties>
</file>