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9" r:id="rId4"/>
    <p:sldId id="270" r:id="rId5"/>
    <p:sldId id="266" r:id="rId6"/>
    <p:sldId id="260" r:id="rId7"/>
    <p:sldId id="262" r:id="rId8"/>
    <p:sldId id="259" r:id="rId9"/>
    <p:sldId id="264" r:id="rId10"/>
    <p:sldId id="271" r:id="rId11"/>
    <p:sldId id="265" r:id="rId12"/>
    <p:sldId id="267" r:id="rId13"/>
    <p:sldId id="273" r:id="rId14"/>
    <p:sldId id="263" r:id="rId15"/>
    <p:sldId id="278" r:id="rId16"/>
    <p:sldId id="279" r:id="rId17"/>
    <p:sldId id="276" r:id="rId18"/>
    <p:sldId id="274" r:id="rId19"/>
    <p:sldId id="275"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4846"/>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50" autoAdjust="0"/>
    <p:restoredTop sz="94660"/>
  </p:normalViewPr>
  <p:slideViewPr>
    <p:cSldViewPr snapToGrid="0">
      <p:cViewPr varScale="1">
        <p:scale>
          <a:sx n="65" d="100"/>
          <a:sy n="65"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497117-A2CE-438A-A644-8DCE91AA36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8DA75C83-B3E8-498D-8DB8-DE54B07093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375EE93D-C6D4-4E43-82A8-09C6BD3C2466}"/>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5" name="Footer Placeholder 4">
            <a:extLst>
              <a:ext uri="{FF2B5EF4-FFF2-40B4-BE49-F238E27FC236}">
                <a16:creationId xmlns:a16="http://schemas.microsoft.com/office/drawing/2014/main" xmlns="" id="{35AF1EF9-53E0-43AD-B289-7920755AA8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8FE14EE2-7AF0-45C7-B4ED-178905D73B64}"/>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3050255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70F450-3B12-421F-A4AC-E8121CF910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A6C063D0-6F30-4C99-8BCE-D5DA0699285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D0364ED-6B91-4F04-93ED-A46A1CA96CEE}"/>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5" name="Footer Placeholder 4">
            <a:extLst>
              <a:ext uri="{FF2B5EF4-FFF2-40B4-BE49-F238E27FC236}">
                <a16:creationId xmlns:a16="http://schemas.microsoft.com/office/drawing/2014/main" xmlns="" id="{E84308FD-EF2A-4D8B-92FA-17085D39D4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5C5FBD0-587B-4797-9B70-F135735D94E9}"/>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4024080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DE19CA-6138-4986-9568-3B81A54D23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22AA3B3B-59C8-4478-B921-6ABDCB8701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DD06CEA9-1926-4797-AAD2-D20FC89C1F45}"/>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5" name="Footer Placeholder 4">
            <a:extLst>
              <a:ext uri="{FF2B5EF4-FFF2-40B4-BE49-F238E27FC236}">
                <a16:creationId xmlns:a16="http://schemas.microsoft.com/office/drawing/2014/main" xmlns="" id="{EB152DC9-792B-4113-AD90-65CE13BFEB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22DE64D-E7A7-4871-AF54-F4094B7798EF}"/>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352444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4A3635-1C65-46D4-A4D4-E43ED1BE24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70BB6B6-8F04-413D-9448-531577B7954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85239751-BA69-47AF-AFC9-1A81203E104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C127B4C2-02AC-4849-964C-3EADF08AEF45}"/>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6" name="Footer Placeholder 5">
            <a:extLst>
              <a:ext uri="{FF2B5EF4-FFF2-40B4-BE49-F238E27FC236}">
                <a16:creationId xmlns:a16="http://schemas.microsoft.com/office/drawing/2014/main" xmlns="" id="{A8438514-C083-40BC-8102-EA51DD918A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37A6BD45-C7DF-49A8-B2AA-4713EFE72AA6}"/>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3725104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FF664A-FCEA-436C-85E6-57285213E2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E2CDFA69-EF9B-4B52-9E38-71141AD2C5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D969500F-38CD-4B55-99A1-E4D99F346F1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AA2EDB25-5D8B-4F82-9203-7E6BADB81B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DDB60519-8356-4F5A-B65A-73CD12D10CD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41227A2E-4379-4A77-B957-F05B00A10029}"/>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8" name="Footer Placeholder 7">
            <a:extLst>
              <a:ext uri="{FF2B5EF4-FFF2-40B4-BE49-F238E27FC236}">
                <a16:creationId xmlns:a16="http://schemas.microsoft.com/office/drawing/2014/main" xmlns="" id="{24EAF621-93E2-47AF-A16A-066861FB28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5CB2F9A4-8579-4265-9A08-F4AA4C1DC59B}"/>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3895808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50CED10-0E44-44A7-9B3C-4541B64CD9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135948DE-2EFD-4F28-940C-E20DCAC32ECD}"/>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4" name="Footer Placeholder 3">
            <a:extLst>
              <a:ext uri="{FF2B5EF4-FFF2-40B4-BE49-F238E27FC236}">
                <a16:creationId xmlns:a16="http://schemas.microsoft.com/office/drawing/2014/main" xmlns="" id="{65583BA1-DA41-4AE4-9F2B-9417197D54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FDAE1523-355D-4B98-96DA-845C031AFF48}"/>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1976031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75603240-13C0-438A-B6A0-0EE4DE9B61AA}"/>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3" name="Footer Placeholder 2">
            <a:extLst>
              <a:ext uri="{FF2B5EF4-FFF2-40B4-BE49-F238E27FC236}">
                <a16:creationId xmlns:a16="http://schemas.microsoft.com/office/drawing/2014/main" xmlns="" id="{F034CCA3-ACE2-4CE5-952A-35E8C8DA8D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1277818A-7A4D-483E-9150-8FCB976BDD07}"/>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1521641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0EE863-46BA-4776-A9AF-FA155554D0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32920FC6-1F71-4167-8123-E68C503B58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8B1084F5-486E-4A5B-849A-F294F95636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2938E100-7071-4052-A189-63D3BA019719}"/>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6" name="Footer Placeholder 5">
            <a:extLst>
              <a:ext uri="{FF2B5EF4-FFF2-40B4-BE49-F238E27FC236}">
                <a16:creationId xmlns:a16="http://schemas.microsoft.com/office/drawing/2014/main" xmlns="" id="{5C6877FC-F05F-49A0-A375-3B9CF6BDF2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B1D73256-302C-4608-B994-7249855D59DD}"/>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3450429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FE0879-FB03-49BD-9BD2-65DBEB7432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71B399F6-7EF3-4FB1-BC1D-061A912DD1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68F66AA2-68C3-4D12-9F50-13D75961D3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3B19A9A6-3562-41B7-85E8-A3AE101BBBFB}"/>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6" name="Footer Placeholder 5">
            <a:extLst>
              <a:ext uri="{FF2B5EF4-FFF2-40B4-BE49-F238E27FC236}">
                <a16:creationId xmlns:a16="http://schemas.microsoft.com/office/drawing/2014/main" xmlns="" id="{DDF906E9-C452-4AC5-889C-3FA1F6FA72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B7669C07-5466-4ADF-86A1-89096AF0AE83}"/>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1395742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20896B-4272-4167-8548-DD4D58409C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652ACE95-AC8C-4BC0-9232-D884FBBA7FF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AB95383-2A42-4AF7-885C-D955B33D2C05}"/>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5" name="Footer Placeholder 4">
            <a:extLst>
              <a:ext uri="{FF2B5EF4-FFF2-40B4-BE49-F238E27FC236}">
                <a16:creationId xmlns:a16="http://schemas.microsoft.com/office/drawing/2014/main" xmlns="" id="{3AE3A47D-936F-4A1E-89C4-C098D0B36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85ED3ED-CE1D-483C-AC19-C23A26FFC2BA}"/>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3506363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E09BF0A0-C3EA-4A48-893F-CAD7D8C330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CC95862F-3EC3-49FD-A10D-02A65D7BA77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E680303D-7C16-4607-B4F5-59AAF2FDB55D}"/>
              </a:ext>
            </a:extLst>
          </p:cNvPr>
          <p:cNvSpPr>
            <a:spLocks noGrp="1"/>
          </p:cNvSpPr>
          <p:nvPr>
            <p:ph type="dt" sz="half" idx="10"/>
          </p:nvPr>
        </p:nvSpPr>
        <p:spPr/>
        <p:txBody>
          <a:bodyPr/>
          <a:lstStyle/>
          <a:p>
            <a:fld id="{24859D52-D6AA-4414-A09A-DBC365C891F8}" type="datetimeFigureOut">
              <a:rPr lang="en-GB" smtClean="0"/>
              <a:t>24/09/2018</a:t>
            </a:fld>
            <a:endParaRPr lang="en-GB"/>
          </a:p>
        </p:txBody>
      </p:sp>
      <p:sp>
        <p:nvSpPr>
          <p:cNvPr id="5" name="Footer Placeholder 4">
            <a:extLst>
              <a:ext uri="{FF2B5EF4-FFF2-40B4-BE49-F238E27FC236}">
                <a16:creationId xmlns:a16="http://schemas.microsoft.com/office/drawing/2014/main" xmlns="" id="{EC209A63-BC1F-4F7E-99CD-CEFBEAC350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9E9199B2-5936-4F53-9234-30E1933EE26A}"/>
              </a:ext>
            </a:extLst>
          </p:cNvPr>
          <p:cNvSpPr>
            <a:spLocks noGrp="1"/>
          </p:cNvSpPr>
          <p:nvPr>
            <p:ph type="sldNum" sz="quarter" idx="12"/>
          </p:nvPr>
        </p:nvSpPr>
        <p:spPr/>
        <p:txBody>
          <a:bodyPr/>
          <a:lstStyle/>
          <a:p>
            <a:fld id="{A304AD9F-D382-4F22-83E4-2FB381DB97EF}" type="slidenum">
              <a:rPr lang="en-GB" smtClean="0"/>
              <a:t>‹#›</a:t>
            </a:fld>
            <a:endParaRPr lang="en-GB"/>
          </a:p>
        </p:txBody>
      </p:sp>
    </p:spTree>
    <p:extLst>
      <p:ext uri="{BB962C8B-B14F-4D97-AF65-F5344CB8AC3E}">
        <p14:creationId xmlns:p14="http://schemas.microsoft.com/office/powerpoint/2010/main" val="3254611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84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3F630BB-B3F2-4978-B5B6-EA06180625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5C89B0D4-D014-4296-8100-0542153C4D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14191ED-D67F-4E26-806B-52B2CA2240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859D52-D6AA-4414-A09A-DBC365C891F8}" type="datetimeFigureOut">
              <a:rPr lang="en-GB" smtClean="0"/>
              <a:t>24/09/2018</a:t>
            </a:fld>
            <a:endParaRPr lang="en-GB"/>
          </a:p>
        </p:txBody>
      </p:sp>
      <p:sp>
        <p:nvSpPr>
          <p:cNvPr id="5" name="Footer Placeholder 4">
            <a:extLst>
              <a:ext uri="{FF2B5EF4-FFF2-40B4-BE49-F238E27FC236}">
                <a16:creationId xmlns:a16="http://schemas.microsoft.com/office/drawing/2014/main" xmlns="" id="{A334A845-8426-4459-B372-8B29DD9281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6EE43770-FD55-4163-9C08-22B10FA233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04AD9F-D382-4F22-83E4-2FB381DB97EF}" type="slidenum">
              <a:rPr lang="en-GB" smtClean="0"/>
              <a:t>‹#›</a:t>
            </a:fld>
            <a:endParaRPr lang="en-GB"/>
          </a:p>
        </p:txBody>
      </p:sp>
    </p:spTree>
    <p:extLst>
      <p:ext uri="{BB962C8B-B14F-4D97-AF65-F5344CB8AC3E}">
        <p14:creationId xmlns:p14="http://schemas.microsoft.com/office/powerpoint/2010/main" val="14175801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pn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0.png"/><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6.png"/><Relationship Id="rId1" Type="http://schemas.openxmlformats.org/officeDocument/2006/relationships/slideLayout" Target="../slideLayouts/slideLayout2.xml"/><Relationship Id="rId5" Type="http://schemas.microsoft.com/office/2007/relationships/hdphoto" Target="../media/hdphoto13.wdp"/><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6B006A-65B6-4481-B818-F78EA1C86F86}"/>
              </a:ext>
            </a:extLst>
          </p:cNvPr>
          <p:cNvSpPr>
            <a:spLocks noGrp="1"/>
          </p:cNvSpPr>
          <p:nvPr>
            <p:ph type="ctrTitle"/>
          </p:nvPr>
        </p:nvSpPr>
        <p:spPr>
          <a:xfrm>
            <a:off x="-246743" y="0"/>
            <a:ext cx="12192000" cy="1655763"/>
          </a:xfrm>
        </p:spPr>
        <p:txBody>
          <a:bodyPr>
            <a:noAutofit/>
          </a:bodyPr>
          <a:lstStyle/>
          <a:p>
            <a:pPr algn="r"/>
            <a:r>
              <a:rPr lang="en-GB" sz="3600" dirty="0">
                <a:solidFill>
                  <a:schemeClr val="bg1"/>
                </a:solidFill>
                <a:latin typeface="Perpetua Titling MT" panose="02020502060505020804" pitchFamily="18" charset="0"/>
              </a:rPr>
              <a:t/>
            </a:r>
            <a:br>
              <a:rPr lang="en-GB" sz="3600" dirty="0">
                <a:solidFill>
                  <a:schemeClr val="bg1"/>
                </a:solidFill>
                <a:latin typeface="Perpetua Titling MT" panose="02020502060505020804" pitchFamily="18" charset="0"/>
              </a:rPr>
            </a:br>
            <a:r>
              <a:rPr lang="en-GB" sz="3200" dirty="0">
                <a:solidFill>
                  <a:schemeClr val="bg1"/>
                </a:solidFill>
                <a:latin typeface="Perpetua Titling MT" panose="02020502060505020804" pitchFamily="18" charset="0"/>
              </a:rPr>
              <a:t>HPEN5001/ HPEN6001</a:t>
            </a:r>
            <a:r>
              <a:rPr lang="en-GB" sz="3600" dirty="0">
                <a:solidFill>
                  <a:schemeClr val="bg1"/>
                </a:solidFill>
                <a:latin typeface="Perpetua Titling MT" panose="02020502060505020804" pitchFamily="18" charset="0"/>
              </a:rPr>
              <a:t/>
            </a:r>
            <a:br>
              <a:rPr lang="en-GB" sz="3600" dirty="0">
                <a:solidFill>
                  <a:schemeClr val="bg1"/>
                </a:solidFill>
                <a:latin typeface="Perpetua Titling MT" panose="02020502060505020804" pitchFamily="18" charset="0"/>
              </a:rPr>
            </a:br>
            <a:r>
              <a:rPr lang="en-GB" sz="3200" dirty="0">
                <a:solidFill>
                  <a:schemeClr val="bg1"/>
                </a:solidFill>
                <a:latin typeface="Palatino Linotype" panose="02040502050505030304" pitchFamily="18" charset="0"/>
              </a:rPr>
              <a:t>Debating Medieval Identity: </a:t>
            </a:r>
            <a:br>
              <a:rPr lang="en-GB" sz="3200" dirty="0">
                <a:solidFill>
                  <a:schemeClr val="bg1"/>
                </a:solidFill>
                <a:latin typeface="Palatino Linotype" panose="02040502050505030304" pitchFamily="18" charset="0"/>
              </a:rPr>
            </a:br>
            <a:r>
              <a:rPr lang="en-GB" sz="3200" dirty="0">
                <a:solidFill>
                  <a:schemeClr val="bg1"/>
                </a:solidFill>
                <a:latin typeface="Palatino Linotype" panose="02040502050505030304" pitchFamily="18" charset="0"/>
              </a:rPr>
              <a:t>The Thrown Voices of </a:t>
            </a:r>
            <a:r>
              <a:rPr lang="en-GB" sz="3200" i="1" dirty="0">
                <a:solidFill>
                  <a:schemeClr val="bg1"/>
                </a:solidFill>
                <a:latin typeface="Palatino Linotype" panose="02040502050505030304" pitchFamily="18" charset="0"/>
              </a:rPr>
              <a:t>The Canterbury Tales</a:t>
            </a:r>
            <a:endParaRPr lang="en-GB" sz="3600" i="1" dirty="0">
              <a:solidFill>
                <a:schemeClr val="bg1"/>
              </a:solidFill>
              <a:latin typeface="Palatino Linotype" panose="02040502050505030304" pitchFamily="18" charset="0"/>
            </a:endParaRPr>
          </a:p>
        </p:txBody>
      </p:sp>
      <p:sp>
        <p:nvSpPr>
          <p:cNvPr id="3" name="Subtitle 2">
            <a:extLst>
              <a:ext uri="{FF2B5EF4-FFF2-40B4-BE49-F238E27FC236}">
                <a16:creationId xmlns:a16="http://schemas.microsoft.com/office/drawing/2014/main" xmlns="" id="{51AD6BFF-6D98-4EF6-B996-D47C92A1358B}"/>
              </a:ext>
            </a:extLst>
          </p:cNvPr>
          <p:cNvSpPr>
            <a:spLocks noGrp="1"/>
          </p:cNvSpPr>
          <p:nvPr>
            <p:ph type="subTitle" idx="1"/>
          </p:nvPr>
        </p:nvSpPr>
        <p:spPr>
          <a:xfrm>
            <a:off x="1008743" y="3195638"/>
            <a:ext cx="10174514" cy="1655762"/>
          </a:xfrm>
        </p:spPr>
        <p:txBody>
          <a:bodyPr>
            <a:normAutofit/>
          </a:bodyPr>
          <a:lstStyle/>
          <a:p>
            <a:r>
              <a:rPr lang="en-GB" sz="4400" dirty="0">
                <a:solidFill>
                  <a:srgbClr val="FFC000"/>
                </a:solidFill>
                <a:latin typeface="Perpetua Titling MT" panose="02020502060505020804" pitchFamily="18" charset="0"/>
              </a:rPr>
              <a:t>Fourteenth century contexts</a:t>
            </a:r>
          </a:p>
        </p:txBody>
      </p:sp>
    </p:spTree>
    <p:extLst>
      <p:ext uri="{BB962C8B-B14F-4D97-AF65-F5344CB8AC3E}">
        <p14:creationId xmlns:p14="http://schemas.microsoft.com/office/powerpoint/2010/main" val="615721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0FAC61-8DE9-4946-B29A-4C8B368681FE}"/>
              </a:ext>
            </a:extLst>
          </p:cNvPr>
          <p:cNvSpPr>
            <a:spLocks noGrp="1"/>
          </p:cNvSpPr>
          <p:nvPr>
            <p:ph type="title"/>
          </p:nvPr>
        </p:nvSpPr>
        <p:spPr>
          <a:xfrm>
            <a:off x="280219" y="365125"/>
            <a:ext cx="11073581" cy="1325563"/>
          </a:xfrm>
        </p:spPr>
        <p:txBody>
          <a:bodyPr>
            <a:normAutofit/>
          </a:bodyPr>
          <a:lstStyle/>
          <a:p>
            <a:pPr algn="ctr"/>
            <a:r>
              <a:rPr lang="en-GB" sz="3600" dirty="0">
                <a:solidFill>
                  <a:srgbClr val="FFC000"/>
                </a:solidFill>
                <a:latin typeface="Perpetua Titling MT" panose="02020502060505020804" pitchFamily="18" charset="0"/>
              </a:rPr>
              <a:t>a common culture of visual motifs: imagery in literary texts</a:t>
            </a:r>
          </a:p>
        </p:txBody>
      </p:sp>
      <p:sp>
        <p:nvSpPr>
          <p:cNvPr id="3" name="Content Placeholder 2">
            <a:extLst>
              <a:ext uri="{FF2B5EF4-FFF2-40B4-BE49-F238E27FC236}">
                <a16:creationId xmlns:a16="http://schemas.microsoft.com/office/drawing/2014/main" xmlns="" id="{70F51344-7D67-4763-BE0C-FFBD1F08027E}"/>
              </a:ext>
            </a:extLst>
          </p:cNvPr>
          <p:cNvSpPr>
            <a:spLocks noGrp="1"/>
          </p:cNvSpPr>
          <p:nvPr>
            <p:ph idx="1"/>
          </p:nvPr>
        </p:nvSpPr>
        <p:spPr>
          <a:xfrm>
            <a:off x="476864" y="1690688"/>
            <a:ext cx="11238271" cy="4667250"/>
          </a:xfrm>
        </p:spPr>
        <p:txBody>
          <a:bodyPr>
            <a:normAutofit/>
          </a:bodyPr>
          <a:lstStyle/>
          <a:p>
            <a:pPr marL="0" indent="0">
              <a:buNone/>
            </a:pPr>
            <a:r>
              <a:rPr lang="en-GB" sz="2400" dirty="0" err="1">
                <a:solidFill>
                  <a:schemeClr val="bg1"/>
                </a:solidFill>
                <a:latin typeface="Palatino Linotype" panose="02040502050505030304" pitchFamily="18" charset="0"/>
              </a:rPr>
              <a:t>Kolve</a:t>
            </a:r>
            <a:r>
              <a:rPr lang="en-GB" sz="2400" dirty="0">
                <a:solidFill>
                  <a:schemeClr val="bg1"/>
                </a:solidFill>
                <a:latin typeface="Palatino Linotype" panose="02040502050505030304" pitchFamily="18" charset="0"/>
              </a:rPr>
              <a:t> see the evocation of image as a literary device in part responding to the common culture of visual motifs inserted into the text for the </a:t>
            </a:r>
            <a:r>
              <a:rPr lang="en-GB" sz="2400" dirty="0" err="1">
                <a:solidFill>
                  <a:schemeClr val="bg1"/>
                </a:solidFill>
                <a:latin typeface="Palatino Linotype" panose="02040502050505030304" pitchFamily="18" charset="0"/>
              </a:rPr>
              <a:t>the</a:t>
            </a:r>
            <a:r>
              <a:rPr lang="en-GB" sz="2400" dirty="0">
                <a:solidFill>
                  <a:schemeClr val="bg1"/>
                </a:solidFill>
                <a:latin typeface="Palatino Linotype" panose="02040502050505030304" pitchFamily="18" charset="0"/>
              </a:rPr>
              <a:t> listener to the performed text but which shaped the form of writing - not incidental imagery therefore but directly informing the construction of meaning. Enormously influential study of the </a:t>
            </a:r>
            <a:r>
              <a:rPr lang="en-GB" sz="2400" dirty="0" err="1">
                <a:solidFill>
                  <a:schemeClr val="bg1"/>
                </a:solidFill>
                <a:latin typeface="Palatino Linotype" panose="02040502050505030304" pitchFamily="18" charset="0"/>
              </a:rPr>
              <a:t>interelation</a:t>
            </a:r>
            <a:r>
              <a:rPr lang="en-GB" sz="2400" dirty="0">
                <a:solidFill>
                  <a:schemeClr val="bg1"/>
                </a:solidFill>
                <a:latin typeface="Palatino Linotype" panose="02040502050505030304" pitchFamily="18" charset="0"/>
              </a:rPr>
              <a:t> of medieval image and text. he notes in a speech accepting a major prize for his second volume  that it was through the visual arts (stained glass, illumination, tapestry, carving etc) that </a:t>
            </a:r>
          </a:p>
          <a:p>
            <a:pPr marL="265113" indent="0">
              <a:buNone/>
            </a:pPr>
            <a:r>
              <a:rPr lang="en-GB" sz="2400" dirty="0">
                <a:solidFill>
                  <a:schemeClr val="bg1"/>
                </a:solidFill>
                <a:latin typeface="Palatino Linotype" panose="02040502050505030304" pitchFamily="18" charset="0"/>
              </a:rPr>
              <a:t>I learned so much of what taught me how the medieval audience came with certain kinds of knowledge and how they were imagined at the time and </a:t>
            </a:r>
            <a:r>
              <a:rPr lang="en-GB" sz="2400" dirty="0">
                <a:solidFill>
                  <a:srgbClr val="FFC000"/>
                </a:solidFill>
                <a:latin typeface="Palatino Linotype" panose="02040502050505030304" pitchFamily="18" charset="0"/>
              </a:rPr>
              <a:t>that affected, inevitably,  how they received literature of a secular kind</a:t>
            </a:r>
            <a:r>
              <a:rPr lang="en-GB" sz="2400" dirty="0">
                <a:solidFill>
                  <a:schemeClr val="bg1"/>
                </a:solidFill>
                <a:latin typeface="Palatino Linotype" panose="02040502050505030304" pitchFamily="18" charset="0"/>
              </a:rPr>
              <a:t>' </a:t>
            </a:r>
          </a:p>
          <a:p>
            <a:pPr marL="0" indent="0">
              <a:buNone/>
            </a:pPr>
            <a:endParaRPr lang="en-GB" dirty="0">
              <a:solidFill>
                <a:schemeClr val="bg1"/>
              </a:solidFill>
              <a:latin typeface="High Tower Text" panose="02040502050506030303" pitchFamily="18" charset="0"/>
            </a:endParaRPr>
          </a:p>
        </p:txBody>
      </p:sp>
    </p:spTree>
    <p:extLst>
      <p:ext uri="{BB962C8B-B14F-4D97-AF65-F5344CB8AC3E}">
        <p14:creationId xmlns:p14="http://schemas.microsoft.com/office/powerpoint/2010/main" val="2651338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FC5EAD-6820-4011-BD07-2FCA646327E5}"/>
              </a:ext>
            </a:extLst>
          </p:cNvPr>
          <p:cNvSpPr>
            <a:spLocks noGrp="1"/>
          </p:cNvSpPr>
          <p:nvPr>
            <p:ph type="title"/>
          </p:nvPr>
        </p:nvSpPr>
        <p:spPr>
          <a:xfrm>
            <a:off x="4016379" y="1587500"/>
            <a:ext cx="4140192" cy="2286000"/>
          </a:xfrm>
        </p:spPr>
        <p:txBody>
          <a:bodyPr>
            <a:normAutofit fontScale="90000"/>
          </a:bodyPr>
          <a:lstStyle/>
          <a:p>
            <a:pPr algn="ctr"/>
            <a:r>
              <a:rPr lang="en-GB" i="0" dirty="0">
                <a:solidFill>
                  <a:srgbClr val="FFC000"/>
                </a:solidFill>
                <a:effectLst/>
                <a:latin typeface="Palatino Linotype" panose="02040502050505030304" pitchFamily="18" charset="0"/>
              </a:rPr>
              <a:t>LINDISFARNE GOSPELS, </a:t>
            </a:r>
            <a:br>
              <a:rPr lang="en-GB" i="0" dirty="0">
                <a:solidFill>
                  <a:srgbClr val="FFC000"/>
                </a:solidFill>
                <a:effectLst/>
                <a:latin typeface="Palatino Linotype" panose="02040502050505030304" pitchFamily="18" charset="0"/>
              </a:rPr>
            </a:br>
            <a:r>
              <a:rPr lang="en-GB" sz="2200" i="0" dirty="0">
                <a:solidFill>
                  <a:srgbClr val="FFC000"/>
                </a:solidFill>
                <a:effectLst/>
                <a:latin typeface="Palatino Linotype" panose="02040502050505030304" pitchFamily="18" charset="0"/>
              </a:rPr>
              <a:t>Cross-carpet pages </a:t>
            </a:r>
            <a:br>
              <a:rPr lang="en-GB" sz="2200" i="0" dirty="0">
                <a:solidFill>
                  <a:srgbClr val="FFC000"/>
                </a:solidFill>
                <a:effectLst/>
                <a:latin typeface="Palatino Linotype" panose="02040502050505030304" pitchFamily="18" charset="0"/>
              </a:rPr>
            </a:br>
            <a:r>
              <a:rPr lang="en-GB" sz="2200" b="0" i="0" dirty="0">
                <a:solidFill>
                  <a:srgbClr val="FFC000"/>
                </a:solidFill>
                <a:effectLst/>
                <a:latin typeface="Palatino Linotype" panose="02040502050505030304" pitchFamily="18" charset="0"/>
              </a:rPr>
              <a:t>© The British Library Board</a:t>
            </a:r>
            <a:br>
              <a:rPr lang="en-GB" sz="2200" b="0" i="0" dirty="0">
                <a:solidFill>
                  <a:srgbClr val="FFC000"/>
                </a:solidFill>
                <a:effectLst/>
                <a:latin typeface="Palatino Linotype" panose="02040502050505030304" pitchFamily="18" charset="0"/>
              </a:rPr>
            </a:br>
            <a:r>
              <a:rPr lang="en-GB" sz="2200" dirty="0">
                <a:solidFill>
                  <a:srgbClr val="FFC000"/>
                </a:solidFill>
                <a:latin typeface="Palatino Linotype" panose="02040502050505030304" pitchFamily="18" charset="0"/>
              </a:rPr>
              <a:t>698-721</a:t>
            </a:r>
            <a:r>
              <a:rPr lang="en-GB" sz="2200" b="0" i="0" dirty="0">
                <a:solidFill>
                  <a:srgbClr val="FFC000"/>
                </a:solidFill>
                <a:effectLst/>
                <a:latin typeface="Palatino Linotype" panose="02040502050505030304" pitchFamily="18" charset="0"/>
              </a:rPr>
              <a:t/>
            </a:r>
            <a:br>
              <a:rPr lang="en-GB" sz="2200" b="0" i="0" dirty="0">
                <a:solidFill>
                  <a:srgbClr val="FFC000"/>
                </a:solidFill>
                <a:effectLst/>
                <a:latin typeface="Palatino Linotype" panose="02040502050505030304" pitchFamily="18" charset="0"/>
              </a:rPr>
            </a:br>
            <a:endParaRPr lang="en-GB" dirty="0">
              <a:solidFill>
                <a:srgbClr val="FFC000"/>
              </a:solidFill>
              <a:latin typeface="Palatino Linotype" panose="02040502050505030304" pitchFamily="18" charset="0"/>
            </a:endParaRPr>
          </a:p>
        </p:txBody>
      </p:sp>
      <p:pic>
        <p:nvPicPr>
          <p:cNvPr id="9218" name="Picture 2" descr="Lindisfarne Gospels, page 21 - the cross-carpet page of St Luke's Gospel">
            <a:extLst>
              <a:ext uri="{FF2B5EF4-FFF2-40B4-BE49-F238E27FC236}">
                <a16:creationId xmlns:a16="http://schemas.microsoft.com/office/drawing/2014/main" xmlns="" id="{A104837A-1714-4E99-A674-484404E14118}"/>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263527" y="540782"/>
            <a:ext cx="3686175" cy="523875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Lindisfarne Gospels, page 29 - Cross-carpet page of St John's Gospel">
            <a:extLst>
              <a:ext uri="{FF2B5EF4-FFF2-40B4-BE49-F238E27FC236}">
                <a16:creationId xmlns:a16="http://schemas.microsoft.com/office/drawing/2014/main" xmlns="" id="{8FBBAD07-E7FC-4679-AB32-A17227F2534E}"/>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8223248" y="540782"/>
            <a:ext cx="3705225" cy="52387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xmlns="" id="{6E23FDA4-D6CF-41D9-80C7-3648B67842A6}"/>
              </a:ext>
            </a:extLst>
          </p:cNvPr>
          <p:cNvSpPr/>
          <p:nvPr/>
        </p:nvSpPr>
        <p:spPr>
          <a:xfrm>
            <a:off x="9982201" y="5905440"/>
            <a:ext cx="2079626" cy="400110"/>
          </a:xfrm>
          <a:prstGeom prst="rect">
            <a:avLst/>
          </a:prstGeom>
        </p:spPr>
        <p:txBody>
          <a:bodyPr wrap="square">
            <a:spAutoFit/>
          </a:bodyPr>
          <a:lstStyle/>
          <a:p>
            <a:r>
              <a:rPr lang="en-GB" sz="2000" i="0" dirty="0">
                <a:solidFill>
                  <a:srgbClr val="FFC000"/>
                </a:solidFill>
                <a:effectLst/>
                <a:latin typeface="Palatino Linotype" panose="02040502050505030304" pitchFamily="18" charset="0"/>
              </a:rPr>
              <a:t>P 29 - St John's</a:t>
            </a:r>
            <a:endParaRPr lang="en-GB" sz="2000" dirty="0">
              <a:solidFill>
                <a:srgbClr val="FFC000"/>
              </a:solidFill>
              <a:latin typeface="Palatino Linotype" panose="02040502050505030304" pitchFamily="18" charset="0"/>
            </a:endParaRPr>
          </a:p>
        </p:txBody>
      </p:sp>
      <p:sp>
        <p:nvSpPr>
          <p:cNvPr id="5" name="Rectangle 4">
            <a:extLst>
              <a:ext uri="{FF2B5EF4-FFF2-40B4-BE49-F238E27FC236}">
                <a16:creationId xmlns:a16="http://schemas.microsoft.com/office/drawing/2014/main" xmlns="" id="{17F57409-5A74-408C-9C20-10D954138D6F}"/>
              </a:ext>
            </a:extLst>
          </p:cNvPr>
          <p:cNvSpPr/>
          <p:nvPr/>
        </p:nvSpPr>
        <p:spPr>
          <a:xfrm>
            <a:off x="263527" y="5918110"/>
            <a:ext cx="2079626" cy="400110"/>
          </a:xfrm>
          <a:prstGeom prst="rect">
            <a:avLst/>
          </a:prstGeom>
        </p:spPr>
        <p:txBody>
          <a:bodyPr wrap="square">
            <a:spAutoFit/>
          </a:bodyPr>
          <a:lstStyle/>
          <a:p>
            <a:r>
              <a:rPr lang="en-GB" sz="2000" i="0" dirty="0">
                <a:solidFill>
                  <a:srgbClr val="FFC000"/>
                </a:solidFill>
                <a:effectLst/>
                <a:latin typeface="Palatino Linotype" panose="02040502050505030304" pitchFamily="18" charset="0"/>
              </a:rPr>
              <a:t>P  21 - St Luke's  </a:t>
            </a:r>
            <a:endParaRPr lang="en-GB" sz="2000" dirty="0">
              <a:solidFill>
                <a:srgbClr val="FFC000"/>
              </a:solidFill>
              <a:latin typeface="Palatino Linotype" panose="02040502050505030304" pitchFamily="18" charset="0"/>
            </a:endParaRPr>
          </a:p>
        </p:txBody>
      </p:sp>
    </p:spTree>
    <p:extLst>
      <p:ext uri="{BB962C8B-B14F-4D97-AF65-F5344CB8AC3E}">
        <p14:creationId xmlns:p14="http://schemas.microsoft.com/office/powerpoint/2010/main" val="732534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7F0BCBE-9AA4-47EA-8A1D-1386128EEC40}"/>
              </a:ext>
            </a:extLst>
          </p:cNvPr>
          <p:cNvSpPr>
            <a:spLocks noGrp="1"/>
          </p:cNvSpPr>
          <p:nvPr>
            <p:ph idx="1"/>
          </p:nvPr>
        </p:nvSpPr>
        <p:spPr>
          <a:xfrm>
            <a:off x="344942" y="181429"/>
            <a:ext cx="11402786" cy="6024563"/>
          </a:xfrm>
        </p:spPr>
        <p:txBody>
          <a:bodyPr>
            <a:noAutofit/>
          </a:bodyPr>
          <a:lstStyle/>
          <a:p>
            <a:pPr marL="0" indent="0">
              <a:lnSpc>
                <a:spcPct val="100000"/>
              </a:lnSpc>
              <a:spcBef>
                <a:spcPts val="0"/>
              </a:spcBef>
              <a:buNone/>
            </a:pPr>
            <a:r>
              <a:rPr lang="en-GB" sz="2200" dirty="0">
                <a:solidFill>
                  <a:srgbClr val="FFC000"/>
                </a:solidFill>
                <a:latin typeface="Palatino Linotype" panose="02040502050505030304" pitchFamily="18" charset="0"/>
              </a:rPr>
              <a:t>Ornament has been used to visually amplify an object without intruding upon its functionality. </a:t>
            </a:r>
            <a:r>
              <a:rPr lang="en-GB" sz="2200" dirty="0">
                <a:solidFill>
                  <a:schemeClr val="bg1"/>
                </a:solidFill>
                <a:latin typeface="Palatino Linotype" panose="02040502050505030304" pitchFamily="18" charset="0"/>
              </a:rPr>
              <a:t>For example, an interlaced floral motif may be used on a textile or vase, but it does not change the functionality of the object. Instead, the floral motif on such objects makes the item more appealing and visually complex. However, </a:t>
            </a:r>
            <a:r>
              <a:rPr lang="en-GB" sz="2200" dirty="0">
                <a:solidFill>
                  <a:srgbClr val="FFC000"/>
                </a:solidFill>
                <a:latin typeface="Palatino Linotype" panose="02040502050505030304" pitchFamily="18" charset="0"/>
              </a:rPr>
              <a:t>within the context of religious manuscripts, the use of ornament, specifically interlace, may have an alternate function. </a:t>
            </a:r>
            <a:r>
              <a:rPr lang="en-GB" sz="2200" dirty="0">
                <a:solidFill>
                  <a:schemeClr val="bg1"/>
                </a:solidFill>
                <a:latin typeface="Palatino Linotype" panose="02040502050505030304" pitchFamily="18" charset="0"/>
              </a:rPr>
              <a:t>The carpet pages of certain Insular gospels (such as the Lindisfarne Gospels) are examples of this different objective. The carpet pages of the gospel book are partially responsible for the sacred manuscript’s liturgical function. In many medieval books, </a:t>
            </a:r>
            <a:r>
              <a:rPr lang="en-GB" sz="2200" dirty="0">
                <a:solidFill>
                  <a:srgbClr val="FFC000"/>
                </a:solidFill>
                <a:latin typeface="Palatino Linotype" panose="02040502050505030304" pitchFamily="18" charset="0"/>
              </a:rPr>
              <a:t>‘….art not only effected an elevation by ornamenting the dead flesh and carnal words, but also engaged the very process of reading and interpreting as essential to the spiritual struggle.</a:t>
            </a:r>
            <a:r>
              <a:rPr lang="en-GB" sz="2200" dirty="0">
                <a:solidFill>
                  <a:schemeClr val="bg1"/>
                </a:solidFill>
                <a:latin typeface="Palatino Linotype" panose="02040502050505030304" pitchFamily="18" charset="0"/>
              </a:rPr>
              <a:t>’[ii] It is part of the ornamental programme’s objective to ensure that the manuscript continually embodies an unbiased purity, which is required to for the book to manifest its liturgical functionality. The medieval scribes’ use of pictorial representations on, or with, letters empowered the written word, mystified and </a:t>
            </a:r>
            <a:r>
              <a:rPr lang="en-GB" sz="2200" dirty="0" err="1">
                <a:solidFill>
                  <a:schemeClr val="bg1"/>
                </a:solidFill>
                <a:latin typeface="Palatino Linotype" panose="02040502050505030304" pitchFamily="18" charset="0"/>
              </a:rPr>
              <a:t>fetishised</a:t>
            </a:r>
            <a:r>
              <a:rPr lang="en-GB" sz="2200" dirty="0">
                <a:solidFill>
                  <a:schemeClr val="bg1"/>
                </a:solidFill>
                <a:latin typeface="Palatino Linotype" panose="02040502050505030304" pitchFamily="18" charset="0"/>
              </a:rPr>
              <a:t> it in order to protect the words from being altered or replaced, while at the same time reinforcing that the words were of God and ‘…seen as a living trace, moving, changing, being.’[iii] This sense of being was not only accomplished by the </a:t>
            </a:r>
            <a:r>
              <a:rPr lang="en-GB" sz="2200" dirty="0">
                <a:solidFill>
                  <a:srgbClr val="FFC000"/>
                </a:solidFill>
                <a:latin typeface="Palatino Linotype" panose="02040502050505030304" pitchFamily="18" charset="0"/>
              </a:rPr>
              <a:t>use of pictorial representations, but with the incorporation of interlace as well.</a:t>
            </a:r>
          </a:p>
        </p:txBody>
      </p:sp>
      <p:sp>
        <p:nvSpPr>
          <p:cNvPr id="4" name="Rectangle 3">
            <a:extLst>
              <a:ext uri="{FF2B5EF4-FFF2-40B4-BE49-F238E27FC236}">
                <a16:creationId xmlns:a16="http://schemas.microsoft.com/office/drawing/2014/main" xmlns="" id="{96D3EA9F-4490-46FE-A0F4-DEB5CD5A5C34}"/>
              </a:ext>
            </a:extLst>
          </p:cNvPr>
          <p:cNvSpPr/>
          <p:nvPr/>
        </p:nvSpPr>
        <p:spPr>
          <a:xfrm>
            <a:off x="1518329" y="6379196"/>
            <a:ext cx="10673671" cy="400110"/>
          </a:xfrm>
          <a:prstGeom prst="rect">
            <a:avLst/>
          </a:prstGeom>
        </p:spPr>
        <p:txBody>
          <a:bodyPr wrap="square">
            <a:spAutoFit/>
          </a:bodyPr>
          <a:lstStyle/>
          <a:p>
            <a:r>
              <a:rPr lang="en-GB" sz="2000" dirty="0">
                <a:solidFill>
                  <a:schemeClr val="bg1"/>
                </a:solidFill>
                <a:latin typeface="Palatino Linotype" panose="02040502050505030304" pitchFamily="18" charset="0"/>
              </a:rPr>
              <a:t>http://beyondborders-medievalblog.blogspot.com/2013/06/the-beautiful-ties-that-bind.html</a:t>
            </a:r>
          </a:p>
        </p:txBody>
      </p:sp>
    </p:spTree>
    <p:extLst>
      <p:ext uri="{BB962C8B-B14F-4D97-AF65-F5344CB8AC3E}">
        <p14:creationId xmlns:p14="http://schemas.microsoft.com/office/powerpoint/2010/main" val="37875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descr="The labyrinth at Chartres - stylysied">
            <a:extLst>
              <a:ext uri="{FF2B5EF4-FFF2-40B4-BE49-F238E27FC236}">
                <a16:creationId xmlns:a16="http://schemas.microsoft.com/office/drawing/2014/main" xmlns="" id="{3F948403-E4B9-4195-9FC3-363DDEA6116B}"/>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369888" y="211138"/>
            <a:ext cx="5897562" cy="5956538"/>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Labyrinth at Chartres, late 17th century">
            <a:extLst>
              <a:ext uri="{FF2B5EF4-FFF2-40B4-BE49-F238E27FC236}">
                <a16:creationId xmlns:a16="http://schemas.microsoft.com/office/drawing/2014/main" xmlns="" id="{C6595B7F-6BEC-44F5-9FE8-B116D58D1AD9}"/>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200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7543800" y="211138"/>
            <a:ext cx="3730104" cy="518001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xmlns="" id="{F8425D10-EF3B-405B-B105-3A5A5F977A0E}"/>
              </a:ext>
            </a:extLst>
          </p:cNvPr>
          <p:cNvSpPr/>
          <p:nvPr/>
        </p:nvSpPr>
        <p:spPr>
          <a:xfrm>
            <a:off x="7150100" y="5244346"/>
            <a:ext cx="4889500" cy="984885"/>
          </a:xfrm>
          <a:prstGeom prst="rect">
            <a:avLst/>
          </a:prstGeom>
        </p:spPr>
        <p:txBody>
          <a:bodyPr wrap="square">
            <a:spAutoFit/>
          </a:bodyPr>
          <a:lstStyle/>
          <a:p>
            <a:pPr algn="ctr"/>
            <a:endParaRPr lang="en-GB" dirty="0"/>
          </a:p>
          <a:p>
            <a:pPr algn="ctr"/>
            <a:r>
              <a:rPr lang="en-GB" sz="2000" dirty="0">
                <a:solidFill>
                  <a:srgbClr val="FFCC00"/>
                </a:solidFill>
                <a:effectLst/>
                <a:latin typeface="Palatino Linotype" panose="02040502050505030304" pitchFamily="18" charset="0"/>
              </a:rPr>
              <a:t>labyrinth at Chartres, c. 1750</a:t>
            </a:r>
            <a:br>
              <a:rPr lang="en-GB" sz="2000" dirty="0">
                <a:solidFill>
                  <a:srgbClr val="FFCC00"/>
                </a:solidFill>
                <a:effectLst/>
                <a:latin typeface="Palatino Linotype" panose="02040502050505030304" pitchFamily="18" charset="0"/>
              </a:rPr>
            </a:br>
            <a:r>
              <a:rPr lang="en-GB" sz="2000" dirty="0">
                <a:solidFill>
                  <a:srgbClr val="FFCC00"/>
                </a:solidFill>
                <a:effectLst/>
                <a:latin typeface="Palatino Linotype" panose="02040502050505030304" pitchFamily="18" charset="0"/>
              </a:rPr>
              <a:t>J.B. Rigaud</a:t>
            </a:r>
          </a:p>
        </p:txBody>
      </p:sp>
    </p:spTree>
    <p:extLst>
      <p:ext uri="{BB962C8B-B14F-4D97-AF65-F5344CB8AC3E}">
        <p14:creationId xmlns:p14="http://schemas.microsoft.com/office/powerpoint/2010/main" val="2261339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0FAC61-8DE9-4946-B29A-4C8B368681FE}"/>
              </a:ext>
            </a:extLst>
          </p:cNvPr>
          <p:cNvSpPr>
            <a:spLocks noGrp="1"/>
          </p:cNvSpPr>
          <p:nvPr>
            <p:ph type="title"/>
          </p:nvPr>
        </p:nvSpPr>
        <p:spPr>
          <a:xfrm>
            <a:off x="554182" y="5957021"/>
            <a:ext cx="8781995" cy="900979"/>
          </a:xfrm>
        </p:spPr>
        <p:txBody>
          <a:bodyPr>
            <a:normAutofit/>
          </a:bodyPr>
          <a:lstStyle/>
          <a:p>
            <a:r>
              <a:rPr lang="en-GB" sz="3200" dirty="0">
                <a:solidFill>
                  <a:srgbClr val="FFC000"/>
                </a:solidFill>
                <a:latin typeface="Perpetua Titling MT" panose="02020502060505020804" pitchFamily="18" charset="0"/>
              </a:rPr>
              <a:t>Labyrinth, Chartres Cathedral. </a:t>
            </a:r>
          </a:p>
        </p:txBody>
      </p:sp>
      <p:pic>
        <p:nvPicPr>
          <p:cNvPr id="5" name="Picture 4" descr="A picture containing building&#10;&#10;Description generated with high confidence">
            <a:extLst>
              <a:ext uri="{FF2B5EF4-FFF2-40B4-BE49-F238E27FC236}">
                <a16:creationId xmlns:a16="http://schemas.microsoft.com/office/drawing/2014/main" xmlns="" id="{EBA0730E-C677-40F2-ACFE-6458BDCE1AD2}"/>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554182" y="141142"/>
            <a:ext cx="7620000" cy="5715000"/>
          </a:xfrm>
          <a:prstGeom prst="rect">
            <a:avLst/>
          </a:prstGeom>
        </p:spPr>
      </p:pic>
      <p:sp>
        <p:nvSpPr>
          <p:cNvPr id="6" name="Rectangle 5">
            <a:extLst>
              <a:ext uri="{FF2B5EF4-FFF2-40B4-BE49-F238E27FC236}">
                <a16:creationId xmlns:a16="http://schemas.microsoft.com/office/drawing/2014/main" xmlns="" id="{943AEE26-2D03-4C92-AE39-EEA06E719035}"/>
              </a:ext>
            </a:extLst>
          </p:cNvPr>
          <p:cNvSpPr/>
          <p:nvPr/>
        </p:nvSpPr>
        <p:spPr>
          <a:xfrm>
            <a:off x="8496300" y="476250"/>
            <a:ext cx="3295650" cy="5324535"/>
          </a:xfrm>
          <a:prstGeom prst="rect">
            <a:avLst/>
          </a:prstGeom>
        </p:spPr>
        <p:txBody>
          <a:bodyPr wrap="square">
            <a:spAutoFit/>
          </a:bodyPr>
          <a:lstStyle/>
          <a:p>
            <a:r>
              <a:rPr lang="en-GB" sz="2000" dirty="0">
                <a:solidFill>
                  <a:srgbClr val="CCCCCC"/>
                </a:solidFill>
                <a:latin typeface="Palatino Linotype" panose="02040502050505030304" pitchFamily="18" charset="0"/>
              </a:rPr>
              <a:t>The floor labyrinth was laid in 1205, and was used by the monks for walking contemplation. It is still used by pilgrims. There is only one path 964 feet long. At the centre of the labyrinth there used to be a metal plate showing figures of Theseus, Ariadne, and the Minotaur, the characters in the classical myth of the Minos labyrinth.</a:t>
            </a:r>
          </a:p>
          <a:p>
            <a:r>
              <a:rPr lang="en-GB" sz="2000" dirty="0">
                <a:solidFill>
                  <a:srgbClr val="CCCCCC"/>
                </a:solidFill>
                <a:latin typeface="Palatino Linotype" panose="02040502050505030304" pitchFamily="18" charset="0"/>
              </a:rPr>
              <a:t>The circumference of the labyrinth is 40 metres (131 feet</a:t>
            </a:r>
            <a:r>
              <a:rPr lang="en-GB" sz="2000" b="0" i="0" dirty="0">
                <a:solidFill>
                  <a:srgbClr val="CCCCCC"/>
                </a:solidFill>
                <a:effectLst/>
                <a:latin typeface="Palatino Linotype" panose="02040502050505030304" pitchFamily="18" charset="0"/>
              </a:rPr>
              <a:t>.</a:t>
            </a:r>
          </a:p>
        </p:txBody>
      </p:sp>
    </p:spTree>
    <p:extLst>
      <p:ext uri="{BB962C8B-B14F-4D97-AF65-F5344CB8AC3E}">
        <p14:creationId xmlns:p14="http://schemas.microsoft.com/office/powerpoint/2010/main" val="2639663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0FAC61-8DE9-4946-B29A-4C8B368681FE}"/>
              </a:ext>
            </a:extLst>
          </p:cNvPr>
          <p:cNvSpPr>
            <a:spLocks noGrp="1"/>
          </p:cNvSpPr>
          <p:nvPr>
            <p:ph type="title"/>
          </p:nvPr>
        </p:nvSpPr>
        <p:spPr>
          <a:xfrm>
            <a:off x="190500" y="287751"/>
            <a:ext cx="4724400" cy="1217199"/>
          </a:xfrm>
        </p:spPr>
        <p:txBody>
          <a:bodyPr>
            <a:normAutofit/>
          </a:bodyPr>
          <a:lstStyle/>
          <a:p>
            <a:r>
              <a:rPr lang="en-GB" sz="3200" dirty="0" err="1">
                <a:solidFill>
                  <a:srgbClr val="FFC000"/>
                </a:solidFill>
                <a:latin typeface="Perpetua Titling MT" panose="02020502060505020804" pitchFamily="18" charset="0"/>
              </a:rPr>
              <a:t>Cathédrale</a:t>
            </a:r>
            <a:r>
              <a:rPr lang="en-GB" sz="3200" dirty="0">
                <a:solidFill>
                  <a:srgbClr val="FFC000"/>
                </a:solidFill>
                <a:latin typeface="Perpetua Titling MT" panose="02020502060505020804" pitchFamily="18" charset="0"/>
              </a:rPr>
              <a:t> Notre-Dame de Bayeux</a:t>
            </a:r>
          </a:p>
        </p:txBody>
      </p:sp>
      <p:sp>
        <p:nvSpPr>
          <p:cNvPr id="4" name="Rectangle 2">
            <a:extLst>
              <a:ext uri="{FF2B5EF4-FFF2-40B4-BE49-F238E27FC236}">
                <a16:creationId xmlns:a16="http://schemas.microsoft.com/office/drawing/2014/main" xmlns="" id="{2012F188-468D-48C3-A46A-E699335576F8}"/>
              </a:ext>
            </a:extLst>
          </p:cNvPr>
          <p:cNvSpPr>
            <a:spLocks noChangeArrowheads="1"/>
          </p:cNvSpPr>
          <p:nvPr/>
        </p:nvSpPr>
        <p:spPr bwMode="auto">
          <a:xfrm>
            <a:off x="190500" y="1930362"/>
            <a:ext cx="5314950" cy="4647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CCCCCC"/>
                </a:solidFill>
                <a:effectLst/>
                <a:latin typeface="Palatino Linotype" panose="02040502050505030304" pitchFamily="18" charset="0"/>
                <a:ea typeface="Times New Roman" panose="02020603050405020304" pitchFamily="18" charset="0"/>
                <a:cs typeface="Times New Roman" panose="02020603050405020304" pitchFamily="18" charset="0"/>
              </a:rPr>
              <a:t>The labyrinth at Bayeux is not in the cathedral proper, but on the floor of the adjoining 12th century Chapter House. The maze is thought to be about 13th century, and is made of glazed, but worn, terracotta bricks.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tx1"/>
              </a:solidFill>
              <a:effectLst/>
              <a:latin typeface="Palatino Linotype" panose="0204050205050503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CCCCCC"/>
                </a:solidFill>
                <a:effectLst/>
                <a:latin typeface="Palatino Linotype" panose="02040502050505030304" pitchFamily="18" charset="0"/>
                <a:ea typeface="Times New Roman" panose="02020603050405020304" pitchFamily="18" charset="0"/>
                <a:cs typeface="Times New Roman" panose="02020603050405020304" pitchFamily="18" charset="0"/>
              </a:rPr>
              <a:t>Locally, it is thought that this labyrinth was for the use of the canons and other monks who were housed in the Chapter House, and so was not destroyed during the (perhaps surprisingly) puritan influences during the Enlightenment, Jansenism and revolution in the 17th and 18th centuries.</a:t>
            </a:r>
            <a:endParaRPr kumimoji="0" lang="en-GB" altLang="en-US" b="0" i="0" u="none" strike="noStrike" cap="none" normalizeH="0" baseline="0" dirty="0">
              <a:ln>
                <a:noFill/>
              </a:ln>
              <a:solidFill>
                <a:schemeClr val="tx1"/>
              </a:solidFill>
              <a:effectLst/>
              <a:latin typeface="Palatino Linotype" panose="0204050205050503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097" name="Picture 1" descr="Labyrinth in the chapter house of Bayeux cathedral">
            <a:extLst>
              <a:ext uri="{FF2B5EF4-FFF2-40B4-BE49-F238E27FC236}">
                <a16:creationId xmlns:a16="http://schemas.microsoft.com/office/drawing/2014/main" xmlns="" id="{89F85F59-57C7-488A-9365-59D0C5CFDE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00069" y="287750"/>
            <a:ext cx="6053780" cy="6205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410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F736419F-B483-48AF-B15A-73EB07B02519}"/>
              </a:ext>
            </a:extLst>
          </p:cNvPr>
          <p:cNvSpPr/>
          <p:nvPr/>
        </p:nvSpPr>
        <p:spPr>
          <a:xfrm>
            <a:off x="314325" y="197346"/>
            <a:ext cx="11563350" cy="6663363"/>
          </a:xfrm>
          <a:prstGeom prst="rect">
            <a:avLst/>
          </a:prstGeom>
        </p:spPr>
        <p:txBody>
          <a:bodyPr wrap="square">
            <a:spAutoFit/>
          </a:bodyPr>
          <a:lstStyle/>
          <a:p>
            <a:r>
              <a:rPr lang="en-GB" sz="2100" b="0" i="0" dirty="0">
                <a:solidFill>
                  <a:schemeClr val="bg1"/>
                </a:solidFill>
                <a:effectLst/>
                <a:latin typeface="Palatino Linotype" panose="02040502050505030304" pitchFamily="18" charset="0"/>
              </a:rPr>
              <a:t>Howard claims in Chapter I of the </a:t>
            </a:r>
            <a:r>
              <a:rPr lang="en-GB" sz="2100" b="0" i="1" dirty="0">
                <a:solidFill>
                  <a:schemeClr val="bg1"/>
                </a:solidFill>
                <a:effectLst/>
                <a:latin typeface="Palatino Linotype" panose="02040502050505030304" pitchFamily="18" charset="0"/>
              </a:rPr>
              <a:t>Idea</a:t>
            </a:r>
            <a:r>
              <a:rPr lang="en-GB" sz="2100" b="0" i="0" dirty="0">
                <a:solidFill>
                  <a:schemeClr val="bg1"/>
                </a:solidFill>
                <a:effectLst/>
                <a:latin typeface="Palatino Linotype" panose="02040502050505030304" pitchFamily="18" charset="0"/>
              </a:rPr>
              <a:t> that the </a:t>
            </a:r>
            <a:r>
              <a:rPr lang="en-GB" sz="2100" b="0" i="1" dirty="0">
                <a:solidFill>
                  <a:schemeClr val="bg1"/>
                </a:solidFill>
                <a:effectLst/>
                <a:latin typeface="Palatino Linotype" panose="02040502050505030304" pitchFamily="18" charset="0"/>
              </a:rPr>
              <a:t>Canterbury Tales</a:t>
            </a:r>
            <a:r>
              <a:rPr lang="en-GB" sz="2100" b="0" i="0" dirty="0">
                <a:solidFill>
                  <a:schemeClr val="bg1"/>
                </a:solidFill>
                <a:effectLst/>
                <a:latin typeface="Palatino Linotype" panose="02040502050505030304" pitchFamily="18" charset="0"/>
              </a:rPr>
              <a:t> are "</a:t>
            </a:r>
            <a:r>
              <a:rPr lang="en-GB" sz="2100" b="0" i="1" dirty="0">
                <a:solidFill>
                  <a:schemeClr val="bg1"/>
                </a:solidFill>
                <a:effectLst/>
                <a:latin typeface="Palatino Linotype" panose="02040502050505030304" pitchFamily="18" charset="0"/>
              </a:rPr>
              <a:t>unfinished but complete</a:t>
            </a:r>
            <a:r>
              <a:rPr lang="en-GB" sz="2100" b="0" i="0" dirty="0">
                <a:solidFill>
                  <a:schemeClr val="bg1"/>
                </a:solidFill>
                <a:effectLst/>
                <a:latin typeface="Palatino Linotype" panose="02040502050505030304" pitchFamily="18" charset="0"/>
              </a:rPr>
              <a:t>" (1; italics Howard's) and can be discerned as such despite their fragmentary state. For Howard, it is possible to "hold the whole" of a poem in remembrance" (19), and this allows poems to have meaning. Toward this end, </a:t>
            </a:r>
            <a:r>
              <a:rPr lang="en-GB" sz="2100" b="0" i="0" dirty="0">
                <a:solidFill>
                  <a:srgbClr val="FFC000"/>
                </a:solidFill>
                <a:effectLst/>
                <a:latin typeface="Palatino Linotype" panose="02040502050505030304" pitchFamily="18" charset="0"/>
              </a:rPr>
              <a:t>he sets out "</a:t>
            </a:r>
            <a:r>
              <a:rPr lang="en-GB" sz="2100" b="0" i="1" dirty="0">
                <a:solidFill>
                  <a:srgbClr val="FFC000"/>
                </a:solidFill>
                <a:effectLst/>
                <a:latin typeface="Palatino Linotype" panose="02040502050505030304" pitchFamily="18" charset="0"/>
              </a:rPr>
              <a:t>not</a:t>
            </a:r>
            <a:r>
              <a:rPr lang="en-GB" sz="2100" b="0" i="0" dirty="0">
                <a:solidFill>
                  <a:srgbClr val="FFC000"/>
                </a:solidFill>
                <a:effectLst/>
                <a:latin typeface="Palatino Linotype" panose="02040502050505030304" pitchFamily="18" charset="0"/>
              </a:rPr>
              <a:t> to write a linear 'reading'" but rather "to see the whole 'idea' of the work in a historical perspective" </a:t>
            </a:r>
            <a:r>
              <a:rPr lang="en-GB" sz="2100" b="0" i="0" dirty="0">
                <a:solidFill>
                  <a:schemeClr val="bg1"/>
                </a:solidFill>
                <a:effectLst/>
                <a:latin typeface="Palatino Linotype" panose="02040502050505030304" pitchFamily="18" charset="0"/>
              </a:rPr>
              <a:t>(3). This "whole 'idea,'" teased out bit by bit, includes several elements, including a definition of pilgrimage as a one-way journey, and a consideration of the </a:t>
            </a:r>
            <a:r>
              <a:rPr lang="en-GB" sz="2100" b="0" i="1" dirty="0">
                <a:solidFill>
                  <a:schemeClr val="bg1"/>
                </a:solidFill>
                <a:effectLst/>
                <a:latin typeface="Palatino Linotype" panose="02040502050505030304" pitchFamily="18" charset="0"/>
              </a:rPr>
              <a:t>Canterbury Tales</a:t>
            </a:r>
            <a:r>
              <a:rPr lang="en-GB" sz="2100" b="0" i="0" dirty="0">
                <a:solidFill>
                  <a:schemeClr val="bg1"/>
                </a:solidFill>
                <a:effectLst/>
                <a:latin typeface="Palatino Linotype" panose="02040502050505030304" pitchFamily="18" charset="0"/>
              </a:rPr>
              <a:t> as a comedy on the theme of living justly in the world</a:t>
            </a:r>
            <a:r>
              <a:rPr lang="en-GB" sz="2000" b="0" i="0" dirty="0">
                <a:solidFill>
                  <a:schemeClr val="bg1"/>
                </a:solidFill>
                <a:effectLst/>
                <a:latin typeface="Palatino Linotype" panose="02040502050505030304" pitchFamily="18" charset="0"/>
              </a:rPr>
              <a:t>....  </a:t>
            </a:r>
          </a:p>
          <a:p>
            <a:endParaRPr lang="en-GB" sz="1400" b="0" i="0" dirty="0">
              <a:solidFill>
                <a:schemeClr val="bg1"/>
              </a:solidFill>
              <a:effectLst/>
              <a:latin typeface="Palatino Linotype" panose="02040502050505030304" pitchFamily="18" charset="0"/>
            </a:endParaRPr>
          </a:p>
          <a:p>
            <a:r>
              <a:rPr lang="en-GB" sz="2100" b="0" i="0" dirty="0">
                <a:solidFill>
                  <a:schemeClr val="bg1"/>
                </a:solidFill>
                <a:effectLst/>
                <a:latin typeface="Palatino Linotype" panose="02040502050505030304" pitchFamily="18" charset="0"/>
              </a:rPr>
              <a:t>…the pilgrimage and the individuals on it comprise </a:t>
            </a:r>
            <a:r>
              <a:rPr lang="en-GB" sz="2100" b="0" i="0" dirty="0">
                <a:solidFill>
                  <a:srgbClr val="FFC000"/>
                </a:solidFill>
                <a:effectLst/>
                <a:latin typeface="Palatino Linotype" panose="02040502050505030304" pitchFamily="18" charset="0"/>
              </a:rPr>
              <a:t>the "outer form</a:t>
            </a:r>
            <a:r>
              <a:rPr lang="en-GB" sz="2100" b="0" i="0" dirty="0">
                <a:solidFill>
                  <a:schemeClr val="bg1"/>
                </a:solidFill>
                <a:effectLst/>
                <a:latin typeface="Palatino Linotype" panose="02040502050505030304" pitchFamily="18" charset="0"/>
              </a:rPr>
              <a:t>" of the </a:t>
            </a:r>
            <a:r>
              <a:rPr lang="en-GB" sz="2100" b="0" i="1" dirty="0">
                <a:solidFill>
                  <a:schemeClr val="bg1"/>
                </a:solidFill>
                <a:effectLst/>
                <a:latin typeface="Palatino Linotype" panose="02040502050505030304" pitchFamily="18" charset="0"/>
              </a:rPr>
              <a:t>Canterbury Tales</a:t>
            </a:r>
            <a:r>
              <a:rPr lang="en-GB" sz="2100" b="0" i="0" dirty="0">
                <a:solidFill>
                  <a:schemeClr val="bg1"/>
                </a:solidFill>
                <a:effectLst/>
                <a:latin typeface="Palatino Linotype" panose="02040502050505030304" pitchFamily="18" charset="0"/>
              </a:rPr>
              <a:t>. The ending of this outer form, the </a:t>
            </a:r>
            <a:r>
              <a:rPr lang="en-GB" sz="2100" b="0" i="1" dirty="0">
                <a:solidFill>
                  <a:schemeClr val="bg1"/>
                </a:solidFill>
                <a:effectLst/>
                <a:latin typeface="Palatino Linotype" panose="02040502050505030304" pitchFamily="18" charset="0"/>
              </a:rPr>
              <a:t>Parson's Tale</a:t>
            </a:r>
            <a:r>
              <a:rPr lang="en-GB" sz="2100" b="0" i="0" dirty="0">
                <a:solidFill>
                  <a:schemeClr val="bg1"/>
                </a:solidFill>
                <a:effectLst/>
                <a:latin typeface="Palatino Linotype" panose="02040502050505030304" pitchFamily="18" charset="0"/>
              </a:rPr>
              <a:t> and </a:t>
            </a:r>
            <a:r>
              <a:rPr lang="en-GB" sz="2100" b="0" i="1" dirty="0">
                <a:solidFill>
                  <a:schemeClr val="bg1"/>
                </a:solidFill>
                <a:effectLst/>
                <a:latin typeface="Palatino Linotype" panose="02040502050505030304" pitchFamily="18" charset="0"/>
              </a:rPr>
              <a:t>Retraction</a:t>
            </a:r>
            <a:r>
              <a:rPr lang="en-GB" sz="2100" b="0" i="0" dirty="0">
                <a:solidFill>
                  <a:schemeClr val="bg1"/>
                </a:solidFill>
                <a:effectLst/>
                <a:latin typeface="Palatino Linotype" panose="02040502050505030304" pitchFamily="18" charset="0"/>
              </a:rPr>
              <a:t>, differs sharply from the rest of the work and produces "a sense of closure" even as the poem remains "open-ended in a manner which is poetically effective" (172). </a:t>
            </a:r>
          </a:p>
          <a:p>
            <a:endParaRPr lang="en-GB" sz="1400" dirty="0">
              <a:solidFill>
                <a:schemeClr val="bg1"/>
              </a:solidFill>
              <a:latin typeface="Palatino Linotype" panose="02040502050505030304" pitchFamily="18" charset="0"/>
            </a:endParaRPr>
          </a:p>
          <a:p>
            <a:r>
              <a:rPr lang="en-GB" sz="2100" b="0" i="0" dirty="0">
                <a:solidFill>
                  <a:schemeClr val="bg1"/>
                </a:solidFill>
                <a:effectLst/>
                <a:latin typeface="Palatino Linotype" panose="02040502050505030304" pitchFamily="18" charset="0"/>
              </a:rPr>
              <a:t>…</a:t>
            </a:r>
            <a:r>
              <a:rPr lang="en-GB" sz="2100" b="0" i="0" dirty="0">
                <a:solidFill>
                  <a:srgbClr val="FFC000"/>
                </a:solidFill>
                <a:effectLst/>
                <a:latin typeface="Palatino Linotype" panose="02040502050505030304" pitchFamily="18" charset="0"/>
              </a:rPr>
              <a:t>the "inner form," </a:t>
            </a:r>
            <a:r>
              <a:rPr lang="en-GB" sz="2100" b="0" i="0" dirty="0">
                <a:solidFill>
                  <a:schemeClr val="bg1"/>
                </a:solidFill>
                <a:effectLst/>
                <a:latin typeface="Palatino Linotype" panose="02040502050505030304" pitchFamily="18" charset="0"/>
              </a:rPr>
              <a:t>encompassing the tales themselves, is more chaotic; many of the tales' conclusions draw the reader, Howard claims, toward "extra-literary realms" (182). The tales, "when finished, point us to the larger form of the work as a whole, or to areas of thought which fall outside the work. </a:t>
            </a:r>
            <a:r>
              <a:rPr lang="en-GB" sz="2100" i="0" dirty="0">
                <a:solidFill>
                  <a:srgbClr val="FFC000"/>
                </a:solidFill>
                <a:effectLst/>
                <a:latin typeface="Palatino Linotype" panose="02040502050505030304" pitchFamily="18" charset="0"/>
              </a:rPr>
              <a:t>Everything seems to lead to something else. The smaller parts point us to the larger whole, the larger whole to the smaller parts</a:t>
            </a:r>
            <a:r>
              <a:rPr lang="en-GB" sz="2100" b="0" i="0" dirty="0">
                <a:solidFill>
                  <a:schemeClr val="bg1"/>
                </a:solidFill>
                <a:effectLst/>
                <a:latin typeface="Palatino Linotype" panose="02040502050505030304" pitchFamily="18" charset="0"/>
              </a:rPr>
              <a:t>" (182). </a:t>
            </a:r>
            <a:r>
              <a:rPr lang="en-GB" sz="2100" dirty="0">
                <a:solidFill>
                  <a:schemeClr val="bg1"/>
                </a:solidFill>
                <a:latin typeface="Palatino Linotype" panose="02040502050505030304" pitchFamily="18" charset="0"/>
              </a:rPr>
              <a:t>Howard believes that what he calls the "</a:t>
            </a:r>
            <a:r>
              <a:rPr lang="en-GB" sz="2100" dirty="0" err="1">
                <a:solidFill>
                  <a:schemeClr val="bg1"/>
                </a:solidFill>
                <a:latin typeface="Palatino Linotype" panose="02040502050505030304" pitchFamily="18" charset="0"/>
              </a:rPr>
              <a:t>esthetics</a:t>
            </a:r>
            <a:r>
              <a:rPr lang="en-GB" sz="2100" dirty="0">
                <a:solidFill>
                  <a:schemeClr val="bg1"/>
                </a:solidFill>
                <a:latin typeface="Palatino Linotype" panose="02040502050505030304" pitchFamily="18" charset="0"/>
              </a:rPr>
              <a:t>" of this form (188) will trouble readers; the stories</a:t>
            </a:r>
            <a:r>
              <a:rPr lang="en-GB" sz="2100" b="0" i="0" dirty="0">
                <a:solidFill>
                  <a:srgbClr val="FFC000"/>
                </a:solidFill>
                <a:effectLst/>
                <a:latin typeface="Palatino Linotype" panose="02040502050505030304" pitchFamily="18" charset="0"/>
              </a:rPr>
              <a:t>' "multiple viewpoints and multiple degrees of closure make the inner form of the tales seem a maze of contradictions in which </a:t>
            </a:r>
            <a:r>
              <a:rPr lang="en-GB" sz="2100" b="0" i="0" u="sng" dirty="0">
                <a:solidFill>
                  <a:srgbClr val="FFC000"/>
                </a:solidFill>
                <a:effectLst/>
                <a:latin typeface="Palatino Linotype" panose="02040502050505030304" pitchFamily="18" charset="0"/>
              </a:rPr>
              <a:t>the reader is left to find his own way, to participate as hearer and judge</a:t>
            </a:r>
            <a:r>
              <a:rPr lang="en-GB" sz="2100" b="0" i="0" dirty="0">
                <a:solidFill>
                  <a:schemeClr val="bg1"/>
                </a:solidFill>
                <a:effectLst/>
                <a:latin typeface="Palatino Linotype" panose="02040502050505030304" pitchFamily="18" charset="0"/>
              </a:rPr>
              <a:t>" (189</a:t>
            </a:r>
            <a:r>
              <a:rPr lang="en-GB" sz="2000" b="0" i="0" dirty="0">
                <a:solidFill>
                  <a:schemeClr val="bg1"/>
                </a:solidFill>
                <a:effectLst/>
                <a:latin typeface="Palatino Linotype" panose="02040502050505030304" pitchFamily="18" charset="0"/>
              </a:rPr>
              <a:t>).</a:t>
            </a:r>
          </a:p>
        </p:txBody>
      </p:sp>
    </p:spTree>
    <p:extLst>
      <p:ext uri="{BB962C8B-B14F-4D97-AF65-F5344CB8AC3E}">
        <p14:creationId xmlns:p14="http://schemas.microsoft.com/office/powerpoint/2010/main" val="4213850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0FAC61-8DE9-4946-B29A-4C8B368681FE}"/>
              </a:ext>
            </a:extLst>
          </p:cNvPr>
          <p:cNvSpPr>
            <a:spLocks noGrp="1"/>
          </p:cNvSpPr>
          <p:nvPr>
            <p:ph type="title"/>
          </p:nvPr>
        </p:nvSpPr>
        <p:spPr/>
        <p:txBody>
          <a:bodyPr>
            <a:normAutofit/>
          </a:bodyPr>
          <a:lstStyle/>
          <a:p>
            <a:r>
              <a:rPr lang="en-GB" sz="4000" dirty="0">
                <a:solidFill>
                  <a:srgbClr val="FFC000"/>
                </a:solidFill>
                <a:latin typeface="Perpetua Titling MT" panose="02020502060505020804" pitchFamily="18" charset="0"/>
              </a:rPr>
              <a:t>Motifs and interwoven patterns</a:t>
            </a:r>
          </a:p>
        </p:txBody>
      </p:sp>
      <p:sp>
        <p:nvSpPr>
          <p:cNvPr id="3" name="Content Placeholder 2">
            <a:extLst>
              <a:ext uri="{FF2B5EF4-FFF2-40B4-BE49-F238E27FC236}">
                <a16:creationId xmlns:a16="http://schemas.microsoft.com/office/drawing/2014/main" xmlns="" id="{70F51344-7D67-4763-BE0C-FFBD1F08027E}"/>
              </a:ext>
            </a:extLst>
          </p:cNvPr>
          <p:cNvSpPr>
            <a:spLocks noGrp="1"/>
          </p:cNvSpPr>
          <p:nvPr>
            <p:ph idx="1"/>
          </p:nvPr>
        </p:nvSpPr>
        <p:spPr>
          <a:xfrm>
            <a:off x="486697" y="1825625"/>
            <a:ext cx="11238271" cy="4667250"/>
          </a:xfrm>
        </p:spPr>
        <p:txBody>
          <a:bodyPr>
            <a:normAutofit/>
          </a:bodyPr>
          <a:lstStyle/>
          <a:p>
            <a:pPr marL="0" indent="0">
              <a:buNone/>
            </a:pPr>
            <a:r>
              <a:rPr lang="en-GB" sz="2400" b="0" i="0" dirty="0">
                <a:solidFill>
                  <a:schemeClr val="bg1"/>
                </a:solidFill>
                <a:effectLst/>
                <a:latin typeface="Palatino Linotype" panose="02040502050505030304" pitchFamily="18" charset="0"/>
              </a:rPr>
              <a:t>Howard employs a number of models to explain this idea of the </a:t>
            </a:r>
            <a:r>
              <a:rPr lang="en-GB" sz="2400" b="0" i="1" dirty="0">
                <a:solidFill>
                  <a:schemeClr val="bg1"/>
                </a:solidFill>
                <a:effectLst/>
                <a:latin typeface="Palatino Linotype" panose="02040502050505030304" pitchFamily="18" charset="0"/>
              </a:rPr>
              <a:t>Tales</a:t>
            </a:r>
            <a:r>
              <a:rPr lang="en-GB" sz="2400" b="0" i="0" dirty="0">
                <a:solidFill>
                  <a:schemeClr val="bg1"/>
                </a:solidFill>
                <a:effectLst/>
                <a:latin typeface="Palatino Linotype" panose="02040502050505030304" pitchFamily="18" charset="0"/>
              </a:rPr>
              <a:t>' structure, including </a:t>
            </a:r>
            <a:r>
              <a:rPr lang="en-GB" sz="2400" b="0" i="0" dirty="0">
                <a:solidFill>
                  <a:srgbClr val="FFC000"/>
                </a:solidFill>
                <a:effectLst/>
                <a:latin typeface="Palatino Linotype" panose="02040502050505030304" pitchFamily="18" charset="0"/>
              </a:rPr>
              <a:t>flowers, rose windows</a:t>
            </a:r>
            <a:r>
              <a:rPr lang="en-GB" sz="2400" b="0" i="0" dirty="0">
                <a:solidFill>
                  <a:schemeClr val="bg1"/>
                </a:solidFill>
                <a:effectLst/>
                <a:latin typeface="Palatino Linotype" panose="02040502050505030304" pitchFamily="18" charset="0"/>
              </a:rPr>
              <a:t>, and </a:t>
            </a:r>
            <a:r>
              <a:rPr lang="en-GB" sz="2400" b="0" i="0" dirty="0">
                <a:solidFill>
                  <a:srgbClr val="FFC000"/>
                </a:solidFill>
                <a:effectLst/>
                <a:latin typeface="Palatino Linotype" panose="02040502050505030304" pitchFamily="18" charset="0"/>
              </a:rPr>
              <a:t>cathedral labyrinths. Following Eugène </a:t>
            </a:r>
            <a:r>
              <a:rPr lang="en-GB" sz="2400" b="0" i="0" dirty="0" err="1">
                <a:solidFill>
                  <a:schemeClr val="bg1"/>
                </a:solidFill>
                <a:effectLst/>
                <a:latin typeface="Palatino Linotype" panose="02040502050505030304" pitchFamily="18" charset="0"/>
              </a:rPr>
              <a:t>Vinaver</a:t>
            </a:r>
            <a:r>
              <a:rPr lang="en-GB" sz="2400" b="0" i="0" dirty="0">
                <a:solidFill>
                  <a:schemeClr val="bg1"/>
                </a:solidFill>
                <a:effectLst/>
                <a:latin typeface="Palatino Linotype" panose="02040502050505030304" pitchFamily="18" charset="0"/>
              </a:rPr>
              <a:t>, Howard also uses the image of the interlace, visualized as an "endless knot which interweaves and has no end" (222), though </a:t>
            </a:r>
            <a:r>
              <a:rPr lang="en-GB" sz="2400" b="0" i="0" dirty="0">
                <a:solidFill>
                  <a:srgbClr val="FFC000"/>
                </a:solidFill>
                <a:effectLst/>
                <a:latin typeface="Palatino Linotype" panose="02040502050505030304" pitchFamily="18" charset="0"/>
              </a:rPr>
              <a:t>Howard does not envision the interlace as an unbroken strand. </a:t>
            </a:r>
            <a:endParaRPr lang="en-GB" sz="2400" b="0" i="0" dirty="0">
              <a:solidFill>
                <a:schemeClr val="bg1"/>
              </a:solidFill>
              <a:effectLst/>
              <a:latin typeface="Palatino Linotype" panose="02040502050505030304" pitchFamily="18" charset="0"/>
            </a:endParaRPr>
          </a:p>
          <a:p>
            <a:pPr marL="0" indent="0">
              <a:buNone/>
            </a:pPr>
            <a:endParaRPr lang="en-GB" sz="2400" dirty="0">
              <a:solidFill>
                <a:schemeClr val="bg1"/>
              </a:solidFill>
              <a:latin typeface="Palatino Linotype" panose="02040502050505030304" pitchFamily="18" charset="0"/>
            </a:endParaRPr>
          </a:p>
          <a:p>
            <a:pPr marL="0" indent="0">
              <a:buNone/>
            </a:pPr>
            <a:r>
              <a:rPr lang="en-GB" sz="2400" b="0" i="0" dirty="0">
                <a:solidFill>
                  <a:schemeClr val="bg1"/>
                </a:solidFill>
                <a:effectLst/>
                <a:latin typeface="Palatino Linotype" panose="02040502050505030304" pitchFamily="18" charset="0"/>
              </a:rPr>
              <a:t>Howard compares the </a:t>
            </a:r>
            <a:r>
              <a:rPr lang="en-GB" sz="2400" b="0" i="1" dirty="0">
                <a:solidFill>
                  <a:schemeClr val="bg1"/>
                </a:solidFill>
                <a:effectLst/>
                <a:latin typeface="Palatino Linotype" panose="02040502050505030304" pitchFamily="18" charset="0"/>
              </a:rPr>
              <a:t>Tales</a:t>
            </a:r>
            <a:r>
              <a:rPr lang="en-GB" sz="2400" b="0" i="0" dirty="0">
                <a:solidFill>
                  <a:schemeClr val="bg1"/>
                </a:solidFill>
                <a:effectLst/>
                <a:latin typeface="Palatino Linotype" panose="02040502050505030304" pitchFamily="18" charset="0"/>
              </a:rPr>
              <a:t>' interlacing </a:t>
            </a:r>
            <a:r>
              <a:rPr lang="en-GB" sz="2400" b="0" i="0" u="sng" dirty="0">
                <a:solidFill>
                  <a:srgbClr val="FFC000"/>
                </a:solidFill>
                <a:effectLst/>
                <a:latin typeface="Palatino Linotype" panose="02040502050505030304" pitchFamily="18" charset="0"/>
              </a:rPr>
              <a:t>to various binary structures</a:t>
            </a:r>
            <a:r>
              <a:rPr lang="en-GB" sz="2400" b="0" i="0" dirty="0">
                <a:solidFill>
                  <a:schemeClr val="bg1"/>
                </a:solidFill>
                <a:effectLst/>
                <a:latin typeface="Palatino Linotype" panose="02040502050505030304" pitchFamily="18" charset="0"/>
              </a:rPr>
              <a:t>, including a diptych painting. However, "the best model" for this structure, according to Howard, is "the experience of </a:t>
            </a:r>
            <a:r>
              <a:rPr lang="en-GB" sz="2400" b="0" i="1" dirty="0">
                <a:solidFill>
                  <a:schemeClr val="bg1"/>
                </a:solidFill>
                <a:effectLst/>
                <a:latin typeface="Palatino Linotype" panose="02040502050505030304" pitchFamily="18" charset="0"/>
              </a:rPr>
              <a:t>turning over a leaf</a:t>
            </a:r>
            <a:r>
              <a:rPr lang="en-GB" sz="2400" b="0" i="0" dirty="0">
                <a:solidFill>
                  <a:schemeClr val="bg1"/>
                </a:solidFill>
                <a:effectLst/>
                <a:latin typeface="Palatino Linotype" panose="02040502050505030304" pitchFamily="18" charset="0"/>
              </a:rPr>
              <a:t>," for "</a:t>
            </a:r>
            <a:r>
              <a:rPr lang="en-GB" sz="2400" b="0" i="0" dirty="0">
                <a:solidFill>
                  <a:srgbClr val="FFC000"/>
                </a:solidFill>
                <a:effectLst/>
                <a:latin typeface="Palatino Linotype" panose="02040502050505030304" pitchFamily="18" charset="0"/>
              </a:rPr>
              <a:t>the most familiar binary organization would have been the </a:t>
            </a:r>
            <a:r>
              <a:rPr lang="en-GB" sz="2400" b="0" i="1" dirty="0">
                <a:solidFill>
                  <a:srgbClr val="FFC000"/>
                </a:solidFill>
                <a:effectLst/>
                <a:latin typeface="Palatino Linotype" panose="02040502050505030304" pitchFamily="18" charset="0"/>
              </a:rPr>
              <a:t>facing pages of an open book</a:t>
            </a:r>
            <a:r>
              <a:rPr lang="en-GB" sz="2400" b="0" i="0" dirty="0">
                <a:solidFill>
                  <a:srgbClr val="FFC000"/>
                </a:solidFill>
                <a:effectLst/>
                <a:latin typeface="Palatino Linotype" panose="02040502050505030304" pitchFamily="18" charset="0"/>
              </a:rPr>
              <a:t>"</a:t>
            </a:r>
            <a:r>
              <a:rPr lang="en-GB" sz="2400" b="0" i="0" dirty="0">
                <a:solidFill>
                  <a:schemeClr val="bg1"/>
                </a:solidFill>
                <a:effectLst/>
                <a:latin typeface="Palatino Linotype" panose="02040502050505030304" pitchFamily="18" charset="0"/>
              </a:rPr>
              <a:t> (319).</a:t>
            </a:r>
          </a:p>
          <a:p>
            <a:pPr marL="0" indent="0">
              <a:buNone/>
            </a:pPr>
            <a:endParaRPr lang="en-GB" sz="2400" dirty="0">
              <a:solidFill>
                <a:schemeClr val="bg1"/>
              </a:solidFill>
              <a:latin typeface="Palatino Linotype" panose="02040502050505030304" pitchFamily="18" charset="0"/>
            </a:endParaRPr>
          </a:p>
          <a:p>
            <a:pPr marL="0" indent="0">
              <a:buNone/>
            </a:pPr>
            <a:r>
              <a:rPr lang="en-GB" sz="2400" i="1" dirty="0">
                <a:solidFill>
                  <a:schemeClr val="bg1"/>
                </a:solidFill>
                <a:latin typeface="Palatino Linotype" panose="02040502050505030304" pitchFamily="18" charset="0"/>
              </a:rPr>
              <a:t>---- suggests contrast and debate</a:t>
            </a:r>
            <a:endParaRPr lang="en-GB" sz="2400" b="0" i="1" dirty="0">
              <a:solidFill>
                <a:schemeClr val="bg1"/>
              </a:solidFill>
              <a:effectLst/>
              <a:latin typeface="Palatino Linotype" panose="02040502050505030304" pitchFamily="18" charset="0"/>
            </a:endParaRPr>
          </a:p>
          <a:p>
            <a:pPr marL="0" indent="0">
              <a:buNone/>
            </a:pPr>
            <a:endParaRPr lang="en-GB" dirty="0" err="1">
              <a:solidFill>
                <a:schemeClr val="bg1"/>
              </a:solidFill>
              <a:latin typeface="High Tower Text" panose="02040502050506030303" pitchFamily="18" charset="0"/>
            </a:endParaRPr>
          </a:p>
        </p:txBody>
      </p:sp>
    </p:spTree>
    <p:extLst>
      <p:ext uri="{BB962C8B-B14F-4D97-AF65-F5344CB8AC3E}">
        <p14:creationId xmlns:p14="http://schemas.microsoft.com/office/powerpoint/2010/main" val="997056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FB6DB6-CF95-470C-9DCB-0F553BE96731}"/>
              </a:ext>
            </a:extLst>
          </p:cNvPr>
          <p:cNvSpPr>
            <a:spLocks noGrp="1"/>
          </p:cNvSpPr>
          <p:nvPr>
            <p:ph type="title"/>
          </p:nvPr>
        </p:nvSpPr>
        <p:spPr>
          <a:xfrm>
            <a:off x="5332186" y="292956"/>
            <a:ext cx="6337300" cy="1753961"/>
          </a:xfrm>
        </p:spPr>
        <p:txBody>
          <a:bodyPr>
            <a:normAutofit/>
          </a:bodyPr>
          <a:lstStyle/>
          <a:p>
            <a:pPr algn="r"/>
            <a:r>
              <a:rPr lang="en-GB" sz="3600" dirty="0">
                <a:solidFill>
                  <a:srgbClr val="FFC000"/>
                </a:solidFill>
                <a:latin typeface="Perpetua Titling MT" panose="02020502060505020804" pitchFamily="18" charset="0"/>
              </a:rPr>
              <a:t>Bourges Cathedral</a:t>
            </a:r>
            <a:br>
              <a:rPr lang="en-GB" sz="3600" dirty="0">
                <a:solidFill>
                  <a:srgbClr val="FFC000"/>
                </a:solidFill>
                <a:latin typeface="Perpetua Titling MT" panose="02020502060505020804" pitchFamily="18" charset="0"/>
              </a:rPr>
            </a:br>
            <a:r>
              <a:rPr lang="en-GB" sz="1000" dirty="0">
                <a:solidFill>
                  <a:srgbClr val="FFC000"/>
                </a:solidFill>
                <a:latin typeface="Perpetua Titling MT" panose="02020502060505020804" pitchFamily="18" charset="0"/>
              </a:rPr>
              <a:t/>
            </a:r>
            <a:br>
              <a:rPr lang="en-GB" sz="1000" dirty="0">
                <a:solidFill>
                  <a:srgbClr val="FFC000"/>
                </a:solidFill>
                <a:latin typeface="Perpetua Titling MT" panose="02020502060505020804" pitchFamily="18" charset="0"/>
              </a:rPr>
            </a:br>
            <a:r>
              <a:rPr lang="en-GB" sz="2400" dirty="0">
                <a:solidFill>
                  <a:srgbClr val="FFC000"/>
                </a:solidFill>
                <a:latin typeface="Palatino Linotype" panose="02040502050505030304" pitchFamily="18" charset="0"/>
              </a:rPr>
              <a:t>Completed‎: ‎c. 1230</a:t>
            </a:r>
            <a:endParaRPr lang="en-GB" sz="3600" dirty="0">
              <a:solidFill>
                <a:srgbClr val="FFC000"/>
              </a:solidFill>
              <a:latin typeface="Palatino Linotype" panose="02040502050505030304" pitchFamily="18" charset="0"/>
            </a:endParaRPr>
          </a:p>
        </p:txBody>
      </p:sp>
      <p:pic>
        <p:nvPicPr>
          <p:cNvPr id="10242" name="Picture 2" descr="Bourges Cathedral West Facade Rose Window">
            <a:extLst>
              <a:ext uri="{FF2B5EF4-FFF2-40B4-BE49-F238E27FC236}">
                <a16:creationId xmlns:a16="http://schemas.microsoft.com/office/drawing/2014/main" xmlns="" id="{08EB5409-5BD1-4CAC-9A4F-397DC201F947}"/>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908040" y="154460"/>
            <a:ext cx="4049184" cy="607377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xmlns="" id="{9DDF860E-F3E5-4550-8D51-0DA2710F6974}"/>
              </a:ext>
            </a:extLst>
          </p:cNvPr>
          <p:cNvPicPr>
            <a:picLocks noChangeAspect="1"/>
          </p:cNvPicPr>
          <p:nvPr/>
        </p:nvPicPr>
        <p:blipFill>
          <a:blip r:embed="rId4"/>
          <a:stretch>
            <a:fillRect/>
          </a:stretch>
        </p:blipFill>
        <p:spPr>
          <a:xfrm>
            <a:off x="7736419" y="2101789"/>
            <a:ext cx="3933067" cy="3634892"/>
          </a:xfrm>
          <a:prstGeom prst="rect">
            <a:avLst/>
          </a:prstGeom>
        </p:spPr>
      </p:pic>
      <p:sp>
        <p:nvSpPr>
          <p:cNvPr id="5" name="Rectangle 4">
            <a:extLst>
              <a:ext uri="{FF2B5EF4-FFF2-40B4-BE49-F238E27FC236}">
                <a16:creationId xmlns:a16="http://schemas.microsoft.com/office/drawing/2014/main" xmlns="" id="{670E1C7B-E75C-4DA6-BF6A-363C71538E4A}"/>
              </a:ext>
            </a:extLst>
          </p:cNvPr>
          <p:cNvSpPr/>
          <p:nvPr/>
        </p:nvSpPr>
        <p:spPr>
          <a:xfrm>
            <a:off x="2159689" y="6338003"/>
            <a:ext cx="2052091" cy="707886"/>
          </a:xfrm>
          <a:prstGeom prst="rect">
            <a:avLst/>
          </a:prstGeom>
        </p:spPr>
        <p:txBody>
          <a:bodyPr wrap="square">
            <a:spAutoFit/>
          </a:bodyPr>
          <a:lstStyle/>
          <a:p>
            <a:r>
              <a:rPr lang="en-GB" sz="2000" dirty="0">
                <a:solidFill>
                  <a:srgbClr val="FFFFFF"/>
                </a:solidFill>
                <a:latin typeface="Palatino Linotype" panose="02040502050505030304" pitchFamily="18" charset="0"/>
              </a:rPr>
              <a:t>West Facade </a:t>
            </a:r>
          </a:p>
          <a:p>
            <a:endParaRPr lang="en-GB" sz="2000" dirty="0">
              <a:solidFill>
                <a:srgbClr val="FFFFFF"/>
              </a:solidFill>
              <a:latin typeface="Palatino Linotype" panose="02040502050505030304" pitchFamily="18" charset="0"/>
            </a:endParaRPr>
          </a:p>
        </p:txBody>
      </p:sp>
      <p:sp>
        <p:nvSpPr>
          <p:cNvPr id="6" name="Rectangle 5">
            <a:extLst>
              <a:ext uri="{FF2B5EF4-FFF2-40B4-BE49-F238E27FC236}">
                <a16:creationId xmlns:a16="http://schemas.microsoft.com/office/drawing/2014/main" xmlns="" id="{E5C9DDF4-533B-4780-B30F-EF22C38437DB}"/>
              </a:ext>
            </a:extLst>
          </p:cNvPr>
          <p:cNvSpPr/>
          <p:nvPr/>
        </p:nvSpPr>
        <p:spPr>
          <a:xfrm>
            <a:off x="6281178" y="5736681"/>
            <a:ext cx="5622180" cy="707886"/>
          </a:xfrm>
          <a:prstGeom prst="rect">
            <a:avLst/>
          </a:prstGeom>
        </p:spPr>
        <p:txBody>
          <a:bodyPr wrap="none">
            <a:spAutoFit/>
          </a:bodyPr>
          <a:lstStyle/>
          <a:p>
            <a:pPr algn="r"/>
            <a:r>
              <a:rPr lang="en-GB" sz="2000" b="0" i="0" dirty="0">
                <a:solidFill>
                  <a:srgbClr val="FFFFFF"/>
                </a:solidFill>
                <a:effectLst/>
                <a:latin typeface="Palatino Linotype" panose="02040502050505030304" pitchFamily="18" charset="0"/>
              </a:rPr>
              <a:t>The Story of Joseph Window - Joseph Dreaming</a:t>
            </a:r>
          </a:p>
          <a:p>
            <a:pPr algn="r"/>
            <a:r>
              <a:rPr lang="en-GB" sz="2000" dirty="0">
                <a:solidFill>
                  <a:srgbClr val="FFFFFF"/>
                </a:solidFill>
                <a:latin typeface="Palatino Linotype" panose="02040502050505030304" pitchFamily="18" charset="0"/>
              </a:rPr>
              <a:t>Almost a pattern of pulsation</a:t>
            </a:r>
            <a:endParaRPr lang="en-GB" sz="2000" b="0" i="0" dirty="0">
              <a:solidFill>
                <a:srgbClr val="FFFFFF"/>
              </a:solidFill>
              <a:effectLst/>
              <a:latin typeface="Palatino Linotype" panose="02040502050505030304" pitchFamily="18" charset="0"/>
            </a:endParaRPr>
          </a:p>
        </p:txBody>
      </p:sp>
      <p:sp>
        <p:nvSpPr>
          <p:cNvPr id="8" name="Rectangle 7">
            <a:extLst>
              <a:ext uri="{FF2B5EF4-FFF2-40B4-BE49-F238E27FC236}">
                <a16:creationId xmlns:a16="http://schemas.microsoft.com/office/drawing/2014/main" xmlns="" id="{3705F252-DEE7-499E-A9E2-296DD3409640}"/>
              </a:ext>
            </a:extLst>
          </p:cNvPr>
          <p:cNvSpPr/>
          <p:nvPr/>
        </p:nvSpPr>
        <p:spPr>
          <a:xfrm>
            <a:off x="1053811" y="266598"/>
            <a:ext cx="1574020" cy="1231106"/>
          </a:xfrm>
          <a:prstGeom prst="rect">
            <a:avLst/>
          </a:prstGeom>
        </p:spPr>
        <p:txBody>
          <a:bodyPr wrap="square">
            <a:spAutoFit/>
          </a:bodyPr>
          <a:lstStyle/>
          <a:p>
            <a:r>
              <a:rPr lang="en-GB" dirty="0">
                <a:solidFill>
                  <a:schemeClr val="bg1"/>
                </a:solidFill>
                <a:latin typeface="Perpetua Titling MT" panose="02020502060505020804" pitchFamily="18" charset="0"/>
              </a:rPr>
              <a:t>Rose Window: interior</a:t>
            </a:r>
            <a:r>
              <a:rPr lang="en-GB" sz="2000" dirty="0">
                <a:solidFill>
                  <a:schemeClr val="bg1"/>
                </a:solidFill>
                <a:latin typeface="Perpetua Titling MT" panose="02020502060505020804" pitchFamily="18" charset="0"/>
              </a:rPr>
              <a:t>  </a:t>
            </a:r>
            <a:r>
              <a:rPr lang="en-GB" sz="2800" dirty="0">
                <a:solidFill>
                  <a:srgbClr val="FFC000"/>
                </a:solidFill>
                <a:latin typeface="Perpetua Titling MT" panose="02020502060505020804" pitchFamily="18" charset="0"/>
              </a:rPr>
              <a:t/>
            </a:r>
            <a:br>
              <a:rPr lang="en-GB" sz="2800" dirty="0">
                <a:solidFill>
                  <a:srgbClr val="FFC000"/>
                </a:solidFill>
                <a:latin typeface="Perpetua Titling MT" panose="02020502060505020804" pitchFamily="18" charset="0"/>
              </a:rPr>
            </a:br>
            <a:endParaRPr lang="en-GB" dirty="0"/>
          </a:p>
        </p:txBody>
      </p:sp>
    </p:spTree>
    <p:extLst>
      <p:ext uri="{BB962C8B-B14F-4D97-AF65-F5344CB8AC3E}">
        <p14:creationId xmlns:p14="http://schemas.microsoft.com/office/powerpoint/2010/main" val="3795066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0FAC61-8DE9-4946-B29A-4C8B368681FE}"/>
              </a:ext>
            </a:extLst>
          </p:cNvPr>
          <p:cNvSpPr>
            <a:spLocks noGrp="1"/>
          </p:cNvSpPr>
          <p:nvPr>
            <p:ph type="title"/>
          </p:nvPr>
        </p:nvSpPr>
        <p:spPr>
          <a:xfrm>
            <a:off x="7633480" y="606425"/>
            <a:ext cx="4444220" cy="2047875"/>
          </a:xfrm>
        </p:spPr>
        <p:txBody>
          <a:bodyPr>
            <a:normAutofit/>
          </a:bodyPr>
          <a:lstStyle/>
          <a:p>
            <a:pPr algn="r"/>
            <a:r>
              <a:rPr lang="en-GB" sz="2800" dirty="0">
                <a:solidFill>
                  <a:srgbClr val="FFC000"/>
                </a:solidFill>
                <a:latin typeface="Perpetua Titling MT" panose="02020502060505020804" pitchFamily="18" charset="0"/>
              </a:rPr>
              <a:t>Christ Church Cathedral</a:t>
            </a:r>
            <a:br>
              <a:rPr lang="en-GB" sz="2800" dirty="0">
                <a:solidFill>
                  <a:srgbClr val="FFC000"/>
                </a:solidFill>
                <a:latin typeface="Perpetua Titling MT" panose="02020502060505020804" pitchFamily="18" charset="0"/>
              </a:rPr>
            </a:br>
            <a:r>
              <a:rPr lang="en-GB" sz="2800" dirty="0">
                <a:solidFill>
                  <a:srgbClr val="FFC000"/>
                </a:solidFill>
                <a:latin typeface="Perpetua Titling MT" panose="02020502060505020804" pitchFamily="18" charset="0"/>
              </a:rPr>
              <a:t>Oxford</a:t>
            </a:r>
            <a:br>
              <a:rPr lang="en-GB" sz="2800" dirty="0">
                <a:solidFill>
                  <a:srgbClr val="FFC000"/>
                </a:solidFill>
                <a:latin typeface="Perpetua Titling MT" panose="02020502060505020804" pitchFamily="18" charset="0"/>
              </a:rPr>
            </a:br>
            <a:r>
              <a:rPr lang="en-GB" sz="2400" dirty="0">
                <a:solidFill>
                  <a:srgbClr val="FFC000"/>
                </a:solidFill>
                <a:latin typeface="Perpetua Titling MT" panose="02020502060505020804" pitchFamily="18" charset="0"/>
              </a:rPr>
              <a:t>1160–1200</a:t>
            </a:r>
            <a:endParaRPr lang="en-GB" sz="2800" dirty="0">
              <a:solidFill>
                <a:srgbClr val="FFC000"/>
              </a:solidFill>
              <a:latin typeface="Perpetua Titling MT" panose="02020502060505020804" pitchFamily="18" charset="0"/>
            </a:endParaRPr>
          </a:p>
        </p:txBody>
      </p:sp>
      <p:pic>
        <p:nvPicPr>
          <p:cNvPr id="7172" name="Picture 4" descr="https://upload.wikimedia.org/wikipedia/commons/e/e3/Christ_Church_Cathedral_-_rose_window.jpg">
            <a:extLst>
              <a:ext uri="{FF2B5EF4-FFF2-40B4-BE49-F238E27FC236}">
                <a16:creationId xmlns:a16="http://schemas.microsoft.com/office/drawing/2014/main" xmlns="" id="{633773BC-1439-4F7B-B05F-F52B01746649}"/>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355600" y="606425"/>
            <a:ext cx="7214380" cy="58959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xmlns="" id="{5397CC10-09E6-433A-BD5E-26DC46FAC5A6}"/>
              </a:ext>
            </a:extLst>
          </p:cNvPr>
          <p:cNvSpPr/>
          <p:nvPr/>
        </p:nvSpPr>
        <p:spPr>
          <a:xfrm>
            <a:off x="10262380" y="2813447"/>
            <a:ext cx="1574020" cy="1231106"/>
          </a:xfrm>
          <a:prstGeom prst="rect">
            <a:avLst/>
          </a:prstGeom>
        </p:spPr>
        <p:txBody>
          <a:bodyPr wrap="square">
            <a:spAutoFit/>
          </a:bodyPr>
          <a:lstStyle/>
          <a:p>
            <a:pPr algn="r"/>
            <a:r>
              <a:rPr lang="en-GB" dirty="0">
                <a:solidFill>
                  <a:schemeClr val="bg1"/>
                </a:solidFill>
                <a:latin typeface="Perpetua Titling MT" panose="02020502060505020804" pitchFamily="18" charset="0"/>
              </a:rPr>
              <a:t>Rose Window: interior</a:t>
            </a:r>
            <a:r>
              <a:rPr lang="en-GB" sz="2000" dirty="0">
                <a:solidFill>
                  <a:schemeClr val="bg1"/>
                </a:solidFill>
                <a:latin typeface="Perpetua Titling MT" panose="02020502060505020804" pitchFamily="18" charset="0"/>
              </a:rPr>
              <a:t>  </a:t>
            </a:r>
            <a:r>
              <a:rPr lang="en-GB" sz="2800" dirty="0">
                <a:solidFill>
                  <a:srgbClr val="FFC000"/>
                </a:solidFill>
                <a:latin typeface="Perpetua Titling MT" panose="02020502060505020804" pitchFamily="18" charset="0"/>
              </a:rPr>
              <a:t/>
            </a:r>
            <a:br>
              <a:rPr lang="en-GB" sz="2800" dirty="0">
                <a:solidFill>
                  <a:srgbClr val="FFC000"/>
                </a:solidFill>
                <a:latin typeface="Perpetua Titling MT" panose="02020502060505020804" pitchFamily="18" charset="0"/>
              </a:rPr>
            </a:br>
            <a:endParaRPr lang="en-GB" dirty="0"/>
          </a:p>
        </p:txBody>
      </p:sp>
    </p:spTree>
    <p:extLst>
      <p:ext uri="{BB962C8B-B14F-4D97-AF65-F5344CB8AC3E}">
        <p14:creationId xmlns:p14="http://schemas.microsoft.com/office/powerpoint/2010/main" val="3169850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8F490AA5-40FB-4107-BE2A-9A97F14865F7}"/>
              </a:ext>
            </a:extLst>
          </p:cNvPr>
          <p:cNvSpPr/>
          <p:nvPr/>
        </p:nvSpPr>
        <p:spPr>
          <a:xfrm>
            <a:off x="6684821" y="6419333"/>
            <a:ext cx="5724644" cy="400110"/>
          </a:xfrm>
          <a:prstGeom prst="rect">
            <a:avLst/>
          </a:prstGeom>
        </p:spPr>
        <p:txBody>
          <a:bodyPr wrap="none">
            <a:spAutoFit/>
          </a:bodyPr>
          <a:lstStyle/>
          <a:p>
            <a:r>
              <a:rPr lang="fr-FR" dirty="0">
                <a:solidFill>
                  <a:schemeClr val="bg1"/>
                </a:solidFill>
              </a:rPr>
              <a:t>‎</a:t>
            </a:r>
            <a:r>
              <a:rPr lang="fr-FR" sz="2000" dirty="0" err="1">
                <a:solidFill>
                  <a:schemeClr val="bg1"/>
                </a:solidFill>
                <a:latin typeface="Palatino Linotype" panose="02040502050505030304" pitchFamily="18" charset="0"/>
              </a:rPr>
              <a:t>Cathedral</a:t>
            </a:r>
            <a:r>
              <a:rPr lang="fr-FR" sz="2000" dirty="0">
                <a:solidFill>
                  <a:schemeClr val="bg1"/>
                </a:solidFill>
                <a:latin typeface="Palatino Linotype" panose="02040502050505030304" pitchFamily="18" charset="0"/>
              </a:rPr>
              <a:t> Notre-Dame de Reims   1211—1345</a:t>
            </a:r>
            <a:r>
              <a:rPr lang="fr-FR" dirty="0"/>
              <a:t>	</a:t>
            </a:r>
          </a:p>
        </p:txBody>
      </p:sp>
      <p:pic>
        <p:nvPicPr>
          <p:cNvPr id="8196" name="Picture 4" descr="Reims (Marne, Champagne-Ardenne, Francia) - Interior de la catedral de estilo gÃ³tico. Foto de archivo - 16233053">
            <a:extLst>
              <a:ext uri="{FF2B5EF4-FFF2-40B4-BE49-F238E27FC236}">
                <a16:creationId xmlns:a16="http://schemas.microsoft.com/office/drawing/2014/main" xmlns="" id="{6439055C-9B5F-4EBF-BABE-B797D123FDF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7346906" y="235993"/>
            <a:ext cx="3914643" cy="587196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xmlns="" id="{4DB164F8-B702-42A6-9AC2-B9C79F86EEB1}"/>
              </a:ext>
            </a:extLst>
          </p:cNvPr>
          <p:cNvSpPr/>
          <p:nvPr/>
        </p:nvSpPr>
        <p:spPr>
          <a:xfrm>
            <a:off x="307646" y="5776929"/>
            <a:ext cx="4979793" cy="1015663"/>
          </a:xfrm>
          <a:prstGeom prst="rect">
            <a:avLst/>
          </a:prstGeom>
        </p:spPr>
        <p:txBody>
          <a:bodyPr wrap="square">
            <a:spAutoFit/>
          </a:bodyPr>
          <a:lstStyle/>
          <a:p>
            <a:r>
              <a:rPr lang="en-GB" sz="2000" dirty="0">
                <a:solidFill>
                  <a:schemeClr val="bg1"/>
                </a:solidFill>
                <a:latin typeface="Palatino Linotype" panose="02040502050505030304" pitchFamily="18" charset="0"/>
              </a:rPr>
              <a:t>Rouen </a:t>
            </a:r>
            <a:r>
              <a:rPr lang="en-GB" sz="2000" dirty="0" err="1">
                <a:solidFill>
                  <a:schemeClr val="bg1"/>
                </a:solidFill>
                <a:latin typeface="Palatino Linotype" panose="02040502050505030304" pitchFamily="18" charset="0"/>
              </a:rPr>
              <a:t>Cathedrale</a:t>
            </a:r>
            <a:r>
              <a:rPr lang="en-GB" sz="2000" dirty="0">
                <a:solidFill>
                  <a:schemeClr val="bg1"/>
                </a:solidFill>
                <a:latin typeface="Palatino Linotype" panose="02040502050505030304" pitchFamily="18" charset="0"/>
              </a:rPr>
              <a:t>, starting in 1030 for its Roman-inspired section and in 1145 for its Gothic-inspired one. Completed in 1506. </a:t>
            </a:r>
          </a:p>
        </p:txBody>
      </p:sp>
      <p:pic>
        <p:nvPicPr>
          <p:cNvPr id="11" name="Picture 10">
            <a:extLst>
              <a:ext uri="{FF2B5EF4-FFF2-40B4-BE49-F238E27FC236}">
                <a16:creationId xmlns:a16="http://schemas.microsoft.com/office/drawing/2014/main" xmlns="" id="{A056CB9E-4943-4E2D-823F-10F630CD8E0A}"/>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Lst>
          </a:blip>
          <a:stretch>
            <a:fillRect/>
          </a:stretch>
        </p:blipFill>
        <p:spPr>
          <a:xfrm>
            <a:off x="307646" y="1324790"/>
            <a:ext cx="6281223" cy="4208420"/>
          </a:xfrm>
          <a:prstGeom prst="rect">
            <a:avLst/>
          </a:prstGeom>
        </p:spPr>
      </p:pic>
      <p:sp>
        <p:nvSpPr>
          <p:cNvPr id="15" name="Rectangle 14">
            <a:extLst>
              <a:ext uri="{FF2B5EF4-FFF2-40B4-BE49-F238E27FC236}">
                <a16:creationId xmlns:a16="http://schemas.microsoft.com/office/drawing/2014/main" xmlns="" id="{EBBC9BB3-6857-4E22-A72B-3328A0AC32A5}"/>
              </a:ext>
            </a:extLst>
          </p:cNvPr>
          <p:cNvSpPr/>
          <p:nvPr/>
        </p:nvSpPr>
        <p:spPr>
          <a:xfrm>
            <a:off x="1151623" y="235993"/>
            <a:ext cx="5165549" cy="584775"/>
          </a:xfrm>
          <a:prstGeom prst="rect">
            <a:avLst/>
          </a:prstGeom>
        </p:spPr>
        <p:txBody>
          <a:bodyPr wrap="square">
            <a:spAutoFit/>
          </a:bodyPr>
          <a:lstStyle/>
          <a:p>
            <a:pPr algn="r"/>
            <a:r>
              <a:rPr lang="en-GB" sz="2800" u="sng" dirty="0">
                <a:solidFill>
                  <a:srgbClr val="FFC000"/>
                </a:solidFill>
                <a:latin typeface="Perpetua Titling MT" panose="02020502060505020804" pitchFamily="18" charset="0"/>
              </a:rPr>
              <a:t>Rose Window: exterior</a:t>
            </a:r>
            <a:r>
              <a:rPr lang="en-GB" sz="3200" u="sng" dirty="0">
                <a:solidFill>
                  <a:srgbClr val="FFC000"/>
                </a:solidFill>
                <a:latin typeface="Perpetua Titling MT" panose="02020502060505020804" pitchFamily="18" charset="0"/>
              </a:rPr>
              <a:t>  </a:t>
            </a:r>
            <a:endParaRPr lang="en-GB" sz="2800" u="sng" dirty="0"/>
          </a:p>
        </p:txBody>
      </p:sp>
    </p:spTree>
    <p:extLst>
      <p:ext uri="{BB962C8B-B14F-4D97-AF65-F5344CB8AC3E}">
        <p14:creationId xmlns:p14="http://schemas.microsoft.com/office/powerpoint/2010/main" val="881037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xmlns="" id="{6B20EA55-83CA-46E9-BF89-203D24DAB109}"/>
              </a:ext>
            </a:extLst>
          </p:cNvPr>
          <p:cNvSpPr>
            <a:spLocks noGrp="1"/>
          </p:cNvSpPr>
          <p:nvPr>
            <p:ph idx="1"/>
          </p:nvPr>
        </p:nvSpPr>
        <p:spPr>
          <a:xfrm>
            <a:off x="707569" y="6208032"/>
            <a:ext cx="4343401" cy="569686"/>
          </a:xfrm>
        </p:spPr>
        <p:txBody>
          <a:bodyPr>
            <a:normAutofit/>
          </a:bodyPr>
          <a:lstStyle/>
          <a:p>
            <a:pPr marL="0" indent="0">
              <a:buNone/>
            </a:pPr>
            <a:r>
              <a:rPr lang="en-GB" sz="2000" dirty="0">
                <a:solidFill>
                  <a:schemeClr val="bg1"/>
                </a:solidFill>
                <a:latin typeface="Palatino Linotype" panose="02040502050505030304" pitchFamily="18" charset="0"/>
              </a:rPr>
              <a:t>Worcester Cathedral  ‎1084-1504</a:t>
            </a:r>
          </a:p>
        </p:txBody>
      </p:sp>
      <p:pic>
        <p:nvPicPr>
          <p:cNvPr id="13314" name="Picture 2" descr="J1002241E35.jpg">
            <a:extLst>
              <a:ext uri="{FF2B5EF4-FFF2-40B4-BE49-F238E27FC236}">
                <a16:creationId xmlns:a16="http://schemas.microsoft.com/office/drawing/2014/main" xmlns="" id="{62633934-3EA3-4108-BE76-63B7369BB5B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a:stretch>
            <a:fillRect/>
          </a:stretch>
        </p:blipFill>
        <p:spPr bwMode="auto">
          <a:xfrm>
            <a:off x="591684" y="278040"/>
            <a:ext cx="3838575" cy="565785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https://www.awesomestories.com/images/user/c3893cbfef.jpg">
            <a:extLst>
              <a:ext uri="{FF2B5EF4-FFF2-40B4-BE49-F238E27FC236}">
                <a16:creationId xmlns:a16="http://schemas.microsoft.com/office/drawing/2014/main" xmlns="" id="{B0C7C322-FA78-46FD-8C22-D67AD6AB7D7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42010" y="1126038"/>
            <a:ext cx="6550781" cy="491308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xmlns="" id="{0ABB2969-53FA-4317-A0A1-C8ACE9E7E151}"/>
              </a:ext>
            </a:extLst>
          </p:cNvPr>
          <p:cNvSpPr/>
          <p:nvPr/>
        </p:nvSpPr>
        <p:spPr>
          <a:xfrm>
            <a:off x="7362377" y="6238564"/>
            <a:ext cx="4122054" cy="677108"/>
          </a:xfrm>
          <a:prstGeom prst="rect">
            <a:avLst/>
          </a:prstGeom>
        </p:spPr>
        <p:txBody>
          <a:bodyPr wrap="square">
            <a:spAutoFit/>
          </a:bodyPr>
          <a:lstStyle/>
          <a:p>
            <a:r>
              <a:rPr lang="en-GB" sz="2000" dirty="0">
                <a:solidFill>
                  <a:schemeClr val="bg1"/>
                </a:solidFill>
                <a:latin typeface="Palatino Linotype" panose="02040502050505030304" pitchFamily="18" charset="0"/>
              </a:rPr>
              <a:t>Notre Dame de Paris 1163 - 1345</a:t>
            </a:r>
          </a:p>
          <a:p>
            <a:endParaRPr lang="en-GB" dirty="0">
              <a:solidFill>
                <a:schemeClr val="bg1"/>
              </a:solidFill>
              <a:latin typeface="Palatino Linotype" panose="02040502050505030304" pitchFamily="18" charset="0"/>
            </a:endParaRPr>
          </a:p>
        </p:txBody>
      </p:sp>
      <p:sp>
        <p:nvSpPr>
          <p:cNvPr id="11" name="Rectangle 10">
            <a:extLst>
              <a:ext uri="{FF2B5EF4-FFF2-40B4-BE49-F238E27FC236}">
                <a16:creationId xmlns:a16="http://schemas.microsoft.com/office/drawing/2014/main" xmlns="" id="{F5F2F0D9-5018-4549-A682-F08457B5E3A3}"/>
              </a:ext>
            </a:extLst>
          </p:cNvPr>
          <p:cNvSpPr/>
          <p:nvPr/>
        </p:nvSpPr>
        <p:spPr>
          <a:xfrm>
            <a:off x="4970687" y="64824"/>
            <a:ext cx="7090229" cy="861774"/>
          </a:xfrm>
          <a:prstGeom prst="rect">
            <a:avLst/>
          </a:prstGeom>
        </p:spPr>
        <p:txBody>
          <a:bodyPr wrap="square">
            <a:spAutoFit/>
          </a:bodyPr>
          <a:lstStyle/>
          <a:p>
            <a:pPr algn="r"/>
            <a:r>
              <a:rPr lang="en-GB" sz="3200" u="sng" dirty="0">
                <a:solidFill>
                  <a:schemeClr val="bg1"/>
                </a:solidFill>
                <a:latin typeface="Perpetua Titling MT" panose="02020502060505020804" pitchFamily="18" charset="0"/>
              </a:rPr>
              <a:t>Rose Window: interior</a:t>
            </a:r>
            <a:r>
              <a:rPr lang="en-GB" sz="2000" u="sng" dirty="0">
                <a:solidFill>
                  <a:schemeClr val="bg1"/>
                </a:solidFill>
                <a:latin typeface="Perpetua Titling MT" panose="02020502060505020804" pitchFamily="18" charset="0"/>
              </a:rPr>
              <a:t>  </a:t>
            </a:r>
            <a:r>
              <a:rPr lang="en-GB" sz="2800" u="sng" dirty="0">
                <a:solidFill>
                  <a:srgbClr val="FFC000"/>
                </a:solidFill>
                <a:latin typeface="Perpetua Titling MT" panose="02020502060505020804" pitchFamily="18" charset="0"/>
              </a:rPr>
              <a:t/>
            </a:r>
            <a:br>
              <a:rPr lang="en-GB" sz="2800" u="sng" dirty="0">
                <a:solidFill>
                  <a:srgbClr val="FFC000"/>
                </a:solidFill>
                <a:latin typeface="Perpetua Titling MT" panose="02020502060505020804" pitchFamily="18" charset="0"/>
              </a:rPr>
            </a:br>
            <a:endParaRPr lang="en-GB" u="sng" dirty="0"/>
          </a:p>
        </p:txBody>
      </p:sp>
    </p:spTree>
    <p:extLst>
      <p:ext uri="{BB962C8B-B14F-4D97-AF65-F5344CB8AC3E}">
        <p14:creationId xmlns:p14="http://schemas.microsoft.com/office/powerpoint/2010/main" val="2058612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0FAC61-8DE9-4946-B29A-4C8B368681FE}"/>
              </a:ext>
            </a:extLst>
          </p:cNvPr>
          <p:cNvSpPr>
            <a:spLocks noGrp="1"/>
          </p:cNvSpPr>
          <p:nvPr>
            <p:ph type="title"/>
          </p:nvPr>
        </p:nvSpPr>
        <p:spPr>
          <a:xfrm>
            <a:off x="8134349" y="208408"/>
            <a:ext cx="3676650" cy="1997763"/>
          </a:xfrm>
        </p:spPr>
        <p:txBody>
          <a:bodyPr>
            <a:normAutofit/>
          </a:bodyPr>
          <a:lstStyle/>
          <a:p>
            <a:pPr algn="r"/>
            <a:r>
              <a:rPr lang="en-GB" sz="2400" dirty="0">
                <a:solidFill>
                  <a:srgbClr val="FFC000"/>
                </a:solidFill>
                <a:latin typeface="Perpetua Titling MT" panose="02020502060505020804" pitchFamily="18" charset="0"/>
              </a:rPr>
              <a:t>the west façade. Cathedral Notre-Dame of Amiens</a:t>
            </a:r>
            <a:endParaRPr lang="en-GB" sz="3200" dirty="0">
              <a:solidFill>
                <a:srgbClr val="FFC000"/>
              </a:solidFill>
              <a:latin typeface="Palatino Linotype" panose="02040502050505030304" pitchFamily="18" charset="0"/>
            </a:endParaRPr>
          </a:p>
        </p:txBody>
      </p:sp>
      <p:pic>
        <p:nvPicPr>
          <p:cNvPr id="6148" name="Picture 4" descr="https://upload.wikimedia.org/wikipedia/commons/3/36/Amiens_cathedral_002.JPG">
            <a:extLst>
              <a:ext uri="{FF2B5EF4-FFF2-40B4-BE49-F238E27FC236}">
                <a16:creationId xmlns:a16="http://schemas.microsoft.com/office/drawing/2014/main" xmlns="" id="{81FE1F61-0DDA-45C3-958E-2A8C23F4402E}"/>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saturation sat="200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381001" y="208408"/>
            <a:ext cx="6819899" cy="6441181"/>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xmlns="" id="{87611FC8-9A7C-47F5-A26C-3E1A272ED78F}"/>
              </a:ext>
            </a:extLst>
          </p:cNvPr>
          <p:cNvSpPr txBox="1">
            <a:spLocks/>
          </p:cNvSpPr>
          <p:nvPr/>
        </p:nvSpPr>
        <p:spPr>
          <a:xfrm>
            <a:off x="7707086" y="2416629"/>
            <a:ext cx="4103913" cy="41220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dirty="0">
                <a:solidFill>
                  <a:schemeClr val="bg1"/>
                </a:solidFill>
                <a:latin typeface="Palatino Linotype" panose="02040502050505030304" pitchFamily="18" charset="0"/>
              </a:rPr>
              <a:t>A masterpiece of engineering and Gothic architecture carried to a bold extreme, Amiens’ Notre-Dame Cathedral is also the largest cathedral in France. Building work started around 1220 and took just 50 years, </a:t>
            </a:r>
            <a:r>
              <a:rPr lang="en-GB" sz="2000" dirty="0">
                <a:solidFill>
                  <a:srgbClr val="FFC000"/>
                </a:solidFill>
                <a:latin typeface="Palatino Linotype" panose="02040502050505030304" pitchFamily="18" charset="0"/>
              </a:rPr>
              <a:t>financed by profits from the cultivation of </a:t>
            </a:r>
            <a:r>
              <a:rPr lang="en-GB" sz="2000" dirty="0" err="1">
                <a:solidFill>
                  <a:srgbClr val="FFC000"/>
                </a:solidFill>
                <a:latin typeface="Palatino Linotype" panose="02040502050505030304" pitchFamily="18" charset="0"/>
              </a:rPr>
              <a:t>woad</a:t>
            </a:r>
            <a:r>
              <a:rPr lang="en-GB" sz="2000" dirty="0">
                <a:solidFill>
                  <a:srgbClr val="FFC000"/>
                </a:solidFill>
                <a:latin typeface="Palatino Linotype" panose="02040502050505030304" pitchFamily="18" charset="0"/>
              </a:rPr>
              <a:t>, a plant valued for its blue dye. </a:t>
            </a:r>
            <a:r>
              <a:rPr lang="en-GB" sz="2000" dirty="0">
                <a:solidFill>
                  <a:schemeClr val="bg1"/>
                </a:solidFill>
                <a:latin typeface="Palatino Linotype" panose="02040502050505030304" pitchFamily="18" charset="0"/>
              </a:rPr>
              <a:t>Built to house the head of St. John the Baptist brought back from the Crusades, which is still on display, the </a:t>
            </a:r>
            <a:r>
              <a:rPr lang="en-GB" sz="2000" dirty="0">
                <a:solidFill>
                  <a:srgbClr val="FFC000"/>
                </a:solidFill>
                <a:latin typeface="Palatino Linotype" panose="02040502050505030304" pitchFamily="18" charset="0"/>
              </a:rPr>
              <a:t>cathedral became a magnet for pilgrims</a:t>
            </a:r>
            <a:r>
              <a:rPr lang="en-GB" sz="2000" dirty="0">
                <a:solidFill>
                  <a:schemeClr val="bg1"/>
                </a:solidFill>
                <a:latin typeface="Palatino Linotype" panose="02040502050505030304" pitchFamily="18" charset="0"/>
              </a:rPr>
              <a:t>. </a:t>
            </a:r>
          </a:p>
        </p:txBody>
      </p:sp>
      <p:sp>
        <p:nvSpPr>
          <p:cNvPr id="5" name="Rectangle 4">
            <a:extLst>
              <a:ext uri="{FF2B5EF4-FFF2-40B4-BE49-F238E27FC236}">
                <a16:creationId xmlns:a16="http://schemas.microsoft.com/office/drawing/2014/main" xmlns="" id="{2312AB8F-F58A-4863-BE87-0F8353E9D945}"/>
              </a:ext>
            </a:extLst>
          </p:cNvPr>
          <p:cNvSpPr/>
          <p:nvPr/>
        </p:nvSpPr>
        <p:spPr>
          <a:xfrm>
            <a:off x="8720434" y="119259"/>
            <a:ext cx="3314561" cy="400110"/>
          </a:xfrm>
          <a:prstGeom prst="rect">
            <a:avLst/>
          </a:prstGeom>
        </p:spPr>
        <p:txBody>
          <a:bodyPr wrap="none">
            <a:spAutoFit/>
          </a:bodyPr>
          <a:lstStyle/>
          <a:p>
            <a:pPr algn="r"/>
            <a:r>
              <a:rPr lang="en-GB" u="sng" dirty="0">
                <a:solidFill>
                  <a:schemeClr val="bg1">
                    <a:lumMod val="95000"/>
                  </a:schemeClr>
                </a:solidFill>
                <a:latin typeface="Perpetua Titling MT" panose="02020502060505020804" pitchFamily="18" charset="0"/>
              </a:rPr>
              <a:t>Rose Window: exterior</a:t>
            </a:r>
            <a:r>
              <a:rPr lang="en-GB" sz="2000" u="sng" dirty="0">
                <a:solidFill>
                  <a:schemeClr val="bg1">
                    <a:lumMod val="95000"/>
                  </a:schemeClr>
                </a:solidFill>
                <a:latin typeface="Perpetua Titling MT" panose="02020502060505020804" pitchFamily="18" charset="0"/>
              </a:rPr>
              <a:t>  </a:t>
            </a:r>
            <a:endParaRPr lang="en-GB" u="sng" dirty="0">
              <a:solidFill>
                <a:schemeClr val="bg1">
                  <a:lumMod val="95000"/>
                </a:schemeClr>
              </a:solidFill>
            </a:endParaRPr>
          </a:p>
        </p:txBody>
      </p:sp>
    </p:spTree>
    <p:extLst>
      <p:ext uri="{BB962C8B-B14F-4D97-AF65-F5344CB8AC3E}">
        <p14:creationId xmlns:p14="http://schemas.microsoft.com/office/powerpoint/2010/main" val="2186756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51D4FF-DBA4-47F2-A6A0-28447A64C37A}"/>
              </a:ext>
            </a:extLst>
          </p:cNvPr>
          <p:cNvSpPr>
            <a:spLocks noGrp="1"/>
          </p:cNvSpPr>
          <p:nvPr>
            <p:ph type="title"/>
          </p:nvPr>
        </p:nvSpPr>
        <p:spPr>
          <a:xfrm>
            <a:off x="520699" y="0"/>
            <a:ext cx="11150601" cy="1033463"/>
          </a:xfrm>
        </p:spPr>
        <p:txBody>
          <a:bodyPr>
            <a:normAutofit/>
          </a:bodyPr>
          <a:lstStyle/>
          <a:p>
            <a:pPr algn="ctr"/>
            <a:r>
              <a:rPr lang="en-GB" sz="3600" dirty="0">
                <a:solidFill>
                  <a:srgbClr val="FFC000"/>
                </a:solidFill>
                <a:latin typeface="Perpetua Titling MT" panose="02020502060505020804" pitchFamily="18" charset="0"/>
              </a:rPr>
              <a:t>the Political Economy in the Late 14th C</a:t>
            </a:r>
          </a:p>
        </p:txBody>
      </p:sp>
      <p:sp>
        <p:nvSpPr>
          <p:cNvPr id="3" name="Content Placeholder 2">
            <a:extLst>
              <a:ext uri="{FF2B5EF4-FFF2-40B4-BE49-F238E27FC236}">
                <a16:creationId xmlns:a16="http://schemas.microsoft.com/office/drawing/2014/main" xmlns="" id="{23D5D257-4608-4EC3-A7D9-BA31802A00FA}"/>
              </a:ext>
            </a:extLst>
          </p:cNvPr>
          <p:cNvSpPr>
            <a:spLocks noGrp="1"/>
          </p:cNvSpPr>
          <p:nvPr>
            <p:ph idx="1"/>
          </p:nvPr>
        </p:nvSpPr>
        <p:spPr>
          <a:xfrm>
            <a:off x="520699" y="1033463"/>
            <a:ext cx="11466286" cy="5824537"/>
          </a:xfrm>
        </p:spPr>
        <p:txBody>
          <a:bodyPr>
            <a:normAutofit fontScale="85000" lnSpcReduction="20000"/>
          </a:bodyPr>
          <a:lstStyle/>
          <a:p>
            <a:pPr marL="0" indent="0">
              <a:lnSpc>
                <a:spcPct val="120000"/>
              </a:lnSpc>
              <a:buNone/>
            </a:pPr>
            <a:r>
              <a:rPr lang="en-GB" dirty="0">
                <a:solidFill>
                  <a:schemeClr val="bg1"/>
                </a:solidFill>
                <a:latin typeface="Palatino Linotype" panose="02040502050505030304" pitchFamily="18" charset="0"/>
              </a:rPr>
              <a:t>In the late Middle Ages, </a:t>
            </a:r>
            <a:r>
              <a:rPr lang="en-GB" dirty="0">
                <a:solidFill>
                  <a:srgbClr val="FFC000"/>
                </a:solidFill>
                <a:latin typeface="Palatino Linotype" panose="02040502050505030304" pitchFamily="18" charset="0"/>
              </a:rPr>
              <a:t>political society and its local power structures expanded to include an increasingly politically active gentry class</a:t>
            </a:r>
            <a:r>
              <a:rPr lang="en-GB" dirty="0">
                <a:solidFill>
                  <a:schemeClr val="bg1"/>
                </a:solidFill>
                <a:latin typeface="Palatino Linotype" panose="02040502050505030304" pitchFamily="18" charset="0"/>
              </a:rPr>
              <a:t>. Over the course of the thirteenth century and into the fourteenth, the prevailing idea of ‘the community of the realm’ which should assist the king in government came to be filled up not just with barons and the most powerful tenants‐in‐chief but with gentry as well, not to mention urban elites of wealthy merchants and legal professionals.9  [… ]</a:t>
            </a:r>
          </a:p>
          <a:p>
            <a:pPr marL="0" indent="0">
              <a:lnSpc>
                <a:spcPct val="120000"/>
              </a:lnSpc>
              <a:buNone/>
            </a:pPr>
            <a:r>
              <a:rPr lang="en-GB" dirty="0">
                <a:solidFill>
                  <a:schemeClr val="bg1"/>
                </a:solidFill>
                <a:latin typeface="Palatino Linotype" panose="02040502050505030304" pitchFamily="18" charset="0"/>
              </a:rPr>
              <a:t>At the centre, </a:t>
            </a:r>
            <a:r>
              <a:rPr lang="en-GB" dirty="0">
                <a:solidFill>
                  <a:srgbClr val="FFC000"/>
                </a:solidFill>
                <a:latin typeface="Palatino Linotype" panose="02040502050505030304" pitchFamily="18" charset="0"/>
              </a:rPr>
              <a:t>the expansion and consolidation of the king's advisory great councils in the form of ‘parliament’ is part of a longer history of expectations that men of a certain status will be preferred as the king's proper advisers.</a:t>
            </a:r>
            <a:r>
              <a:rPr lang="en-GB" dirty="0">
                <a:solidFill>
                  <a:schemeClr val="bg1"/>
                </a:solidFill>
                <a:latin typeface="Palatino Linotype" panose="02040502050505030304" pitchFamily="18" charset="0"/>
              </a:rPr>
              <a:t>23 These expectations lie at the hub of a discourse which imagines ‘great men’ speaking for the ‘community of the realm’ to ensure that royal rule is not arbitrary. The discourse is </a:t>
            </a:r>
            <a:r>
              <a:rPr lang="en-GB" dirty="0" err="1">
                <a:solidFill>
                  <a:schemeClr val="bg1"/>
                </a:solidFill>
                <a:latin typeface="Palatino Linotype" panose="02040502050505030304" pitchFamily="18" charset="0"/>
              </a:rPr>
              <a:t>reciprocalist</a:t>
            </a:r>
            <a:r>
              <a:rPr lang="en-GB" dirty="0">
                <a:solidFill>
                  <a:schemeClr val="bg1"/>
                </a:solidFill>
                <a:latin typeface="Palatino Linotype" panose="02040502050505030304" pitchFamily="18" charset="0"/>
              </a:rPr>
              <a:t>, and </a:t>
            </a:r>
            <a:r>
              <a:rPr lang="en-GB" dirty="0">
                <a:solidFill>
                  <a:srgbClr val="FFC000"/>
                </a:solidFill>
                <a:latin typeface="Palatino Linotype" panose="02040502050505030304" pitchFamily="18" charset="0"/>
              </a:rPr>
              <a:t>often conceives outsiders or ‘new men’ as the symptom of improperly directed royal power</a:t>
            </a:r>
            <a:r>
              <a:rPr lang="en-GB" dirty="0">
                <a:solidFill>
                  <a:schemeClr val="bg1"/>
                </a:solidFill>
                <a:latin typeface="Palatino Linotype" panose="02040502050505030304" pitchFamily="18" charset="0"/>
              </a:rPr>
              <a:t>. John Watts describes the ‘portmanteau image’ of the treacherous new‐man counsellor, its appearance, ‘often with remarkable completeness, in a host of texts’ and its availability at ‘all social levels’.24 </a:t>
            </a:r>
          </a:p>
        </p:txBody>
      </p:sp>
    </p:spTree>
    <p:extLst>
      <p:ext uri="{BB962C8B-B14F-4D97-AF65-F5344CB8AC3E}">
        <p14:creationId xmlns:p14="http://schemas.microsoft.com/office/powerpoint/2010/main" val="164149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1175A6-FA9E-4EC1-9FBF-F8B3242DA982}"/>
              </a:ext>
            </a:extLst>
          </p:cNvPr>
          <p:cNvSpPr>
            <a:spLocks noGrp="1"/>
          </p:cNvSpPr>
          <p:nvPr>
            <p:ph type="title"/>
          </p:nvPr>
        </p:nvSpPr>
        <p:spPr/>
        <p:txBody>
          <a:bodyPr/>
          <a:lstStyle/>
          <a:p>
            <a:r>
              <a:rPr lang="en-GB" dirty="0">
                <a:solidFill>
                  <a:srgbClr val="FFC000"/>
                </a:solidFill>
                <a:latin typeface="Perpetua Titling MT" panose="02020502060505020804" pitchFamily="18" charset="0"/>
              </a:rPr>
              <a:t>The black death</a:t>
            </a:r>
          </a:p>
        </p:txBody>
      </p:sp>
      <p:sp>
        <p:nvSpPr>
          <p:cNvPr id="3" name="Content Placeholder 2">
            <a:extLst>
              <a:ext uri="{FF2B5EF4-FFF2-40B4-BE49-F238E27FC236}">
                <a16:creationId xmlns:a16="http://schemas.microsoft.com/office/drawing/2014/main" xmlns="" id="{BCD0FD67-5BB4-4838-B339-687EBCDE5F41}"/>
              </a:ext>
            </a:extLst>
          </p:cNvPr>
          <p:cNvSpPr>
            <a:spLocks noGrp="1"/>
          </p:cNvSpPr>
          <p:nvPr>
            <p:ph idx="1"/>
          </p:nvPr>
        </p:nvSpPr>
        <p:spPr>
          <a:xfrm>
            <a:off x="838200" y="5471885"/>
            <a:ext cx="10515600" cy="705077"/>
          </a:xfrm>
        </p:spPr>
        <p:txBody>
          <a:bodyPr/>
          <a:lstStyle/>
          <a:p>
            <a:pPr marL="0" indent="0">
              <a:buNone/>
            </a:pPr>
            <a:r>
              <a:rPr lang="en-GB" dirty="0">
                <a:solidFill>
                  <a:schemeClr val="bg1"/>
                </a:solidFill>
                <a:latin typeface="Palatino Linotype" panose="02040502050505030304" pitchFamily="18" charset="0"/>
              </a:rPr>
              <a:t>https://www.youtube.com/watch?v=D9kTzSN-dbg</a:t>
            </a:r>
          </a:p>
        </p:txBody>
      </p:sp>
    </p:spTree>
    <p:extLst>
      <p:ext uri="{BB962C8B-B14F-4D97-AF65-F5344CB8AC3E}">
        <p14:creationId xmlns:p14="http://schemas.microsoft.com/office/powerpoint/2010/main" val="3050488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9A0D04-13A7-4DDC-9408-C57441D32A11}"/>
              </a:ext>
            </a:extLst>
          </p:cNvPr>
          <p:cNvSpPr>
            <a:spLocks noGrp="1"/>
          </p:cNvSpPr>
          <p:nvPr>
            <p:ph type="title"/>
          </p:nvPr>
        </p:nvSpPr>
        <p:spPr>
          <a:xfrm>
            <a:off x="9122486" y="365125"/>
            <a:ext cx="2750200" cy="3394075"/>
          </a:xfrm>
        </p:spPr>
        <p:txBody>
          <a:bodyPr>
            <a:noAutofit/>
          </a:bodyPr>
          <a:lstStyle/>
          <a:p>
            <a:pPr algn="r"/>
            <a:r>
              <a:rPr lang="en-GB" sz="3000" dirty="0">
                <a:solidFill>
                  <a:srgbClr val="FFC000"/>
                </a:solidFill>
                <a:latin typeface="Perpetua Titling MT" panose="02020502060505020804" pitchFamily="18" charset="0"/>
              </a:rPr>
              <a:t>War: Order &amp; harmony gone – shift from vertical to horizontal lines </a:t>
            </a:r>
          </a:p>
        </p:txBody>
      </p:sp>
      <p:pic>
        <p:nvPicPr>
          <p:cNvPr id="14338" name="Picture 2" descr="Related image">
            <a:extLst>
              <a:ext uri="{FF2B5EF4-FFF2-40B4-BE49-F238E27FC236}">
                <a16:creationId xmlns:a16="http://schemas.microsoft.com/office/drawing/2014/main" xmlns="" id="{04F89F02-C48F-43CF-91E2-8931631A04A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0089" y="365125"/>
            <a:ext cx="8618567" cy="61277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xmlns="" id="{B4275065-24AD-4E9C-BFBD-D92A90853576}"/>
              </a:ext>
            </a:extLst>
          </p:cNvPr>
          <p:cNvSpPr/>
          <p:nvPr/>
        </p:nvSpPr>
        <p:spPr>
          <a:xfrm>
            <a:off x="9122485" y="4963887"/>
            <a:ext cx="2881085" cy="923330"/>
          </a:xfrm>
          <a:prstGeom prst="rect">
            <a:avLst/>
          </a:prstGeom>
        </p:spPr>
        <p:txBody>
          <a:bodyPr wrap="square">
            <a:spAutoFit/>
          </a:bodyPr>
          <a:lstStyle/>
          <a:p>
            <a:r>
              <a:rPr lang="en-GB" dirty="0">
                <a:solidFill>
                  <a:schemeClr val="bg1"/>
                </a:solidFill>
                <a:latin typeface="Palatino Linotype" panose="02040502050505030304" pitchFamily="18" charset="0"/>
              </a:rPr>
              <a:t>Pieter Bruegel the Elder </a:t>
            </a:r>
            <a:r>
              <a:rPr lang="en-GB" i="1" dirty="0">
                <a:solidFill>
                  <a:schemeClr val="bg1"/>
                </a:solidFill>
                <a:latin typeface="Palatino Linotype" panose="02040502050505030304" pitchFamily="18" charset="0"/>
              </a:rPr>
              <a:t>The Triumph of Death </a:t>
            </a:r>
            <a:r>
              <a:rPr lang="en-GB" dirty="0">
                <a:solidFill>
                  <a:schemeClr val="bg1"/>
                </a:solidFill>
                <a:latin typeface="Palatino Linotype" panose="02040502050505030304" pitchFamily="18" charset="0"/>
              </a:rPr>
              <a:t>c. 1562.</a:t>
            </a:r>
          </a:p>
        </p:txBody>
      </p:sp>
    </p:spTree>
    <p:extLst>
      <p:ext uri="{BB962C8B-B14F-4D97-AF65-F5344CB8AC3E}">
        <p14:creationId xmlns:p14="http://schemas.microsoft.com/office/powerpoint/2010/main" val="3275125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8F115DEB-83D6-485F-BACC-A939A41E415B}"/>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rcRect l="-372" r="-1"/>
          <a:stretch/>
        </p:blipFill>
        <p:spPr>
          <a:xfrm>
            <a:off x="5876013" y="2322286"/>
            <a:ext cx="6199873" cy="3472806"/>
          </a:xfrm>
          <a:prstGeom prst="rect">
            <a:avLst/>
          </a:prstGeom>
        </p:spPr>
      </p:pic>
      <p:pic>
        <p:nvPicPr>
          <p:cNvPr id="6" name="Picture 5">
            <a:extLst>
              <a:ext uri="{FF2B5EF4-FFF2-40B4-BE49-F238E27FC236}">
                <a16:creationId xmlns:a16="http://schemas.microsoft.com/office/drawing/2014/main" xmlns="" id="{C7942ECF-2342-4C02-AB38-BD0ED6D9081E}"/>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Lst>
          </a:blip>
          <a:stretch>
            <a:fillRect/>
          </a:stretch>
        </p:blipFill>
        <p:spPr>
          <a:xfrm>
            <a:off x="217714" y="325431"/>
            <a:ext cx="5520151" cy="3103569"/>
          </a:xfrm>
          <a:prstGeom prst="rect">
            <a:avLst/>
          </a:prstGeom>
        </p:spPr>
      </p:pic>
      <p:sp>
        <p:nvSpPr>
          <p:cNvPr id="7" name="Rectangle 6">
            <a:extLst>
              <a:ext uri="{FF2B5EF4-FFF2-40B4-BE49-F238E27FC236}">
                <a16:creationId xmlns:a16="http://schemas.microsoft.com/office/drawing/2014/main" xmlns="" id="{9A976568-B73C-44A3-8F85-3900A1D0BFC8}"/>
              </a:ext>
            </a:extLst>
          </p:cNvPr>
          <p:cNvSpPr/>
          <p:nvPr/>
        </p:nvSpPr>
        <p:spPr>
          <a:xfrm>
            <a:off x="625875" y="3555566"/>
            <a:ext cx="4952333" cy="2308324"/>
          </a:xfrm>
          <a:prstGeom prst="rect">
            <a:avLst/>
          </a:prstGeom>
        </p:spPr>
        <p:txBody>
          <a:bodyPr wrap="square">
            <a:spAutoFit/>
          </a:bodyPr>
          <a:lstStyle/>
          <a:p>
            <a:pPr algn="r"/>
            <a:r>
              <a:rPr lang="en-GB" sz="2400" dirty="0">
                <a:solidFill>
                  <a:schemeClr val="bg1"/>
                </a:solidFill>
                <a:latin typeface="Palatino Linotype" panose="02040502050505030304" pitchFamily="18" charset="0"/>
              </a:rPr>
              <a:t>This is a video of closeups which is fantastic for seeing what is happening in this intricate complex medieval work – selected these 2 images because of ‘The Pardoner’ Tale</a:t>
            </a:r>
            <a:r>
              <a:rPr lang="en-GB" sz="2400" dirty="0">
                <a:solidFill>
                  <a:srgbClr val="FFC000"/>
                </a:solidFill>
                <a:latin typeface="Palatino Linotype" panose="02040502050505030304" pitchFamily="18" charset="0"/>
              </a:rPr>
              <a:t>’ </a:t>
            </a:r>
            <a:endParaRPr lang="en-GB" sz="2400" dirty="0">
              <a:latin typeface="Palatino Linotype" panose="02040502050505030304" pitchFamily="18" charset="0"/>
            </a:endParaRPr>
          </a:p>
        </p:txBody>
      </p:sp>
      <p:sp>
        <p:nvSpPr>
          <p:cNvPr id="8" name="Rectangle 7">
            <a:extLst>
              <a:ext uri="{FF2B5EF4-FFF2-40B4-BE49-F238E27FC236}">
                <a16:creationId xmlns:a16="http://schemas.microsoft.com/office/drawing/2014/main" xmlns="" id="{B6C6BDD9-B668-4D92-8893-A6A8CA775465}"/>
              </a:ext>
            </a:extLst>
          </p:cNvPr>
          <p:cNvSpPr/>
          <p:nvPr/>
        </p:nvSpPr>
        <p:spPr>
          <a:xfrm>
            <a:off x="5974678" y="588305"/>
            <a:ext cx="6002541" cy="646331"/>
          </a:xfrm>
          <a:prstGeom prst="rect">
            <a:avLst/>
          </a:prstGeom>
        </p:spPr>
        <p:txBody>
          <a:bodyPr wrap="none">
            <a:spAutoFit/>
          </a:bodyPr>
          <a:lstStyle/>
          <a:p>
            <a:r>
              <a:rPr lang="en-GB" sz="3600" dirty="0">
                <a:solidFill>
                  <a:srgbClr val="FFC000"/>
                </a:solidFill>
                <a:latin typeface="Perpetua Titling MT" panose="02020502060505020804" pitchFamily="18" charset="0"/>
              </a:rPr>
              <a:t>The Triumph of Death </a:t>
            </a:r>
          </a:p>
        </p:txBody>
      </p:sp>
      <p:sp>
        <p:nvSpPr>
          <p:cNvPr id="2" name="Content Placeholder 1"/>
          <p:cNvSpPr>
            <a:spLocks noGrp="1"/>
          </p:cNvSpPr>
          <p:nvPr>
            <p:ph idx="1"/>
          </p:nvPr>
        </p:nvSpPr>
        <p:spPr>
          <a:xfrm>
            <a:off x="7093973" y="6203103"/>
            <a:ext cx="4750509" cy="345181"/>
          </a:xfrm>
        </p:spPr>
        <p:txBody>
          <a:bodyPr>
            <a:normAutofit/>
          </a:bodyPr>
          <a:lstStyle/>
          <a:p>
            <a:pPr marL="0" indent="0" algn="r">
              <a:buNone/>
            </a:pPr>
            <a:r>
              <a:rPr lang="en-GB" sz="1600" dirty="0">
                <a:solidFill>
                  <a:schemeClr val="bg1"/>
                </a:solidFill>
                <a:latin typeface="Palatino Linotype" panose="02040502050505030304" pitchFamily="18" charset="0"/>
              </a:rPr>
              <a:t>https://www.youtube.com/watch?v=0nl8ZFkx4yM</a:t>
            </a:r>
          </a:p>
        </p:txBody>
      </p:sp>
    </p:spTree>
    <p:extLst>
      <p:ext uri="{BB962C8B-B14F-4D97-AF65-F5344CB8AC3E}">
        <p14:creationId xmlns:p14="http://schemas.microsoft.com/office/powerpoint/2010/main" val="3578824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8AF24E-86DA-451F-88C2-BB183C181666}"/>
              </a:ext>
            </a:extLst>
          </p:cNvPr>
          <p:cNvSpPr>
            <a:spLocks noGrp="1"/>
          </p:cNvSpPr>
          <p:nvPr>
            <p:ph type="title"/>
          </p:nvPr>
        </p:nvSpPr>
        <p:spPr>
          <a:xfrm>
            <a:off x="556078" y="232230"/>
            <a:ext cx="10515600" cy="1325563"/>
          </a:xfrm>
        </p:spPr>
        <p:txBody>
          <a:bodyPr>
            <a:normAutofit/>
          </a:bodyPr>
          <a:lstStyle/>
          <a:p>
            <a:pPr algn="ctr"/>
            <a:r>
              <a:rPr lang="en-GB" sz="3600" dirty="0">
                <a:solidFill>
                  <a:srgbClr val="FFC000"/>
                </a:solidFill>
                <a:latin typeface="Perpetua Titling MT" panose="02020502060505020804" pitchFamily="18" charset="0"/>
              </a:rPr>
              <a:t>Hieronymus Bosch </a:t>
            </a:r>
            <a:br>
              <a:rPr lang="en-GB" sz="3600" dirty="0">
                <a:solidFill>
                  <a:srgbClr val="FFC000"/>
                </a:solidFill>
                <a:latin typeface="Perpetua Titling MT" panose="02020502060505020804" pitchFamily="18" charset="0"/>
              </a:rPr>
            </a:br>
            <a:r>
              <a:rPr lang="en-GB" sz="4000" i="1" dirty="0">
                <a:solidFill>
                  <a:srgbClr val="FFC000"/>
                </a:solidFill>
                <a:latin typeface="Palatino Linotype" panose="02040502050505030304" pitchFamily="18" charset="0"/>
              </a:rPr>
              <a:t>The Garden of Earthly Delights    </a:t>
            </a:r>
            <a:r>
              <a:rPr lang="en-GB" sz="2800" dirty="0">
                <a:solidFill>
                  <a:srgbClr val="FFC000"/>
                </a:solidFill>
                <a:latin typeface="Perpetua Titling MT" panose="02020502060505020804" pitchFamily="18" charset="0"/>
              </a:rPr>
              <a:t>1490-1505.</a:t>
            </a:r>
            <a:endParaRPr lang="en-GB" sz="3600" dirty="0">
              <a:solidFill>
                <a:srgbClr val="FFC000"/>
              </a:solidFill>
              <a:latin typeface="Perpetua Titling MT" panose="02020502060505020804" pitchFamily="18" charset="0"/>
            </a:endParaRPr>
          </a:p>
        </p:txBody>
      </p:sp>
      <p:sp>
        <p:nvSpPr>
          <p:cNvPr id="5" name="Rectangle 4">
            <a:extLst>
              <a:ext uri="{FF2B5EF4-FFF2-40B4-BE49-F238E27FC236}">
                <a16:creationId xmlns:a16="http://schemas.microsoft.com/office/drawing/2014/main" xmlns="" id="{3E5395EF-95F7-46EE-BF7B-542C723430D1}"/>
              </a:ext>
            </a:extLst>
          </p:cNvPr>
          <p:cNvSpPr/>
          <p:nvPr/>
        </p:nvSpPr>
        <p:spPr>
          <a:xfrm>
            <a:off x="7852228" y="2501219"/>
            <a:ext cx="4044951" cy="3785652"/>
          </a:xfrm>
          <a:prstGeom prst="rect">
            <a:avLst/>
          </a:prstGeom>
        </p:spPr>
        <p:txBody>
          <a:bodyPr wrap="square">
            <a:spAutoFit/>
          </a:bodyPr>
          <a:lstStyle/>
          <a:p>
            <a:r>
              <a:rPr lang="en-GB" sz="2400" dirty="0">
                <a:solidFill>
                  <a:schemeClr val="bg1">
                    <a:lumMod val="95000"/>
                  </a:schemeClr>
                </a:solidFill>
                <a:latin typeface="Palatino Linotype" panose="02040502050505030304" pitchFamily="18" charset="0"/>
              </a:rPr>
              <a:t>In part responding to War and plague in the Netherlands: the 80 years war; in part to new ideas about anatomy, to strange new places and strange  new creatures and people in the New World; to ideas of sin and punishment – and sexual desire</a:t>
            </a:r>
          </a:p>
        </p:txBody>
      </p:sp>
      <p:pic>
        <p:nvPicPr>
          <p:cNvPr id="15362" name="Picture 2" descr="https://i.guim.co.uk/img/media/8fc25e0bea2cba5e9569caba10526b7c7684652d/2008_2025_1217_731/master/1217.jpg?width=700&amp;quality=85&amp;auto=format&amp;usm=12&amp;fit=max&amp;s=59713a6182f3d10ad986f6df2bed2e5e">
            <a:extLst>
              <a:ext uri="{FF2B5EF4-FFF2-40B4-BE49-F238E27FC236}">
                <a16:creationId xmlns:a16="http://schemas.microsoft.com/office/drawing/2014/main" xmlns="" id="{0629565A-7E07-4B40-970C-7A194B501E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450" y="2068203"/>
            <a:ext cx="7031113" cy="4218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76600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https://upload.wikimedia.org/wikipedia/commons/1/17/Hieronymus_Bosch_-_The_Garden_of_Earthly_Delights_-_Hell.jpg">
            <a:extLst>
              <a:ext uri="{FF2B5EF4-FFF2-40B4-BE49-F238E27FC236}">
                <a16:creationId xmlns:a16="http://schemas.microsoft.com/office/drawing/2014/main" xmlns="" id="{E69DD594-1B9A-4A9D-B980-C107F752B4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48148"/>
          <a:stretch/>
        </p:blipFill>
        <p:spPr bwMode="auto">
          <a:xfrm>
            <a:off x="433613" y="246677"/>
            <a:ext cx="5226957" cy="6592558"/>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https://upload.wikimedia.org/wikipedia/commons/1/17/Hieronymus_Bosch_-_The_Garden_of_Earthly_Delights_-_Hell.jpg">
            <a:extLst>
              <a:ext uri="{FF2B5EF4-FFF2-40B4-BE49-F238E27FC236}">
                <a16:creationId xmlns:a16="http://schemas.microsoft.com/office/drawing/2014/main" xmlns="" id="{76241050-544A-4D12-91A7-3AEDB8459D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000"/>
          <a:stretch/>
        </p:blipFill>
        <p:spPr bwMode="auto">
          <a:xfrm>
            <a:off x="6096000" y="308919"/>
            <a:ext cx="5384800" cy="65490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5981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393</TotalTime>
  <Words>1142</Words>
  <Application>Microsoft Office PowerPoint</Application>
  <PresentationFormat>Widescreen</PresentationFormat>
  <Paragraphs>58</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Calibri Light</vt:lpstr>
      <vt:lpstr>High Tower Text</vt:lpstr>
      <vt:lpstr>Palatino Linotype</vt:lpstr>
      <vt:lpstr>Perpetua Titling MT</vt:lpstr>
      <vt:lpstr>Times New Roman</vt:lpstr>
      <vt:lpstr>Office Theme</vt:lpstr>
      <vt:lpstr> HPEN5001/ HPEN6001 Debating Medieval Identity:  The Thrown Voices of The Canterbury Tales</vt:lpstr>
      <vt:lpstr>a common culture of visual motifs: imagery in literary texts</vt:lpstr>
      <vt:lpstr>LINDISFARNE GOSPELS,  Cross-carpet pages  © The British Library Board 698-721 </vt:lpstr>
      <vt:lpstr>PowerPoint Presentation</vt:lpstr>
      <vt:lpstr>PowerPoint Presentation</vt:lpstr>
      <vt:lpstr>Labyrinth, Chartres Cathedral. </vt:lpstr>
      <vt:lpstr>Cathédrale Notre-Dame de Bayeux</vt:lpstr>
      <vt:lpstr>PowerPoint Presentation</vt:lpstr>
      <vt:lpstr>Motifs and interwoven patterns</vt:lpstr>
      <vt:lpstr>Bourges Cathedral  Completed‎: ‎c. 1230</vt:lpstr>
      <vt:lpstr>Christ Church Cathedral Oxford 1160–1200</vt:lpstr>
      <vt:lpstr>PowerPoint Presentation</vt:lpstr>
      <vt:lpstr>PowerPoint Presentation</vt:lpstr>
      <vt:lpstr>the west façade. Cathedral Notre-Dame of Amiens</vt:lpstr>
      <vt:lpstr>the Political Economy in the Late 14th C</vt:lpstr>
      <vt:lpstr>The black death</vt:lpstr>
      <vt:lpstr>War: Order &amp; harmony gone – shift from vertical to horizontal lines </vt:lpstr>
      <vt:lpstr>PowerPoint Presentation</vt:lpstr>
      <vt:lpstr>Hieronymus Bosch  The Garden of Earthly Delights    1490-1505.</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Jeni Williams</cp:lastModifiedBy>
  <cp:revision>33</cp:revision>
  <dcterms:created xsi:type="dcterms:W3CDTF">2018-09-23T18:52:53Z</dcterms:created>
  <dcterms:modified xsi:type="dcterms:W3CDTF">2018-09-24T21:33:04Z</dcterms:modified>
</cp:coreProperties>
</file>