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handoutMasterIdLst>
    <p:handoutMasterId r:id="rId20"/>
  </p:handoutMasterIdLst>
  <p:sldIdLst>
    <p:sldId id="266" r:id="rId2"/>
    <p:sldId id="270" r:id="rId3"/>
    <p:sldId id="267" r:id="rId4"/>
    <p:sldId id="271" r:id="rId5"/>
    <p:sldId id="304" r:id="rId6"/>
    <p:sldId id="305" r:id="rId7"/>
    <p:sldId id="277" r:id="rId8"/>
    <p:sldId id="268" r:id="rId9"/>
    <p:sldId id="284" r:id="rId10"/>
    <p:sldId id="306" r:id="rId11"/>
    <p:sldId id="275" r:id="rId12"/>
    <p:sldId id="302" r:id="rId13"/>
    <p:sldId id="303" r:id="rId14"/>
    <p:sldId id="276" r:id="rId15"/>
    <p:sldId id="307" r:id="rId16"/>
    <p:sldId id="285" r:id="rId17"/>
    <p:sldId id="308" r:id="rId1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9" frameSlides="1"/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1664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98" d="100"/>
        <a:sy n="98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handoutMaster" Target="handoutMasters/handoutMaster1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6C1EB6-A728-3D4C-ACF5-B0E352F5AB94}" type="datetimeFigureOut">
              <a:rPr lang="en-US" smtClean="0"/>
              <a:t>28/12/18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0411EB-EF8E-E44D-8BA4-41C2A9FDF6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5384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DE28B0-CB78-D148-B2CF-E901EA2100AB}" type="datetimeFigureOut">
              <a:rPr lang="en-US" smtClean="0"/>
              <a:t>28/12/18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BE9CE6-5500-E14E-AE1E-B3EF8935FE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576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28/12/18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28/12/18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28/12/18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28/12/18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28/12/18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28/12/18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28/12/18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28/12/18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28/12/18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28/12/18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28/12/18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B0FAD1-030C-4EE0-9BFE-5633C887F5F4}" type="datetimeFigureOut">
              <a:rPr lang="en-GB" smtClean="0"/>
              <a:t>28/12/18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jpeg"/><Relationship Id="rId3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youtube.com/watch?v=3yE4d7O17wE" TargetMode="External"/><Relationship Id="rId3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3.png"/><Relationship Id="rId3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6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67744" y="2060848"/>
            <a:ext cx="4169427" cy="314096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r>
              <a:rPr lang="en-US" dirty="0" smtClean="0"/>
              <a:t>Exploring Materialities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4941168"/>
            <a:ext cx="6400800" cy="1752600"/>
          </a:xfrm>
        </p:spPr>
        <p:txBody>
          <a:bodyPr/>
          <a:lstStyle/>
          <a:p>
            <a:r>
              <a:rPr lang="en-US" dirty="0" smtClean="0"/>
              <a:t>Different ways to understand what</a:t>
            </a:r>
            <a:r>
              <a:rPr lang="en-US" dirty="0" smtClean="0"/>
              <a:t> matter is and how to use the term ‘</a:t>
            </a:r>
            <a:r>
              <a:rPr lang="en-US" dirty="0" err="1" smtClean="0"/>
              <a:t>materialities</a:t>
            </a:r>
            <a:r>
              <a:rPr lang="en-US" dirty="0" smtClean="0"/>
              <a:t>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206912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Is the material world there, or it’s in our imagination?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Realism 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Matter is real</a:t>
            </a:r>
          </a:p>
          <a:p>
            <a:r>
              <a:rPr lang="en-US" dirty="0" smtClean="0"/>
              <a:t>Empirically available</a:t>
            </a:r>
          </a:p>
          <a:p>
            <a:r>
              <a:rPr lang="en-US" dirty="0" smtClean="0"/>
              <a:t>Things exist despite you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Metaphysics</a:t>
            </a:r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/>
              <a:t>Matter is an illusion</a:t>
            </a:r>
          </a:p>
          <a:p>
            <a:r>
              <a:rPr lang="en-US" dirty="0" smtClean="0"/>
              <a:t>Empirical availability relies on your mind to exist</a:t>
            </a:r>
          </a:p>
          <a:p>
            <a:r>
              <a:rPr lang="en-US" dirty="0" smtClean="0"/>
              <a:t>Things only exist in relationship to your sense</a:t>
            </a:r>
            <a:endParaRPr lang="en-US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91680" y="3861048"/>
            <a:ext cx="3127803" cy="263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5084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 watch maker analogy - teleology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779413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Roots of human exceptionalism,</a:t>
            </a:r>
            <a:br>
              <a:rPr lang="en-US" dirty="0" smtClean="0"/>
            </a:br>
            <a:r>
              <a:rPr lang="en-US" dirty="0" smtClean="0"/>
              <a:t>Dualism and Cartesian thought</a:t>
            </a:r>
            <a:endParaRPr lang="en-US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13" name="Content Placeholder 12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738977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Human exceptionalism and the </a:t>
            </a:r>
            <a:r>
              <a:rPr lang="en-GB" dirty="0"/>
              <a:t>A</a:t>
            </a:r>
            <a:r>
              <a:rPr lang="en-GB" dirty="0" smtClean="0"/>
              <a:t>nthropocene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Human </a:t>
            </a:r>
            <a:r>
              <a:rPr lang="en-GB" dirty="0" err="1" smtClean="0"/>
              <a:t>exceptionalist</a:t>
            </a:r>
            <a:r>
              <a:rPr lang="en-GB" dirty="0" smtClean="0"/>
              <a:t> thinking asserts that humans are at the centre of existence.</a:t>
            </a:r>
          </a:p>
          <a:p>
            <a:r>
              <a:rPr lang="en-GB" dirty="0" smtClean="0"/>
              <a:t>This has consequences -</a:t>
            </a:r>
          </a:p>
          <a:p>
            <a:pPr lvl="1"/>
            <a:r>
              <a:rPr lang="en-GB" dirty="0" smtClean="0"/>
              <a:t>The cycle: the way we see the world creates the way we engage with it and so on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16832"/>
            <a:ext cx="3838575" cy="3838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8279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This course adopts an alternative perspective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Taking an ethical and political position this course explores our shared worlds through looking at how materials </a:t>
            </a:r>
            <a:r>
              <a:rPr lang="en-GB" dirty="0" smtClean="0"/>
              <a:t>have </a:t>
            </a:r>
            <a:r>
              <a:rPr lang="en-GB" dirty="0" smtClean="0"/>
              <a:t>contributed to making us the way we are.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48"/>
          <a:stretch/>
        </p:blipFill>
        <p:spPr bwMode="auto">
          <a:xfrm>
            <a:off x="4460488" y="1875923"/>
            <a:ext cx="4455440" cy="374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83014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All ‘things’ become what they are  together and in relation to each other</a:t>
            </a:r>
            <a:br>
              <a:rPr lang="en-GB" dirty="0" smtClean="0"/>
            </a:br>
            <a:endParaRPr lang="en-GB" i="1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Blending into</a:t>
            </a: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" y="2687057"/>
            <a:ext cx="4040188" cy="2926924"/>
          </a:xfrm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Becoming from</a:t>
            </a:r>
            <a:endParaRPr lang="en-GB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quarter" idx="4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5025" y="2634853"/>
            <a:ext cx="4041775" cy="3031331"/>
          </a:xfrm>
        </p:spPr>
      </p:pic>
      <p:sp>
        <p:nvSpPr>
          <p:cNvPr id="3" name="TextBox 2"/>
          <p:cNvSpPr txBox="1"/>
          <p:nvPr/>
        </p:nvSpPr>
        <p:spPr>
          <a:xfrm>
            <a:off x="2843808" y="5949280"/>
            <a:ext cx="2351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Compost and regrowth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28843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Fractals: a visual representation </a:t>
            </a:r>
            <a:r>
              <a:rPr lang="en-US" dirty="0" smtClean="0"/>
              <a:t>of the mathematics of becoming form</a:t>
            </a:r>
            <a:endParaRPr lang="en-US" dirty="0"/>
          </a:p>
        </p:txBody>
      </p:sp>
      <p:pic>
        <p:nvPicPr>
          <p:cNvPr id="4" name="Content Placeholder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TextBox 2"/>
          <p:cNvSpPr txBox="1"/>
          <p:nvPr/>
        </p:nvSpPr>
        <p:spPr>
          <a:xfrm>
            <a:off x="467544" y="6237312"/>
            <a:ext cx="35573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Mandel </a:t>
            </a:r>
            <a:r>
              <a:rPr lang="en-US" dirty="0" err="1" smtClean="0"/>
              <a:t>Brot</a:t>
            </a:r>
            <a:r>
              <a:rPr lang="en-US" dirty="0" smtClean="0"/>
              <a:t> Sets and </a:t>
            </a:r>
            <a:r>
              <a:rPr lang="en-US" dirty="0"/>
              <a:t>O</a:t>
            </a:r>
            <a:r>
              <a:rPr lang="en-US" dirty="0" smtClean="0"/>
              <a:t>ther Fractals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084443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Ways to look at the stuff </a:t>
            </a:r>
            <a:r>
              <a:rPr lang="en-US" dirty="0" smtClean="0"/>
              <a:t>things </a:t>
            </a:r>
            <a:r>
              <a:rPr lang="en-US" dirty="0" smtClean="0"/>
              <a:t>are made </a:t>
            </a:r>
            <a:r>
              <a:rPr lang="en-US" dirty="0" smtClean="0"/>
              <a:t>of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As building bricks (atoms, molecules </a:t>
            </a:r>
            <a:r>
              <a:rPr lang="en-US" dirty="0" err="1" smtClean="0"/>
              <a:t>etc</a:t>
            </a:r>
            <a:r>
              <a:rPr lang="en-US" dirty="0" smtClean="0"/>
              <a:t>) of all things (aka organismic metaphor)</a:t>
            </a:r>
          </a:p>
          <a:p>
            <a:r>
              <a:rPr lang="en-US" dirty="0" smtClean="0"/>
              <a:t>As</a:t>
            </a:r>
            <a:r>
              <a:rPr lang="en-US" i="1" dirty="0" smtClean="0"/>
              <a:t> potentialities </a:t>
            </a:r>
            <a:r>
              <a:rPr lang="en-US" dirty="0" smtClean="0"/>
              <a:t>from which things can emerge in accordance with their physical properties.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106232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4632" cy="1658615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In discussions about ‘stuff’ and ‘things’, we need to know what we are referring to</a:t>
            </a:r>
            <a:r>
              <a:rPr lang="mr-IN" dirty="0" smtClean="0"/>
              <a:t>…</a:t>
            </a:r>
            <a:endParaRPr lang="en-US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2 questions we need to ask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13142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1. What do we mean by ‘things’?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5736" y="1988840"/>
            <a:ext cx="4762500" cy="3067050"/>
          </a:xfrm>
        </p:spPr>
      </p:pic>
      <p:sp>
        <p:nvSpPr>
          <p:cNvPr id="5" name="Rectangle 4"/>
          <p:cNvSpPr/>
          <p:nvPr/>
        </p:nvSpPr>
        <p:spPr>
          <a:xfrm>
            <a:off x="1907704" y="1445863"/>
            <a:ext cx="42472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	O</a:t>
            </a:r>
            <a:r>
              <a:rPr lang="en-GB" dirty="0" smtClean="0"/>
              <a:t>bjects, articles, items, artefacts?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049490" y="5229200"/>
            <a:ext cx="684076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</a:pPr>
            <a:r>
              <a:rPr lang="en-GB" sz="4400" dirty="0" smtClean="0">
                <a:solidFill>
                  <a:prstClr val="white"/>
                </a:solidFill>
              </a:rPr>
              <a:t>2. How </a:t>
            </a:r>
            <a:r>
              <a:rPr lang="en-GB" sz="4400" dirty="0">
                <a:solidFill>
                  <a:prstClr val="white"/>
                </a:solidFill>
              </a:rPr>
              <a:t>do things help us know </a:t>
            </a:r>
            <a:r>
              <a:rPr lang="en-GB" sz="4400" dirty="0" smtClean="0">
                <a:solidFill>
                  <a:prstClr val="white"/>
                </a:solidFill>
              </a:rPr>
              <a:t>about being human</a:t>
            </a:r>
            <a:r>
              <a:rPr lang="en-GB" sz="4400" dirty="0">
                <a:solidFill>
                  <a:prstClr val="white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24135062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Ingold</a:t>
            </a:r>
            <a:r>
              <a:rPr lang="en-US" dirty="0"/>
              <a:t> </a:t>
            </a:r>
            <a:r>
              <a:rPr lang="en-US" dirty="0" smtClean="0"/>
              <a:t>differentiates between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smtClean="0"/>
              <a:t>things and objects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THINGS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2046213"/>
          </a:xfrm>
        </p:spPr>
        <p:txBody>
          <a:bodyPr/>
          <a:lstStyle/>
          <a:p>
            <a:r>
              <a:rPr lang="en-US" dirty="0" smtClean="0"/>
              <a:t>Living – as in changing</a:t>
            </a:r>
          </a:p>
          <a:p>
            <a:r>
              <a:rPr lang="en-US" dirty="0" smtClean="0"/>
              <a:t>Becoming</a:t>
            </a:r>
          </a:p>
          <a:p>
            <a:r>
              <a:rPr lang="en-US" dirty="0" smtClean="0"/>
              <a:t>‘Leak’ – </a:t>
            </a:r>
            <a:r>
              <a:rPr lang="en-US" dirty="0" err="1" smtClean="0"/>
              <a:t>ing</a:t>
            </a:r>
            <a:endParaRPr lang="en-US" dirty="0" smtClean="0"/>
          </a:p>
          <a:p>
            <a:r>
              <a:rPr lang="en-US" dirty="0" smtClean="0"/>
              <a:t>Gathering 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OBJECTS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2046213"/>
          </a:xfrm>
        </p:spPr>
        <p:txBody>
          <a:bodyPr/>
          <a:lstStyle/>
          <a:p>
            <a:r>
              <a:rPr lang="en-US" dirty="0" smtClean="0"/>
              <a:t>Stable</a:t>
            </a:r>
          </a:p>
          <a:p>
            <a:r>
              <a:rPr lang="en-US" dirty="0" smtClean="0"/>
              <a:t>Permanent </a:t>
            </a:r>
            <a:endParaRPr lang="en-US" dirty="0"/>
          </a:p>
        </p:txBody>
      </p:sp>
      <p:pic>
        <p:nvPicPr>
          <p:cNvPr id="8" name="Picture 7" descr="illusion_Spinni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04248" y="2132856"/>
            <a:ext cx="2105407" cy="2059351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39552" y="4797152"/>
            <a:ext cx="52051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But, sometimes these distinctions are difficult to find.</a:t>
            </a:r>
          </a:p>
          <a:p>
            <a:r>
              <a:rPr lang="en-US" dirty="0" smtClean="0"/>
              <a:t>For example, w</a:t>
            </a:r>
            <a:r>
              <a:rPr lang="en-US" dirty="0" smtClean="0"/>
              <a:t>here </a:t>
            </a:r>
            <a:r>
              <a:rPr lang="en-US" dirty="0" smtClean="0"/>
              <a:t>does a tree begin? </a:t>
            </a:r>
            <a:endParaRPr lang="en-US" dirty="0" smtClean="0"/>
          </a:p>
          <a:p>
            <a:r>
              <a:rPr lang="en-US" dirty="0" smtClean="0"/>
              <a:t>Where </a:t>
            </a:r>
            <a:r>
              <a:rPr lang="en-US" dirty="0" smtClean="0"/>
              <a:t>does ‘tree’ end</a:t>
            </a:r>
            <a:r>
              <a:rPr lang="en-US" dirty="0" smtClean="0"/>
              <a:t>? (think fractals or molecularly)</a:t>
            </a:r>
            <a:endParaRPr lang="en-US" dirty="0"/>
          </a:p>
        </p:txBody>
      </p:sp>
      <p:pic>
        <p:nvPicPr>
          <p:cNvPr id="12" name="Picture 11" descr="tree-planted-by-rivers-of-water.jpe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35965" y="4365104"/>
            <a:ext cx="2956515" cy="2214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7588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Material </a:t>
            </a:r>
            <a:r>
              <a:rPr lang="en-US" dirty="0" smtClean="0"/>
              <a:t>Culture (MC) says things/objects/stuff are the same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MC explores the </a:t>
            </a:r>
            <a:r>
              <a:rPr lang="en-US" dirty="0" smtClean="0"/>
              <a:t>relationship between things and people</a:t>
            </a:r>
          </a:p>
          <a:p>
            <a:r>
              <a:rPr lang="en-US" dirty="0" smtClean="0"/>
              <a:t>MC studies explores making, value and meaning of </a:t>
            </a:r>
            <a:r>
              <a:rPr lang="en-US" dirty="0" smtClean="0"/>
              <a:t>things </a:t>
            </a:r>
            <a:r>
              <a:rPr lang="en-US" dirty="0" smtClean="0"/>
              <a:t>– </a:t>
            </a:r>
            <a:r>
              <a:rPr lang="en-US" dirty="0" err="1" smtClean="0"/>
              <a:t>recognising</a:t>
            </a:r>
            <a:r>
              <a:rPr lang="en-US" dirty="0" smtClean="0"/>
              <a:t> that the things we make ‘absorb’ and ‘contain’ meaning.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14846" b="1484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737312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But MC studies only looks </a:t>
            </a:r>
            <a:r>
              <a:rPr lang="en-GB" dirty="0" smtClean="0"/>
              <a:t>at the items 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sz="half" idx="1"/>
          </p:nvPr>
        </p:nvSpPr>
        <p:spPr>
          <a:xfrm>
            <a:off x="395536" y="2060848"/>
            <a:ext cx="4038600" cy="4525963"/>
          </a:xfrm>
        </p:spPr>
        <p:txBody>
          <a:bodyPr>
            <a:normAutofit/>
          </a:bodyPr>
          <a:lstStyle/>
          <a:p>
            <a:r>
              <a:rPr lang="en-GB" dirty="0"/>
              <a:t>what about the </a:t>
            </a:r>
            <a:r>
              <a:rPr lang="en-GB" dirty="0" smtClean="0"/>
              <a:t>substances </a:t>
            </a:r>
            <a:r>
              <a:rPr lang="en-GB" dirty="0"/>
              <a:t>that </a:t>
            </a:r>
            <a:r>
              <a:rPr lang="en-GB" dirty="0" smtClean="0"/>
              <a:t>items </a:t>
            </a:r>
            <a:r>
              <a:rPr lang="en-GB" dirty="0"/>
              <a:t>are made of?</a:t>
            </a:r>
          </a:p>
          <a:p>
            <a:r>
              <a:rPr lang="en-GB" dirty="0" smtClean="0"/>
              <a:t>What </a:t>
            </a:r>
            <a:r>
              <a:rPr lang="en-GB" dirty="0"/>
              <a:t>is the world made up of?</a:t>
            </a:r>
          </a:p>
          <a:p>
            <a:pPr lvl="1"/>
            <a:r>
              <a:rPr lang="en-GB" dirty="0" smtClean="0"/>
              <a:t>Bits, things, chunks of stuff, molecules, shapes, space, energy, life, nothing, imagination?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2686" r="19477" b="664"/>
          <a:stretch/>
        </p:blipFill>
        <p:spPr>
          <a:xfrm>
            <a:off x="4499992" y="2564904"/>
            <a:ext cx="4391282" cy="3969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5200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Can we describe </a:t>
            </a:r>
            <a:r>
              <a:rPr lang="en-US" dirty="0"/>
              <a:t>molecules and </a:t>
            </a:r>
            <a:r>
              <a:rPr lang="en-US" dirty="0" smtClean="0"/>
              <a:t>substances as things/objects?</a:t>
            </a:r>
            <a:endParaRPr lang="en-US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971600" y="3886200"/>
            <a:ext cx="7128792" cy="2279104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Is carbon a ‘thing’?</a:t>
            </a:r>
          </a:p>
          <a:p>
            <a:r>
              <a:rPr lang="en-US" dirty="0" smtClean="0"/>
              <a:t>Is a polymer a ‘thing’?</a:t>
            </a:r>
          </a:p>
          <a:p>
            <a:r>
              <a:rPr lang="en-US" dirty="0" smtClean="0"/>
              <a:t>Is honey a ‘thing’?</a:t>
            </a:r>
          </a:p>
          <a:p>
            <a:r>
              <a:rPr lang="en-US" dirty="0" smtClean="0"/>
              <a:t>What happens to our understanding of them if they are?</a:t>
            </a:r>
          </a:p>
          <a:p>
            <a:r>
              <a:rPr lang="en-US" dirty="0" smtClean="0"/>
              <a:t>(Remember Morton’s </a:t>
            </a:r>
            <a:r>
              <a:rPr lang="en-US" dirty="0" err="1" smtClean="0"/>
              <a:t>hyperobjects</a:t>
            </a:r>
            <a:r>
              <a:rPr lang="en-US" dirty="0" smtClean="0"/>
              <a:t>?)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74604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If molecules are things then MC needs to include them in studies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 smtClean="0"/>
              <a:t>As existing </a:t>
            </a:r>
            <a:r>
              <a:rPr lang="en-GB" dirty="0"/>
              <a:t>within a </a:t>
            </a:r>
            <a:r>
              <a:rPr lang="en-GB" i="1" dirty="0">
                <a:solidFill>
                  <a:srgbClr val="FFFF00"/>
                </a:solidFill>
              </a:rPr>
              <a:t>relational</a:t>
            </a:r>
            <a:r>
              <a:rPr lang="en-GB" dirty="0"/>
              <a:t> </a:t>
            </a:r>
            <a:r>
              <a:rPr lang="en-GB" dirty="0" smtClean="0"/>
              <a:t>matrix of ‘everything’ </a:t>
            </a:r>
          </a:p>
          <a:p>
            <a:pPr lvl="1"/>
            <a:r>
              <a:rPr lang="en-GB" dirty="0" smtClean="0"/>
              <a:t>As influencing, provoking  </a:t>
            </a:r>
            <a:r>
              <a:rPr lang="en-GB" dirty="0"/>
              <a:t>and making possible</a:t>
            </a:r>
          </a:p>
          <a:p>
            <a:pPr lvl="1"/>
            <a:r>
              <a:rPr lang="en-GB" dirty="0" smtClean="0"/>
              <a:t>As agents</a:t>
            </a:r>
            <a:r>
              <a:rPr lang="en-GB" dirty="0"/>
              <a:t>/affective </a:t>
            </a:r>
            <a:r>
              <a:rPr lang="en-GB" dirty="0" smtClean="0"/>
              <a:t>players</a:t>
            </a:r>
          </a:p>
          <a:p>
            <a:pPr lvl="1"/>
            <a:r>
              <a:rPr lang="en-GB" dirty="0" smtClean="0"/>
              <a:t>As emerging and becoming </a:t>
            </a:r>
            <a:r>
              <a:rPr lang="en-GB" dirty="0" smtClean="0"/>
              <a:t>together</a:t>
            </a:r>
            <a:endParaRPr lang="en-GB" dirty="0" smtClean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1639341"/>
            <a:ext cx="4038600" cy="4525963"/>
          </a:xfrm>
        </p:spPr>
      </p:pic>
    </p:spTree>
    <p:extLst>
      <p:ext uri="{BB962C8B-B14F-4D97-AF65-F5344CB8AC3E}">
        <p14:creationId xmlns:p14="http://schemas.microsoft.com/office/powerpoint/2010/main" val="36784978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 New Materialities approach challenges past perspectives</a:t>
            </a:r>
            <a:endParaRPr lang="en-US" dirty="0"/>
          </a:p>
        </p:txBody>
      </p:sp>
      <p:sp>
        <p:nvSpPr>
          <p:cNvPr id="6" name="Subtitle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81128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It includes substances as influential</a:t>
            </a:r>
          </a:p>
          <a:p>
            <a:r>
              <a:rPr lang="en-US" dirty="0" smtClean="0"/>
              <a:t>Demonstrates how worldly materials engage and shape each other</a:t>
            </a:r>
          </a:p>
          <a:p>
            <a:r>
              <a:rPr lang="en-US" dirty="0" smtClean="0"/>
              <a:t>Explores how humans have materially become-with their environments</a:t>
            </a:r>
          </a:p>
          <a:p>
            <a:r>
              <a:rPr lang="en-US" dirty="0" smtClean="0"/>
              <a:t>Supports bio-ethical decisions for the future</a:t>
            </a:r>
          </a:p>
        </p:txBody>
      </p:sp>
      <p:pic>
        <p:nvPicPr>
          <p:cNvPr id="9" name="Content Placeholder 8" descr="matters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18" r="18418"/>
          <a:stretch>
            <a:fillRect/>
          </a:stretch>
        </p:blipFill>
        <p:spPr/>
      </p:pic>
      <p:sp>
        <p:nvSpPr>
          <p:cNvPr id="8" name="TextBox 7"/>
          <p:cNvSpPr txBox="1"/>
          <p:nvPr/>
        </p:nvSpPr>
        <p:spPr>
          <a:xfrm>
            <a:off x="899592" y="6165304"/>
            <a:ext cx="79794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Relevant authors: </a:t>
            </a:r>
            <a:r>
              <a:rPr lang="en-US" dirty="0" smtClean="0"/>
              <a:t>Attala, Bennett</a:t>
            </a:r>
            <a:r>
              <a:rPr lang="en-US" dirty="0"/>
              <a:t>, </a:t>
            </a:r>
            <a:r>
              <a:rPr lang="en-US" dirty="0" err="1"/>
              <a:t>Barad</a:t>
            </a:r>
            <a:r>
              <a:rPr lang="en-US" dirty="0"/>
              <a:t>, </a:t>
            </a:r>
            <a:r>
              <a:rPr lang="en-US" dirty="0" err="1"/>
              <a:t>Coole</a:t>
            </a:r>
            <a:r>
              <a:rPr lang="en-US" dirty="0"/>
              <a:t> and Frost, </a:t>
            </a:r>
            <a:r>
              <a:rPr lang="en-US" dirty="0" err="1" smtClean="0"/>
              <a:t>Govier</a:t>
            </a:r>
            <a:r>
              <a:rPr lang="en-US" dirty="0" smtClean="0"/>
              <a:t>, </a:t>
            </a:r>
            <a:r>
              <a:rPr lang="en-US" dirty="0" err="1" smtClean="0"/>
              <a:t>Malafouris</a:t>
            </a:r>
            <a:r>
              <a:rPr lang="en-US" dirty="0" smtClean="0"/>
              <a:t>, Steel</a:t>
            </a:r>
            <a:endParaRPr lang="en-US" dirty="0"/>
          </a:p>
          <a:p>
            <a:r>
              <a:rPr lang="en-US" dirty="0"/>
              <a:t>Relevant theoretical approaches: </a:t>
            </a:r>
            <a:r>
              <a:rPr lang="en-US" dirty="0" err="1"/>
              <a:t>morethanhuman</a:t>
            </a:r>
            <a:r>
              <a:rPr lang="en-US" dirty="0"/>
              <a:t>, multispecies, </a:t>
            </a:r>
            <a:r>
              <a:rPr lang="en-US" dirty="0" err="1"/>
              <a:t>posthumanism</a:t>
            </a:r>
            <a:r>
              <a:rPr lang="en-US" dirty="0"/>
              <a:t>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683132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12971</TotalTime>
  <Words>579</Words>
  <Application>Microsoft Macintosh PowerPoint</Application>
  <PresentationFormat>On-screen Show (4:3)</PresentationFormat>
  <Paragraphs>70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Black</vt:lpstr>
      <vt:lpstr>Exploring Materialities</vt:lpstr>
      <vt:lpstr>Is the material world there, or it’s in our imagination?</vt:lpstr>
      <vt:lpstr>The watch maker analogy - teleology</vt:lpstr>
      <vt:lpstr>Roots of human exceptionalism, Dualism and Cartesian thought</vt:lpstr>
      <vt:lpstr>Human exceptionalism and the Anthropocene</vt:lpstr>
      <vt:lpstr>This course adopts an alternative perspective</vt:lpstr>
      <vt:lpstr>All ‘things’ become what they are  together and in relation to each other </vt:lpstr>
      <vt:lpstr>Fractals: a visual representation of the mathematics of becoming form</vt:lpstr>
      <vt:lpstr>Ways to look at the stuff things are made of</vt:lpstr>
      <vt:lpstr>In discussions about ‘stuff’ and ‘things’, we need to know what we are referring to…</vt:lpstr>
      <vt:lpstr>1. What do we mean by ‘things’? </vt:lpstr>
      <vt:lpstr>Ingold differentiates between  things and objects</vt:lpstr>
      <vt:lpstr>Material Culture (MC) says things/objects/stuff are the same</vt:lpstr>
      <vt:lpstr>But MC studies only looks at the items </vt:lpstr>
      <vt:lpstr>Can we describe molecules and substances as things/objects?</vt:lpstr>
      <vt:lpstr>If molecules are things then MC needs to include them in studies</vt:lpstr>
      <vt:lpstr>The New Materialities approach challenges past perspectives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sa025</dc:creator>
  <cp:lastModifiedBy>Luci Attala</cp:lastModifiedBy>
  <cp:revision>80</cp:revision>
  <cp:lastPrinted>2015-10-01T11:21:02Z</cp:lastPrinted>
  <dcterms:created xsi:type="dcterms:W3CDTF">2013-08-22T12:46:49Z</dcterms:created>
  <dcterms:modified xsi:type="dcterms:W3CDTF">2018-12-28T11:31:11Z</dcterms:modified>
</cp:coreProperties>
</file>