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handoutMasters/handoutMaster1.xml" ContentType="application/vnd.openxmlformats-officedocument.presentationml.handoutMaster+xml"/>
  <Override PartName="/ppt/media/image1.svg" ContentType="image/svg+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Override1.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2.xml" ContentType="application/vnd.openxmlformats-officedocument.themeOverr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p:sldMasterIdLst>
    <p:sldMasterId id="2147483648" r:id="rId1"/>
  </p:sldMasterIdLst>
  <p:notesMasterIdLst>
    <p:notesMasterId r:id="rId22"/>
  </p:notesMasterIdLst>
  <p:handoutMasterIdLst>
    <p:handoutMasterId r:id="rId23"/>
  </p:handoutMasterIdLst>
  <p:sldIdLst>
    <p:sldId id="267" r:id="rId3"/>
    <p:sldId id="268" r:id="rId4"/>
    <p:sldId id="265" r:id="rId5"/>
    <p:sldId id="266" r:id="rId6"/>
    <p:sldId id="291" r:id="rId7"/>
    <p:sldId id="289" r:id="rId8"/>
    <p:sldId id="295" r:id="rId9"/>
    <p:sldId id="275" r:id="rId10"/>
    <p:sldId id="296" r:id="rId11"/>
    <p:sldId id="311" r:id="rId12"/>
    <p:sldId id="330" r:id="rId13"/>
    <p:sldId id="331" r:id="rId14"/>
    <p:sldId id="332" r:id="rId15"/>
    <p:sldId id="333" r:id="rId16"/>
    <p:sldId id="319" r:id="rId17"/>
    <p:sldId id="326" r:id="rId18"/>
    <p:sldId id="327" r:id="rId19"/>
    <p:sldId id="301" r:id="rId20"/>
    <p:sldId id="328" r:id="rId21"/>
  </p:sldIdLst>
  <p:sldSz cx="12192000" cy="6858000"/>
  <p:notesSz cx="6858000" cy="9144000"/>
  <p:embeddedFontLst>
    <p:embeddedFont>
      <p:font typeface="微软雅黑" panose="020B0503020204020204" charset="-122"/>
      <p:regular r:id="rId27"/>
    </p:embeddedFont>
    <p:embeddedFont>
      <p:font typeface="思源黑体 CN Light" panose="020B0300000000000000" charset="-122"/>
      <p:regular r:id="rId28"/>
    </p:embeddedFont>
    <p:embeddedFont>
      <p:font typeface="思源宋体 CN SemiBold" panose="02020600000000000000" pitchFamily="18" charset="-122"/>
      <p:bold r:id="rId29"/>
    </p:embeddedFont>
    <p:embeddedFont>
      <p:font typeface="Calibri" panose="020F0502020204030204" charset="0"/>
      <p:regular r:id="rId30"/>
      <p:bold r:id="rId31"/>
      <p:italic r:id="rId32"/>
      <p:boldItalic r:id="rId33"/>
    </p:embeddedFont>
    <p:embeddedFont>
      <p:font typeface="思源黑体 CN Normal" panose="020B0400000000000000" charset="0"/>
      <p:regular r:id="rId34"/>
    </p:embeddedFont>
  </p:embeddedFontLst>
  <p:custDataLst>
    <p:tags r:id="rId35"/>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14D4C"/>
    <a:srgbClr val="E97758"/>
    <a:srgbClr val="FDC2A1"/>
    <a:srgbClr val="FC8F52"/>
    <a:srgbClr val="FDAE83"/>
    <a:srgbClr val="857464"/>
    <a:srgbClr val="F3F2EE"/>
    <a:srgbClr val="EE645B"/>
    <a:srgbClr val="5ABE61"/>
    <a:srgbClr val="E97A5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00" autoAdjust="0"/>
    <p:restoredTop sz="94660"/>
  </p:normalViewPr>
  <p:slideViewPr>
    <p:cSldViewPr snapToGrid="0">
      <p:cViewPr varScale="1">
        <p:scale>
          <a:sx n="86" d="100"/>
          <a:sy n="86" d="100"/>
        </p:scale>
        <p:origin x="120" y="5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5" Type="http://schemas.openxmlformats.org/officeDocument/2006/relationships/tags" Target="tags/tag14.xml"/><Relationship Id="rId34" Type="http://schemas.openxmlformats.org/officeDocument/2006/relationships/font" Target="fonts/font8.fntdata"/><Relationship Id="rId33" Type="http://schemas.openxmlformats.org/officeDocument/2006/relationships/font" Target="fonts/font7.fntdata"/><Relationship Id="rId32" Type="http://schemas.openxmlformats.org/officeDocument/2006/relationships/font" Target="fonts/font6.fntdata"/><Relationship Id="rId31" Type="http://schemas.openxmlformats.org/officeDocument/2006/relationships/font" Target="fonts/font5.fntdata"/><Relationship Id="rId30" Type="http://schemas.openxmlformats.org/officeDocument/2006/relationships/font" Target="fonts/font4.fntdata"/><Relationship Id="rId3" Type="http://schemas.openxmlformats.org/officeDocument/2006/relationships/slide" Target="slides/slide1.xml"/><Relationship Id="rId29" Type="http://schemas.openxmlformats.org/officeDocument/2006/relationships/font" Target="fonts/font3.fntdata"/><Relationship Id="rId28" Type="http://schemas.openxmlformats.org/officeDocument/2006/relationships/font" Target="fonts/font2.fntdata"/><Relationship Id="rId27" Type="http://schemas.openxmlformats.org/officeDocument/2006/relationships/font" Target="fonts/font1.fntdata"/><Relationship Id="rId26" Type="http://schemas.openxmlformats.org/officeDocument/2006/relationships/tableStyles" Target="tableStyles.xml"/><Relationship Id="rId25" Type="http://schemas.openxmlformats.org/officeDocument/2006/relationships/viewProps" Target="viewProps.xml"/><Relationship Id="rId24" Type="http://schemas.openxmlformats.org/officeDocument/2006/relationships/presProps" Target="presProps.xml"/><Relationship Id="rId23" Type="http://schemas.openxmlformats.org/officeDocument/2006/relationships/handoutMaster" Target="handoutMasters/handoutMaster1.xml"/><Relationship Id="rId22" Type="http://schemas.openxmlformats.org/officeDocument/2006/relationships/notesMaster" Target="notesMasters/notesMaster1.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latin typeface="思源黑体 CN Light" panose="020B0300000000000000" charset="-122"/>
              <a:ea typeface="思源黑体 CN Light" panose="020B0300000000000000" charset="-122"/>
            </a:endParaRPr>
          </a:p>
        </p:txBody>
      </p:sp>
      <p:sp>
        <p:nvSpPr>
          <p:cNvPr id="3" name="日期占位符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F9B84EA-7D68-4D60-9CB1-D50884785D1C}" type="datetimeFigureOut">
              <a:rPr lang="zh-CN" altLang="en-US" smtClean="0">
                <a:latin typeface="思源黑体 CN Light" panose="020B0300000000000000" charset="-122"/>
              </a:rPr>
            </a:fld>
            <a:endParaRPr lang="zh-CN" altLang="en-US">
              <a:latin typeface="思源黑体 CN Light" panose="020B0300000000000000" charset="-122"/>
            </a:endParaRPr>
          </a:p>
        </p:txBody>
      </p:sp>
      <p:sp>
        <p:nvSpPr>
          <p:cNvPr id="4" name="页脚占位符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latin typeface="思源黑体 CN Light" panose="020B0300000000000000" charset="-122"/>
              <a:ea typeface="思源黑体 CN Light" panose="020B0300000000000000" charset="-122"/>
            </a:endParaRPr>
          </a:p>
        </p:txBody>
      </p:sp>
      <p:sp>
        <p:nvSpPr>
          <p:cNvPr id="5" name="灯片编号占位符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4E0FC9-F1F8-4FAE-9988-3BA365CFD46F}" type="slidenum">
              <a:rPr lang="zh-CN" altLang="en-US" smtClean="0">
                <a:latin typeface="思源黑体 CN Light" panose="020B0300000000000000" charset="-122"/>
              </a:rPr>
            </a:fld>
            <a:endParaRPr lang="zh-CN" altLang="en-US">
              <a:latin typeface="思源黑体 CN Light" panose="020B0300000000000000" charset="-122"/>
            </a:endParaRPr>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思源黑体 CN Light" panose="020B0300000000000000" charset="-122"/>
                <a:ea typeface="思源黑体 CN Light" panose="020B0300000000000000" charset="-122"/>
              </a:defRPr>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思源黑体 CN Light" panose="020B0300000000000000" charset="-122"/>
                <a:ea typeface="思源黑体 CN Light" panose="020B0300000000000000" charset="-122"/>
              </a:defRPr>
            </a:lvl1pPr>
          </a:lstStyle>
          <a:p>
            <a:fld id="{CC0BBD2F-7E4B-4895-85DC-B56FC34DC82B}"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思源黑体 CN Light" panose="020B0300000000000000" charset="-122"/>
                <a:ea typeface="思源黑体 CN Light" panose="020B0300000000000000" charset="-122"/>
              </a:defRPr>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思源黑体 CN Light" panose="020B0300000000000000" charset="-122"/>
                <a:ea typeface="思源黑体 CN Light" panose="020B0300000000000000" charset="-122"/>
              </a:defRPr>
            </a:lvl1pPr>
          </a:lstStyle>
          <a:p>
            <a:fld id="{65B9FC8E-39D1-40B2-8DA1-6322C1FD7647}"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mn-cs"/>
      </a:defRPr>
    </a:lvl1pPr>
    <a:lvl2pPr marL="4572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mn-cs"/>
      </a:defRPr>
    </a:lvl2pPr>
    <a:lvl3pPr marL="9144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mn-cs"/>
      </a:defRPr>
    </a:lvl3pPr>
    <a:lvl4pPr marL="13716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mn-cs"/>
      </a:defRPr>
    </a:lvl4pPr>
    <a:lvl5pPr marL="1828800" algn="l" defTabSz="914400" rtl="0" eaLnBrk="1" latinLnBrk="0" hangingPunct="1">
      <a:defRPr sz="1200" kern="1200">
        <a:solidFill>
          <a:schemeClr val="tx1"/>
        </a:solidFill>
        <a:latin typeface="思源黑体 CN Light" panose="020B0300000000000000" charset="-122"/>
        <a:ea typeface="思源黑体 CN Light" panose="020B0300000000000000"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5" Type="http://schemas.openxmlformats.org/officeDocument/2006/relationships/image" Target="../media/image4.png"/><Relationship Id="rId4" Type="http://schemas.openxmlformats.org/officeDocument/2006/relationships/image" Target="../media/image3.png"/><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2_空白">
    <p:spTree>
      <p:nvGrpSpPr>
        <p:cNvPr id="1" name=""/>
        <p:cNvGrpSpPr/>
        <p:nvPr/>
      </p:nvGrpSpPr>
      <p:grpSpPr>
        <a:xfrm>
          <a:off x="0" y="0"/>
          <a:ext cx="0" cy="0"/>
          <a:chOff x="0" y="0"/>
          <a:chExt cx="0" cy="0"/>
        </a:xfrm>
      </p:grpSpPr>
      <p:pic>
        <p:nvPicPr>
          <p:cNvPr id="3" name="图片 2"/>
          <p:cNvPicPr>
            <a:picLocks noChangeAspect="1"/>
          </p:cNvPicPr>
          <p:nvPr userDrawn="1"/>
        </p:nvPicPr>
        <p:blipFill rotWithShape="1">
          <a:blip r:embed="rId2" cstate="hqprint"/>
          <a:srcRect/>
          <a:stretch>
            <a:fillRect/>
          </a:stretch>
        </p:blipFill>
        <p:spPr>
          <a:xfrm flipH="1" flipV="1">
            <a:off x="-1" y="3322320"/>
            <a:ext cx="5000373" cy="3535680"/>
          </a:xfrm>
          <a:prstGeom prst="rect">
            <a:avLst/>
          </a:prstGeom>
        </p:spPr>
      </p:pic>
      <p:pic>
        <p:nvPicPr>
          <p:cNvPr id="5" name="图片 4"/>
          <p:cNvPicPr>
            <a:picLocks noChangeAspect="1"/>
          </p:cNvPicPr>
          <p:nvPr userDrawn="1"/>
        </p:nvPicPr>
        <p:blipFill rotWithShape="1">
          <a:blip r:embed="rId3" cstate="hqprint"/>
          <a:srcRect b="-559"/>
          <a:stretch>
            <a:fillRect/>
          </a:stretch>
        </p:blipFill>
        <p:spPr>
          <a:xfrm flipH="1" flipV="1">
            <a:off x="7191626" y="-25402"/>
            <a:ext cx="5000373" cy="3535680"/>
          </a:xfrm>
          <a:prstGeom prst="rect">
            <a:avLst/>
          </a:prstGeom>
        </p:spPr>
      </p:pic>
      <p:pic>
        <p:nvPicPr>
          <p:cNvPr id="7" name="图片 6"/>
          <p:cNvPicPr>
            <a:picLocks noChangeAspect="1"/>
          </p:cNvPicPr>
          <p:nvPr userDrawn="1"/>
        </p:nvPicPr>
        <p:blipFill>
          <a:blip r:embed="rId4" cstate="hqprint"/>
          <a:srcRect/>
          <a:stretch>
            <a:fillRect/>
          </a:stretch>
        </p:blipFill>
        <p:spPr>
          <a:xfrm>
            <a:off x="9854636" y="3874413"/>
            <a:ext cx="2147118" cy="3265219"/>
          </a:xfrm>
          <a:custGeom>
            <a:avLst/>
            <a:gdLst>
              <a:gd name="connsiteX0" fmla="*/ 12938 w 2003774"/>
              <a:gd name="connsiteY0" fmla="*/ 1390116 h 3047230"/>
              <a:gd name="connsiteX1" fmla="*/ 26268 w 2003774"/>
              <a:gd name="connsiteY1" fmla="*/ 1402631 h 3047230"/>
              <a:gd name="connsiteX2" fmla="*/ 27730 w 2003774"/>
              <a:gd name="connsiteY2" fmla="*/ 1409625 h 3047230"/>
              <a:gd name="connsiteX3" fmla="*/ 21171 w 2003774"/>
              <a:gd name="connsiteY3" fmla="*/ 1418203 h 3047230"/>
              <a:gd name="connsiteX4" fmla="*/ 12938 w 2003774"/>
              <a:gd name="connsiteY4" fmla="*/ 1390116 h 3047230"/>
              <a:gd name="connsiteX5" fmla="*/ 1401021 w 2003774"/>
              <a:gd name="connsiteY5" fmla="*/ 1202 h 3047230"/>
              <a:gd name="connsiteX6" fmla="*/ 1633602 w 2003774"/>
              <a:gd name="connsiteY6" fmla="*/ 56008 h 3047230"/>
              <a:gd name="connsiteX7" fmla="*/ 1989202 w 2003774"/>
              <a:gd name="connsiteY7" fmla="*/ 602108 h 3047230"/>
              <a:gd name="connsiteX8" fmla="*/ 1925702 w 2003774"/>
              <a:gd name="connsiteY8" fmla="*/ 1605408 h 3047230"/>
              <a:gd name="connsiteX9" fmla="*/ 1836802 w 2003774"/>
              <a:gd name="connsiteY9" fmla="*/ 2367408 h 3047230"/>
              <a:gd name="connsiteX10" fmla="*/ 1290702 w 2003774"/>
              <a:gd name="connsiteY10" fmla="*/ 2862708 h 3047230"/>
              <a:gd name="connsiteX11" fmla="*/ 490602 w 2003774"/>
              <a:gd name="connsiteY11" fmla="*/ 3040508 h 3047230"/>
              <a:gd name="connsiteX12" fmla="*/ 46102 w 2003774"/>
              <a:gd name="connsiteY12" fmla="*/ 2659508 h 3047230"/>
              <a:gd name="connsiteX13" fmla="*/ 33402 w 2003774"/>
              <a:gd name="connsiteY13" fmla="*/ 1478408 h 3047230"/>
              <a:gd name="connsiteX14" fmla="*/ 29756 w 2003774"/>
              <a:gd name="connsiteY14" fmla="*/ 1419311 h 3047230"/>
              <a:gd name="connsiteX15" fmla="*/ 27730 w 2003774"/>
              <a:gd name="connsiteY15" fmla="*/ 1409625 h 3047230"/>
              <a:gd name="connsiteX16" fmla="*/ 33402 w 2003774"/>
              <a:gd name="connsiteY16" fmla="*/ 1402208 h 3047230"/>
              <a:gd name="connsiteX17" fmla="*/ 477902 w 2003774"/>
              <a:gd name="connsiteY17" fmla="*/ 843408 h 3047230"/>
              <a:gd name="connsiteX18" fmla="*/ 973202 w 2003774"/>
              <a:gd name="connsiteY18" fmla="*/ 106808 h 3047230"/>
              <a:gd name="connsiteX19" fmla="*/ 1401021 w 2003774"/>
              <a:gd name="connsiteY19" fmla="*/ 1202 h 3047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03774" h="3047230">
                <a:moveTo>
                  <a:pt x="12938" y="1390116"/>
                </a:moveTo>
                <a:cubicBezTo>
                  <a:pt x="17465" y="1387232"/>
                  <a:pt x="22383" y="1389660"/>
                  <a:pt x="26268" y="1402631"/>
                </a:cubicBezTo>
                <a:lnTo>
                  <a:pt x="27730" y="1409625"/>
                </a:lnTo>
                <a:lnTo>
                  <a:pt x="21171" y="1418203"/>
                </a:lnTo>
                <a:cubicBezTo>
                  <a:pt x="-10707" y="1455219"/>
                  <a:pt x="-642" y="1398766"/>
                  <a:pt x="12938" y="1390116"/>
                </a:cubicBezTo>
                <a:close/>
                <a:moveTo>
                  <a:pt x="1401021" y="1202"/>
                </a:moveTo>
                <a:cubicBezTo>
                  <a:pt x="1488445" y="6002"/>
                  <a:pt x="1570102" y="25052"/>
                  <a:pt x="1633602" y="56008"/>
                </a:cubicBezTo>
                <a:cubicBezTo>
                  <a:pt x="1802935" y="138558"/>
                  <a:pt x="1940519" y="343875"/>
                  <a:pt x="1989202" y="602108"/>
                </a:cubicBezTo>
                <a:cubicBezTo>
                  <a:pt x="2037885" y="860341"/>
                  <a:pt x="1951102" y="1311191"/>
                  <a:pt x="1925702" y="1605408"/>
                </a:cubicBezTo>
                <a:cubicBezTo>
                  <a:pt x="1900302" y="1899625"/>
                  <a:pt x="1942635" y="2157858"/>
                  <a:pt x="1836802" y="2367408"/>
                </a:cubicBezTo>
                <a:cubicBezTo>
                  <a:pt x="1730969" y="2576958"/>
                  <a:pt x="1515069" y="2750525"/>
                  <a:pt x="1290702" y="2862708"/>
                </a:cubicBezTo>
                <a:cubicBezTo>
                  <a:pt x="1066335" y="2974891"/>
                  <a:pt x="698035" y="3074375"/>
                  <a:pt x="490602" y="3040508"/>
                </a:cubicBezTo>
                <a:cubicBezTo>
                  <a:pt x="283169" y="3006641"/>
                  <a:pt x="122302" y="2919858"/>
                  <a:pt x="46102" y="2659508"/>
                </a:cubicBezTo>
                <a:cubicBezTo>
                  <a:pt x="-30098" y="2399158"/>
                  <a:pt x="35519" y="1687958"/>
                  <a:pt x="33402" y="1478408"/>
                </a:cubicBezTo>
                <a:cubicBezTo>
                  <a:pt x="33138" y="1452214"/>
                  <a:pt x="31782" y="1433032"/>
                  <a:pt x="29756" y="1419311"/>
                </a:cubicBezTo>
                <a:lnTo>
                  <a:pt x="27730" y="1409625"/>
                </a:lnTo>
                <a:lnTo>
                  <a:pt x="33402" y="1402208"/>
                </a:lnTo>
                <a:cubicBezTo>
                  <a:pt x="107485" y="1296375"/>
                  <a:pt x="314919" y="1061425"/>
                  <a:pt x="477902" y="843408"/>
                </a:cubicBezTo>
                <a:cubicBezTo>
                  <a:pt x="640885" y="625391"/>
                  <a:pt x="780585" y="238041"/>
                  <a:pt x="973202" y="106808"/>
                </a:cubicBezTo>
                <a:cubicBezTo>
                  <a:pt x="1093588" y="24788"/>
                  <a:pt x="1255314" y="-6797"/>
                  <a:pt x="1401021" y="1202"/>
                </a:cubicBezTo>
                <a:close/>
              </a:path>
            </a:pathLst>
          </a:custGeom>
        </p:spPr>
      </p:pic>
      <p:pic>
        <p:nvPicPr>
          <p:cNvPr id="9" name="图片 8"/>
          <p:cNvPicPr>
            <a:picLocks noChangeAspect="1"/>
          </p:cNvPicPr>
          <p:nvPr userDrawn="1"/>
        </p:nvPicPr>
        <p:blipFill rotWithShape="1">
          <a:blip r:embed="rId5" cstate="hqprint"/>
          <a:srcRect/>
          <a:stretch>
            <a:fillRect/>
          </a:stretch>
        </p:blipFill>
        <p:spPr>
          <a:xfrm rot="3062413">
            <a:off x="731838" y="109323"/>
            <a:ext cx="1988502" cy="2584187"/>
          </a:xfrm>
          <a:custGeom>
            <a:avLst/>
            <a:gdLst>
              <a:gd name="connsiteX0" fmla="*/ 14235 w 2160240"/>
              <a:gd name="connsiteY0" fmla="*/ 1513792 h 2658118"/>
              <a:gd name="connsiteX1" fmla="*/ 20948 w 2160240"/>
              <a:gd name="connsiteY1" fmla="*/ 1515469 h 2658118"/>
              <a:gd name="connsiteX2" fmla="*/ 18402 w 2160240"/>
              <a:gd name="connsiteY2" fmla="*/ 1519745 h 2658118"/>
              <a:gd name="connsiteX3" fmla="*/ 14235 w 2160240"/>
              <a:gd name="connsiteY3" fmla="*/ 1513792 h 2658118"/>
              <a:gd name="connsiteX4" fmla="*/ 1616853 w 2160240"/>
              <a:gd name="connsiteY4" fmla="*/ 458 h 2658118"/>
              <a:gd name="connsiteX5" fmla="*/ 2094157 w 2160240"/>
              <a:gd name="connsiteY5" fmla="*/ 95956 h 2658118"/>
              <a:gd name="connsiteX6" fmla="*/ 2119557 w 2160240"/>
              <a:gd name="connsiteY6" fmla="*/ 540456 h 2658118"/>
              <a:gd name="connsiteX7" fmla="*/ 2106857 w 2160240"/>
              <a:gd name="connsiteY7" fmla="*/ 1975556 h 2658118"/>
              <a:gd name="connsiteX8" fmla="*/ 1763957 w 2160240"/>
              <a:gd name="connsiteY8" fmla="*/ 2648656 h 2658118"/>
              <a:gd name="connsiteX9" fmla="*/ 1306757 w 2160240"/>
              <a:gd name="connsiteY9" fmla="*/ 2331156 h 2658118"/>
              <a:gd name="connsiteX10" fmla="*/ 633657 w 2160240"/>
              <a:gd name="connsiteY10" fmla="*/ 1785056 h 2658118"/>
              <a:gd name="connsiteX11" fmla="*/ 62157 w 2160240"/>
              <a:gd name="connsiteY11" fmla="*/ 1531056 h 2658118"/>
              <a:gd name="connsiteX12" fmla="*/ 31610 w 2160240"/>
              <a:gd name="connsiteY12" fmla="*/ 1518133 h 2658118"/>
              <a:gd name="connsiteX13" fmla="*/ 20948 w 2160240"/>
              <a:gd name="connsiteY13" fmla="*/ 1515469 h 2658118"/>
              <a:gd name="connsiteX14" fmla="*/ 23350 w 2160240"/>
              <a:gd name="connsiteY14" fmla="*/ 1511436 h 2658118"/>
              <a:gd name="connsiteX15" fmla="*/ 24057 w 2160240"/>
              <a:gd name="connsiteY15" fmla="*/ 1492956 h 2658118"/>
              <a:gd name="connsiteX16" fmla="*/ 24057 w 2160240"/>
              <a:gd name="connsiteY16" fmla="*/ 1137356 h 2658118"/>
              <a:gd name="connsiteX17" fmla="*/ 316157 w 2160240"/>
              <a:gd name="connsiteY17" fmla="*/ 743656 h 2658118"/>
              <a:gd name="connsiteX18" fmla="*/ 900357 w 2160240"/>
              <a:gd name="connsiteY18" fmla="*/ 502356 h 2658118"/>
              <a:gd name="connsiteX19" fmla="*/ 1319457 w 2160240"/>
              <a:gd name="connsiteY19" fmla="*/ 32456 h 2658118"/>
              <a:gd name="connsiteX20" fmla="*/ 1616853 w 2160240"/>
              <a:gd name="connsiteY20" fmla="*/ 458 h 2658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60240" h="2658118">
                <a:moveTo>
                  <a:pt x="14235" y="1513792"/>
                </a:moveTo>
                <a:lnTo>
                  <a:pt x="20948" y="1515469"/>
                </a:lnTo>
                <a:lnTo>
                  <a:pt x="18402" y="1519745"/>
                </a:lnTo>
                <a:cubicBezTo>
                  <a:pt x="10266" y="1525434"/>
                  <a:pt x="-1442" y="1512337"/>
                  <a:pt x="14235" y="1513792"/>
                </a:cubicBezTo>
                <a:close/>
                <a:moveTo>
                  <a:pt x="1616853" y="458"/>
                </a:moveTo>
                <a:cubicBezTo>
                  <a:pt x="1806754" y="5006"/>
                  <a:pt x="2010814" y="43039"/>
                  <a:pt x="2094157" y="95956"/>
                </a:cubicBezTo>
                <a:cubicBezTo>
                  <a:pt x="2227507" y="180623"/>
                  <a:pt x="2117440" y="227189"/>
                  <a:pt x="2119557" y="540456"/>
                </a:cubicBezTo>
                <a:cubicBezTo>
                  <a:pt x="2121674" y="853723"/>
                  <a:pt x="2166124" y="1624189"/>
                  <a:pt x="2106857" y="1975556"/>
                </a:cubicBezTo>
                <a:cubicBezTo>
                  <a:pt x="2047590" y="2326923"/>
                  <a:pt x="1897307" y="2589389"/>
                  <a:pt x="1763957" y="2648656"/>
                </a:cubicBezTo>
                <a:cubicBezTo>
                  <a:pt x="1630607" y="2707923"/>
                  <a:pt x="1495140" y="2475089"/>
                  <a:pt x="1306757" y="2331156"/>
                </a:cubicBezTo>
                <a:cubicBezTo>
                  <a:pt x="1118374" y="2187223"/>
                  <a:pt x="841090" y="1918406"/>
                  <a:pt x="633657" y="1785056"/>
                </a:cubicBezTo>
                <a:cubicBezTo>
                  <a:pt x="426224" y="1651706"/>
                  <a:pt x="163757" y="1579739"/>
                  <a:pt x="62157" y="1531056"/>
                </a:cubicBezTo>
                <a:cubicBezTo>
                  <a:pt x="49457" y="1524971"/>
                  <a:pt x="39436" y="1520837"/>
                  <a:pt x="31610" y="1518133"/>
                </a:cubicBezTo>
                <a:lnTo>
                  <a:pt x="20948" y="1515469"/>
                </a:lnTo>
                <a:lnTo>
                  <a:pt x="23350" y="1511436"/>
                </a:lnTo>
                <a:cubicBezTo>
                  <a:pt x="24454" y="1507144"/>
                  <a:pt x="24851" y="1501158"/>
                  <a:pt x="24057" y="1492956"/>
                </a:cubicBezTo>
                <a:cubicBezTo>
                  <a:pt x="17707" y="1427339"/>
                  <a:pt x="-26743" y="1260123"/>
                  <a:pt x="24057" y="1137356"/>
                </a:cubicBezTo>
                <a:cubicBezTo>
                  <a:pt x="74857" y="1014589"/>
                  <a:pt x="170107" y="849489"/>
                  <a:pt x="316157" y="743656"/>
                </a:cubicBezTo>
                <a:cubicBezTo>
                  <a:pt x="462207" y="637823"/>
                  <a:pt x="733141" y="620889"/>
                  <a:pt x="900357" y="502356"/>
                </a:cubicBezTo>
                <a:cubicBezTo>
                  <a:pt x="1067573" y="383823"/>
                  <a:pt x="1120490" y="100189"/>
                  <a:pt x="1319457" y="32456"/>
                </a:cubicBezTo>
                <a:cubicBezTo>
                  <a:pt x="1394070" y="7056"/>
                  <a:pt x="1502913" y="-2270"/>
                  <a:pt x="1616853" y="458"/>
                </a:cubicBezTo>
                <a:close/>
              </a:path>
            </a:pathLst>
          </a:cu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5_空白">
    <p:spTree>
      <p:nvGrpSpPr>
        <p:cNvPr id="1" name=""/>
        <p:cNvGrpSpPr/>
        <p:nvPr/>
      </p:nvGrpSpPr>
      <p:grpSpPr>
        <a:xfrm>
          <a:off x="0" y="0"/>
          <a:ext cx="0" cy="0"/>
          <a:chOff x="0" y="0"/>
          <a:chExt cx="0" cy="0"/>
        </a:xfrm>
      </p:grpSpPr>
      <p:pic>
        <p:nvPicPr>
          <p:cNvPr id="3" name="图片 2"/>
          <p:cNvPicPr>
            <a:picLocks noChangeAspect="1"/>
          </p:cNvPicPr>
          <p:nvPr userDrawn="1"/>
        </p:nvPicPr>
        <p:blipFill rotWithShape="1">
          <a:blip r:embed="rId2" cstate="hqprint"/>
          <a:srcRect/>
          <a:stretch>
            <a:fillRect/>
          </a:stretch>
        </p:blipFill>
        <p:spPr>
          <a:xfrm flipH="1" flipV="1">
            <a:off x="-1" y="3322320"/>
            <a:ext cx="5000373" cy="3535680"/>
          </a:xfrm>
          <a:prstGeom prst="rect">
            <a:avLst/>
          </a:prstGeom>
        </p:spPr>
      </p:pic>
      <p:pic>
        <p:nvPicPr>
          <p:cNvPr id="5" name="图片 4"/>
          <p:cNvPicPr>
            <a:picLocks noChangeAspect="1"/>
          </p:cNvPicPr>
          <p:nvPr userDrawn="1"/>
        </p:nvPicPr>
        <p:blipFill rotWithShape="1">
          <a:blip r:embed="rId3" cstate="hqprint"/>
          <a:srcRect b="-559"/>
          <a:stretch>
            <a:fillRect/>
          </a:stretch>
        </p:blipFill>
        <p:spPr>
          <a:xfrm flipH="1" flipV="1">
            <a:off x="7191626" y="-25402"/>
            <a:ext cx="5000373" cy="3535680"/>
          </a:xfrm>
          <a:prstGeom prst="rect">
            <a:avLst/>
          </a:prstGeom>
        </p:spPr>
      </p:pic>
      <p:pic>
        <p:nvPicPr>
          <p:cNvPr id="2" name="图片 1"/>
          <p:cNvPicPr>
            <a:picLocks noChangeAspect="1"/>
          </p:cNvPicPr>
          <p:nvPr userDrawn="1"/>
        </p:nvPicPr>
        <p:blipFill>
          <a:blip r:embed="rId4" cstate="hqprint"/>
          <a:srcRect/>
          <a:stretch>
            <a:fillRect/>
          </a:stretch>
        </p:blipFill>
        <p:spPr>
          <a:xfrm>
            <a:off x="9854636" y="3874413"/>
            <a:ext cx="2147118" cy="3265219"/>
          </a:xfrm>
          <a:custGeom>
            <a:avLst/>
            <a:gdLst>
              <a:gd name="connsiteX0" fmla="*/ 12938 w 2003774"/>
              <a:gd name="connsiteY0" fmla="*/ 1390116 h 3047230"/>
              <a:gd name="connsiteX1" fmla="*/ 26268 w 2003774"/>
              <a:gd name="connsiteY1" fmla="*/ 1402631 h 3047230"/>
              <a:gd name="connsiteX2" fmla="*/ 27730 w 2003774"/>
              <a:gd name="connsiteY2" fmla="*/ 1409625 h 3047230"/>
              <a:gd name="connsiteX3" fmla="*/ 21171 w 2003774"/>
              <a:gd name="connsiteY3" fmla="*/ 1418203 h 3047230"/>
              <a:gd name="connsiteX4" fmla="*/ 12938 w 2003774"/>
              <a:gd name="connsiteY4" fmla="*/ 1390116 h 3047230"/>
              <a:gd name="connsiteX5" fmla="*/ 1401021 w 2003774"/>
              <a:gd name="connsiteY5" fmla="*/ 1202 h 3047230"/>
              <a:gd name="connsiteX6" fmla="*/ 1633602 w 2003774"/>
              <a:gd name="connsiteY6" fmla="*/ 56008 h 3047230"/>
              <a:gd name="connsiteX7" fmla="*/ 1989202 w 2003774"/>
              <a:gd name="connsiteY7" fmla="*/ 602108 h 3047230"/>
              <a:gd name="connsiteX8" fmla="*/ 1925702 w 2003774"/>
              <a:gd name="connsiteY8" fmla="*/ 1605408 h 3047230"/>
              <a:gd name="connsiteX9" fmla="*/ 1836802 w 2003774"/>
              <a:gd name="connsiteY9" fmla="*/ 2367408 h 3047230"/>
              <a:gd name="connsiteX10" fmla="*/ 1290702 w 2003774"/>
              <a:gd name="connsiteY10" fmla="*/ 2862708 h 3047230"/>
              <a:gd name="connsiteX11" fmla="*/ 490602 w 2003774"/>
              <a:gd name="connsiteY11" fmla="*/ 3040508 h 3047230"/>
              <a:gd name="connsiteX12" fmla="*/ 46102 w 2003774"/>
              <a:gd name="connsiteY12" fmla="*/ 2659508 h 3047230"/>
              <a:gd name="connsiteX13" fmla="*/ 33402 w 2003774"/>
              <a:gd name="connsiteY13" fmla="*/ 1478408 h 3047230"/>
              <a:gd name="connsiteX14" fmla="*/ 29756 w 2003774"/>
              <a:gd name="connsiteY14" fmla="*/ 1419311 h 3047230"/>
              <a:gd name="connsiteX15" fmla="*/ 27730 w 2003774"/>
              <a:gd name="connsiteY15" fmla="*/ 1409625 h 3047230"/>
              <a:gd name="connsiteX16" fmla="*/ 33402 w 2003774"/>
              <a:gd name="connsiteY16" fmla="*/ 1402208 h 3047230"/>
              <a:gd name="connsiteX17" fmla="*/ 477902 w 2003774"/>
              <a:gd name="connsiteY17" fmla="*/ 843408 h 3047230"/>
              <a:gd name="connsiteX18" fmla="*/ 973202 w 2003774"/>
              <a:gd name="connsiteY18" fmla="*/ 106808 h 3047230"/>
              <a:gd name="connsiteX19" fmla="*/ 1401021 w 2003774"/>
              <a:gd name="connsiteY19" fmla="*/ 1202 h 3047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03774" h="3047230">
                <a:moveTo>
                  <a:pt x="12938" y="1390116"/>
                </a:moveTo>
                <a:cubicBezTo>
                  <a:pt x="17465" y="1387232"/>
                  <a:pt x="22383" y="1389660"/>
                  <a:pt x="26268" y="1402631"/>
                </a:cubicBezTo>
                <a:lnTo>
                  <a:pt x="27730" y="1409625"/>
                </a:lnTo>
                <a:lnTo>
                  <a:pt x="21171" y="1418203"/>
                </a:lnTo>
                <a:cubicBezTo>
                  <a:pt x="-10707" y="1455219"/>
                  <a:pt x="-642" y="1398766"/>
                  <a:pt x="12938" y="1390116"/>
                </a:cubicBezTo>
                <a:close/>
                <a:moveTo>
                  <a:pt x="1401021" y="1202"/>
                </a:moveTo>
                <a:cubicBezTo>
                  <a:pt x="1488445" y="6002"/>
                  <a:pt x="1570102" y="25052"/>
                  <a:pt x="1633602" y="56008"/>
                </a:cubicBezTo>
                <a:cubicBezTo>
                  <a:pt x="1802935" y="138558"/>
                  <a:pt x="1940519" y="343875"/>
                  <a:pt x="1989202" y="602108"/>
                </a:cubicBezTo>
                <a:cubicBezTo>
                  <a:pt x="2037885" y="860341"/>
                  <a:pt x="1951102" y="1311191"/>
                  <a:pt x="1925702" y="1605408"/>
                </a:cubicBezTo>
                <a:cubicBezTo>
                  <a:pt x="1900302" y="1899625"/>
                  <a:pt x="1942635" y="2157858"/>
                  <a:pt x="1836802" y="2367408"/>
                </a:cubicBezTo>
                <a:cubicBezTo>
                  <a:pt x="1730969" y="2576958"/>
                  <a:pt x="1515069" y="2750525"/>
                  <a:pt x="1290702" y="2862708"/>
                </a:cubicBezTo>
                <a:cubicBezTo>
                  <a:pt x="1066335" y="2974891"/>
                  <a:pt x="698035" y="3074375"/>
                  <a:pt x="490602" y="3040508"/>
                </a:cubicBezTo>
                <a:cubicBezTo>
                  <a:pt x="283169" y="3006641"/>
                  <a:pt x="122302" y="2919858"/>
                  <a:pt x="46102" y="2659508"/>
                </a:cubicBezTo>
                <a:cubicBezTo>
                  <a:pt x="-30098" y="2399158"/>
                  <a:pt x="35519" y="1687958"/>
                  <a:pt x="33402" y="1478408"/>
                </a:cubicBezTo>
                <a:cubicBezTo>
                  <a:pt x="33138" y="1452214"/>
                  <a:pt x="31782" y="1433032"/>
                  <a:pt x="29756" y="1419311"/>
                </a:cubicBezTo>
                <a:lnTo>
                  <a:pt x="27730" y="1409625"/>
                </a:lnTo>
                <a:lnTo>
                  <a:pt x="33402" y="1402208"/>
                </a:lnTo>
                <a:cubicBezTo>
                  <a:pt x="107485" y="1296375"/>
                  <a:pt x="314919" y="1061425"/>
                  <a:pt x="477902" y="843408"/>
                </a:cubicBezTo>
                <a:cubicBezTo>
                  <a:pt x="640885" y="625391"/>
                  <a:pt x="780585" y="238041"/>
                  <a:pt x="973202" y="106808"/>
                </a:cubicBezTo>
                <a:cubicBezTo>
                  <a:pt x="1093588" y="24788"/>
                  <a:pt x="1255314" y="-6797"/>
                  <a:pt x="1401021" y="1202"/>
                </a:cubicBezTo>
                <a:close/>
              </a:path>
            </a:pathLst>
          </a:custGeom>
        </p:spPr>
      </p:pic>
      <p:sp>
        <p:nvSpPr>
          <p:cNvPr id="7" name="矩形 6"/>
          <p:cNvSpPr/>
          <p:nvPr userDrawn="1"/>
        </p:nvSpPr>
        <p:spPr>
          <a:xfrm>
            <a:off x="1092200" y="2120900"/>
            <a:ext cx="10007600" cy="3829050"/>
          </a:xfrm>
          <a:prstGeom prst="rect">
            <a:avLst/>
          </a:prstGeom>
          <a:solidFill>
            <a:schemeClr val="bg1"/>
          </a:solidFill>
          <a:ln>
            <a:noFill/>
          </a:ln>
          <a:effectLst>
            <a:outerShdw blurRad="50800" dist="38100" dir="2700000" algn="tl" rotWithShape="0">
              <a:schemeClr val="tx1">
                <a:lumMod val="50000"/>
                <a:lumOff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reserve="1">
  <p:cSld name="6_空白">
    <p:spTree>
      <p:nvGrpSpPr>
        <p:cNvPr id="1" name=""/>
        <p:cNvGrpSpPr/>
        <p:nvPr/>
      </p:nvGrpSpPr>
      <p:grpSpPr>
        <a:xfrm>
          <a:off x="0" y="0"/>
          <a:ext cx="0" cy="0"/>
          <a:chOff x="0" y="0"/>
          <a:chExt cx="0" cy="0"/>
        </a:xfrm>
      </p:grpSpPr>
      <p:pic>
        <p:nvPicPr>
          <p:cNvPr id="3" name="图片 2"/>
          <p:cNvPicPr>
            <a:picLocks noChangeAspect="1"/>
          </p:cNvPicPr>
          <p:nvPr userDrawn="1"/>
        </p:nvPicPr>
        <p:blipFill rotWithShape="1">
          <a:blip r:embed="rId2" cstate="hqprint"/>
          <a:srcRect/>
          <a:stretch>
            <a:fillRect/>
          </a:stretch>
        </p:blipFill>
        <p:spPr>
          <a:xfrm flipH="1" flipV="1">
            <a:off x="-1" y="3322320"/>
            <a:ext cx="5000373" cy="3535680"/>
          </a:xfrm>
          <a:prstGeom prst="rect">
            <a:avLst/>
          </a:prstGeom>
        </p:spPr>
      </p:pic>
      <p:pic>
        <p:nvPicPr>
          <p:cNvPr id="5" name="图片 4"/>
          <p:cNvPicPr>
            <a:picLocks noChangeAspect="1"/>
          </p:cNvPicPr>
          <p:nvPr userDrawn="1"/>
        </p:nvPicPr>
        <p:blipFill rotWithShape="1">
          <a:blip r:embed="rId3" cstate="hqprint"/>
          <a:srcRect b="-559"/>
          <a:stretch>
            <a:fillRect/>
          </a:stretch>
        </p:blipFill>
        <p:spPr>
          <a:xfrm flipH="1" flipV="1">
            <a:off x="7191626" y="-25402"/>
            <a:ext cx="5000373" cy="3535680"/>
          </a:xfrm>
          <a:prstGeom prst="rect">
            <a:avLst/>
          </a:prstGeom>
        </p:spPr>
      </p:pic>
      <p:pic>
        <p:nvPicPr>
          <p:cNvPr id="7" name="图片 6"/>
          <p:cNvPicPr>
            <a:picLocks noChangeAspect="1"/>
          </p:cNvPicPr>
          <p:nvPr userDrawn="1"/>
        </p:nvPicPr>
        <p:blipFill>
          <a:blip r:embed="rId4" cstate="hqprint"/>
          <a:srcRect/>
          <a:stretch>
            <a:fillRect/>
          </a:stretch>
        </p:blipFill>
        <p:spPr>
          <a:xfrm>
            <a:off x="9854636" y="3874413"/>
            <a:ext cx="2147118" cy="3265219"/>
          </a:xfrm>
          <a:custGeom>
            <a:avLst/>
            <a:gdLst>
              <a:gd name="connsiteX0" fmla="*/ 12938 w 2003774"/>
              <a:gd name="connsiteY0" fmla="*/ 1390116 h 3047230"/>
              <a:gd name="connsiteX1" fmla="*/ 26268 w 2003774"/>
              <a:gd name="connsiteY1" fmla="*/ 1402631 h 3047230"/>
              <a:gd name="connsiteX2" fmla="*/ 27730 w 2003774"/>
              <a:gd name="connsiteY2" fmla="*/ 1409625 h 3047230"/>
              <a:gd name="connsiteX3" fmla="*/ 21171 w 2003774"/>
              <a:gd name="connsiteY3" fmla="*/ 1418203 h 3047230"/>
              <a:gd name="connsiteX4" fmla="*/ 12938 w 2003774"/>
              <a:gd name="connsiteY4" fmla="*/ 1390116 h 3047230"/>
              <a:gd name="connsiteX5" fmla="*/ 1401021 w 2003774"/>
              <a:gd name="connsiteY5" fmla="*/ 1202 h 3047230"/>
              <a:gd name="connsiteX6" fmla="*/ 1633602 w 2003774"/>
              <a:gd name="connsiteY6" fmla="*/ 56008 h 3047230"/>
              <a:gd name="connsiteX7" fmla="*/ 1989202 w 2003774"/>
              <a:gd name="connsiteY7" fmla="*/ 602108 h 3047230"/>
              <a:gd name="connsiteX8" fmla="*/ 1925702 w 2003774"/>
              <a:gd name="connsiteY8" fmla="*/ 1605408 h 3047230"/>
              <a:gd name="connsiteX9" fmla="*/ 1836802 w 2003774"/>
              <a:gd name="connsiteY9" fmla="*/ 2367408 h 3047230"/>
              <a:gd name="connsiteX10" fmla="*/ 1290702 w 2003774"/>
              <a:gd name="connsiteY10" fmla="*/ 2862708 h 3047230"/>
              <a:gd name="connsiteX11" fmla="*/ 490602 w 2003774"/>
              <a:gd name="connsiteY11" fmla="*/ 3040508 h 3047230"/>
              <a:gd name="connsiteX12" fmla="*/ 46102 w 2003774"/>
              <a:gd name="connsiteY12" fmla="*/ 2659508 h 3047230"/>
              <a:gd name="connsiteX13" fmla="*/ 33402 w 2003774"/>
              <a:gd name="connsiteY13" fmla="*/ 1478408 h 3047230"/>
              <a:gd name="connsiteX14" fmla="*/ 29756 w 2003774"/>
              <a:gd name="connsiteY14" fmla="*/ 1419311 h 3047230"/>
              <a:gd name="connsiteX15" fmla="*/ 27730 w 2003774"/>
              <a:gd name="connsiteY15" fmla="*/ 1409625 h 3047230"/>
              <a:gd name="connsiteX16" fmla="*/ 33402 w 2003774"/>
              <a:gd name="connsiteY16" fmla="*/ 1402208 h 3047230"/>
              <a:gd name="connsiteX17" fmla="*/ 477902 w 2003774"/>
              <a:gd name="connsiteY17" fmla="*/ 843408 h 3047230"/>
              <a:gd name="connsiteX18" fmla="*/ 973202 w 2003774"/>
              <a:gd name="connsiteY18" fmla="*/ 106808 h 3047230"/>
              <a:gd name="connsiteX19" fmla="*/ 1401021 w 2003774"/>
              <a:gd name="connsiteY19" fmla="*/ 1202 h 3047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03774" h="3047230">
                <a:moveTo>
                  <a:pt x="12938" y="1390116"/>
                </a:moveTo>
                <a:cubicBezTo>
                  <a:pt x="17465" y="1387232"/>
                  <a:pt x="22383" y="1389660"/>
                  <a:pt x="26268" y="1402631"/>
                </a:cubicBezTo>
                <a:lnTo>
                  <a:pt x="27730" y="1409625"/>
                </a:lnTo>
                <a:lnTo>
                  <a:pt x="21171" y="1418203"/>
                </a:lnTo>
                <a:cubicBezTo>
                  <a:pt x="-10707" y="1455219"/>
                  <a:pt x="-642" y="1398766"/>
                  <a:pt x="12938" y="1390116"/>
                </a:cubicBezTo>
                <a:close/>
                <a:moveTo>
                  <a:pt x="1401021" y="1202"/>
                </a:moveTo>
                <a:cubicBezTo>
                  <a:pt x="1488445" y="6002"/>
                  <a:pt x="1570102" y="25052"/>
                  <a:pt x="1633602" y="56008"/>
                </a:cubicBezTo>
                <a:cubicBezTo>
                  <a:pt x="1802935" y="138558"/>
                  <a:pt x="1940519" y="343875"/>
                  <a:pt x="1989202" y="602108"/>
                </a:cubicBezTo>
                <a:cubicBezTo>
                  <a:pt x="2037885" y="860341"/>
                  <a:pt x="1951102" y="1311191"/>
                  <a:pt x="1925702" y="1605408"/>
                </a:cubicBezTo>
                <a:cubicBezTo>
                  <a:pt x="1900302" y="1899625"/>
                  <a:pt x="1942635" y="2157858"/>
                  <a:pt x="1836802" y="2367408"/>
                </a:cubicBezTo>
                <a:cubicBezTo>
                  <a:pt x="1730969" y="2576958"/>
                  <a:pt x="1515069" y="2750525"/>
                  <a:pt x="1290702" y="2862708"/>
                </a:cubicBezTo>
                <a:cubicBezTo>
                  <a:pt x="1066335" y="2974891"/>
                  <a:pt x="698035" y="3074375"/>
                  <a:pt x="490602" y="3040508"/>
                </a:cubicBezTo>
                <a:cubicBezTo>
                  <a:pt x="283169" y="3006641"/>
                  <a:pt x="122302" y="2919858"/>
                  <a:pt x="46102" y="2659508"/>
                </a:cubicBezTo>
                <a:cubicBezTo>
                  <a:pt x="-30098" y="2399158"/>
                  <a:pt x="35519" y="1687958"/>
                  <a:pt x="33402" y="1478408"/>
                </a:cubicBezTo>
                <a:cubicBezTo>
                  <a:pt x="33138" y="1452214"/>
                  <a:pt x="31782" y="1433032"/>
                  <a:pt x="29756" y="1419311"/>
                </a:cubicBezTo>
                <a:lnTo>
                  <a:pt x="27730" y="1409625"/>
                </a:lnTo>
                <a:lnTo>
                  <a:pt x="33402" y="1402208"/>
                </a:lnTo>
                <a:cubicBezTo>
                  <a:pt x="107485" y="1296375"/>
                  <a:pt x="314919" y="1061425"/>
                  <a:pt x="477902" y="843408"/>
                </a:cubicBezTo>
                <a:cubicBezTo>
                  <a:pt x="640885" y="625391"/>
                  <a:pt x="780585" y="238041"/>
                  <a:pt x="973202" y="106808"/>
                </a:cubicBezTo>
                <a:cubicBezTo>
                  <a:pt x="1093588" y="24788"/>
                  <a:pt x="1255314" y="-6797"/>
                  <a:pt x="1401021" y="1202"/>
                </a:cubicBezTo>
                <a:close/>
              </a:path>
            </a:pathLst>
          </a:custGeom>
        </p:spPr>
      </p:pic>
      <p:pic>
        <p:nvPicPr>
          <p:cNvPr id="9" name="图片 8"/>
          <p:cNvPicPr>
            <a:picLocks noChangeAspect="1"/>
          </p:cNvPicPr>
          <p:nvPr userDrawn="1"/>
        </p:nvPicPr>
        <p:blipFill rotWithShape="1">
          <a:blip r:embed="rId5" cstate="hqprint"/>
          <a:srcRect/>
          <a:stretch>
            <a:fillRect/>
          </a:stretch>
        </p:blipFill>
        <p:spPr>
          <a:xfrm rot="3062413">
            <a:off x="731838" y="109323"/>
            <a:ext cx="1988502" cy="2584187"/>
          </a:xfrm>
          <a:custGeom>
            <a:avLst/>
            <a:gdLst>
              <a:gd name="connsiteX0" fmla="*/ 14235 w 2160240"/>
              <a:gd name="connsiteY0" fmla="*/ 1513792 h 2658118"/>
              <a:gd name="connsiteX1" fmla="*/ 20948 w 2160240"/>
              <a:gd name="connsiteY1" fmla="*/ 1515469 h 2658118"/>
              <a:gd name="connsiteX2" fmla="*/ 18402 w 2160240"/>
              <a:gd name="connsiteY2" fmla="*/ 1519745 h 2658118"/>
              <a:gd name="connsiteX3" fmla="*/ 14235 w 2160240"/>
              <a:gd name="connsiteY3" fmla="*/ 1513792 h 2658118"/>
              <a:gd name="connsiteX4" fmla="*/ 1616853 w 2160240"/>
              <a:gd name="connsiteY4" fmla="*/ 458 h 2658118"/>
              <a:gd name="connsiteX5" fmla="*/ 2094157 w 2160240"/>
              <a:gd name="connsiteY5" fmla="*/ 95956 h 2658118"/>
              <a:gd name="connsiteX6" fmla="*/ 2119557 w 2160240"/>
              <a:gd name="connsiteY6" fmla="*/ 540456 h 2658118"/>
              <a:gd name="connsiteX7" fmla="*/ 2106857 w 2160240"/>
              <a:gd name="connsiteY7" fmla="*/ 1975556 h 2658118"/>
              <a:gd name="connsiteX8" fmla="*/ 1763957 w 2160240"/>
              <a:gd name="connsiteY8" fmla="*/ 2648656 h 2658118"/>
              <a:gd name="connsiteX9" fmla="*/ 1306757 w 2160240"/>
              <a:gd name="connsiteY9" fmla="*/ 2331156 h 2658118"/>
              <a:gd name="connsiteX10" fmla="*/ 633657 w 2160240"/>
              <a:gd name="connsiteY10" fmla="*/ 1785056 h 2658118"/>
              <a:gd name="connsiteX11" fmla="*/ 62157 w 2160240"/>
              <a:gd name="connsiteY11" fmla="*/ 1531056 h 2658118"/>
              <a:gd name="connsiteX12" fmla="*/ 31610 w 2160240"/>
              <a:gd name="connsiteY12" fmla="*/ 1518133 h 2658118"/>
              <a:gd name="connsiteX13" fmla="*/ 20948 w 2160240"/>
              <a:gd name="connsiteY13" fmla="*/ 1515469 h 2658118"/>
              <a:gd name="connsiteX14" fmla="*/ 23350 w 2160240"/>
              <a:gd name="connsiteY14" fmla="*/ 1511436 h 2658118"/>
              <a:gd name="connsiteX15" fmla="*/ 24057 w 2160240"/>
              <a:gd name="connsiteY15" fmla="*/ 1492956 h 2658118"/>
              <a:gd name="connsiteX16" fmla="*/ 24057 w 2160240"/>
              <a:gd name="connsiteY16" fmla="*/ 1137356 h 2658118"/>
              <a:gd name="connsiteX17" fmla="*/ 316157 w 2160240"/>
              <a:gd name="connsiteY17" fmla="*/ 743656 h 2658118"/>
              <a:gd name="connsiteX18" fmla="*/ 900357 w 2160240"/>
              <a:gd name="connsiteY18" fmla="*/ 502356 h 2658118"/>
              <a:gd name="connsiteX19" fmla="*/ 1319457 w 2160240"/>
              <a:gd name="connsiteY19" fmla="*/ 32456 h 2658118"/>
              <a:gd name="connsiteX20" fmla="*/ 1616853 w 2160240"/>
              <a:gd name="connsiteY20" fmla="*/ 458 h 2658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60240" h="2658118">
                <a:moveTo>
                  <a:pt x="14235" y="1513792"/>
                </a:moveTo>
                <a:lnTo>
                  <a:pt x="20948" y="1515469"/>
                </a:lnTo>
                <a:lnTo>
                  <a:pt x="18402" y="1519745"/>
                </a:lnTo>
                <a:cubicBezTo>
                  <a:pt x="10266" y="1525434"/>
                  <a:pt x="-1442" y="1512337"/>
                  <a:pt x="14235" y="1513792"/>
                </a:cubicBezTo>
                <a:close/>
                <a:moveTo>
                  <a:pt x="1616853" y="458"/>
                </a:moveTo>
                <a:cubicBezTo>
                  <a:pt x="1806754" y="5006"/>
                  <a:pt x="2010814" y="43039"/>
                  <a:pt x="2094157" y="95956"/>
                </a:cubicBezTo>
                <a:cubicBezTo>
                  <a:pt x="2227507" y="180623"/>
                  <a:pt x="2117440" y="227189"/>
                  <a:pt x="2119557" y="540456"/>
                </a:cubicBezTo>
                <a:cubicBezTo>
                  <a:pt x="2121674" y="853723"/>
                  <a:pt x="2166124" y="1624189"/>
                  <a:pt x="2106857" y="1975556"/>
                </a:cubicBezTo>
                <a:cubicBezTo>
                  <a:pt x="2047590" y="2326923"/>
                  <a:pt x="1897307" y="2589389"/>
                  <a:pt x="1763957" y="2648656"/>
                </a:cubicBezTo>
                <a:cubicBezTo>
                  <a:pt x="1630607" y="2707923"/>
                  <a:pt x="1495140" y="2475089"/>
                  <a:pt x="1306757" y="2331156"/>
                </a:cubicBezTo>
                <a:cubicBezTo>
                  <a:pt x="1118374" y="2187223"/>
                  <a:pt x="841090" y="1918406"/>
                  <a:pt x="633657" y="1785056"/>
                </a:cubicBezTo>
                <a:cubicBezTo>
                  <a:pt x="426224" y="1651706"/>
                  <a:pt x="163757" y="1579739"/>
                  <a:pt x="62157" y="1531056"/>
                </a:cubicBezTo>
                <a:cubicBezTo>
                  <a:pt x="49457" y="1524971"/>
                  <a:pt x="39436" y="1520837"/>
                  <a:pt x="31610" y="1518133"/>
                </a:cubicBezTo>
                <a:lnTo>
                  <a:pt x="20948" y="1515469"/>
                </a:lnTo>
                <a:lnTo>
                  <a:pt x="23350" y="1511436"/>
                </a:lnTo>
                <a:cubicBezTo>
                  <a:pt x="24454" y="1507144"/>
                  <a:pt x="24851" y="1501158"/>
                  <a:pt x="24057" y="1492956"/>
                </a:cubicBezTo>
                <a:cubicBezTo>
                  <a:pt x="17707" y="1427339"/>
                  <a:pt x="-26743" y="1260123"/>
                  <a:pt x="24057" y="1137356"/>
                </a:cubicBezTo>
                <a:cubicBezTo>
                  <a:pt x="74857" y="1014589"/>
                  <a:pt x="170107" y="849489"/>
                  <a:pt x="316157" y="743656"/>
                </a:cubicBezTo>
                <a:cubicBezTo>
                  <a:pt x="462207" y="637823"/>
                  <a:pt x="733141" y="620889"/>
                  <a:pt x="900357" y="502356"/>
                </a:cubicBezTo>
                <a:cubicBezTo>
                  <a:pt x="1067573" y="383823"/>
                  <a:pt x="1120490" y="100189"/>
                  <a:pt x="1319457" y="32456"/>
                </a:cubicBezTo>
                <a:cubicBezTo>
                  <a:pt x="1394070" y="7056"/>
                  <a:pt x="1502913" y="-2270"/>
                  <a:pt x="1616853" y="458"/>
                </a:cubicBezTo>
                <a:close/>
              </a:path>
            </a:pathLst>
          </a:custGeom>
        </p:spPr>
      </p:pic>
      <p:sp>
        <p:nvSpPr>
          <p:cNvPr id="2" name="矩形 1"/>
          <p:cNvSpPr/>
          <p:nvPr userDrawn="1"/>
        </p:nvSpPr>
        <p:spPr>
          <a:xfrm>
            <a:off x="1092200" y="908050"/>
            <a:ext cx="10007600" cy="5041900"/>
          </a:xfrm>
          <a:prstGeom prst="rect">
            <a:avLst/>
          </a:prstGeom>
          <a:solidFill>
            <a:schemeClr val="bg1"/>
          </a:solidFill>
          <a:ln>
            <a:noFill/>
          </a:ln>
          <a:effectLst>
            <a:outerShdw blurRad="50800" dist="38100" dir="2700000" algn="tl" rotWithShape="0">
              <a:schemeClr val="tx1">
                <a:lumMod val="50000"/>
                <a:lumOff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7_空白">
    <p:spTree>
      <p:nvGrpSpPr>
        <p:cNvPr id="1" name=""/>
        <p:cNvGrpSpPr/>
        <p:nvPr/>
      </p:nvGrpSpPr>
      <p:grpSpPr>
        <a:xfrm>
          <a:off x="0" y="0"/>
          <a:ext cx="0" cy="0"/>
          <a:chOff x="0" y="0"/>
          <a:chExt cx="0" cy="0"/>
        </a:xfrm>
      </p:grpSpPr>
      <p:pic>
        <p:nvPicPr>
          <p:cNvPr id="3" name="图片 2"/>
          <p:cNvPicPr>
            <a:picLocks noChangeAspect="1"/>
          </p:cNvPicPr>
          <p:nvPr userDrawn="1"/>
        </p:nvPicPr>
        <p:blipFill rotWithShape="1">
          <a:blip r:embed="rId2" cstate="hqprint"/>
          <a:srcRect/>
          <a:stretch>
            <a:fillRect/>
          </a:stretch>
        </p:blipFill>
        <p:spPr>
          <a:xfrm flipH="1" flipV="1">
            <a:off x="-1" y="3322320"/>
            <a:ext cx="5000373" cy="3535680"/>
          </a:xfrm>
          <a:prstGeom prst="rect">
            <a:avLst/>
          </a:prstGeom>
        </p:spPr>
      </p:pic>
      <p:pic>
        <p:nvPicPr>
          <p:cNvPr id="5" name="图片 4"/>
          <p:cNvPicPr>
            <a:picLocks noChangeAspect="1"/>
          </p:cNvPicPr>
          <p:nvPr userDrawn="1"/>
        </p:nvPicPr>
        <p:blipFill rotWithShape="1">
          <a:blip r:embed="rId3" cstate="hqprint"/>
          <a:srcRect b="-559"/>
          <a:stretch>
            <a:fillRect/>
          </a:stretch>
        </p:blipFill>
        <p:spPr>
          <a:xfrm flipH="1" flipV="1">
            <a:off x="7191626" y="-25402"/>
            <a:ext cx="5000373" cy="3535680"/>
          </a:xfrm>
          <a:prstGeom prst="rect">
            <a:avLst/>
          </a:prstGeom>
        </p:spPr>
      </p:pic>
      <p:pic>
        <p:nvPicPr>
          <p:cNvPr id="7" name="图片 6"/>
          <p:cNvPicPr>
            <a:picLocks noChangeAspect="1"/>
          </p:cNvPicPr>
          <p:nvPr userDrawn="1"/>
        </p:nvPicPr>
        <p:blipFill>
          <a:blip r:embed="rId4" cstate="hqprint"/>
          <a:srcRect/>
          <a:stretch>
            <a:fillRect/>
          </a:stretch>
        </p:blipFill>
        <p:spPr>
          <a:xfrm>
            <a:off x="9854636" y="3874413"/>
            <a:ext cx="2147118" cy="3265219"/>
          </a:xfrm>
          <a:custGeom>
            <a:avLst/>
            <a:gdLst>
              <a:gd name="connsiteX0" fmla="*/ 12938 w 2003774"/>
              <a:gd name="connsiteY0" fmla="*/ 1390116 h 3047230"/>
              <a:gd name="connsiteX1" fmla="*/ 26268 w 2003774"/>
              <a:gd name="connsiteY1" fmla="*/ 1402631 h 3047230"/>
              <a:gd name="connsiteX2" fmla="*/ 27730 w 2003774"/>
              <a:gd name="connsiteY2" fmla="*/ 1409625 h 3047230"/>
              <a:gd name="connsiteX3" fmla="*/ 21171 w 2003774"/>
              <a:gd name="connsiteY3" fmla="*/ 1418203 h 3047230"/>
              <a:gd name="connsiteX4" fmla="*/ 12938 w 2003774"/>
              <a:gd name="connsiteY4" fmla="*/ 1390116 h 3047230"/>
              <a:gd name="connsiteX5" fmla="*/ 1401021 w 2003774"/>
              <a:gd name="connsiteY5" fmla="*/ 1202 h 3047230"/>
              <a:gd name="connsiteX6" fmla="*/ 1633602 w 2003774"/>
              <a:gd name="connsiteY6" fmla="*/ 56008 h 3047230"/>
              <a:gd name="connsiteX7" fmla="*/ 1989202 w 2003774"/>
              <a:gd name="connsiteY7" fmla="*/ 602108 h 3047230"/>
              <a:gd name="connsiteX8" fmla="*/ 1925702 w 2003774"/>
              <a:gd name="connsiteY8" fmla="*/ 1605408 h 3047230"/>
              <a:gd name="connsiteX9" fmla="*/ 1836802 w 2003774"/>
              <a:gd name="connsiteY9" fmla="*/ 2367408 h 3047230"/>
              <a:gd name="connsiteX10" fmla="*/ 1290702 w 2003774"/>
              <a:gd name="connsiteY10" fmla="*/ 2862708 h 3047230"/>
              <a:gd name="connsiteX11" fmla="*/ 490602 w 2003774"/>
              <a:gd name="connsiteY11" fmla="*/ 3040508 h 3047230"/>
              <a:gd name="connsiteX12" fmla="*/ 46102 w 2003774"/>
              <a:gd name="connsiteY12" fmla="*/ 2659508 h 3047230"/>
              <a:gd name="connsiteX13" fmla="*/ 33402 w 2003774"/>
              <a:gd name="connsiteY13" fmla="*/ 1478408 h 3047230"/>
              <a:gd name="connsiteX14" fmla="*/ 29756 w 2003774"/>
              <a:gd name="connsiteY14" fmla="*/ 1419311 h 3047230"/>
              <a:gd name="connsiteX15" fmla="*/ 27730 w 2003774"/>
              <a:gd name="connsiteY15" fmla="*/ 1409625 h 3047230"/>
              <a:gd name="connsiteX16" fmla="*/ 33402 w 2003774"/>
              <a:gd name="connsiteY16" fmla="*/ 1402208 h 3047230"/>
              <a:gd name="connsiteX17" fmla="*/ 477902 w 2003774"/>
              <a:gd name="connsiteY17" fmla="*/ 843408 h 3047230"/>
              <a:gd name="connsiteX18" fmla="*/ 973202 w 2003774"/>
              <a:gd name="connsiteY18" fmla="*/ 106808 h 3047230"/>
              <a:gd name="connsiteX19" fmla="*/ 1401021 w 2003774"/>
              <a:gd name="connsiteY19" fmla="*/ 1202 h 3047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003774" h="3047230">
                <a:moveTo>
                  <a:pt x="12938" y="1390116"/>
                </a:moveTo>
                <a:cubicBezTo>
                  <a:pt x="17465" y="1387232"/>
                  <a:pt x="22383" y="1389660"/>
                  <a:pt x="26268" y="1402631"/>
                </a:cubicBezTo>
                <a:lnTo>
                  <a:pt x="27730" y="1409625"/>
                </a:lnTo>
                <a:lnTo>
                  <a:pt x="21171" y="1418203"/>
                </a:lnTo>
                <a:cubicBezTo>
                  <a:pt x="-10707" y="1455219"/>
                  <a:pt x="-642" y="1398766"/>
                  <a:pt x="12938" y="1390116"/>
                </a:cubicBezTo>
                <a:close/>
                <a:moveTo>
                  <a:pt x="1401021" y="1202"/>
                </a:moveTo>
                <a:cubicBezTo>
                  <a:pt x="1488445" y="6002"/>
                  <a:pt x="1570102" y="25052"/>
                  <a:pt x="1633602" y="56008"/>
                </a:cubicBezTo>
                <a:cubicBezTo>
                  <a:pt x="1802935" y="138558"/>
                  <a:pt x="1940519" y="343875"/>
                  <a:pt x="1989202" y="602108"/>
                </a:cubicBezTo>
                <a:cubicBezTo>
                  <a:pt x="2037885" y="860341"/>
                  <a:pt x="1951102" y="1311191"/>
                  <a:pt x="1925702" y="1605408"/>
                </a:cubicBezTo>
                <a:cubicBezTo>
                  <a:pt x="1900302" y="1899625"/>
                  <a:pt x="1942635" y="2157858"/>
                  <a:pt x="1836802" y="2367408"/>
                </a:cubicBezTo>
                <a:cubicBezTo>
                  <a:pt x="1730969" y="2576958"/>
                  <a:pt x="1515069" y="2750525"/>
                  <a:pt x="1290702" y="2862708"/>
                </a:cubicBezTo>
                <a:cubicBezTo>
                  <a:pt x="1066335" y="2974891"/>
                  <a:pt x="698035" y="3074375"/>
                  <a:pt x="490602" y="3040508"/>
                </a:cubicBezTo>
                <a:cubicBezTo>
                  <a:pt x="283169" y="3006641"/>
                  <a:pt x="122302" y="2919858"/>
                  <a:pt x="46102" y="2659508"/>
                </a:cubicBezTo>
                <a:cubicBezTo>
                  <a:pt x="-30098" y="2399158"/>
                  <a:pt x="35519" y="1687958"/>
                  <a:pt x="33402" y="1478408"/>
                </a:cubicBezTo>
                <a:cubicBezTo>
                  <a:pt x="33138" y="1452214"/>
                  <a:pt x="31782" y="1433032"/>
                  <a:pt x="29756" y="1419311"/>
                </a:cubicBezTo>
                <a:lnTo>
                  <a:pt x="27730" y="1409625"/>
                </a:lnTo>
                <a:lnTo>
                  <a:pt x="33402" y="1402208"/>
                </a:lnTo>
                <a:cubicBezTo>
                  <a:pt x="107485" y="1296375"/>
                  <a:pt x="314919" y="1061425"/>
                  <a:pt x="477902" y="843408"/>
                </a:cubicBezTo>
                <a:cubicBezTo>
                  <a:pt x="640885" y="625391"/>
                  <a:pt x="780585" y="238041"/>
                  <a:pt x="973202" y="106808"/>
                </a:cubicBezTo>
                <a:cubicBezTo>
                  <a:pt x="1093588" y="24788"/>
                  <a:pt x="1255314" y="-6797"/>
                  <a:pt x="1401021" y="1202"/>
                </a:cubicBezTo>
                <a:close/>
              </a:path>
            </a:pathLst>
          </a:custGeom>
        </p:spPr>
      </p:pic>
      <p:pic>
        <p:nvPicPr>
          <p:cNvPr id="9" name="图片 8"/>
          <p:cNvPicPr>
            <a:picLocks noChangeAspect="1"/>
          </p:cNvPicPr>
          <p:nvPr userDrawn="1"/>
        </p:nvPicPr>
        <p:blipFill rotWithShape="1">
          <a:blip r:embed="rId5" cstate="hqprint"/>
          <a:srcRect/>
          <a:stretch>
            <a:fillRect/>
          </a:stretch>
        </p:blipFill>
        <p:spPr>
          <a:xfrm rot="3062413">
            <a:off x="547389" y="-563431"/>
            <a:ext cx="1988502" cy="2584187"/>
          </a:xfrm>
          <a:custGeom>
            <a:avLst/>
            <a:gdLst>
              <a:gd name="connsiteX0" fmla="*/ 14235 w 2160240"/>
              <a:gd name="connsiteY0" fmla="*/ 1513792 h 2658118"/>
              <a:gd name="connsiteX1" fmla="*/ 20948 w 2160240"/>
              <a:gd name="connsiteY1" fmla="*/ 1515469 h 2658118"/>
              <a:gd name="connsiteX2" fmla="*/ 18402 w 2160240"/>
              <a:gd name="connsiteY2" fmla="*/ 1519745 h 2658118"/>
              <a:gd name="connsiteX3" fmla="*/ 14235 w 2160240"/>
              <a:gd name="connsiteY3" fmla="*/ 1513792 h 2658118"/>
              <a:gd name="connsiteX4" fmla="*/ 1616853 w 2160240"/>
              <a:gd name="connsiteY4" fmla="*/ 458 h 2658118"/>
              <a:gd name="connsiteX5" fmla="*/ 2094157 w 2160240"/>
              <a:gd name="connsiteY5" fmla="*/ 95956 h 2658118"/>
              <a:gd name="connsiteX6" fmla="*/ 2119557 w 2160240"/>
              <a:gd name="connsiteY6" fmla="*/ 540456 h 2658118"/>
              <a:gd name="connsiteX7" fmla="*/ 2106857 w 2160240"/>
              <a:gd name="connsiteY7" fmla="*/ 1975556 h 2658118"/>
              <a:gd name="connsiteX8" fmla="*/ 1763957 w 2160240"/>
              <a:gd name="connsiteY8" fmla="*/ 2648656 h 2658118"/>
              <a:gd name="connsiteX9" fmla="*/ 1306757 w 2160240"/>
              <a:gd name="connsiteY9" fmla="*/ 2331156 h 2658118"/>
              <a:gd name="connsiteX10" fmla="*/ 633657 w 2160240"/>
              <a:gd name="connsiteY10" fmla="*/ 1785056 h 2658118"/>
              <a:gd name="connsiteX11" fmla="*/ 62157 w 2160240"/>
              <a:gd name="connsiteY11" fmla="*/ 1531056 h 2658118"/>
              <a:gd name="connsiteX12" fmla="*/ 31610 w 2160240"/>
              <a:gd name="connsiteY12" fmla="*/ 1518133 h 2658118"/>
              <a:gd name="connsiteX13" fmla="*/ 20948 w 2160240"/>
              <a:gd name="connsiteY13" fmla="*/ 1515469 h 2658118"/>
              <a:gd name="connsiteX14" fmla="*/ 23350 w 2160240"/>
              <a:gd name="connsiteY14" fmla="*/ 1511436 h 2658118"/>
              <a:gd name="connsiteX15" fmla="*/ 24057 w 2160240"/>
              <a:gd name="connsiteY15" fmla="*/ 1492956 h 2658118"/>
              <a:gd name="connsiteX16" fmla="*/ 24057 w 2160240"/>
              <a:gd name="connsiteY16" fmla="*/ 1137356 h 2658118"/>
              <a:gd name="connsiteX17" fmla="*/ 316157 w 2160240"/>
              <a:gd name="connsiteY17" fmla="*/ 743656 h 2658118"/>
              <a:gd name="connsiteX18" fmla="*/ 900357 w 2160240"/>
              <a:gd name="connsiteY18" fmla="*/ 502356 h 2658118"/>
              <a:gd name="connsiteX19" fmla="*/ 1319457 w 2160240"/>
              <a:gd name="connsiteY19" fmla="*/ 32456 h 2658118"/>
              <a:gd name="connsiteX20" fmla="*/ 1616853 w 2160240"/>
              <a:gd name="connsiteY20" fmla="*/ 458 h 2658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60240" h="2658118">
                <a:moveTo>
                  <a:pt x="14235" y="1513792"/>
                </a:moveTo>
                <a:lnTo>
                  <a:pt x="20948" y="1515469"/>
                </a:lnTo>
                <a:lnTo>
                  <a:pt x="18402" y="1519745"/>
                </a:lnTo>
                <a:cubicBezTo>
                  <a:pt x="10266" y="1525434"/>
                  <a:pt x="-1442" y="1512337"/>
                  <a:pt x="14235" y="1513792"/>
                </a:cubicBezTo>
                <a:close/>
                <a:moveTo>
                  <a:pt x="1616853" y="458"/>
                </a:moveTo>
                <a:cubicBezTo>
                  <a:pt x="1806754" y="5006"/>
                  <a:pt x="2010814" y="43039"/>
                  <a:pt x="2094157" y="95956"/>
                </a:cubicBezTo>
                <a:cubicBezTo>
                  <a:pt x="2227507" y="180623"/>
                  <a:pt x="2117440" y="227189"/>
                  <a:pt x="2119557" y="540456"/>
                </a:cubicBezTo>
                <a:cubicBezTo>
                  <a:pt x="2121674" y="853723"/>
                  <a:pt x="2166124" y="1624189"/>
                  <a:pt x="2106857" y="1975556"/>
                </a:cubicBezTo>
                <a:cubicBezTo>
                  <a:pt x="2047590" y="2326923"/>
                  <a:pt x="1897307" y="2589389"/>
                  <a:pt x="1763957" y="2648656"/>
                </a:cubicBezTo>
                <a:cubicBezTo>
                  <a:pt x="1630607" y="2707923"/>
                  <a:pt x="1495140" y="2475089"/>
                  <a:pt x="1306757" y="2331156"/>
                </a:cubicBezTo>
                <a:cubicBezTo>
                  <a:pt x="1118374" y="2187223"/>
                  <a:pt x="841090" y="1918406"/>
                  <a:pt x="633657" y="1785056"/>
                </a:cubicBezTo>
                <a:cubicBezTo>
                  <a:pt x="426224" y="1651706"/>
                  <a:pt x="163757" y="1579739"/>
                  <a:pt x="62157" y="1531056"/>
                </a:cubicBezTo>
                <a:cubicBezTo>
                  <a:pt x="49457" y="1524971"/>
                  <a:pt x="39436" y="1520837"/>
                  <a:pt x="31610" y="1518133"/>
                </a:cubicBezTo>
                <a:lnTo>
                  <a:pt x="20948" y="1515469"/>
                </a:lnTo>
                <a:lnTo>
                  <a:pt x="23350" y="1511436"/>
                </a:lnTo>
                <a:cubicBezTo>
                  <a:pt x="24454" y="1507144"/>
                  <a:pt x="24851" y="1501158"/>
                  <a:pt x="24057" y="1492956"/>
                </a:cubicBezTo>
                <a:cubicBezTo>
                  <a:pt x="17707" y="1427339"/>
                  <a:pt x="-26743" y="1260123"/>
                  <a:pt x="24057" y="1137356"/>
                </a:cubicBezTo>
                <a:cubicBezTo>
                  <a:pt x="74857" y="1014589"/>
                  <a:pt x="170107" y="849489"/>
                  <a:pt x="316157" y="743656"/>
                </a:cubicBezTo>
                <a:cubicBezTo>
                  <a:pt x="462207" y="637823"/>
                  <a:pt x="733141" y="620889"/>
                  <a:pt x="900357" y="502356"/>
                </a:cubicBezTo>
                <a:cubicBezTo>
                  <a:pt x="1067573" y="383823"/>
                  <a:pt x="1120490" y="100189"/>
                  <a:pt x="1319457" y="32456"/>
                </a:cubicBezTo>
                <a:cubicBezTo>
                  <a:pt x="1394070" y="7056"/>
                  <a:pt x="1502913" y="-2270"/>
                  <a:pt x="1616853" y="458"/>
                </a:cubicBezTo>
                <a:close/>
              </a:path>
            </a:pathLst>
          </a:custGeom>
        </p:spPr>
      </p:pic>
      <p:sp>
        <p:nvSpPr>
          <p:cNvPr id="2" name="矩形 1"/>
          <p:cNvSpPr/>
          <p:nvPr userDrawn="1"/>
        </p:nvSpPr>
        <p:spPr>
          <a:xfrm>
            <a:off x="371475" y="368300"/>
            <a:ext cx="11449050" cy="6121400"/>
          </a:xfrm>
          <a:prstGeom prst="rect">
            <a:avLst/>
          </a:prstGeom>
          <a:solidFill>
            <a:schemeClr val="bg1"/>
          </a:solidFill>
          <a:ln>
            <a:noFill/>
          </a:ln>
          <a:effectLst>
            <a:outerShdw blurRad="50800" dist="38100" dir="2700000" algn="tl" rotWithShape="0">
              <a:schemeClr val="tx1">
                <a:lumMod val="50000"/>
                <a:lumOff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8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3F2EE"/>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hemeOverride" Target="../theme/themeOverr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hemeOverride" Target="../theme/themeOverride2.xml"/><Relationship Id="rId1"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hemeOverride" Target="../theme/themeOverr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hemeOverride" Target="../theme/themeOverride4.xml"/><Relationship Id="rId1"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hemeOverride" Target="../theme/themeOverride5.xml"/><Relationship Id="rId1" Type="http://schemas.openxmlformats.org/officeDocument/2006/relationships/image" Target="../media/image5.jpeg"/></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hemeOverride" Target="../theme/themeOverride6.xml"/></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4.xml"/><Relationship Id="rId4" Type="http://schemas.openxmlformats.org/officeDocument/2006/relationships/themeOverride" Target="../theme/themeOverride7.xml"/><Relationship Id="rId3" Type="http://schemas.openxmlformats.org/officeDocument/2006/relationships/image" Target="../media/image7.jpeg"/><Relationship Id="rId2" Type="http://schemas.openxmlformats.org/officeDocument/2006/relationships/image" Target="../media/image1.svg"/><Relationship Id="rId1" Type="http://schemas.openxmlformats.org/officeDocument/2006/relationships/image" Target="../media/image6.png"/></Relationships>
</file>

<file path=ppt/slides/_rels/slide8.xml.rels><?xml version="1.0" encoding="UTF-8" standalone="yes"?>
<Relationships xmlns="http://schemas.openxmlformats.org/package/2006/relationships"><Relationship Id="rId5" Type="http://schemas.openxmlformats.org/officeDocument/2006/relationships/slideLayout" Target="../slideLayouts/slideLayout4.xml"/><Relationship Id="rId4" Type="http://schemas.openxmlformats.org/officeDocument/2006/relationships/themeOverride" Target="../theme/themeOverride8.xml"/><Relationship Id="rId3" Type="http://schemas.openxmlformats.org/officeDocument/2006/relationships/image" Target="../media/image7.jpeg"/><Relationship Id="rId2" Type="http://schemas.openxmlformats.org/officeDocument/2006/relationships/image" Target="../media/image1.svg"/><Relationship Id="rId1" Type="http://schemas.openxmlformats.org/officeDocument/2006/relationships/image" Target="../media/image6.png"/></Relationships>
</file>

<file path=ppt/slides/_rels/slide9.xml.rels><?xml version="1.0" encoding="UTF-8" standalone="yes"?>
<Relationships xmlns="http://schemas.openxmlformats.org/package/2006/relationships"><Relationship Id="rId5" Type="http://schemas.openxmlformats.org/officeDocument/2006/relationships/slideLayout" Target="../slideLayouts/slideLayout4.xml"/><Relationship Id="rId4" Type="http://schemas.openxmlformats.org/officeDocument/2006/relationships/themeOverride" Target="../theme/themeOverride9.xml"/><Relationship Id="rId3" Type="http://schemas.openxmlformats.org/officeDocument/2006/relationships/image" Target="../media/image7.jpeg"/><Relationship Id="rId2" Type="http://schemas.openxmlformats.org/officeDocument/2006/relationships/image" Target="../media/image1.svg"/><Relationship Id="rId1"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hemeOverride" Target="../theme/themeOverr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6.xml"/><Relationship Id="rId1"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7.xml"/><Relationship Id="rId1"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8.xml"/><Relationship Id="rId1" Type="http://schemas.openxmlformats.org/officeDocument/2006/relationships/image" Target="../media/image8.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9.xml"/><Relationship Id="rId1" Type="http://schemas.openxmlformats.org/officeDocument/2006/relationships/image" Target="../media/image8.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hemeOverride" Target="../theme/themeOverride11.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10.xml"/><Relationship Id="rId1" Type="http://schemas.openxmlformats.org/officeDocument/2006/relationships/image" Target="../media/image9.jpeg"/></Relationships>
</file>

<file path=ppt/slides/_rels/slide17.xml.rels><?xml version="1.0" encoding="UTF-8" standalone="yes"?>
<Relationships xmlns="http://schemas.openxmlformats.org/package/2006/relationships"><Relationship Id="rId4" Type="http://schemas.openxmlformats.org/officeDocument/2006/relationships/slideLayout" Target="../slideLayouts/slideLayout5.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image" Target="../media/image9.jpe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3.xml"/><Relationship Id="rId1" Type="http://schemas.openxmlformats.org/officeDocument/2006/relationships/themeOverride" Target="../theme/themeOverr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tags" Target="../tags/tag13.xml"/><Relationship Id="rId1" Type="http://schemas.openxmlformats.org/officeDocument/2006/relationships/image" Target="../media/image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3F2EE"/>
        </a:solidFill>
        <a:effectLst/>
      </p:bgPr>
    </p:bg>
    <p:spTree>
      <p:nvGrpSpPr>
        <p:cNvPr id="1" name=""/>
        <p:cNvGrpSpPr/>
        <p:nvPr/>
      </p:nvGrpSpPr>
      <p:grpSpPr>
        <a:xfrm>
          <a:off x="0" y="0"/>
          <a:ext cx="0" cy="0"/>
          <a:chOff x="0" y="0"/>
          <a:chExt cx="0" cy="0"/>
        </a:xfrm>
      </p:grpSpPr>
      <p:grpSp>
        <p:nvGrpSpPr>
          <p:cNvPr id="38" name="组合 37"/>
          <p:cNvGrpSpPr/>
          <p:nvPr/>
        </p:nvGrpSpPr>
        <p:grpSpPr>
          <a:xfrm>
            <a:off x="1778000" y="1741805"/>
            <a:ext cx="8260715" cy="2491107"/>
            <a:chOff x="2020604" y="2699762"/>
            <a:chExt cx="7339731" cy="1630050"/>
          </a:xfrm>
        </p:grpSpPr>
        <p:sp>
          <p:nvSpPr>
            <p:cNvPr id="5" name="文本框 4"/>
            <p:cNvSpPr txBox="1"/>
            <p:nvPr/>
          </p:nvSpPr>
          <p:spPr>
            <a:xfrm>
              <a:off x="2020604" y="2699762"/>
              <a:ext cx="7339731" cy="1147225"/>
            </a:xfrm>
            <a:prstGeom prst="rect">
              <a:avLst/>
            </a:prstGeom>
            <a:noFill/>
          </p:spPr>
          <p:txBody>
            <a:bodyPr wrap="square" rtlCol="0">
              <a:spAutoFit/>
            </a:bodyPr>
            <a:lstStyle/>
            <a:p>
              <a:pPr algn="ctr"/>
              <a:r>
                <a:rPr lang="en-US" sz="3600" dirty="0">
                  <a:solidFill>
                    <a:srgbClr val="857464"/>
                  </a:solidFill>
                  <a:latin typeface="思源宋体 CN SemiBold" panose="02020600000000000000" pitchFamily="18" charset="-122"/>
                  <a:ea typeface="思源宋体 CN SemiBold" panose="02020600000000000000" pitchFamily="18" charset="-122"/>
                </a:rPr>
                <a:t>Morphology: A Tool for Expanding Vocabulary and Promoting Reading Comprehension</a:t>
              </a:r>
              <a:endParaRPr lang="en-US" sz="3600" dirty="0">
                <a:solidFill>
                  <a:srgbClr val="857464"/>
                </a:solidFill>
                <a:latin typeface="思源宋体 CN SemiBold" panose="02020600000000000000" pitchFamily="18" charset="-122"/>
                <a:ea typeface="思源宋体 CN SemiBold" panose="02020600000000000000" pitchFamily="18" charset="-122"/>
              </a:endParaRPr>
            </a:p>
          </p:txBody>
        </p:sp>
        <p:sp>
          <p:nvSpPr>
            <p:cNvPr id="9" name="文本框 8"/>
            <p:cNvSpPr txBox="1"/>
            <p:nvPr/>
          </p:nvSpPr>
          <p:spPr>
            <a:xfrm>
              <a:off x="4825464" y="4028567"/>
              <a:ext cx="2407920" cy="301245"/>
            </a:xfrm>
            <a:prstGeom prst="rect">
              <a:avLst/>
            </a:prstGeom>
            <a:noFill/>
          </p:spPr>
          <p:txBody>
            <a:bodyPr wrap="square">
              <a:spAutoFit/>
            </a:bodyPr>
            <a:lstStyle/>
            <a:p>
              <a:pPr algn="l"/>
              <a:r>
                <a:rPr lang="en-US" altLang="zh-CN" sz="2400" dirty="0">
                  <a:solidFill>
                    <a:srgbClr val="857464"/>
                  </a:solidFill>
                  <a:latin typeface="+mj-ea"/>
                  <a:ea typeface="+mj-ea"/>
                </a:rPr>
                <a:t>By: Jiaqian Wu</a:t>
              </a:r>
              <a:endParaRPr lang="en-US" altLang="zh-CN" sz="2400" dirty="0">
                <a:solidFill>
                  <a:srgbClr val="857464"/>
                </a:solidFill>
                <a:latin typeface="+mj-ea"/>
                <a:ea typeface="+mj-ea"/>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3F2EE"/>
        </a:solidFill>
        <a:effectLst/>
      </p:bgPr>
    </p:bg>
    <p:spTree>
      <p:nvGrpSpPr>
        <p:cNvPr id="1" name=""/>
        <p:cNvGrpSpPr/>
        <p:nvPr/>
      </p:nvGrpSpPr>
      <p:grpSpPr>
        <a:xfrm>
          <a:off x="0" y="0"/>
          <a:ext cx="0" cy="0"/>
          <a:chOff x="0" y="0"/>
          <a:chExt cx="0" cy="0"/>
        </a:xfrm>
      </p:grpSpPr>
      <p:pic>
        <p:nvPicPr>
          <p:cNvPr id="42" name="图片 41"/>
          <p:cNvPicPr>
            <a:picLocks noChangeAspect="1"/>
          </p:cNvPicPr>
          <p:nvPr/>
        </p:nvPicPr>
        <p:blipFill rotWithShape="1">
          <a:blip r:embed="rId1" cstate="hqprint"/>
          <a:srcRect/>
          <a:stretch>
            <a:fillRect/>
          </a:stretch>
        </p:blipFill>
        <p:spPr>
          <a:xfrm rot="3062413">
            <a:off x="1732906" y="-33219"/>
            <a:ext cx="1484245" cy="1928872"/>
          </a:xfrm>
          <a:custGeom>
            <a:avLst/>
            <a:gdLst>
              <a:gd name="connsiteX0" fmla="*/ 14235 w 2160240"/>
              <a:gd name="connsiteY0" fmla="*/ 1513792 h 2658118"/>
              <a:gd name="connsiteX1" fmla="*/ 20948 w 2160240"/>
              <a:gd name="connsiteY1" fmla="*/ 1515469 h 2658118"/>
              <a:gd name="connsiteX2" fmla="*/ 18402 w 2160240"/>
              <a:gd name="connsiteY2" fmla="*/ 1519745 h 2658118"/>
              <a:gd name="connsiteX3" fmla="*/ 14235 w 2160240"/>
              <a:gd name="connsiteY3" fmla="*/ 1513792 h 2658118"/>
              <a:gd name="connsiteX4" fmla="*/ 1616853 w 2160240"/>
              <a:gd name="connsiteY4" fmla="*/ 458 h 2658118"/>
              <a:gd name="connsiteX5" fmla="*/ 2094157 w 2160240"/>
              <a:gd name="connsiteY5" fmla="*/ 95956 h 2658118"/>
              <a:gd name="connsiteX6" fmla="*/ 2119557 w 2160240"/>
              <a:gd name="connsiteY6" fmla="*/ 540456 h 2658118"/>
              <a:gd name="connsiteX7" fmla="*/ 2106857 w 2160240"/>
              <a:gd name="connsiteY7" fmla="*/ 1975556 h 2658118"/>
              <a:gd name="connsiteX8" fmla="*/ 1763957 w 2160240"/>
              <a:gd name="connsiteY8" fmla="*/ 2648656 h 2658118"/>
              <a:gd name="connsiteX9" fmla="*/ 1306757 w 2160240"/>
              <a:gd name="connsiteY9" fmla="*/ 2331156 h 2658118"/>
              <a:gd name="connsiteX10" fmla="*/ 633657 w 2160240"/>
              <a:gd name="connsiteY10" fmla="*/ 1785056 h 2658118"/>
              <a:gd name="connsiteX11" fmla="*/ 62157 w 2160240"/>
              <a:gd name="connsiteY11" fmla="*/ 1531056 h 2658118"/>
              <a:gd name="connsiteX12" fmla="*/ 31610 w 2160240"/>
              <a:gd name="connsiteY12" fmla="*/ 1518133 h 2658118"/>
              <a:gd name="connsiteX13" fmla="*/ 20948 w 2160240"/>
              <a:gd name="connsiteY13" fmla="*/ 1515469 h 2658118"/>
              <a:gd name="connsiteX14" fmla="*/ 23350 w 2160240"/>
              <a:gd name="connsiteY14" fmla="*/ 1511436 h 2658118"/>
              <a:gd name="connsiteX15" fmla="*/ 24057 w 2160240"/>
              <a:gd name="connsiteY15" fmla="*/ 1492956 h 2658118"/>
              <a:gd name="connsiteX16" fmla="*/ 24057 w 2160240"/>
              <a:gd name="connsiteY16" fmla="*/ 1137356 h 2658118"/>
              <a:gd name="connsiteX17" fmla="*/ 316157 w 2160240"/>
              <a:gd name="connsiteY17" fmla="*/ 743656 h 2658118"/>
              <a:gd name="connsiteX18" fmla="*/ 900357 w 2160240"/>
              <a:gd name="connsiteY18" fmla="*/ 502356 h 2658118"/>
              <a:gd name="connsiteX19" fmla="*/ 1319457 w 2160240"/>
              <a:gd name="connsiteY19" fmla="*/ 32456 h 2658118"/>
              <a:gd name="connsiteX20" fmla="*/ 1616853 w 2160240"/>
              <a:gd name="connsiteY20" fmla="*/ 458 h 2658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60240" h="2658118">
                <a:moveTo>
                  <a:pt x="14235" y="1513792"/>
                </a:moveTo>
                <a:lnTo>
                  <a:pt x="20948" y="1515469"/>
                </a:lnTo>
                <a:lnTo>
                  <a:pt x="18402" y="1519745"/>
                </a:lnTo>
                <a:cubicBezTo>
                  <a:pt x="10266" y="1525434"/>
                  <a:pt x="-1442" y="1512337"/>
                  <a:pt x="14235" y="1513792"/>
                </a:cubicBezTo>
                <a:close/>
                <a:moveTo>
                  <a:pt x="1616853" y="458"/>
                </a:moveTo>
                <a:cubicBezTo>
                  <a:pt x="1806754" y="5006"/>
                  <a:pt x="2010814" y="43039"/>
                  <a:pt x="2094157" y="95956"/>
                </a:cubicBezTo>
                <a:cubicBezTo>
                  <a:pt x="2227507" y="180623"/>
                  <a:pt x="2117440" y="227189"/>
                  <a:pt x="2119557" y="540456"/>
                </a:cubicBezTo>
                <a:cubicBezTo>
                  <a:pt x="2121674" y="853723"/>
                  <a:pt x="2166124" y="1624189"/>
                  <a:pt x="2106857" y="1975556"/>
                </a:cubicBezTo>
                <a:cubicBezTo>
                  <a:pt x="2047590" y="2326923"/>
                  <a:pt x="1897307" y="2589389"/>
                  <a:pt x="1763957" y="2648656"/>
                </a:cubicBezTo>
                <a:cubicBezTo>
                  <a:pt x="1630607" y="2707923"/>
                  <a:pt x="1495140" y="2475089"/>
                  <a:pt x="1306757" y="2331156"/>
                </a:cubicBezTo>
                <a:cubicBezTo>
                  <a:pt x="1118374" y="2187223"/>
                  <a:pt x="841090" y="1918406"/>
                  <a:pt x="633657" y="1785056"/>
                </a:cubicBezTo>
                <a:cubicBezTo>
                  <a:pt x="426224" y="1651706"/>
                  <a:pt x="163757" y="1579739"/>
                  <a:pt x="62157" y="1531056"/>
                </a:cubicBezTo>
                <a:cubicBezTo>
                  <a:pt x="49457" y="1524971"/>
                  <a:pt x="39436" y="1520837"/>
                  <a:pt x="31610" y="1518133"/>
                </a:cubicBezTo>
                <a:lnTo>
                  <a:pt x="20948" y="1515469"/>
                </a:lnTo>
                <a:lnTo>
                  <a:pt x="23350" y="1511436"/>
                </a:lnTo>
                <a:cubicBezTo>
                  <a:pt x="24454" y="1507144"/>
                  <a:pt x="24851" y="1501158"/>
                  <a:pt x="24057" y="1492956"/>
                </a:cubicBezTo>
                <a:cubicBezTo>
                  <a:pt x="17707" y="1427339"/>
                  <a:pt x="-26743" y="1260123"/>
                  <a:pt x="24057" y="1137356"/>
                </a:cubicBezTo>
                <a:cubicBezTo>
                  <a:pt x="74857" y="1014589"/>
                  <a:pt x="170107" y="849489"/>
                  <a:pt x="316157" y="743656"/>
                </a:cubicBezTo>
                <a:cubicBezTo>
                  <a:pt x="462207" y="637823"/>
                  <a:pt x="733141" y="620889"/>
                  <a:pt x="900357" y="502356"/>
                </a:cubicBezTo>
                <a:cubicBezTo>
                  <a:pt x="1067573" y="383823"/>
                  <a:pt x="1120490" y="100189"/>
                  <a:pt x="1319457" y="32456"/>
                </a:cubicBezTo>
                <a:cubicBezTo>
                  <a:pt x="1394070" y="7056"/>
                  <a:pt x="1502913" y="-2270"/>
                  <a:pt x="1616853" y="458"/>
                </a:cubicBezTo>
                <a:close/>
              </a:path>
            </a:pathLst>
          </a:custGeom>
        </p:spPr>
      </p:pic>
      <p:sp>
        <p:nvSpPr>
          <p:cNvPr id="17" name="文本框 16"/>
          <p:cNvSpPr txBox="1"/>
          <p:nvPr/>
        </p:nvSpPr>
        <p:spPr>
          <a:xfrm>
            <a:off x="4300220" y="862965"/>
            <a:ext cx="2674620" cy="583565"/>
          </a:xfrm>
          <a:prstGeom prst="rect">
            <a:avLst/>
          </a:prstGeom>
          <a:noFill/>
        </p:spPr>
        <p:txBody>
          <a:bodyPr wrap="square" rtlCol="0">
            <a:spAutoFit/>
          </a:bodyPr>
          <a:lstStyle/>
          <a:p>
            <a:pPr algn="ctr"/>
            <a:r>
              <a:rPr lang="en-US" altLang="zh-CN" sz="3200" b="1" dirty="0">
                <a:solidFill>
                  <a:srgbClr val="857464"/>
                </a:solidFill>
                <a:latin typeface="+mn-ea"/>
              </a:rPr>
              <a:t>CONTENTS</a:t>
            </a:r>
            <a:endParaRPr lang="en-US" altLang="zh-CN" sz="3200" b="1" dirty="0">
              <a:solidFill>
                <a:srgbClr val="857464"/>
              </a:solidFill>
              <a:latin typeface="+mn-ea"/>
            </a:endParaRPr>
          </a:p>
        </p:txBody>
      </p:sp>
      <p:grpSp>
        <p:nvGrpSpPr>
          <p:cNvPr id="77" name="组合 76"/>
          <p:cNvGrpSpPr/>
          <p:nvPr/>
        </p:nvGrpSpPr>
        <p:grpSpPr>
          <a:xfrm rot="0">
            <a:off x="2282825" y="2423160"/>
            <a:ext cx="6428105" cy="467360"/>
            <a:chOff x="2063898" y="3095886"/>
            <a:chExt cx="6428095" cy="371477"/>
          </a:xfrm>
        </p:grpSpPr>
        <p:sp>
          <p:nvSpPr>
            <p:cNvPr id="3" name="矩形 2"/>
            <p:cNvSpPr/>
            <p:nvPr/>
          </p:nvSpPr>
          <p:spPr>
            <a:xfrm>
              <a:off x="2664607" y="3095886"/>
              <a:ext cx="5827386" cy="341698"/>
            </a:xfrm>
            <a:prstGeom prst="rect">
              <a:avLst/>
            </a:prstGeom>
            <a:noFill/>
          </p:spPr>
          <p:txBody>
            <a:bodyPr vert="horz" wrap="square">
              <a:spAutoFit/>
            </a:bodyPr>
            <a:lstStyle/>
            <a:p>
              <a:pPr algn="l"/>
              <a:r>
                <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rPr>
                <a:t>What is morphology and morpheme?</a:t>
              </a:r>
              <a:endPar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endParaRPr>
            </a:p>
          </p:txBody>
        </p:sp>
        <p:sp>
          <p:nvSpPr>
            <p:cNvPr id="6" name="椭圆 5"/>
            <p:cNvSpPr/>
            <p:nvPr/>
          </p:nvSpPr>
          <p:spPr>
            <a:xfrm>
              <a:off x="2063898" y="3095886"/>
              <a:ext cx="550527" cy="371477"/>
            </a:xfrm>
            <a:prstGeom prst="ellipse">
              <a:avLst/>
            </a:prstGeom>
            <a:solidFill>
              <a:srgbClr val="FDAE83"/>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2000" b="1" dirty="0">
                <a:solidFill>
                  <a:schemeClr val="bg1"/>
                </a:solidFill>
                <a:latin typeface="思源宋体 CN SemiBold" panose="02020600000000000000" pitchFamily="18" charset="-122"/>
                <a:ea typeface="思源宋体 CN SemiBold" panose="02020600000000000000" pitchFamily="18" charset="-122"/>
                <a:cs typeface="+mn-ea"/>
                <a:sym typeface="+mn-lt"/>
              </a:endParaRPr>
            </a:p>
          </p:txBody>
        </p:sp>
      </p:grpSp>
      <p:sp>
        <p:nvSpPr>
          <p:cNvPr id="2" name="椭圆 1"/>
          <p:cNvSpPr/>
          <p:nvPr/>
        </p:nvSpPr>
        <p:spPr>
          <a:xfrm>
            <a:off x="2282522" y="3195320"/>
            <a:ext cx="550545" cy="467360"/>
          </a:xfrm>
          <a:prstGeom prst="ellipse">
            <a:avLst/>
          </a:prstGeom>
          <a:solidFill>
            <a:srgbClr val="FDAE83"/>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ltLang="zh-CN" sz="2000" b="1" dirty="0">
              <a:solidFill>
                <a:schemeClr val="bg1"/>
              </a:solidFill>
              <a:latin typeface="思源宋体 CN SemiBold" panose="02020600000000000000" pitchFamily="18" charset="-122"/>
              <a:ea typeface="思源宋体 CN SemiBold" panose="02020600000000000000" pitchFamily="18" charset="-122"/>
              <a:cs typeface="+mn-ea"/>
              <a:sym typeface="+mn-lt"/>
            </a:endParaRPr>
          </a:p>
        </p:txBody>
      </p:sp>
      <p:sp>
        <p:nvSpPr>
          <p:cNvPr id="5" name="椭圆 4"/>
          <p:cNvSpPr/>
          <p:nvPr/>
        </p:nvSpPr>
        <p:spPr>
          <a:xfrm>
            <a:off x="2282522" y="3900805"/>
            <a:ext cx="550545" cy="467360"/>
          </a:xfrm>
          <a:prstGeom prst="ellipse">
            <a:avLst/>
          </a:prstGeom>
          <a:solidFill>
            <a:srgbClr val="FDAE83"/>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2000" b="1" dirty="0">
              <a:solidFill>
                <a:schemeClr val="bg1"/>
              </a:solidFill>
              <a:latin typeface="思源宋体 CN SemiBold" panose="02020600000000000000" pitchFamily="18" charset="-122"/>
              <a:ea typeface="思源宋体 CN SemiBold" panose="02020600000000000000" pitchFamily="18" charset="-122"/>
              <a:cs typeface="+mn-ea"/>
              <a:sym typeface="+mn-lt"/>
            </a:endParaRPr>
          </a:p>
        </p:txBody>
      </p:sp>
      <p:sp>
        <p:nvSpPr>
          <p:cNvPr id="7" name="椭圆 6"/>
          <p:cNvSpPr/>
          <p:nvPr/>
        </p:nvSpPr>
        <p:spPr>
          <a:xfrm>
            <a:off x="2282522" y="4584065"/>
            <a:ext cx="550545" cy="467360"/>
          </a:xfrm>
          <a:prstGeom prst="ellipse">
            <a:avLst/>
          </a:prstGeom>
          <a:solidFill>
            <a:srgbClr val="FDAE83"/>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tLang="zh-CN" sz="2000" b="1" dirty="0">
              <a:solidFill>
                <a:schemeClr val="bg1"/>
              </a:solidFill>
              <a:latin typeface="思源宋体 CN SemiBold" panose="02020600000000000000" pitchFamily="18" charset="-122"/>
              <a:ea typeface="思源宋体 CN SemiBold" panose="02020600000000000000" pitchFamily="18" charset="-122"/>
              <a:cs typeface="+mn-ea"/>
              <a:sym typeface="+mn-lt"/>
            </a:endParaRPr>
          </a:p>
        </p:txBody>
      </p:sp>
      <p:sp>
        <p:nvSpPr>
          <p:cNvPr id="10" name="矩形 9"/>
          <p:cNvSpPr/>
          <p:nvPr/>
        </p:nvSpPr>
        <p:spPr>
          <a:xfrm>
            <a:off x="2945765" y="3232785"/>
            <a:ext cx="7727950" cy="429895"/>
          </a:xfrm>
          <a:prstGeom prst="rect">
            <a:avLst/>
          </a:prstGeom>
          <a:noFill/>
        </p:spPr>
        <p:txBody>
          <a:bodyPr vert="horz" wrap="square">
            <a:spAutoFit/>
          </a:bodyPr>
          <a:p>
            <a:pPr algn="l"/>
            <a:r>
              <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rPr>
              <a:t>Morphology, vocabulary and reading comprehension</a:t>
            </a:r>
            <a:endPar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endParaRPr>
          </a:p>
        </p:txBody>
      </p:sp>
      <p:sp>
        <p:nvSpPr>
          <p:cNvPr id="12" name="矩形 11"/>
          <p:cNvSpPr/>
          <p:nvPr/>
        </p:nvSpPr>
        <p:spPr>
          <a:xfrm>
            <a:off x="2945765" y="3995420"/>
            <a:ext cx="7589520" cy="429895"/>
          </a:xfrm>
          <a:prstGeom prst="rect">
            <a:avLst/>
          </a:prstGeom>
          <a:noFill/>
        </p:spPr>
        <p:txBody>
          <a:bodyPr vert="horz" wrap="square">
            <a:spAutoFit/>
          </a:bodyPr>
          <a:p>
            <a:pPr algn="l"/>
            <a:r>
              <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rPr>
              <a:t>Principles for Teaching Morphology</a:t>
            </a:r>
            <a:endPar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endParaRPr>
          </a:p>
        </p:txBody>
      </p:sp>
      <p:sp>
        <p:nvSpPr>
          <p:cNvPr id="13" name="矩形 12"/>
          <p:cNvSpPr/>
          <p:nvPr/>
        </p:nvSpPr>
        <p:spPr>
          <a:xfrm>
            <a:off x="2945765" y="4669155"/>
            <a:ext cx="5827395" cy="429895"/>
          </a:xfrm>
          <a:prstGeom prst="rect">
            <a:avLst/>
          </a:prstGeom>
          <a:noFill/>
        </p:spPr>
        <p:txBody>
          <a:bodyPr vert="horz" wrap="square">
            <a:spAutoFit/>
          </a:bodyPr>
          <a:p>
            <a:pPr algn="l"/>
            <a:r>
              <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rPr>
              <a:t>Rationale</a:t>
            </a:r>
            <a:endPar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endParaRPr>
          </a:p>
        </p:txBody>
      </p:sp>
      <p:sp>
        <p:nvSpPr>
          <p:cNvPr id="4" name="椭圆 3"/>
          <p:cNvSpPr/>
          <p:nvPr/>
        </p:nvSpPr>
        <p:spPr>
          <a:xfrm>
            <a:off x="2282522" y="5302250"/>
            <a:ext cx="550545" cy="467360"/>
          </a:xfrm>
          <a:prstGeom prst="ellipse">
            <a:avLst/>
          </a:prstGeom>
          <a:solidFill>
            <a:srgbClr val="FDAE83"/>
          </a:solidFill>
          <a:ln w="50800">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US" altLang="zh-CN" sz="2000" b="1" dirty="0">
              <a:solidFill>
                <a:schemeClr val="bg1"/>
              </a:solidFill>
              <a:latin typeface="思源宋体 CN SemiBold" panose="02020600000000000000" pitchFamily="18" charset="-122"/>
              <a:ea typeface="思源宋体 CN SemiBold" panose="02020600000000000000" pitchFamily="18" charset="-122"/>
              <a:cs typeface="+mn-ea"/>
              <a:sym typeface="+mn-lt"/>
            </a:endParaRPr>
          </a:p>
        </p:txBody>
      </p:sp>
      <p:sp>
        <p:nvSpPr>
          <p:cNvPr id="9" name="矩形 8"/>
          <p:cNvSpPr/>
          <p:nvPr/>
        </p:nvSpPr>
        <p:spPr>
          <a:xfrm>
            <a:off x="2945765" y="5339715"/>
            <a:ext cx="5827395" cy="429895"/>
          </a:xfrm>
          <a:prstGeom prst="rect">
            <a:avLst/>
          </a:prstGeom>
          <a:noFill/>
        </p:spPr>
        <p:txBody>
          <a:bodyPr vert="horz" wrap="square">
            <a:spAutoFit/>
          </a:bodyPr>
          <a:p>
            <a:pPr algn="l"/>
            <a:r>
              <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rPr>
              <a:t>Reference</a:t>
            </a:r>
            <a:endParaRPr lang="en-US" altLang="zh-CN" sz="22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endParaRPr>
          </a:p>
        </p:txBody>
      </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1805305" y="2023110"/>
            <a:ext cx="9017000" cy="2674666"/>
            <a:chOff x="6218" y="3186"/>
            <a:chExt cx="6792" cy="4212"/>
          </a:xfrm>
        </p:grpSpPr>
        <p:grpSp>
          <p:nvGrpSpPr>
            <p:cNvPr id="5" name="组合 4"/>
            <p:cNvGrpSpPr/>
            <p:nvPr/>
          </p:nvGrpSpPr>
          <p:grpSpPr>
            <a:xfrm>
              <a:off x="6218" y="3186"/>
              <a:ext cx="6792" cy="4212"/>
              <a:chOff x="3948600" y="1633538"/>
              <a:chExt cx="4312898" cy="2674900"/>
            </a:xfrm>
          </p:grpSpPr>
          <p:sp>
            <p:nvSpPr>
              <p:cNvPr id="7" name="文本框 6"/>
              <p:cNvSpPr txBox="1"/>
              <p:nvPr/>
            </p:nvSpPr>
            <p:spPr>
              <a:xfrm>
                <a:off x="3948600" y="2739851"/>
                <a:ext cx="4312898" cy="1568587"/>
              </a:xfrm>
              <a:prstGeom prst="rect">
                <a:avLst/>
              </a:prstGeom>
              <a:noFill/>
            </p:spPr>
            <p:txBody>
              <a:bodyPr wrap="square" rtlCol="0">
                <a:spAutoFit/>
              </a:bodyPr>
              <a:lstStyle/>
              <a:p>
                <a:pPr algn="ctr"/>
                <a:r>
                  <a:rPr lang="zh-CN" altLang="en-US" sz="4800" dirty="0">
                    <a:solidFill>
                      <a:srgbClr val="857464"/>
                    </a:solidFill>
                    <a:latin typeface="思源宋体 CN SemiBold" panose="02020600000000000000" pitchFamily="18" charset="-122"/>
                    <a:ea typeface="思源宋体 CN SemiBold" panose="02020600000000000000" pitchFamily="18" charset="-122"/>
                  </a:rPr>
                  <a:t>What is morphology and morpheme?</a:t>
                </a:r>
                <a:endParaRPr lang="zh-CN" altLang="en-US" sz="4800" dirty="0">
                  <a:solidFill>
                    <a:srgbClr val="857464"/>
                  </a:solidFill>
                  <a:latin typeface="思源宋体 CN SemiBold" panose="02020600000000000000" pitchFamily="18" charset="-122"/>
                  <a:ea typeface="思源宋体 CN SemiBold" panose="02020600000000000000" pitchFamily="18" charset="-122"/>
                </a:endParaRPr>
              </a:p>
            </p:txBody>
          </p:sp>
          <p:sp>
            <p:nvSpPr>
              <p:cNvPr id="9" name="椭圆 8"/>
              <p:cNvSpPr/>
              <p:nvPr/>
            </p:nvSpPr>
            <p:spPr>
              <a:xfrm>
                <a:off x="5811650" y="1633538"/>
                <a:ext cx="604109" cy="1087850"/>
              </a:xfrm>
              <a:prstGeom prst="ellipse">
                <a:avLst/>
              </a:prstGeom>
              <a:solidFill>
                <a:srgbClr val="FDA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zh-CN" altLang="en-US" sz="5400" dirty="0"/>
              </a:p>
            </p:txBody>
          </p:sp>
        </p:grpSp>
        <p:sp>
          <p:nvSpPr>
            <p:cNvPr id="6" name="文本框 5"/>
            <p:cNvSpPr txBox="1"/>
            <p:nvPr/>
          </p:nvSpPr>
          <p:spPr>
            <a:xfrm>
              <a:off x="9179" y="3316"/>
              <a:ext cx="897" cy="1452"/>
            </a:xfrm>
            <a:prstGeom prst="rect">
              <a:avLst/>
            </a:prstGeom>
            <a:noFill/>
          </p:spPr>
          <p:txBody>
            <a:bodyPr wrap="square" rtlCol="0" anchor="t">
              <a:spAutoFit/>
            </a:bodyPr>
            <a:lstStyle/>
            <a:p>
              <a:pPr algn="ctr"/>
              <a:r>
                <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rPr>
                <a:t>1</a:t>
              </a:r>
              <a:endPar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628015" y="519430"/>
            <a:ext cx="3265170" cy="645160"/>
          </a:xfrm>
          <a:prstGeom prst="rect">
            <a:avLst/>
          </a:prstGeom>
          <a:noFill/>
        </p:spPr>
        <p:txBody>
          <a:bodyPr wrap="square" rtlCol="0">
            <a:spAutoFit/>
          </a:bodyPr>
          <a:lstStyle/>
          <a:p>
            <a:pPr algn="l"/>
            <a:r>
              <a:rPr lang="en-US" sz="3600" b="1" dirty="0">
                <a:solidFill>
                  <a:srgbClr val="857464"/>
                </a:solidFill>
                <a:latin typeface="微软雅黑" panose="020B0503020204020204" charset="-122"/>
                <a:ea typeface="微软雅黑" panose="020B0503020204020204" charset="-122"/>
                <a:cs typeface="思源黑体 CN Light" panose="020B0300000000000000" charset="-122"/>
              </a:rPr>
              <a:t>Morphology</a:t>
            </a:r>
            <a:endParaRPr lang="en-US" sz="3600" b="1" dirty="0">
              <a:solidFill>
                <a:srgbClr val="857464"/>
              </a:solidFill>
              <a:latin typeface="微软雅黑" panose="020B0503020204020204" charset="-122"/>
              <a:ea typeface="微软雅黑" panose="020B0503020204020204" charset="-122"/>
              <a:cs typeface="思源黑体 CN Light" panose="020B0300000000000000" charset="-122"/>
            </a:endParaRPr>
          </a:p>
        </p:txBody>
      </p:sp>
      <p:sp>
        <p:nvSpPr>
          <p:cNvPr id="2" name="文本框 1"/>
          <p:cNvSpPr txBox="1"/>
          <p:nvPr/>
        </p:nvSpPr>
        <p:spPr>
          <a:xfrm>
            <a:off x="747395" y="1303020"/>
            <a:ext cx="7230745" cy="3538220"/>
          </a:xfrm>
          <a:prstGeom prst="rect">
            <a:avLst/>
          </a:prstGeom>
          <a:noFill/>
        </p:spPr>
        <p:txBody>
          <a:bodyPr wrap="square" rtlCol="0">
            <a:spAutoFit/>
          </a:bodyPr>
          <a:p>
            <a:pPr algn="just"/>
            <a:r>
              <a:rPr lang="en-US" altLang="zh-CN" sz="3200"/>
              <a:t>        </a:t>
            </a:r>
            <a:r>
              <a:rPr lang="en-US" altLang="zh-CN" sz="3200">
                <a:latin typeface="微软雅黑" panose="020B0503020204020204" charset="-122"/>
                <a:ea typeface="微软雅黑" panose="020B0503020204020204" charset="-122"/>
              </a:rPr>
              <a:t>In terms of language and reading, morphology is the study of the structure of words, particularly the smallest units of meaning in words: </a:t>
            </a:r>
            <a:r>
              <a:rPr lang="en-US" altLang="zh-CN" sz="3200" b="1">
                <a:solidFill>
                  <a:srgbClr val="FF0000"/>
                </a:solidFill>
                <a:latin typeface="微软雅黑" panose="020B0503020204020204" charset="-122"/>
                <a:ea typeface="微软雅黑" panose="020B0503020204020204" charset="-122"/>
              </a:rPr>
              <a:t>morphemes</a:t>
            </a:r>
            <a:r>
              <a:rPr lang="en-US" altLang="zh-CN" sz="3200">
                <a:latin typeface="微软雅黑" panose="020B0503020204020204" charset="-122"/>
                <a:ea typeface="微软雅黑" panose="020B0503020204020204" charset="-122"/>
              </a:rPr>
              <a:t>.</a:t>
            </a:r>
            <a:endParaRPr lang="en-US" altLang="zh-CN" sz="3200">
              <a:latin typeface="微软雅黑" panose="020B0503020204020204" charset="-122"/>
              <a:ea typeface="微软雅黑" panose="020B0503020204020204" charset="-122"/>
            </a:endParaRPr>
          </a:p>
          <a:p>
            <a:pPr algn="just"/>
            <a:r>
              <a:rPr lang="en-US" altLang="zh-CN" sz="3200">
                <a:latin typeface="微软雅黑" panose="020B0503020204020204" charset="-122"/>
                <a:ea typeface="微软雅黑" panose="020B0503020204020204" charset="-122"/>
              </a:rPr>
              <a:t>      </a:t>
            </a:r>
            <a:endParaRPr lang="en-US" altLang="zh-CN" sz="3200">
              <a:latin typeface="微软雅黑" panose="020B0503020204020204" charset="-122"/>
              <a:ea typeface="微软雅黑" panose="020B0503020204020204" charset="-122"/>
            </a:endParaRPr>
          </a:p>
          <a:p>
            <a:pPr algn="just"/>
            <a:r>
              <a:rPr lang="en-US" altLang="zh-CN" sz="3200">
                <a:latin typeface="微软雅黑" panose="020B0503020204020204" charset="-122"/>
                <a:ea typeface="微软雅黑" panose="020B0503020204020204" charset="-122"/>
              </a:rPr>
              <a:t>     </a:t>
            </a:r>
            <a:endParaRPr lang="en-US" altLang="zh-CN" sz="3200">
              <a:solidFill>
                <a:srgbClr val="E97758"/>
              </a:solidFill>
              <a:latin typeface="微软雅黑" panose="020B0503020204020204" charset="-122"/>
              <a:ea typeface="微软雅黑" panose="020B0503020204020204" charset="-122"/>
            </a:endParaRPr>
          </a:p>
        </p:txBody>
      </p:sp>
      <p:pic>
        <p:nvPicPr>
          <p:cNvPr id="3" name="图片 2" descr="timg[1]"/>
          <p:cNvPicPr>
            <a:picLocks noChangeAspect="1"/>
          </p:cNvPicPr>
          <p:nvPr/>
        </p:nvPicPr>
        <p:blipFill>
          <a:blip r:embed="rId1"/>
          <a:stretch>
            <a:fillRect/>
          </a:stretch>
        </p:blipFill>
        <p:spPr>
          <a:xfrm>
            <a:off x="8984615" y="397510"/>
            <a:ext cx="2839720" cy="50596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p:cNvSpPr txBox="1"/>
          <p:nvPr/>
        </p:nvSpPr>
        <p:spPr>
          <a:xfrm>
            <a:off x="628015" y="519430"/>
            <a:ext cx="3265170" cy="645160"/>
          </a:xfrm>
          <a:prstGeom prst="rect">
            <a:avLst/>
          </a:prstGeom>
          <a:noFill/>
        </p:spPr>
        <p:txBody>
          <a:bodyPr wrap="square" rtlCol="0">
            <a:spAutoFit/>
          </a:bodyPr>
          <a:lstStyle/>
          <a:p>
            <a:pPr algn="l"/>
            <a:r>
              <a:rPr lang="en-US" sz="3600" b="1" dirty="0">
                <a:solidFill>
                  <a:srgbClr val="857464"/>
                </a:solidFill>
                <a:latin typeface="微软雅黑" panose="020B0503020204020204" charset="-122"/>
                <a:ea typeface="微软雅黑" panose="020B0503020204020204" charset="-122"/>
                <a:cs typeface="思源黑体 CN Light" panose="020B0300000000000000" charset="-122"/>
              </a:rPr>
              <a:t>Morphology</a:t>
            </a:r>
            <a:endParaRPr lang="en-US" sz="3600" b="1" dirty="0">
              <a:solidFill>
                <a:srgbClr val="857464"/>
              </a:solidFill>
              <a:latin typeface="微软雅黑" panose="020B0503020204020204" charset="-122"/>
              <a:ea typeface="微软雅黑" panose="020B0503020204020204" charset="-122"/>
              <a:cs typeface="思源黑体 CN Light" panose="020B0300000000000000" charset="-122"/>
            </a:endParaRPr>
          </a:p>
        </p:txBody>
      </p:sp>
      <p:sp>
        <p:nvSpPr>
          <p:cNvPr id="2" name="文本框 1"/>
          <p:cNvSpPr txBox="1"/>
          <p:nvPr/>
        </p:nvSpPr>
        <p:spPr>
          <a:xfrm>
            <a:off x="735965" y="1275080"/>
            <a:ext cx="7778750" cy="4892675"/>
          </a:xfrm>
          <a:prstGeom prst="rect">
            <a:avLst/>
          </a:prstGeom>
          <a:noFill/>
        </p:spPr>
        <p:txBody>
          <a:bodyPr wrap="square" rtlCol="0">
            <a:spAutoFit/>
          </a:bodyPr>
          <a:p>
            <a:pPr algn="just"/>
            <a:r>
              <a:rPr lang="en-US" altLang="zh-CN" sz="2400" b="1">
                <a:solidFill>
                  <a:srgbClr val="FF0000"/>
                </a:solidFill>
                <a:latin typeface="微软雅黑" panose="020B0503020204020204" charset="-122"/>
                <a:ea typeface="微软雅黑" panose="020B0503020204020204" charset="-122"/>
              </a:rPr>
              <a:t>Morphemes </a:t>
            </a:r>
            <a:r>
              <a:rPr lang="en-US" altLang="zh-CN" sz="2400">
                <a:latin typeface="微软雅黑" panose="020B0503020204020204" charset="-122"/>
                <a:ea typeface="微软雅黑" panose="020B0503020204020204" charset="-122"/>
              </a:rPr>
              <a:t>can be divided into two groups</a:t>
            </a:r>
            <a:r>
              <a:rPr lang="en-US" altLang="zh-CN" sz="2400">
                <a:latin typeface="微软雅黑" panose="020B0503020204020204" charset="-122"/>
                <a:ea typeface="微软雅黑" panose="020B0503020204020204" charset="-122"/>
              </a:rPr>
              <a:t>:</a:t>
            </a:r>
            <a:endParaRPr lang="en-US" altLang="zh-CN" sz="2400">
              <a:latin typeface="微软雅黑" panose="020B0503020204020204" charset="-122"/>
              <a:ea typeface="微软雅黑" panose="020B0503020204020204" charset="-122"/>
            </a:endParaRPr>
          </a:p>
          <a:p>
            <a:pPr algn="just"/>
            <a:r>
              <a:rPr lang="en-US" altLang="zh-CN" sz="2400">
                <a:latin typeface="微软雅黑" panose="020B0503020204020204" charset="-122"/>
                <a:ea typeface="微软雅黑" panose="020B0503020204020204" charset="-122"/>
              </a:rPr>
              <a:t>   </a:t>
            </a:r>
            <a:r>
              <a:rPr lang="en-US" altLang="zh-CN" sz="2400">
                <a:solidFill>
                  <a:srgbClr val="E97758"/>
                </a:solidFill>
                <a:latin typeface="微软雅黑" panose="020B0503020204020204" charset="-122"/>
                <a:ea typeface="微软雅黑" panose="020B0503020204020204" charset="-122"/>
              </a:rPr>
              <a:t>  1. Bound morphemes: prefixes and suffixes that cannot stand alone as words, such as dis-,bi-, -ist and -ion.</a:t>
            </a:r>
            <a:endParaRPr lang="en-US" altLang="zh-CN" sz="2400">
              <a:solidFill>
                <a:srgbClr val="E97758"/>
              </a:solidFill>
              <a:latin typeface="微软雅黑" panose="020B0503020204020204" charset="-122"/>
              <a:ea typeface="微软雅黑" panose="020B0503020204020204" charset="-122"/>
            </a:endParaRPr>
          </a:p>
          <a:p>
            <a:pPr algn="just"/>
            <a:r>
              <a:rPr lang="en-US" altLang="zh-CN" sz="2000">
                <a:solidFill>
                  <a:schemeClr val="tx1"/>
                </a:solidFill>
                <a:latin typeface="微软雅黑" panose="020B0503020204020204" charset="-122"/>
                <a:ea typeface="微软雅黑" panose="020B0503020204020204" charset="-122"/>
              </a:rPr>
              <a:t>      </a:t>
            </a:r>
            <a:r>
              <a:rPr lang="en-US" altLang="zh-CN" sz="2400">
                <a:solidFill>
                  <a:schemeClr val="tx1"/>
                </a:solidFill>
                <a:latin typeface="微软雅黑" panose="020B0503020204020204" charset="-122"/>
                <a:ea typeface="微软雅黑" panose="020B0503020204020204" charset="-122"/>
              </a:rPr>
              <a:t>a.Inflection morphemes (e.g: -ing, -s): only change the tense or number of a word without influencing its part of speech.</a:t>
            </a:r>
            <a:endParaRPr lang="en-US" altLang="zh-CN" sz="2400">
              <a:solidFill>
                <a:schemeClr val="tx1"/>
              </a:solidFill>
              <a:latin typeface="微软雅黑" panose="020B0503020204020204" charset="-122"/>
              <a:ea typeface="微软雅黑" panose="020B0503020204020204" charset="-122"/>
            </a:endParaRPr>
          </a:p>
          <a:p>
            <a:pPr algn="just"/>
            <a:r>
              <a:rPr lang="en-US" altLang="zh-CN" sz="2400">
                <a:solidFill>
                  <a:schemeClr val="tx1"/>
                </a:solidFill>
                <a:latin typeface="微软雅黑" panose="020B0503020204020204" charset="-122"/>
                <a:ea typeface="微软雅黑" panose="020B0503020204020204" charset="-122"/>
              </a:rPr>
              <a:t>     b. Derivational morphemes (e.g: -ity,-tion):  change a word's part of speech.</a:t>
            </a:r>
            <a:endParaRPr lang="en-US" altLang="zh-CN" sz="2400">
              <a:solidFill>
                <a:srgbClr val="E97758"/>
              </a:solidFill>
              <a:latin typeface="微软雅黑" panose="020B0503020204020204" charset="-122"/>
              <a:ea typeface="微软雅黑" panose="020B0503020204020204" charset="-122"/>
            </a:endParaRPr>
          </a:p>
          <a:p>
            <a:pPr algn="just"/>
            <a:r>
              <a:rPr lang="en-US" altLang="zh-CN" sz="2400">
                <a:solidFill>
                  <a:srgbClr val="E97758"/>
                </a:solidFill>
                <a:latin typeface="微软雅黑" panose="020B0503020204020204" charset="-122"/>
                <a:ea typeface="微软雅黑" panose="020B0503020204020204" charset="-122"/>
              </a:rPr>
              <a:t>     </a:t>
            </a:r>
            <a:endParaRPr lang="en-US" altLang="zh-CN" sz="2400">
              <a:solidFill>
                <a:srgbClr val="E97758"/>
              </a:solidFill>
              <a:latin typeface="微软雅黑" panose="020B0503020204020204" charset="-122"/>
              <a:ea typeface="微软雅黑" panose="020B0503020204020204" charset="-122"/>
            </a:endParaRPr>
          </a:p>
          <a:p>
            <a:pPr algn="just"/>
            <a:r>
              <a:rPr lang="en-US" altLang="zh-CN" sz="2400">
                <a:solidFill>
                  <a:srgbClr val="E97758"/>
                </a:solidFill>
                <a:latin typeface="微软雅黑" panose="020B0503020204020204" charset="-122"/>
                <a:ea typeface="微软雅黑" panose="020B0503020204020204" charset="-122"/>
              </a:rPr>
              <a:t>2. Unbound morphemes: usually roots within complex words and can stand alone as words themselves, e.g: friend, care</a:t>
            </a:r>
            <a:endParaRPr lang="en-US" altLang="zh-CN" sz="2400">
              <a:solidFill>
                <a:srgbClr val="E97758"/>
              </a:solidFill>
              <a:latin typeface="微软雅黑" panose="020B0503020204020204" charset="-122"/>
              <a:ea typeface="微软雅黑" panose="020B0503020204020204" charset="-122"/>
            </a:endParaRPr>
          </a:p>
        </p:txBody>
      </p:sp>
      <p:pic>
        <p:nvPicPr>
          <p:cNvPr id="3" name="图片 2" descr="timg[1]"/>
          <p:cNvPicPr>
            <a:picLocks noChangeAspect="1"/>
          </p:cNvPicPr>
          <p:nvPr/>
        </p:nvPicPr>
        <p:blipFill>
          <a:blip r:embed="rId1"/>
          <a:stretch>
            <a:fillRect/>
          </a:stretch>
        </p:blipFill>
        <p:spPr>
          <a:xfrm>
            <a:off x="8984615" y="397510"/>
            <a:ext cx="2839720" cy="5059680"/>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1805305" y="2023110"/>
            <a:ext cx="9017000" cy="2674667"/>
            <a:chOff x="6218" y="3186"/>
            <a:chExt cx="6792" cy="4212"/>
          </a:xfrm>
        </p:grpSpPr>
        <p:grpSp>
          <p:nvGrpSpPr>
            <p:cNvPr id="5" name="组合 4"/>
            <p:cNvGrpSpPr/>
            <p:nvPr/>
          </p:nvGrpSpPr>
          <p:grpSpPr>
            <a:xfrm>
              <a:off x="6218" y="3186"/>
              <a:ext cx="6792" cy="4212"/>
              <a:chOff x="3948600" y="1633538"/>
              <a:chExt cx="4312898" cy="2674900"/>
            </a:xfrm>
          </p:grpSpPr>
          <p:sp>
            <p:nvSpPr>
              <p:cNvPr id="7" name="文本框 6"/>
              <p:cNvSpPr txBox="1"/>
              <p:nvPr/>
            </p:nvSpPr>
            <p:spPr>
              <a:xfrm>
                <a:off x="3948600" y="2739851"/>
                <a:ext cx="4312898" cy="1568587"/>
              </a:xfrm>
              <a:prstGeom prst="rect">
                <a:avLst/>
              </a:prstGeom>
              <a:noFill/>
            </p:spPr>
            <p:txBody>
              <a:bodyPr wrap="square" rtlCol="0">
                <a:spAutoFit/>
              </a:bodyPr>
              <a:lstStyle/>
              <a:p>
                <a:pPr algn="ctr"/>
                <a:r>
                  <a:rPr lang="en-US" altLang="zh-CN" sz="4800" dirty="0">
                    <a:solidFill>
                      <a:srgbClr val="857464"/>
                    </a:solidFill>
                    <a:latin typeface="思源宋体 CN SemiBold" panose="02020600000000000000" pitchFamily="18" charset="-122"/>
                    <a:ea typeface="思源宋体 CN SemiBold" panose="02020600000000000000" pitchFamily="18" charset="-122"/>
                  </a:rPr>
                  <a:t>Morphology , Vocabulary and Reading Comprehension</a:t>
                </a:r>
                <a:endParaRPr lang="en-US" altLang="zh-CN" sz="4800" dirty="0">
                  <a:solidFill>
                    <a:srgbClr val="857464"/>
                  </a:solidFill>
                  <a:latin typeface="思源宋体 CN SemiBold" panose="02020600000000000000" pitchFamily="18" charset="-122"/>
                  <a:ea typeface="思源宋体 CN SemiBold" panose="02020600000000000000" pitchFamily="18" charset="-122"/>
                </a:endParaRPr>
              </a:p>
            </p:txBody>
          </p:sp>
          <p:sp>
            <p:nvSpPr>
              <p:cNvPr id="9" name="椭圆 8"/>
              <p:cNvSpPr/>
              <p:nvPr/>
            </p:nvSpPr>
            <p:spPr>
              <a:xfrm>
                <a:off x="5811650" y="1633538"/>
                <a:ext cx="604109" cy="1087850"/>
              </a:xfrm>
              <a:prstGeom prst="ellipse">
                <a:avLst/>
              </a:prstGeom>
              <a:solidFill>
                <a:srgbClr val="FDA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zh-CN" altLang="en-US" sz="5400" dirty="0"/>
              </a:p>
            </p:txBody>
          </p:sp>
        </p:grpSp>
        <p:sp>
          <p:nvSpPr>
            <p:cNvPr id="6" name="文本框 5"/>
            <p:cNvSpPr txBox="1"/>
            <p:nvPr/>
          </p:nvSpPr>
          <p:spPr>
            <a:xfrm>
              <a:off x="9179" y="3316"/>
              <a:ext cx="897" cy="1452"/>
            </a:xfrm>
            <a:prstGeom prst="rect">
              <a:avLst/>
            </a:prstGeom>
            <a:noFill/>
          </p:spPr>
          <p:txBody>
            <a:bodyPr wrap="square" rtlCol="0" anchor="t">
              <a:spAutoFit/>
            </a:bodyPr>
            <a:lstStyle/>
            <a:p>
              <a:pPr algn="ctr"/>
              <a:r>
                <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rPr>
                <a:t>2</a:t>
              </a:r>
              <a:endPar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652145" y="667385"/>
            <a:ext cx="11028829" cy="5496560"/>
            <a:chOff x="1239435" y="1556426"/>
            <a:chExt cx="9860498" cy="4176948"/>
          </a:xfrm>
        </p:grpSpPr>
        <p:grpSp>
          <p:nvGrpSpPr>
            <p:cNvPr id="10" name="组合 9"/>
            <p:cNvGrpSpPr/>
            <p:nvPr/>
          </p:nvGrpSpPr>
          <p:grpSpPr>
            <a:xfrm>
              <a:off x="3553643" y="1629896"/>
              <a:ext cx="7546290" cy="4078508"/>
              <a:chOff x="3553643" y="1633089"/>
              <a:chExt cx="7546290" cy="4078508"/>
            </a:xfrm>
          </p:grpSpPr>
          <p:sp>
            <p:nvSpPr>
              <p:cNvPr id="11" name="矩形 10"/>
              <p:cNvSpPr/>
              <p:nvPr/>
            </p:nvSpPr>
            <p:spPr>
              <a:xfrm>
                <a:off x="3553643" y="1633089"/>
                <a:ext cx="7546290" cy="4078508"/>
              </a:xfrm>
              <a:prstGeom prst="rect">
                <a:avLst/>
              </a:prstGeom>
            </p:spPr>
            <p:txBody>
              <a:bodyPr wrap="square">
                <a:spAutoFit/>
              </a:bodyPr>
              <a:lstStyle/>
              <a:p>
                <a:pPr algn="just">
                  <a:lnSpc>
                    <a:spcPct val="130000"/>
                  </a:lnSpc>
                  <a:defRPr/>
                </a:pPr>
                <a:r>
                  <a:rPr lang="en-US" altLang="zh-CN" sz="2400" dirty="0">
                    <a:solidFill>
                      <a:schemeClr val="tx1">
                        <a:lumMod val="75000"/>
                        <a:lumOff val="25000"/>
                      </a:schemeClr>
                    </a:solidFill>
                    <a:latin typeface="+mn-ea"/>
                  </a:rPr>
                  <a:t>     As an English teacher from China, I usually find that the average reading score of a student with larger vocabulary is  higher than those who own a limited vocabulary.</a:t>
                </a:r>
                <a:endParaRPr lang="en-US" altLang="zh-CN" sz="2400" dirty="0">
                  <a:solidFill>
                    <a:schemeClr val="tx1">
                      <a:lumMod val="75000"/>
                      <a:lumOff val="25000"/>
                    </a:schemeClr>
                  </a:solidFill>
                  <a:latin typeface="+mn-ea"/>
                </a:endParaRPr>
              </a:p>
              <a:p>
                <a:pPr algn="just">
                  <a:lnSpc>
                    <a:spcPct val="130000"/>
                  </a:lnSpc>
                  <a:defRPr/>
                </a:pPr>
                <a:r>
                  <a:rPr lang="en-US" altLang="zh-CN" sz="2400" dirty="0">
                    <a:solidFill>
                      <a:schemeClr val="tx1">
                        <a:lumMod val="75000"/>
                        <a:lumOff val="25000"/>
                      </a:schemeClr>
                    </a:solidFill>
                    <a:latin typeface="+mn-ea"/>
                  </a:rPr>
                  <a:t>     I think my finding is not uncommon. Stanovich once suggested in 1986 that vocabulary and reading comprehension have a  reciprocal relationship. In other words, the more words a student know, the better comprehension the student can achieve. Similarly, if someone can comprehend Enligsh reading better, he or she may learn more vocabulary words. So, it is beneficial to be an effective word-learner.</a:t>
                </a:r>
                <a:endParaRPr lang="en-US" altLang="zh-CN" sz="2400" dirty="0">
                  <a:solidFill>
                    <a:schemeClr val="tx1">
                      <a:lumMod val="75000"/>
                      <a:lumOff val="25000"/>
                    </a:schemeClr>
                  </a:solidFill>
                  <a:latin typeface="+mn-ea"/>
                </a:endParaRPr>
              </a:p>
            </p:txBody>
          </p:sp>
          <p:pic>
            <p:nvPicPr>
              <p:cNvPr id="22" name="图形 21"/>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704097" y="4510355"/>
                <a:ext cx="202102" cy="202102"/>
              </a:xfrm>
              <a:prstGeom prst="rect">
                <a:avLst/>
              </a:prstGeom>
            </p:spPr>
          </p:pic>
        </p:grpSp>
        <p:pic>
          <p:nvPicPr>
            <p:cNvPr id="3" name="图片 2"/>
            <p:cNvPicPr>
              <a:picLocks noChangeAspect="1"/>
            </p:cNvPicPr>
            <p:nvPr/>
          </p:nvPicPr>
          <p:blipFill rotWithShape="1">
            <a:blip r:embed="rId3" cstate="hqprint"/>
            <a:srcRect/>
            <a:stretch>
              <a:fillRect/>
            </a:stretch>
          </p:blipFill>
          <p:spPr>
            <a:xfrm>
              <a:off x="1239435" y="1556426"/>
              <a:ext cx="1842857" cy="41769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652145" y="667385"/>
            <a:ext cx="11028829" cy="5496560"/>
            <a:chOff x="1239435" y="1556426"/>
            <a:chExt cx="9860498" cy="4176948"/>
          </a:xfrm>
        </p:grpSpPr>
        <p:grpSp>
          <p:nvGrpSpPr>
            <p:cNvPr id="10" name="组合 9"/>
            <p:cNvGrpSpPr/>
            <p:nvPr/>
          </p:nvGrpSpPr>
          <p:grpSpPr>
            <a:xfrm>
              <a:off x="3553643" y="1629896"/>
              <a:ext cx="7546290" cy="4078508"/>
              <a:chOff x="3553643" y="1633089"/>
              <a:chExt cx="7546290" cy="4078508"/>
            </a:xfrm>
          </p:grpSpPr>
          <p:sp>
            <p:nvSpPr>
              <p:cNvPr id="11" name="矩形 10"/>
              <p:cNvSpPr/>
              <p:nvPr/>
            </p:nvSpPr>
            <p:spPr>
              <a:xfrm>
                <a:off x="3553643" y="1633089"/>
                <a:ext cx="7546290" cy="4078508"/>
              </a:xfrm>
              <a:prstGeom prst="rect">
                <a:avLst/>
              </a:prstGeom>
            </p:spPr>
            <p:txBody>
              <a:bodyPr wrap="square">
                <a:spAutoFit/>
              </a:bodyPr>
              <a:lstStyle/>
              <a:p>
                <a:pPr algn="just">
                  <a:lnSpc>
                    <a:spcPct val="130000"/>
                  </a:lnSpc>
                  <a:defRPr/>
                </a:pPr>
                <a:r>
                  <a:rPr lang="en-US" altLang="zh-CN" sz="2400" dirty="0">
                    <a:solidFill>
                      <a:schemeClr val="tx1">
                        <a:lumMod val="75000"/>
                        <a:lumOff val="25000"/>
                      </a:schemeClr>
                    </a:solidFill>
                    <a:latin typeface="+mn-ea"/>
                  </a:rPr>
                  <a:t>      This leads to another question: how to be an effective word-learner</a:t>
                </a:r>
                <a:r>
                  <a:rPr lang="zh-CN" altLang="en-US" sz="2400" dirty="0">
                    <a:solidFill>
                      <a:schemeClr val="tx1">
                        <a:lumMod val="75000"/>
                        <a:lumOff val="25000"/>
                      </a:schemeClr>
                    </a:solidFill>
                    <a:latin typeface="+mn-ea"/>
                  </a:rPr>
                  <a:t>？</a:t>
                </a:r>
                <a:endParaRPr lang="en-US" altLang="zh-CN" sz="2400" dirty="0">
                  <a:solidFill>
                    <a:schemeClr val="tx1">
                      <a:lumMod val="75000"/>
                      <a:lumOff val="25000"/>
                    </a:schemeClr>
                  </a:solidFill>
                  <a:latin typeface="+mn-ea"/>
                </a:endParaRPr>
              </a:p>
              <a:p>
                <a:pPr algn="just">
                  <a:lnSpc>
                    <a:spcPct val="130000"/>
                  </a:lnSpc>
                  <a:defRPr/>
                </a:pPr>
                <a:r>
                  <a:rPr lang="en-US" altLang="zh-CN" sz="2400" dirty="0">
                    <a:solidFill>
                      <a:schemeClr val="tx1">
                        <a:lumMod val="75000"/>
                        <a:lumOff val="25000"/>
                      </a:schemeClr>
                    </a:solidFill>
                    <a:latin typeface="+mn-ea"/>
                  </a:rPr>
                  <a:t>     An effectiv word-learner can attack new and unknown words, breaking them into meaningful parts, hypothesizes meanings for the larger words, and then check their meanings against the context of  the text as well as their own background knowledge. (Anderson &amp; Nagy, 1992; Freyd &amp; Baron, 1982).</a:t>
                </a:r>
                <a:endParaRPr lang="en-US" altLang="zh-CN" sz="2400" dirty="0">
                  <a:solidFill>
                    <a:schemeClr val="tx1">
                      <a:lumMod val="75000"/>
                      <a:lumOff val="25000"/>
                    </a:schemeClr>
                  </a:solidFill>
                  <a:latin typeface="+mn-ea"/>
                </a:endParaRPr>
              </a:p>
              <a:p>
                <a:pPr algn="just">
                  <a:lnSpc>
                    <a:spcPct val="130000"/>
                  </a:lnSpc>
                  <a:defRPr/>
                </a:pPr>
                <a:r>
                  <a:rPr lang="en-US" altLang="zh-CN" sz="2400" dirty="0">
                    <a:solidFill>
                      <a:schemeClr val="tx1">
                        <a:lumMod val="75000"/>
                        <a:lumOff val="25000"/>
                      </a:schemeClr>
                    </a:solidFill>
                    <a:latin typeface="+mn-ea"/>
                  </a:rPr>
                  <a:t>      The ability to break new words into meaningful parts is closely related to mophology, specifically, morphemes. </a:t>
                </a:r>
                <a:endParaRPr lang="en-US" altLang="zh-CN" sz="2400" dirty="0">
                  <a:solidFill>
                    <a:schemeClr val="tx1">
                      <a:lumMod val="75000"/>
                      <a:lumOff val="25000"/>
                    </a:schemeClr>
                  </a:solidFill>
                  <a:latin typeface="+mn-ea"/>
                </a:endParaRPr>
              </a:p>
              <a:p>
                <a:pPr algn="just">
                  <a:lnSpc>
                    <a:spcPct val="130000"/>
                  </a:lnSpc>
                  <a:defRPr/>
                </a:pPr>
                <a:endParaRPr lang="en-US" altLang="zh-CN" sz="2400" dirty="0">
                  <a:solidFill>
                    <a:schemeClr val="tx1">
                      <a:lumMod val="75000"/>
                      <a:lumOff val="25000"/>
                    </a:schemeClr>
                  </a:solidFill>
                  <a:latin typeface="+mn-ea"/>
                </a:endParaRPr>
              </a:p>
            </p:txBody>
          </p:sp>
          <p:pic>
            <p:nvPicPr>
              <p:cNvPr id="22" name="图形 21"/>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704097" y="4510355"/>
                <a:ext cx="202102" cy="202102"/>
              </a:xfrm>
              <a:prstGeom prst="rect">
                <a:avLst/>
              </a:prstGeom>
            </p:spPr>
          </p:pic>
        </p:grpSp>
        <p:pic>
          <p:nvPicPr>
            <p:cNvPr id="3" name="图片 2"/>
            <p:cNvPicPr>
              <a:picLocks noChangeAspect="1"/>
            </p:cNvPicPr>
            <p:nvPr/>
          </p:nvPicPr>
          <p:blipFill rotWithShape="1">
            <a:blip r:embed="rId3" cstate="hqprint"/>
            <a:srcRect/>
            <a:stretch>
              <a:fillRect/>
            </a:stretch>
          </p:blipFill>
          <p:spPr>
            <a:xfrm>
              <a:off x="1239435" y="1556426"/>
              <a:ext cx="1842857" cy="41769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652145" y="667385"/>
            <a:ext cx="11028829" cy="5496560"/>
            <a:chOff x="1239435" y="1556426"/>
            <a:chExt cx="9860498" cy="4176948"/>
          </a:xfrm>
        </p:grpSpPr>
        <p:grpSp>
          <p:nvGrpSpPr>
            <p:cNvPr id="10" name="组合 9"/>
            <p:cNvGrpSpPr/>
            <p:nvPr/>
          </p:nvGrpSpPr>
          <p:grpSpPr>
            <a:xfrm>
              <a:off x="3553643" y="1629896"/>
              <a:ext cx="7546290" cy="3079368"/>
              <a:chOff x="3553643" y="1633089"/>
              <a:chExt cx="7546290" cy="3079368"/>
            </a:xfrm>
          </p:grpSpPr>
          <p:sp>
            <p:nvSpPr>
              <p:cNvPr id="11" name="矩形 10"/>
              <p:cNvSpPr/>
              <p:nvPr/>
            </p:nvSpPr>
            <p:spPr>
              <a:xfrm>
                <a:off x="3553643" y="1633089"/>
                <a:ext cx="7546290" cy="2255919"/>
              </a:xfrm>
              <a:prstGeom prst="rect">
                <a:avLst/>
              </a:prstGeom>
            </p:spPr>
            <p:txBody>
              <a:bodyPr wrap="square">
                <a:spAutoFit/>
              </a:bodyPr>
              <a:lstStyle/>
              <a:p>
                <a:pPr algn="just">
                  <a:lnSpc>
                    <a:spcPct val="130000"/>
                  </a:lnSpc>
                  <a:defRPr/>
                </a:pPr>
                <a:r>
                  <a:rPr lang="en-US" altLang="zh-CN" sz="2400" dirty="0">
                    <a:solidFill>
                      <a:schemeClr val="tx1">
                        <a:lumMod val="75000"/>
                        <a:lumOff val="25000"/>
                      </a:schemeClr>
                    </a:solidFill>
                    <a:latin typeface="+mn-ea"/>
                  </a:rPr>
                  <a:t>       Students with larger vocabularies tended to have greater understanding of morphology... Understanding morphology may help students broaden their vocabularies, and vocabulary growth may improve students' understanding of morphology. </a:t>
                </a:r>
                <a:r>
                  <a:rPr lang="en-US" altLang="zh-CN" sz="2400" dirty="0">
                    <a:solidFill>
                      <a:schemeClr val="tx1">
                        <a:lumMod val="75000"/>
                        <a:lumOff val="25000"/>
                      </a:schemeClr>
                    </a:solidFill>
                    <a:latin typeface="+mn-ea"/>
                    <a:sym typeface="+mn-ea"/>
                  </a:rPr>
                  <a:t>(</a:t>
                </a:r>
                <a:r>
                  <a:rPr lang="en-US" altLang="zh-CN" sz="2400" dirty="0">
                    <a:solidFill>
                      <a:schemeClr val="tx1">
                        <a:lumMod val="75000"/>
                        <a:lumOff val="25000"/>
                      </a:schemeClr>
                    </a:solidFill>
                    <a:latin typeface="+mn-ea"/>
                    <a:sym typeface="+mn-ea"/>
                  </a:rPr>
                  <a:t>Kieffer</a:t>
                </a:r>
                <a:r>
                  <a:rPr lang="en-US" altLang="zh-CN" sz="2400" dirty="0">
                    <a:solidFill>
                      <a:schemeClr val="tx1">
                        <a:lumMod val="75000"/>
                        <a:lumOff val="25000"/>
                      </a:schemeClr>
                    </a:solidFill>
                    <a:latin typeface="+mn-ea"/>
                    <a:sym typeface="+mn-ea"/>
                  </a:rPr>
                  <a:t> &amp; Lesaux</a:t>
                </a:r>
                <a:r>
                  <a:rPr lang="en-US" altLang="zh-CN" sz="2400" dirty="0">
                    <a:solidFill>
                      <a:schemeClr val="tx1">
                        <a:lumMod val="75000"/>
                        <a:lumOff val="25000"/>
                      </a:schemeClr>
                    </a:solidFill>
                    <a:latin typeface="+mn-ea"/>
                    <a:sym typeface="+mn-ea"/>
                  </a:rPr>
                  <a:t>, 2007).</a:t>
                </a:r>
                <a:endParaRPr lang="en-US" altLang="zh-CN" sz="2400" dirty="0">
                  <a:solidFill>
                    <a:schemeClr val="tx1">
                      <a:lumMod val="75000"/>
                      <a:lumOff val="25000"/>
                    </a:schemeClr>
                  </a:solidFill>
                  <a:latin typeface="+mn-ea"/>
                </a:endParaRPr>
              </a:p>
              <a:p>
                <a:pPr algn="just">
                  <a:lnSpc>
                    <a:spcPct val="130000"/>
                  </a:lnSpc>
                  <a:defRPr/>
                </a:pPr>
                <a:endParaRPr lang="en-US" altLang="zh-CN" sz="2400" dirty="0">
                  <a:solidFill>
                    <a:schemeClr val="tx1">
                      <a:lumMod val="75000"/>
                      <a:lumOff val="25000"/>
                    </a:schemeClr>
                  </a:solidFill>
                  <a:latin typeface="+mn-ea"/>
                </a:endParaRPr>
              </a:p>
            </p:txBody>
          </p:sp>
          <p:pic>
            <p:nvPicPr>
              <p:cNvPr id="22" name="图形 21"/>
              <p:cNvPicPr>
                <a:picLocks noChangeAspect="1"/>
              </p:cNvPicPr>
              <p:nvPr/>
            </p:nvPicPr>
            <p:blipFill>
              <a:blip r:embed="rId1">
                <a:extLst>
                  <a:ext uri="{96DAC541-7B7A-43D3-8B79-37D633B846F1}">
                    <asvg:svgBlip xmlns:asvg="http://schemas.microsoft.com/office/drawing/2016/SVG/main" r:embed="rId2"/>
                  </a:ext>
                </a:extLst>
              </a:blip>
              <a:stretch>
                <a:fillRect/>
              </a:stretch>
            </p:blipFill>
            <p:spPr>
              <a:xfrm>
                <a:off x="4704097" y="4510355"/>
                <a:ext cx="202102" cy="202102"/>
              </a:xfrm>
              <a:prstGeom prst="rect">
                <a:avLst/>
              </a:prstGeom>
            </p:spPr>
          </p:pic>
        </p:grpSp>
        <p:pic>
          <p:nvPicPr>
            <p:cNvPr id="3" name="图片 2"/>
            <p:cNvPicPr>
              <a:picLocks noChangeAspect="1"/>
            </p:cNvPicPr>
            <p:nvPr/>
          </p:nvPicPr>
          <p:blipFill rotWithShape="1">
            <a:blip r:embed="rId3" cstate="hqprint"/>
            <a:srcRect/>
            <a:stretch>
              <a:fillRect/>
            </a:stretch>
          </p:blipFill>
          <p:spPr>
            <a:xfrm>
              <a:off x="1239435" y="1556426"/>
              <a:ext cx="1842857" cy="4176948"/>
            </a:xfrm>
            <a:prstGeom prst="rect">
              <a:avLst/>
            </a:prstGeom>
          </p:spPr>
        </p:pic>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1805305" y="2023110"/>
            <a:ext cx="9017000" cy="2674667"/>
            <a:chOff x="6218" y="3186"/>
            <a:chExt cx="6792" cy="4212"/>
          </a:xfrm>
        </p:grpSpPr>
        <p:grpSp>
          <p:nvGrpSpPr>
            <p:cNvPr id="5" name="组合 4"/>
            <p:cNvGrpSpPr/>
            <p:nvPr/>
          </p:nvGrpSpPr>
          <p:grpSpPr>
            <a:xfrm>
              <a:off x="6218" y="3186"/>
              <a:ext cx="6792" cy="4212"/>
              <a:chOff x="3948600" y="1633538"/>
              <a:chExt cx="4312898" cy="2674900"/>
            </a:xfrm>
          </p:grpSpPr>
          <p:sp>
            <p:nvSpPr>
              <p:cNvPr id="7" name="文本框 6"/>
              <p:cNvSpPr txBox="1"/>
              <p:nvPr/>
            </p:nvSpPr>
            <p:spPr>
              <a:xfrm>
                <a:off x="3948600" y="2739851"/>
                <a:ext cx="4312898" cy="1568587"/>
              </a:xfrm>
              <a:prstGeom prst="rect">
                <a:avLst/>
              </a:prstGeom>
              <a:noFill/>
            </p:spPr>
            <p:txBody>
              <a:bodyPr wrap="square" rtlCol="0">
                <a:spAutoFit/>
              </a:bodyPr>
              <a:lstStyle/>
              <a:p>
                <a:pPr algn="ctr"/>
                <a:r>
                  <a:rPr lang="en-US" altLang="zh-CN" sz="4800" dirty="0">
                    <a:ln w="6350">
                      <a:noFill/>
                    </a:ln>
                    <a:solidFill>
                      <a:srgbClr val="857464"/>
                    </a:solidFill>
                    <a:latin typeface="思源宋体 CN SemiBold" panose="02020600000000000000" pitchFamily="18" charset="-122"/>
                    <a:ea typeface="思源宋体 CN SemiBold" panose="02020600000000000000" pitchFamily="18" charset="-122"/>
                    <a:cs typeface="+mn-ea"/>
                    <a:sym typeface="+mn-lt"/>
                  </a:rPr>
                  <a:t> Principles for Teaching Morphology</a:t>
                </a:r>
                <a:endParaRPr lang="en-US" altLang="zh-CN" sz="4800" dirty="0">
                  <a:solidFill>
                    <a:srgbClr val="857464"/>
                  </a:solidFill>
                  <a:latin typeface="思源宋体 CN SemiBold" panose="02020600000000000000" pitchFamily="18" charset="-122"/>
                  <a:ea typeface="思源宋体 CN SemiBold" panose="02020600000000000000" pitchFamily="18" charset="-122"/>
                </a:endParaRPr>
              </a:p>
            </p:txBody>
          </p:sp>
          <p:sp>
            <p:nvSpPr>
              <p:cNvPr id="9" name="椭圆 8"/>
              <p:cNvSpPr/>
              <p:nvPr/>
            </p:nvSpPr>
            <p:spPr>
              <a:xfrm>
                <a:off x="5811650" y="1633538"/>
                <a:ext cx="604109" cy="1087850"/>
              </a:xfrm>
              <a:prstGeom prst="ellipse">
                <a:avLst/>
              </a:prstGeom>
              <a:solidFill>
                <a:srgbClr val="FDA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zh-CN" altLang="en-US" sz="5400" dirty="0"/>
              </a:p>
            </p:txBody>
          </p:sp>
        </p:grpSp>
        <p:sp>
          <p:nvSpPr>
            <p:cNvPr id="6" name="文本框 5"/>
            <p:cNvSpPr txBox="1"/>
            <p:nvPr/>
          </p:nvSpPr>
          <p:spPr>
            <a:xfrm>
              <a:off x="9179" y="3316"/>
              <a:ext cx="897" cy="1452"/>
            </a:xfrm>
            <a:prstGeom prst="rect">
              <a:avLst/>
            </a:prstGeom>
            <a:noFill/>
          </p:spPr>
          <p:txBody>
            <a:bodyPr wrap="square" rtlCol="0" anchor="t">
              <a:spAutoFit/>
            </a:bodyPr>
            <a:lstStyle/>
            <a:p>
              <a:pPr algn="ctr"/>
              <a:r>
                <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rPr>
                <a:t>3</a:t>
              </a:r>
              <a:endPar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336550" y="213995"/>
            <a:ext cx="7602855" cy="4857750"/>
          </a:xfrm>
        </p:spPr>
        <p:txBody>
          <a:bodyPr>
            <a:noAutofit/>
          </a:bodyPr>
          <a:p>
            <a:pPr marL="0" algn="just">
              <a:buClrTx/>
              <a:buSzTx/>
              <a:buNone/>
              <a:defRPr/>
            </a:pPr>
            <a:r>
              <a:rPr lang="en-US" altLang="zh-CN" sz="2400">
                <a:solidFill>
                  <a:schemeClr val="tx1">
                    <a:lumMod val="75000"/>
                    <a:lumOff val="25000"/>
                  </a:schemeClr>
                </a:solidFill>
                <a:latin typeface="+mn-ea"/>
                <a:ea typeface="+mn-ea"/>
                <a:sym typeface="+mn-ea"/>
              </a:rPr>
              <a:t>      In order to improve students' vocabulary and reading comprehension, </a:t>
            </a:r>
            <a:r>
              <a:rPr lang="en-US" altLang="zh-CN" sz="2400">
                <a:solidFill>
                  <a:schemeClr val="tx1">
                    <a:lumMod val="75000"/>
                    <a:lumOff val="25000"/>
                  </a:schemeClr>
                </a:solidFill>
                <a:latin typeface="+mn-ea"/>
                <a:ea typeface="+mn-ea"/>
                <a:sym typeface="+mn-ea"/>
              </a:rPr>
              <a:t>Michael J. Kieffer and Nonie K. Lesaux recommend four principles for teaching morphology. But the last one is only related to students who have developed Spanish knowledge, so I just mention three in the following.</a:t>
            </a:r>
            <a:endParaRPr lang="en-US" altLang="zh-CN" sz="2400" dirty="0">
              <a:solidFill>
                <a:schemeClr val="tx1">
                  <a:lumMod val="75000"/>
                  <a:lumOff val="25000"/>
                </a:schemeClr>
              </a:solidFill>
              <a:latin typeface="+mn-ea"/>
              <a:sym typeface="+mn-ea"/>
            </a:endParaRPr>
          </a:p>
          <a:p>
            <a:pPr marL="0" indent="0">
              <a:buNone/>
            </a:pPr>
            <a:endParaRPr lang="en-US" altLang="zh-CN" sz="1400">
              <a:latin typeface="微软雅黑" panose="020B0503020204020204" charset="-122"/>
              <a:ea typeface="微软雅黑" panose="020B0503020204020204" charset="-122"/>
            </a:endParaRPr>
          </a:p>
        </p:txBody>
      </p:sp>
      <p:pic>
        <p:nvPicPr>
          <p:cNvPr id="5" name="图片 4" descr="u=2019245021,1104801799&amp;fm=26&amp;gp=0[1]"/>
          <p:cNvPicPr>
            <a:picLocks noChangeAspect="1"/>
          </p:cNvPicPr>
          <p:nvPr/>
        </p:nvPicPr>
        <p:blipFill>
          <a:blip r:embed="rId1"/>
          <a:stretch>
            <a:fillRect/>
          </a:stretch>
        </p:blipFill>
        <p:spPr>
          <a:xfrm>
            <a:off x="8291830" y="365125"/>
            <a:ext cx="3481070" cy="6139180"/>
          </a:xfrm>
          <a:prstGeom prst="rect">
            <a:avLst/>
          </a:prstGeom>
        </p:spPr>
      </p:pic>
    </p:spTree>
    <p:custDataLst>
      <p:tags r:id="rId2"/>
    </p:custData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186055" y="74930"/>
            <a:ext cx="9154795" cy="6648450"/>
          </a:xfrm>
        </p:spPr>
        <p:txBody>
          <a:bodyPr>
            <a:noAutofit/>
          </a:bodyPr>
          <a:p>
            <a:pPr marL="0" algn="just">
              <a:buClrTx/>
              <a:buSzTx/>
              <a:buNone/>
              <a:defRPr/>
            </a:pPr>
            <a:r>
              <a:rPr lang="en-US" altLang="zh-CN" sz="2400">
                <a:solidFill>
                  <a:schemeClr val="tx1">
                    <a:lumMod val="75000"/>
                    <a:lumOff val="25000"/>
                  </a:schemeClr>
                </a:solidFill>
                <a:latin typeface="+mn-ea"/>
                <a:ea typeface="+mn-ea"/>
                <a:sym typeface="+mn-ea"/>
              </a:rPr>
              <a:t>   </a:t>
            </a:r>
            <a:r>
              <a:rPr lang="en-US" altLang="zh-CN" sz="2000" b="1">
                <a:solidFill>
                  <a:srgbClr val="FF0000"/>
                </a:solidFill>
                <a:latin typeface="微软雅黑" panose="020B0503020204020204" charset="-122"/>
                <a:sym typeface="+mn-ea"/>
              </a:rPr>
              <a:t>Principle 1: Teach morphology in the context of rich, explicit vocabulary instruction</a:t>
            </a:r>
            <a:endParaRPr lang="en-US" altLang="zh-CN" sz="2000" b="1" dirty="0">
              <a:solidFill>
                <a:srgbClr val="FF0000"/>
              </a:solidFill>
              <a:latin typeface="微软雅黑" panose="020B0503020204020204" charset="-122"/>
              <a:ea typeface="微软雅黑" panose="020B0503020204020204" charset="-122"/>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     Kieffer and Lesaux suggest that understanding mophology is related to, but also distinct from, overall vocabulary. Therefore, it makes sense that morphology strategies should be taught within the context of a comprehensive program of vocabulary improvement, but as a distinct component of that program.</a:t>
            </a:r>
            <a:endParaRPr lang="en-US" altLang="zh-CN" sz="2000" dirty="0">
              <a:solidFill>
                <a:schemeClr val="tx1">
                  <a:lumMod val="75000"/>
                  <a:lumOff val="25000"/>
                </a:schemeClr>
              </a:solidFill>
              <a:latin typeface="+mn-ea"/>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      Beck, McKeown, and Kucan (2002) suggested that teachers choose useful, academic words that appear in a wide variety of texts, provide student-friendly explanations for them, create instructional contexts that supply useful information about new words, and engage students in actively dealing with word meanings. Therefore, although they did not address morphology in particular, they highlighted the importance of teaching relationships among words, which are usually based on words' shared roots, prefixes, or suffixes.</a:t>
            </a:r>
            <a:endParaRPr lang="en-US" altLang="zh-CN" sz="2000" dirty="0">
              <a:solidFill>
                <a:schemeClr val="tx1">
                  <a:lumMod val="75000"/>
                  <a:lumOff val="25000"/>
                </a:schemeClr>
              </a:solidFill>
              <a:latin typeface="+mn-ea"/>
            </a:endParaRPr>
          </a:p>
          <a:p>
            <a:pPr marL="0" algn="just">
              <a:buClrTx/>
              <a:buSzTx/>
              <a:buNone/>
              <a:defRPr/>
            </a:pPr>
            <a:endParaRPr lang="en-US" altLang="zh-CN" sz="2400" dirty="0">
              <a:solidFill>
                <a:schemeClr val="tx1">
                  <a:lumMod val="75000"/>
                  <a:lumOff val="25000"/>
                </a:schemeClr>
              </a:solidFill>
              <a:latin typeface="+mn-ea"/>
              <a:sym typeface="+mn-ea"/>
            </a:endParaRPr>
          </a:p>
          <a:p>
            <a:pPr marL="0" indent="0">
              <a:buNone/>
            </a:pPr>
            <a:endParaRPr lang="en-US" altLang="zh-CN" sz="1400">
              <a:latin typeface="微软雅黑" panose="020B0503020204020204" charset="-122"/>
              <a:ea typeface="微软雅黑" panose="020B0503020204020204" charset="-122"/>
            </a:endParaRPr>
          </a:p>
        </p:txBody>
      </p:sp>
      <p:pic>
        <p:nvPicPr>
          <p:cNvPr id="5" name="图片 4" descr="u=2019245021,1104801799&amp;fm=26&amp;gp=0[1]"/>
          <p:cNvPicPr>
            <a:picLocks noChangeAspect="1"/>
          </p:cNvPicPr>
          <p:nvPr/>
        </p:nvPicPr>
        <p:blipFill>
          <a:blip r:embed="rId1"/>
          <a:stretch>
            <a:fillRect/>
          </a:stretch>
        </p:blipFill>
        <p:spPr>
          <a:xfrm>
            <a:off x="9340850" y="254635"/>
            <a:ext cx="2675255" cy="6139180"/>
          </a:xfrm>
          <a:prstGeom prst="rect">
            <a:avLst/>
          </a:prstGeom>
        </p:spPr>
      </p:pic>
    </p:spTree>
    <p:custDataLst>
      <p:tags r:id="rId2"/>
    </p:custData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186055" y="-40640"/>
            <a:ext cx="9154795" cy="6648450"/>
          </a:xfrm>
        </p:spPr>
        <p:txBody>
          <a:bodyPr>
            <a:noAutofit/>
          </a:bodyPr>
          <a:p>
            <a:pPr marL="0" algn="just">
              <a:buClrTx/>
              <a:buSzTx/>
              <a:buNone/>
              <a:defRPr/>
            </a:pPr>
            <a:r>
              <a:rPr lang="en-US" altLang="zh-CN" sz="2400">
                <a:solidFill>
                  <a:schemeClr val="tx1">
                    <a:lumMod val="75000"/>
                    <a:lumOff val="25000"/>
                  </a:schemeClr>
                </a:solidFill>
                <a:latin typeface="+mn-ea"/>
                <a:ea typeface="+mn-ea"/>
                <a:sym typeface="+mn-ea"/>
              </a:rPr>
              <a:t>   </a:t>
            </a:r>
            <a:r>
              <a:rPr lang="en-US" altLang="zh-CN" sz="2000" b="1">
                <a:solidFill>
                  <a:srgbClr val="FF0000"/>
                </a:solidFill>
                <a:latin typeface="微软雅黑" panose="020B0503020204020204" charset="-122"/>
                <a:sym typeface="+mn-ea"/>
              </a:rPr>
              <a:t>Principle 2: Teach students to use morphology as a cognitive strategy with explicit steps</a:t>
            </a:r>
            <a:endParaRPr lang="en-US" altLang="zh-CN" sz="2000" b="1" dirty="0">
              <a:solidFill>
                <a:srgbClr val="FF0000"/>
              </a:solidFill>
              <a:latin typeface="微软雅黑" panose="020B0503020204020204" charset="-122"/>
              <a:ea typeface="微软雅黑" panose="020B0503020204020204" charset="-122"/>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     Kieffer and Lesaux suggest that a student must complete the following four steps to break a word down </a:t>
            </a:r>
            <a:r>
              <a:rPr lang="en-US" altLang="zh-CN" sz="2000">
                <a:solidFill>
                  <a:schemeClr val="tx1">
                    <a:lumMod val="75000"/>
                    <a:lumOff val="25000"/>
                  </a:schemeClr>
                </a:solidFill>
                <a:latin typeface="+mn-ea"/>
                <a:ea typeface="+mn-ea"/>
                <a:sym typeface="+mn-ea"/>
              </a:rPr>
              <a:t>into morphemes:</a:t>
            </a:r>
            <a:endParaRPr lang="en-US" altLang="zh-CN" sz="2000" dirty="0">
              <a:solidFill>
                <a:schemeClr val="tx1">
                  <a:lumMod val="75000"/>
                  <a:lumOff val="25000"/>
                </a:schemeClr>
              </a:solidFill>
              <a:latin typeface="+mn-ea"/>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1. Recognize that the student doesn't know the word or doesn't have a deep understanding of the meaning of the word.</a:t>
            </a:r>
            <a:endParaRPr lang="en-US" altLang="zh-CN" sz="2000" dirty="0">
              <a:solidFill>
                <a:schemeClr val="tx1">
                  <a:lumMod val="75000"/>
                  <a:lumOff val="25000"/>
                </a:schemeClr>
              </a:solidFill>
              <a:latin typeface="+mn-ea"/>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2. Analyze the word for morphemes the student recognizes (both roots and suffixes). This process may be more difficult if the word is not transparent, particularly if it requires a change in both sound and spelling.</a:t>
            </a:r>
            <a:endParaRPr lang="en-US" altLang="zh-CN" sz="2000" dirty="0">
              <a:solidFill>
                <a:schemeClr val="tx1">
                  <a:lumMod val="75000"/>
                  <a:lumOff val="25000"/>
                </a:schemeClr>
              </a:solidFill>
              <a:latin typeface="+mn-ea"/>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3. Hypothesize a meaning for the word based on the word parts.</a:t>
            </a:r>
            <a:endParaRPr lang="en-US" altLang="zh-CN" sz="2000" dirty="0">
              <a:solidFill>
                <a:schemeClr val="tx1">
                  <a:lumMod val="75000"/>
                  <a:lumOff val="25000"/>
                </a:schemeClr>
              </a:solidFill>
              <a:latin typeface="+mn-ea"/>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4. Check the hypothesis against the context.</a:t>
            </a:r>
            <a:endParaRPr lang="en-US" altLang="zh-CN" sz="2000" dirty="0">
              <a:solidFill>
                <a:schemeClr val="tx1">
                  <a:lumMod val="75000"/>
                  <a:lumOff val="25000"/>
                </a:schemeClr>
              </a:solidFill>
              <a:latin typeface="+mn-ea"/>
            </a:endParaRPr>
          </a:p>
          <a:p>
            <a:pPr marL="0" algn="just">
              <a:lnSpc>
                <a:spcPct val="100000"/>
              </a:lnSpc>
              <a:buClrTx/>
              <a:buSzTx/>
              <a:buNone/>
              <a:defRPr/>
            </a:pPr>
            <a:r>
              <a:rPr lang="en-US" altLang="zh-CN" sz="2000">
                <a:solidFill>
                  <a:schemeClr val="tx1">
                    <a:lumMod val="75000"/>
                    <a:lumOff val="25000"/>
                  </a:schemeClr>
                </a:solidFill>
                <a:latin typeface="+mn-ea"/>
                <a:ea typeface="+mn-ea"/>
                <a:sym typeface="+mn-ea"/>
              </a:rPr>
              <a:t>     Teachers should teach these four steps explicitly, model them several times with various words, and provide students with time to practice them.</a:t>
            </a:r>
            <a:endParaRPr lang="en-US" altLang="zh-CN" sz="2000" b="1" dirty="0">
              <a:solidFill>
                <a:srgbClr val="FF0000"/>
              </a:solidFill>
              <a:latin typeface="微软雅黑" panose="020B0503020204020204" charset="-122"/>
              <a:ea typeface="微软雅黑" panose="020B0503020204020204" charset="-122"/>
            </a:endParaRPr>
          </a:p>
          <a:p>
            <a:pPr marL="0" algn="just">
              <a:buClrTx/>
              <a:buSzTx/>
              <a:buNone/>
              <a:defRPr/>
            </a:pPr>
            <a:endParaRPr lang="en-US" altLang="zh-CN" sz="2400" dirty="0">
              <a:solidFill>
                <a:schemeClr val="tx1">
                  <a:lumMod val="75000"/>
                  <a:lumOff val="25000"/>
                </a:schemeClr>
              </a:solidFill>
              <a:latin typeface="+mn-ea"/>
              <a:sym typeface="+mn-ea"/>
            </a:endParaRPr>
          </a:p>
          <a:p>
            <a:pPr marL="0" indent="0">
              <a:buNone/>
            </a:pPr>
            <a:endParaRPr lang="en-US" altLang="zh-CN" sz="1400">
              <a:latin typeface="微软雅黑" panose="020B0503020204020204" charset="-122"/>
              <a:ea typeface="微软雅黑" panose="020B0503020204020204" charset="-122"/>
            </a:endParaRPr>
          </a:p>
        </p:txBody>
      </p:sp>
      <p:pic>
        <p:nvPicPr>
          <p:cNvPr id="5" name="图片 4" descr="u=2019245021,1104801799&amp;fm=26&amp;gp=0[1]"/>
          <p:cNvPicPr>
            <a:picLocks noChangeAspect="1"/>
          </p:cNvPicPr>
          <p:nvPr/>
        </p:nvPicPr>
        <p:blipFill>
          <a:blip r:embed="rId1"/>
          <a:stretch>
            <a:fillRect/>
          </a:stretch>
        </p:blipFill>
        <p:spPr>
          <a:xfrm>
            <a:off x="9340850" y="254635"/>
            <a:ext cx="2675255" cy="6139180"/>
          </a:xfrm>
          <a:prstGeom prst="rect">
            <a:avLst/>
          </a:prstGeom>
        </p:spPr>
      </p:pic>
    </p:spTree>
    <p:custDataLst>
      <p:tags r:id="rId2"/>
    </p:custData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93345" y="209550"/>
            <a:ext cx="9154795" cy="6648450"/>
          </a:xfrm>
        </p:spPr>
        <p:txBody>
          <a:bodyPr>
            <a:noAutofit/>
          </a:bodyPr>
          <a:p>
            <a:pPr marL="0" algn="just">
              <a:buClrTx/>
              <a:buSzTx/>
              <a:buFontTx/>
              <a:buNone/>
              <a:defRPr/>
            </a:pPr>
            <a:r>
              <a:rPr lang="en-US" altLang="zh-CN" sz="2400">
                <a:solidFill>
                  <a:schemeClr val="tx1">
                    <a:lumMod val="75000"/>
                    <a:lumOff val="25000"/>
                  </a:schemeClr>
                </a:solidFill>
                <a:latin typeface="+mn-ea"/>
                <a:ea typeface="+mn-ea"/>
                <a:sym typeface="+mn-ea"/>
              </a:rPr>
              <a:t>   </a:t>
            </a:r>
            <a:r>
              <a:rPr lang="en-US" altLang="zh-CN" sz="2000" b="1">
                <a:solidFill>
                  <a:srgbClr val="FF0000"/>
                </a:solidFill>
                <a:latin typeface="微软雅黑" panose="020B0503020204020204" charset="-122"/>
                <a:sym typeface="+mn-ea"/>
              </a:rPr>
              <a:t>Principle 3: Teach the underlying morphological knowledge needed in two ways—both explicitly and in context</a:t>
            </a:r>
            <a:endParaRPr lang="en-US" altLang="zh-CN" sz="2000" b="1" dirty="0">
              <a:solidFill>
                <a:srgbClr val="FF0000"/>
              </a:solidFill>
              <a:latin typeface="微软雅黑" panose="020B0503020204020204" charset="-122"/>
              <a:ea typeface="微软雅黑" panose="020B0503020204020204" charset="-122"/>
            </a:endParaRPr>
          </a:p>
          <a:p>
            <a:pPr marL="0" algn="just">
              <a:lnSpc>
                <a:spcPct val="100000"/>
              </a:lnSpc>
              <a:buClrTx/>
              <a:buSzTx/>
              <a:buFontTx/>
              <a:buNone/>
              <a:defRPr/>
            </a:pPr>
            <a:r>
              <a:rPr lang="en-US" altLang="zh-CN" sz="2000">
                <a:solidFill>
                  <a:schemeClr val="tx1">
                    <a:lumMod val="75000"/>
                    <a:lumOff val="25000"/>
                  </a:schemeClr>
                </a:solidFill>
                <a:latin typeface="+mn-ea"/>
                <a:ea typeface="+mn-ea"/>
                <a:sym typeface="+mn-ea"/>
              </a:rPr>
              <a:t>     Kieffer and Lesaux suggest that there are </a:t>
            </a:r>
            <a:r>
              <a:rPr lang="en-US" altLang="zh-CN" sz="2000">
                <a:solidFill>
                  <a:schemeClr val="tx1">
                    <a:lumMod val="75000"/>
                    <a:lumOff val="25000"/>
                  </a:schemeClr>
                </a:solidFill>
                <a:latin typeface="+mn-ea"/>
                <a:ea typeface="+mn-ea"/>
                <a:sym typeface="+mn-ea"/>
              </a:rPr>
              <a:t>three types of knowledge of language that students need to know to use morphology effectively:</a:t>
            </a:r>
            <a:endParaRPr lang="en-US" altLang="zh-CN" sz="2000" dirty="0">
              <a:solidFill>
                <a:schemeClr val="tx1">
                  <a:lumMod val="75000"/>
                  <a:lumOff val="25000"/>
                </a:schemeClr>
              </a:solidFill>
              <a:latin typeface="+mn-ea"/>
            </a:endParaRPr>
          </a:p>
          <a:p>
            <a:pPr marL="0" algn="just">
              <a:lnSpc>
                <a:spcPct val="100000"/>
              </a:lnSpc>
              <a:buClrTx/>
              <a:buSzTx/>
              <a:buFontTx/>
              <a:buNone/>
              <a:defRPr/>
            </a:pPr>
            <a:r>
              <a:rPr lang="en-US" altLang="zh-CN" sz="2000">
                <a:solidFill>
                  <a:srgbClr val="0070C0"/>
                </a:solidFill>
                <a:latin typeface="+mn-ea"/>
                <a:ea typeface="+mn-ea"/>
                <a:sym typeface="+mn-ea"/>
              </a:rPr>
              <a:t>1.Knowledge of Prefixes and Suffixes. </a:t>
            </a:r>
            <a:r>
              <a:rPr lang="en-US" altLang="zh-CN" sz="2000">
                <a:solidFill>
                  <a:schemeClr val="tx1">
                    <a:lumMod val="75000"/>
                    <a:lumOff val="25000"/>
                  </a:schemeClr>
                </a:solidFill>
                <a:latin typeface="+mn-ea"/>
                <a:ea typeface="+mn-ea"/>
                <a:sym typeface="+mn-ea"/>
              </a:rPr>
              <a:t>Teachers can teach prefixes and suffixes in a variety of ways. For example, teachers should engage students in grouping words by prefix or suffix. They can then discuss what these words share in meaning or part of speech.</a:t>
            </a:r>
            <a:endParaRPr lang="en-US" altLang="zh-CN" sz="2000" dirty="0">
              <a:solidFill>
                <a:schemeClr val="tx1">
                  <a:lumMod val="75000"/>
                  <a:lumOff val="25000"/>
                </a:schemeClr>
              </a:solidFill>
              <a:latin typeface="+mn-ea"/>
            </a:endParaRPr>
          </a:p>
          <a:p>
            <a:pPr marL="0" algn="just">
              <a:lnSpc>
                <a:spcPct val="100000"/>
              </a:lnSpc>
              <a:buClrTx/>
              <a:buSzTx/>
              <a:buFontTx/>
              <a:buNone/>
              <a:defRPr/>
            </a:pPr>
            <a:r>
              <a:rPr lang="en-US" altLang="zh-CN" sz="2000">
                <a:solidFill>
                  <a:srgbClr val="0070C0"/>
                </a:solidFill>
                <a:latin typeface="+mn-ea"/>
                <a:ea typeface="+mn-ea"/>
                <a:sym typeface="+mn-ea"/>
              </a:rPr>
              <a:t>2.Knowledge of How Words Get Transformed. </a:t>
            </a:r>
            <a:r>
              <a:rPr lang="en-US" altLang="zh-CN" sz="2000">
                <a:solidFill>
                  <a:schemeClr val="tx1">
                    <a:lumMod val="75000"/>
                    <a:lumOff val="25000"/>
                  </a:schemeClr>
                </a:solidFill>
                <a:latin typeface="+mn-ea"/>
                <a:ea typeface="+mn-ea"/>
                <a:sym typeface="+mn-ea"/>
              </a:rPr>
              <a:t>Students should be taught the changes in sound and spelling that are often required to extract roots from derived words.</a:t>
            </a:r>
            <a:endParaRPr lang="en-US" altLang="zh-CN" sz="2000" dirty="0">
              <a:solidFill>
                <a:schemeClr val="tx1">
                  <a:lumMod val="75000"/>
                  <a:lumOff val="25000"/>
                </a:schemeClr>
              </a:solidFill>
              <a:latin typeface="+mn-ea"/>
            </a:endParaRPr>
          </a:p>
          <a:p>
            <a:pPr marL="0" algn="just">
              <a:lnSpc>
                <a:spcPct val="100000"/>
              </a:lnSpc>
              <a:buClrTx/>
              <a:buSzTx/>
              <a:buFontTx/>
              <a:buNone/>
              <a:defRPr/>
            </a:pPr>
            <a:r>
              <a:rPr lang="en-US" altLang="zh-CN" sz="2000">
                <a:solidFill>
                  <a:srgbClr val="0070C0"/>
                </a:solidFill>
                <a:latin typeface="+mn-ea"/>
                <a:ea typeface="+mn-ea"/>
                <a:sym typeface="+mn-ea"/>
              </a:rPr>
              <a:t>3.Knowledge of Roots.</a:t>
            </a:r>
            <a:r>
              <a:rPr lang="en-US" altLang="zh-CN" sz="2000">
                <a:solidFill>
                  <a:schemeClr val="tx1">
                    <a:lumMod val="75000"/>
                    <a:lumOff val="25000"/>
                  </a:schemeClr>
                </a:solidFill>
                <a:latin typeface="+mn-ea"/>
                <a:ea typeface="+mn-ea"/>
                <a:sym typeface="+mn-ea"/>
              </a:rPr>
              <a:t> Students' abilities to extract roots from derived words can be a powerful strategy for acquiring new vocabulary, but only if students know the meanings of the roots.</a:t>
            </a:r>
            <a:endParaRPr lang="en-US" altLang="zh-CN" sz="2000" dirty="0">
              <a:solidFill>
                <a:schemeClr val="tx1">
                  <a:lumMod val="75000"/>
                  <a:lumOff val="25000"/>
                </a:schemeClr>
              </a:solidFill>
              <a:latin typeface="+mn-ea"/>
            </a:endParaRPr>
          </a:p>
          <a:p>
            <a:pPr marL="0" algn="just">
              <a:buClrTx/>
              <a:buSzTx/>
              <a:buNone/>
              <a:defRPr/>
            </a:pPr>
            <a:endParaRPr lang="en-US" altLang="zh-CN" sz="2400" dirty="0">
              <a:solidFill>
                <a:schemeClr val="tx1">
                  <a:lumMod val="75000"/>
                  <a:lumOff val="25000"/>
                </a:schemeClr>
              </a:solidFill>
              <a:latin typeface="+mn-ea"/>
              <a:sym typeface="+mn-ea"/>
            </a:endParaRPr>
          </a:p>
          <a:p>
            <a:pPr marL="0" indent="0">
              <a:buNone/>
            </a:pPr>
            <a:endParaRPr lang="en-US" altLang="zh-CN" sz="1400">
              <a:latin typeface="微软雅黑" panose="020B0503020204020204" charset="-122"/>
              <a:ea typeface="微软雅黑" panose="020B0503020204020204" charset="-122"/>
            </a:endParaRPr>
          </a:p>
        </p:txBody>
      </p:sp>
      <p:pic>
        <p:nvPicPr>
          <p:cNvPr id="5" name="图片 4" descr="u=2019245021,1104801799&amp;fm=26&amp;gp=0[1]"/>
          <p:cNvPicPr>
            <a:picLocks noChangeAspect="1"/>
          </p:cNvPicPr>
          <p:nvPr/>
        </p:nvPicPr>
        <p:blipFill>
          <a:blip r:embed="rId1"/>
          <a:stretch>
            <a:fillRect/>
          </a:stretch>
        </p:blipFill>
        <p:spPr>
          <a:xfrm>
            <a:off x="9340850" y="254635"/>
            <a:ext cx="2675255" cy="6139180"/>
          </a:xfrm>
          <a:prstGeom prst="rect">
            <a:avLst/>
          </a:prstGeom>
        </p:spPr>
      </p:pic>
    </p:spTree>
    <p:custDataLst>
      <p:tags r:id="rId2"/>
    </p:custData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1805305" y="2023110"/>
            <a:ext cx="9017000" cy="1936161"/>
            <a:chOff x="6218" y="3186"/>
            <a:chExt cx="6792" cy="3049"/>
          </a:xfrm>
        </p:grpSpPr>
        <p:grpSp>
          <p:nvGrpSpPr>
            <p:cNvPr id="5" name="组合 4"/>
            <p:cNvGrpSpPr/>
            <p:nvPr/>
          </p:nvGrpSpPr>
          <p:grpSpPr>
            <a:xfrm>
              <a:off x="6218" y="3186"/>
              <a:ext cx="6792" cy="3049"/>
              <a:chOff x="3948600" y="1633538"/>
              <a:chExt cx="4312898" cy="1936330"/>
            </a:xfrm>
          </p:grpSpPr>
          <p:sp>
            <p:nvSpPr>
              <p:cNvPr id="7" name="文本框 6"/>
              <p:cNvSpPr txBox="1"/>
              <p:nvPr/>
            </p:nvSpPr>
            <p:spPr>
              <a:xfrm>
                <a:off x="3948600" y="2739851"/>
                <a:ext cx="4312898" cy="830017"/>
              </a:xfrm>
              <a:prstGeom prst="rect">
                <a:avLst/>
              </a:prstGeom>
              <a:noFill/>
            </p:spPr>
            <p:txBody>
              <a:bodyPr wrap="square" rtlCol="0">
                <a:spAutoFit/>
              </a:bodyPr>
              <a:lstStyle/>
              <a:p>
                <a:pPr algn="ctr"/>
                <a:r>
                  <a:rPr lang="en-US" altLang="zh-CN" sz="4800" dirty="0">
                    <a:solidFill>
                      <a:srgbClr val="857464"/>
                    </a:solidFill>
                    <a:latin typeface="思源宋体 CN SemiBold" panose="02020600000000000000" pitchFamily="18" charset="-122"/>
                    <a:ea typeface="思源宋体 CN SemiBold" panose="02020600000000000000" pitchFamily="18" charset="-122"/>
                  </a:rPr>
                  <a:t>Rationale</a:t>
                </a:r>
                <a:endParaRPr lang="en-US" altLang="zh-CN" sz="4800" dirty="0">
                  <a:solidFill>
                    <a:srgbClr val="857464"/>
                  </a:solidFill>
                  <a:latin typeface="思源宋体 CN SemiBold" panose="02020600000000000000" pitchFamily="18" charset="-122"/>
                  <a:ea typeface="思源宋体 CN SemiBold" panose="02020600000000000000" pitchFamily="18" charset="-122"/>
                </a:endParaRPr>
              </a:p>
            </p:txBody>
          </p:sp>
          <p:sp>
            <p:nvSpPr>
              <p:cNvPr id="9" name="椭圆 8"/>
              <p:cNvSpPr/>
              <p:nvPr/>
            </p:nvSpPr>
            <p:spPr>
              <a:xfrm>
                <a:off x="5811650" y="1633538"/>
                <a:ext cx="604109" cy="1087850"/>
              </a:xfrm>
              <a:prstGeom prst="ellipse">
                <a:avLst/>
              </a:prstGeom>
              <a:solidFill>
                <a:srgbClr val="FDA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zh-CN" altLang="en-US" sz="5400" dirty="0"/>
              </a:p>
            </p:txBody>
          </p:sp>
        </p:grpSp>
        <p:sp>
          <p:nvSpPr>
            <p:cNvPr id="6" name="文本框 5"/>
            <p:cNvSpPr txBox="1"/>
            <p:nvPr/>
          </p:nvSpPr>
          <p:spPr>
            <a:xfrm>
              <a:off x="9179" y="3316"/>
              <a:ext cx="897" cy="1452"/>
            </a:xfrm>
            <a:prstGeom prst="rect">
              <a:avLst/>
            </a:prstGeom>
            <a:noFill/>
          </p:spPr>
          <p:txBody>
            <a:bodyPr wrap="square" rtlCol="0" anchor="t">
              <a:spAutoFit/>
            </a:bodyPr>
            <a:lstStyle/>
            <a:p>
              <a:pPr algn="ctr"/>
              <a:r>
                <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rPr>
                <a:t>4</a:t>
              </a:r>
              <a:endPar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231775" y="58420"/>
            <a:ext cx="9723120" cy="6137910"/>
          </a:xfrm>
        </p:spPr>
        <p:txBody>
          <a:bodyPr>
            <a:noAutofit/>
          </a:bodyPr>
          <a:p>
            <a:pPr marL="0" indent="0" algn="just">
              <a:lnSpc>
                <a:spcPct val="100000"/>
              </a:lnSpc>
              <a:buNone/>
            </a:pPr>
            <a:r>
              <a:rPr lang="en-US" altLang="zh-CN" sz="1400">
                <a:latin typeface="微软雅黑" panose="020B0503020204020204" charset="-122"/>
                <a:sym typeface="+mn-ea"/>
              </a:rPr>
              <a:t>     Recently, I was responsible for training students with English reading comprehension. Every day, students are required to memorize some new words in texts and on the following day, I usually begin with a word dictation. I found students responded to this task differently. For example, some top students can finishing memorizing within about one hour and get good score in dictation. Whereas, students with limited vocabulary usually spend longer time and their results are less than satisfactory. Hence some of them felt disappointed. One day, a teenager girl plucked up her courage and asked me for recommendations about how to memorize words effectively. I observed the students who had good performance in dictation and found there were at least two factors leading to their efficiency. One reason is that, due to their relatively large vocabulary, some of the new words are actually not “new” to them. Secondly, I think they have some understanding about morphemes and use this knowledge unconsciously when they absorb new words.</a:t>
            </a:r>
            <a:endParaRPr lang="en-US" altLang="zh-CN" sz="1400">
              <a:latin typeface="微软雅黑" panose="020B0503020204020204" charset="-122"/>
              <a:sym typeface="+mn-ea"/>
            </a:endParaRPr>
          </a:p>
          <a:p>
            <a:pPr marL="0" indent="0" algn="just">
              <a:lnSpc>
                <a:spcPct val="100000"/>
              </a:lnSpc>
              <a:buNone/>
            </a:pPr>
            <a:r>
              <a:rPr lang="en-US" altLang="zh-CN" sz="1400">
                <a:latin typeface="微软雅黑" panose="020B0503020204020204" charset="-122"/>
                <a:sym typeface="+mn-ea"/>
              </a:rPr>
              <a:t>     I feel quite enlightened about the findings. Meanwhile, I also feel a little guilty that I did not recognize those students’ struggles and frustrations sooner and failed to give helpful memorizing strategies at the beginning. Then, when I teach students new words, not only encourage them to guess word meanings through context, I also plan to intentionally break words into morphemes and make students gradually get acquainted with frequent and common prefixes, suffixed and roots.</a:t>
            </a:r>
            <a:endParaRPr lang="en-US" altLang="zh-CN" sz="1400">
              <a:latin typeface="微软雅黑" panose="020B0503020204020204" charset="-122"/>
              <a:ea typeface="微软雅黑" panose="020B0503020204020204" charset="-122"/>
            </a:endParaRPr>
          </a:p>
          <a:p>
            <a:pPr marL="0" indent="0" algn="just">
              <a:lnSpc>
                <a:spcPct val="100000"/>
              </a:lnSpc>
              <a:buNone/>
            </a:pPr>
            <a:r>
              <a:rPr lang="en-US" altLang="zh-CN" sz="1400">
                <a:latin typeface="微软雅黑" panose="020B0503020204020204" charset="-122"/>
                <a:sym typeface="+mn-ea"/>
              </a:rPr>
              <a:t>     Some students thought morphological knowledge was quite helpful and did not regard English words as a product of random arrangement of letters any more. However, several students responded negatively to this because they considered the additional morphological teaching was another burden for them as they had to remember both word meaning and various affixes meanings, especially some affixes had more than one meaning.</a:t>
            </a:r>
            <a:endParaRPr lang="en-US" altLang="zh-CN" sz="1400">
              <a:latin typeface="微软雅黑" panose="020B0503020204020204" charset="-122"/>
              <a:ea typeface="微软雅黑" panose="020B0503020204020204" charset="-122"/>
            </a:endParaRPr>
          </a:p>
          <a:p>
            <a:endParaRPr lang="en-US" altLang="zh-CN" sz="1400">
              <a:latin typeface="微软雅黑" panose="020B0503020204020204" charset="-122"/>
              <a:ea typeface="微软雅黑" panose="020B0503020204020204" charset="-122"/>
            </a:endParaRPr>
          </a:p>
        </p:txBody>
      </p:sp>
      <p:pic>
        <p:nvPicPr>
          <p:cNvPr id="4" name="图片 3" descr="u=331761259,3757457010&amp;fm=26&amp;gp=0[1]"/>
          <p:cNvPicPr>
            <a:picLocks noChangeAspect="1"/>
          </p:cNvPicPr>
          <p:nvPr/>
        </p:nvPicPr>
        <p:blipFill>
          <a:blip r:embed="rId1"/>
          <a:stretch>
            <a:fillRect/>
          </a:stretch>
        </p:blipFill>
        <p:spPr>
          <a:xfrm>
            <a:off x="10060940" y="434340"/>
            <a:ext cx="1974215" cy="5920740"/>
          </a:xfrm>
          <a:prstGeom prst="rect">
            <a:avLst/>
          </a:prstGeom>
        </p:spPr>
      </p:pic>
    </p:spTree>
    <p:custDataLst>
      <p:tags r:id="rId2"/>
    </p:custData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pic>
        <p:nvPicPr>
          <p:cNvPr id="4" name="图片 3" descr="u=331761259,3757457010&amp;fm=26&amp;gp=0[1]"/>
          <p:cNvPicPr>
            <a:picLocks noChangeAspect="1"/>
          </p:cNvPicPr>
          <p:nvPr/>
        </p:nvPicPr>
        <p:blipFill>
          <a:blip r:embed="rId1"/>
          <a:stretch>
            <a:fillRect/>
          </a:stretch>
        </p:blipFill>
        <p:spPr>
          <a:xfrm>
            <a:off x="10060940" y="434340"/>
            <a:ext cx="1974215" cy="5920740"/>
          </a:xfrm>
          <a:prstGeom prst="rect">
            <a:avLst/>
          </a:prstGeom>
        </p:spPr>
      </p:pic>
      <p:sp>
        <p:nvSpPr>
          <p:cNvPr id="2" name="文本框 1"/>
          <p:cNvSpPr txBox="1"/>
          <p:nvPr/>
        </p:nvSpPr>
        <p:spPr>
          <a:xfrm>
            <a:off x="318770" y="306070"/>
            <a:ext cx="9010015" cy="6000750"/>
          </a:xfrm>
          <a:prstGeom prst="rect">
            <a:avLst/>
          </a:prstGeom>
          <a:noFill/>
        </p:spPr>
        <p:txBody>
          <a:bodyPr wrap="square" rtlCol="0">
            <a:spAutoFit/>
          </a:bodyPr>
          <a:p>
            <a:pPr algn="just"/>
            <a:r>
              <a:rPr lang="en-US" altLang="zh-CN" sz="1600">
                <a:latin typeface="微软雅黑" panose="020B0503020204020204" charset="-122"/>
                <a:ea typeface="微软雅黑" panose="020B0503020204020204" charset="-122"/>
              </a:rPr>
              <a:t>     </a:t>
            </a:r>
            <a:r>
              <a:rPr lang="en-US" altLang="zh-CN" sz="1600">
                <a:latin typeface="微软雅黑" panose="020B0503020204020204" charset="-122"/>
                <a:ea typeface="微软雅黑" panose="020B0503020204020204" charset="-122"/>
                <a:sym typeface="+mn-ea"/>
              </a:rPr>
              <a:t>I consider the first reason that leads to the feedback discrepancy  is the difference between students’ lexical resources. For instance, when I explain suffix “-less”, I would mention words like “careless” “selfless” “weightless” and “hapless”. Students, who already know the meaning of the words or know the meaning of “care” “self” “weight” and “hap”, can quickly understand the function of “-less”. On the contrary, students may feel a little frustrated. Another reason is that some spelling or sound changes would occur when a root is combined with a affix.</a:t>
            </a:r>
            <a:endParaRPr lang="en-US" altLang="zh-CN" sz="1600">
              <a:latin typeface="微软雅黑" panose="020B0503020204020204" charset="-122"/>
              <a:ea typeface="微软雅黑" panose="020B0503020204020204" charset="-122"/>
              <a:sym typeface="+mn-ea"/>
            </a:endParaRPr>
          </a:p>
          <a:p>
            <a:pPr algn="just"/>
            <a:r>
              <a:rPr lang="en-US" altLang="zh-CN" sz="1600">
                <a:latin typeface="微软雅黑" panose="020B0503020204020204" charset="-122"/>
                <a:ea typeface="微软雅黑" panose="020B0503020204020204" charset="-122"/>
                <a:sym typeface="+mn-ea"/>
              </a:rPr>
              <a:t>    Therefore, I plan to let student make a summary about the new words every week. To be specific, I would let students practice to make a table and group the words via their prefix or suffix. Just like table 1 below.</a:t>
            </a:r>
            <a:endParaRPr lang="en-US" altLang="zh-CN" sz="1600">
              <a:latin typeface="微软雅黑" panose="020B0503020204020204" charset="-122"/>
              <a:ea typeface="微软雅黑" panose="020B0503020204020204" charset="-122"/>
              <a:sym typeface="+mn-ea"/>
            </a:endParaRPr>
          </a:p>
          <a:p>
            <a:pPr algn="just"/>
            <a:r>
              <a:rPr lang="en-US" sz="1600">
                <a:latin typeface="Calibri" panose="020F0502020204030204" charset="0"/>
                <a:ea typeface="宋体" panose="02010600030101010101" pitchFamily="2" charset="-122"/>
                <a:cs typeface="Times New Roman" panose="02020603050405020304" charset="0"/>
                <a:sym typeface="+mn-ea"/>
              </a:rPr>
              <a:t>Table 1:</a:t>
            </a:r>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r>
              <a:rPr lang="en-US" altLang="zh-CN" sz="1600">
                <a:latin typeface="微软雅黑" panose="020B0503020204020204" charset="-122"/>
                <a:ea typeface="微软雅黑" panose="020B0503020204020204" charset="-122"/>
                <a:sym typeface="+mn-ea"/>
              </a:rPr>
              <a:t>    </a:t>
            </a:r>
            <a:endParaRPr lang="en-US" altLang="zh-CN" sz="1600">
              <a:latin typeface="微软雅黑" panose="020B0503020204020204" charset="-122"/>
              <a:ea typeface="微软雅黑" panose="020B0503020204020204" charset="-122"/>
              <a:sym typeface="+mn-ea"/>
            </a:endParaRPr>
          </a:p>
          <a:p>
            <a:pPr algn="just"/>
            <a:r>
              <a:rPr lang="en-US" altLang="zh-CN" sz="1600">
                <a:latin typeface="微软雅黑" panose="020B0503020204020204" charset="-122"/>
                <a:ea typeface="微软雅黑" panose="020B0503020204020204" charset="-122"/>
                <a:sym typeface="+mn-ea"/>
              </a:rPr>
              <a:t>   </a:t>
            </a:r>
            <a:endParaRPr lang="en-US" altLang="zh-CN" sz="1600">
              <a:latin typeface="微软雅黑" panose="020B0503020204020204" charset="-122"/>
              <a:ea typeface="微软雅黑" panose="020B0503020204020204" charset="-122"/>
              <a:sym typeface="+mn-ea"/>
            </a:endParaRPr>
          </a:p>
          <a:p>
            <a:pPr algn="just"/>
            <a:endParaRPr lang="en-US" altLang="zh-CN" sz="1600">
              <a:latin typeface="微软雅黑" panose="020B0503020204020204" charset="-122"/>
              <a:ea typeface="微软雅黑" panose="020B0503020204020204" charset="-122"/>
              <a:sym typeface="+mn-ea"/>
            </a:endParaRPr>
          </a:p>
          <a:p>
            <a:pPr algn="just"/>
            <a:r>
              <a:rPr lang="en-US" altLang="zh-CN" sz="1600">
                <a:latin typeface="微软雅黑" panose="020B0503020204020204" charset="-122"/>
                <a:ea typeface="微软雅黑" panose="020B0503020204020204" charset="-122"/>
                <a:sym typeface="+mn-ea"/>
              </a:rPr>
              <a:t>   In future, I would pay more attention to the less advanced students. In addition, I would try to make my teaching become learner-oriented and enable students to engage in actively. Most importantly, I would like to find better ways to embed morphological knowledge in daily teaching. </a:t>
            </a:r>
            <a:endParaRPr lang="en-US" altLang="zh-CN" sz="1600">
              <a:latin typeface="微软雅黑" panose="020B0503020204020204" charset="-122"/>
              <a:ea typeface="微软雅黑" panose="020B0503020204020204" charset="-122"/>
              <a:sym typeface="+mn-ea"/>
            </a:endParaRPr>
          </a:p>
        </p:txBody>
      </p:sp>
      <p:graphicFrame>
        <p:nvGraphicFramePr>
          <p:cNvPr id="5" name="表格 4"/>
          <p:cNvGraphicFramePr/>
          <p:nvPr>
            <p:custDataLst>
              <p:tags r:id="rId2"/>
            </p:custDataLst>
          </p:nvPr>
        </p:nvGraphicFramePr>
        <p:xfrm>
          <a:off x="734060" y="3096260"/>
          <a:ext cx="6635750" cy="1828800"/>
        </p:xfrm>
        <a:graphic>
          <a:graphicData uri="http://schemas.openxmlformats.org/drawingml/2006/table">
            <a:tbl>
              <a:tblPr firstRow="1" bandRow="1">
                <a:tableStyleId>{5C22544A-7EE6-4342-B048-85BDC9FD1C3A}</a:tableStyleId>
              </a:tblPr>
              <a:tblGrid>
                <a:gridCol w="1327150"/>
                <a:gridCol w="1327150"/>
                <a:gridCol w="1327150"/>
                <a:gridCol w="1327150"/>
                <a:gridCol w="1327150"/>
              </a:tblGrid>
              <a:tr h="365760">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prefix</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root</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suffix</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word class</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200" b="1">
                          <a:latin typeface="宋体" panose="02010600030101010101" pitchFamily="2" charset="-122"/>
                          <a:ea typeface="宋体" panose="02010600030101010101" pitchFamily="2" charset="-122"/>
                          <a:cs typeface="宋体" panose="02010600030101010101" pitchFamily="2" charset="-122"/>
                        </a:rPr>
                        <a:t>Chinese meaning</a:t>
                      </a:r>
                      <a:endParaRPr lang="en-US" altLang="en-US" sz="12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r>
              <a:tr h="365760">
                <a:tc rowSpan="2">
                  <a:txBody>
                    <a:bodyPr/>
                    <a:p>
                      <a:pPr indent="0" algn="ctr">
                        <a:buNone/>
                      </a:pPr>
                      <a:r>
                        <a:rPr lang="en-US" sz="1600" b="1">
                          <a:latin typeface="Calibri" panose="020F0502020204030204" charset="0"/>
                          <a:cs typeface="Calibri" panose="020F0502020204030204" charset="0"/>
                        </a:rPr>
                        <a:t> </a:t>
                      </a:r>
                      <a:endParaRPr lang="en-US" altLang="en-US" sz="1600" b="1">
                        <a:latin typeface="Calibri" panose="020F0502020204030204" charset="0"/>
                        <a:ea typeface="Calibri" panose="020F0502020204030204" charset="0"/>
                        <a:cs typeface="Calibri" panose="020F0502020204030204" charset="0"/>
                      </a:endParaRPr>
                    </a:p>
                  </a:txBody>
                  <a:tcPr marL="68580" marR="68580" marT="0" marB="0" vert="horz" anchor="ctr"/>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care</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rowSpan="2">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-less</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adjective</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粗心的</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r>
              <a:tr h="365760">
                <a:tc vMerge="1">
                  <a:tcPr/>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weight</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vMerge="1">
                  <a:tcPr/>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adjective</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失重的</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r>
              <a:tr h="365760">
                <a:tc rowSpan="2">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inter</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ctr"/>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nation</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-al</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adjective</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国际的</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r>
              <a:tr h="365760">
                <a:tc vMerge="1">
                  <a:tcPr/>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person</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-al</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adjective</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c>
                  <a:txBody>
                    <a:bodyPr/>
                    <a:p>
                      <a:pPr indent="0" algn="ctr">
                        <a:buNone/>
                      </a:pPr>
                      <a:r>
                        <a:rPr lang="en-US" sz="1600" b="1">
                          <a:latin typeface="宋体" panose="02010600030101010101" pitchFamily="2" charset="-122"/>
                          <a:ea typeface="宋体" panose="02010600030101010101" pitchFamily="2" charset="-122"/>
                          <a:cs typeface="宋体" panose="02010600030101010101" pitchFamily="2" charset="-122"/>
                        </a:rPr>
                        <a:t>人际的</a:t>
                      </a:r>
                      <a:endParaRPr lang="en-US" altLang="en-US" sz="1600" b="1">
                        <a:latin typeface="宋体" panose="02010600030101010101" pitchFamily="2" charset="-122"/>
                        <a:ea typeface="宋体" panose="02010600030101010101" pitchFamily="2" charset="-122"/>
                        <a:cs typeface="宋体" panose="02010600030101010101" pitchFamily="2" charset="-122"/>
                      </a:endParaRPr>
                    </a:p>
                  </a:txBody>
                  <a:tcPr marL="68580" marR="68580" marT="0" marB="0" vert="horz" anchor="t"/>
                </a:tc>
              </a:tr>
            </a:tbl>
          </a:graphicData>
        </a:graphic>
      </p:graphicFrame>
    </p:spTree>
    <p:custDataLst>
      <p:tags r:id="rId3"/>
    </p:custData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1805305" y="2023110"/>
            <a:ext cx="9017000" cy="1936162"/>
            <a:chOff x="6218" y="3186"/>
            <a:chExt cx="6792" cy="3049"/>
          </a:xfrm>
        </p:grpSpPr>
        <p:grpSp>
          <p:nvGrpSpPr>
            <p:cNvPr id="5" name="组合 4"/>
            <p:cNvGrpSpPr/>
            <p:nvPr/>
          </p:nvGrpSpPr>
          <p:grpSpPr>
            <a:xfrm>
              <a:off x="6218" y="3186"/>
              <a:ext cx="6792" cy="3049"/>
              <a:chOff x="3948600" y="1633538"/>
              <a:chExt cx="4312898" cy="1936331"/>
            </a:xfrm>
          </p:grpSpPr>
          <p:sp>
            <p:nvSpPr>
              <p:cNvPr id="7" name="文本框 6"/>
              <p:cNvSpPr txBox="1"/>
              <p:nvPr/>
            </p:nvSpPr>
            <p:spPr>
              <a:xfrm>
                <a:off x="3948600" y="2739851"/>
                <a:ext cx="4312898" cy="830018"/>
              </a:xfrm>
              <a:prstGeom prst="rect">
                <a:avLst/>
              </a:prstGeom>
              <a:noFill/>
            </p:spPr>
            <p:txBody>
              <a:bodyPr wrap="square" rtlCol="0">
                <a:spAutoFit/>
              </a:bodyPr>
              <a:lstStyle/>
              <a:p>
                <a:pPr algn="ctr"/>
                <a:r>
                  <a:rPr lang="en-US" altLang="zh-CN" sz="4800" dirty="0">
                    <a:solidFill>
                      <a:srgbClr val="857464"/>
                    </a:solidFill>
                    <a:latin typeface="思源宋体 CN SemiBold" panose="02020600000000000000" pitchFamily="18" charset="-122"/>
                    <a:ea typeface="思源宋体 CN SemiBold" panose="02020600000000000000" pitchFamily="18" charset="-122"/>
                  </a:rPr>
                  <a:t>References</a:t>
                </a:r>
                <a:endParaRPr lang="en-US" altLang="zh-CN" sz="4800" dirty="0">
                  <a:solidFill>
                    <a:srgbClr val="857464"/>
                  </a:solidFill>
                  <a:latin typeface="思源宋体 CN SemiBold" panose="02020600000000000000" pitchFamily="18" charset="-122"/>
                  <a:ea typeface="思源宋体 CN SemiBold" panose="02020600000000000000" pitchFamily="18" charset="-122"/>
                </a:endParaRPr>
              </a:p>
            </p:txBody>
          </p:sp>
          <p:sp>
            <p:nvSpPr>
              <p:cNvPr id="9" name="椭圆 8"/>
              <p:cNvSpPr/>
              <p:nvPr/>
            </p:nvSpPr>
            <p:spPr>
              <a:xfrm>
                <a:off x="5811650" y="1633538"/>
                <a:ext cx="604109" cy="1087850"/>
              </a:xfrm>
              <a:prstGeom prst="ellipse">
                <a:avLst/>
              </a:prstGeom>
              <a:solidFill>
                <a:srgbClr val="FDAE8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p>
                <a:pPr algn="ctr"/>
                <a:endParaRPr lang="zh-CN" altLang="en-US" sz="5400" dirty="0"/>
              </a:p>
            </p:txBody>
          </p:sp>
        </p:grpSp>
        <p:sp>
          <p:nvSpPr>
            <p:cNvPr id="6" name="文本框 5"/>
            <p:cNvSpPr txBox="1"/>
            <p:nvPr/>
          </p:nvSpPr>
          <p:spPr>
            <a:xfrm>
              <a:off x="9179" y="3316"/>
              <a:ext cx="897" cy="1452"/>
            </a:xfrm>
            <a:prstGeom prst="rect">
              <a:avLst/>
            </a:prstGeom>
            <a:noFill/>
          </p:spPr>
          <p:txBody>
            <a:bodyPr wrap="square" rtlCol="0" anchor="t">
              <a:spAutoFit/>
            </a:bodyPr>
            <a:lstStyle/>
            <a:p>
              <a:pPr algn="ctr"/>
              <a:r>
                <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rPr>
                <a:t>5</a:t>
              </a:r>
              <a:endParaRPr lang="en-US" altLang="zh-CN" sz="5400" dirty="0">
                <a:solidFill>
                  <a:schemeClr val="bg1"/>
                </a:solidFill>
                <a:latin typeface="思源宋体 CN SemiBold" panose="02020600000000000000" pitchFamily="18" charset="-122"/>
                <a:ea typeface="思源宋体 CN SemiBold" panose="02020600000000000000" pitchFamily="18" charset="-122"/>
                <a:sym typeface="+mn-ea"/>
              </a:endParaRPr>
            </a:p>
          </p:txBody>
        </p:sp>
      </p:grpSp>
    </p:spTree>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231775" y="58420"/>
            <a:ext cx="9723120" cy="6137910"/>
          </a:xfrm>
        </p:spPr>
        <p:txBody>
          <a:bodyPr>
            <a:noAutofit/>
          </a:bodyPr>
          <a:p>
            <a:pPr marL="0" indent="0" algn="just">
              <a:buNone/>
            </a:pPr>
            <a:r>
              <a:rPr lang="en-US" altLang="zh-CN" sz="1400">
                <a:latin typeface="微软雅黑" panose="020B0503020204020204" charset="-122"/>
                <a:sym typeface="+mn-ea"/>
              </a:rPr>
              <a:t>Anderson, R.C., &amp; Nagy, W.E. (1992). The vocabulary  conundrum. </a:t>
            </a:r>
            <a:r>
              <a:rPr lang="en-US" altLang="zh-CN" sz="1400" i="1">
                <a:latin typeface="微软雅黑" panose="020B0503020204020204" charset="-122"/>
                <a:sym typeface="+mn-ea"/>
              </a:rPr>
              <a:t>American Educator</a:t>
            </a:r>
            <a:r>
              <a:rPr lang="en-US" altLang="zh-CN" sz="1400">
                <a:latin typeface="微软雅黑" panose="020B0503020204020204" charset="-122"/>
                <a:sym typeface="+mn-ea"/>
              </a:rPr>
              <a:t>, 16(4), </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14–18.</a:t>
            </a:r>
            <a:endParaRPr lang="en-US" altLang="zh-CN" sz="1400">
              <a:latin typeface="微软雅黑" panose="020B0503020204020204" charset="-122"/>
              <a:ea typeface="微软雅黑" panose="020B0503020204020204" charset="-122"/>
            </a:endParaRPr>
          </a:p>
          <a:p>
            <a:pPr marL="0" indent="0" algn="just">
              <a:buNone/>
            </a:pPr>
            <a:r>
              <a:rPr lang="en-US" altLang="zh-CN" sz="1400">
                <a:latin typeface="微软雅黑" panose="020B0503020204020204" charset="-122"/>
                <a:sym typeface="+mn-ea"/>
              </a:rPr>
              <a:t>Beck, I.L., McKeown, M.G., &amp; Kucan, L. (2002). </a:t>
            </a:r>
            <a:r>
              <a:rPr lang="en-US" altLang="zh-CN" sz="1400" i="1">
                <a:latin typeface="微软雅黑" panose="020B0503020204020204" charset="-122"/>
                <a:sym typeface="+mn-ea"/>
              </a:rPr>
              <a:t>Bringing words to life: Robust </a:t>
            </a:r>
            <a:endParaRPr lang="en-US" altLang="zh-CN" sz="1400" i="1">
              <a:latin typeface="微软雅黑" panose="020B0503020204020204" charset="-122"/>
              <a:ea typeface="微软雅黑" panose="020B0503020204020204" charset="-122"/>
            </a:endParaRPr>
          </a:p>
          <a:p>
            <a:pPr marL="0" indent="0" algn="just">
              <a:buNone/>
            </a:pPr>
            <a:r>
              <a:rPr lang="en-US" altLang="zh-CN" sz="1400" i="1">
                <a:latin typeface="微软雅黑" panose="020B0503020204020204" charset="-122"/>
                <a:sym typeface="+mn-ea"/>
              </a:rPr>
              <a:t>     vocabulary instruction</a:t>
            </a:r>
            <a:r>
              <a:rPr lang="en-US" altLang="zh-CN" sz="1400">
                <a:latin typeface="微软雅黑" panose="020B0503020204020204" charset="-122"/>
                <a:sym typeface="+mn-ea"/>
              </a:rPr>
              <a:t>. New York: Guilford.</a:t>
            </a:r>
            <a:endParaRPr lang="en-US" altLang="zh-CN" sz="1400">
              <a:latin typeface="微软雅黑" panose="020B0503020204020204" charset="-122"/>
              <a:ea typeface="微软雅黑" panose="020B0503020204020204" charset="-122"/>
            </a:endParaRPr>
          </a:p>
          <a:p>
            <a:pPr marL="0" indent="0" algn="just">
              <a:buNone/>
            </a:pPr>
            <a:r>
              <a:rPr lang="en-US" altLang="zh-CN" sz="1400">
                <a:latin typeface="微软雅黑" panose="020B0503020204020204" charset="-122"/>
                <a:sym typeface="+mn-ea"/>
              </a:rPr>
              <a:t>Leontjev, </a:t>
            </a:r>
            <a:r>
              <a:rPr lang="en-US" altLang="zh-CN" sz="1400">
                <a:latin typeface="微软雅黑" panose="020B0503020204020204" charset="-122"/>
                <a:sym typeface="+mn-ea"/>
              </a:rPr>
              <a:t>Dmitri . (2016). L2 English derivational knowledge: Which affixes are learners       </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more likely to recognise? </a:t>
            </a:r>
            <a:r>
              <a:rPr lang="en-US" altLang="zh-CN" sz="1400" i="1">
                <a:latin typeface="微软雅黑" panose="020B0503020204020204" charset="-122"/>
                <a:sym typeface="+mn-ea"/>
              </a:rPr>
              <a:t>Studies in Second Language Learning and Teaching,</a:t>
            </a:r>
            <a:r>
              <a:rPr lang="en-US" altLang="zh-CN" sz="1400">
                <a:latin typeface="微软雅黑" panose="020B0503020204020204" charset="-122"/>
                <a:sym typeface="+mn-ea"/>
              </a:rPr>
              <a:t> 6(2), 225-</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248.</a:t>
            </a:r>
            <a:endParaRPr lang="en-US" altLang="zh-CN" sz="1400" i="1">
              <a:latin typeface="微软雅黑" panose="020B0503020204020204" charset="-122"/>
              <a:ea typeface="微软雅黑" panose="020B0503020204020204" charset="-122"/>
            </a:endParaRPr>
          </a:p>
          <a:p>
            <a:pPr marL="0" indent="0" algn="just">
              <a:buNone/>
            </a:pPr>
            <a:r>
              <a:rPr lang="en-US" altLang="zh-CN" sz="1400">
                <a:latin typeface="微软雅黑" panose="020B0503020204020204" charset="-122"/>
                <a:sym typeface="+mn-ea"/>
              </a:rPr>
              <a:t>Kieffer, </a:t>
            </a:r>
            <a:r>
              <a:rPr lang="en-US" altLang="zh-CN" sz="1400">
                <a:latin typeface="微软雅黑" panose="020B0503020204020204" charset="-122"/>
                <a:sym typeface="+mn-ea"/>
              </a:rPr>
              <a:t>Michael J., &amp; Nonie K. Lesaux. (2007). Breaking Down Words to Build Meaning: </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Morphology, Vocabulary, and Reading Comprehension in the Urban Classroom. </a:t>
            </a:r>
            <a:r>
              <a:rPr lang="en-US" altLang="zh-CN" sz="1400" i="1">
                <a:latin typeface="微软雅黑" panose="020B0503020204020204" charset="-122"/>
                <a:sym typeface="+mn-ea"/>
              </a:rPr>
              <a:t>The </a:t>
            </a:r>
            <a:endParaRPr lang="en-US" altLang="zh-CN" sz="1400" i="1">
              <a:latin typeface="微软雅黑" panose="020B0503020204020204" charset="-122"/>
              <a:sym typeface="+mn-ea"/>
            </a:endParaRPr>
          </a:p>
          <a:p>
            <a:pPr marL="0" indent="0" algn="just">
              <a:buNone/>
            </a:pPr>
            <a:r>
              <a:rPr lang="en-US" altLang="zh-CN" sz="1400" i="1">
                <a:latin typeface="微软雅黑" panose="020B0503020204020204" charset="-122"/>
                <a:sym typeface="+mn-ea"/>
              </a:rPr>
              <a:t>     Reading Teacher</a:t>
            </a:r>
            <a:r>
              <a:rPr lang="en-US" altLang="zh-CN" sz="1400">
                <a:latin typeface="微软雅黑" panose="020B0503020204020204" charset="-122"/>
                <a:sym typeface="+mn-ea"/>
              </a:rPr>
              <a:t>, 61(2), 134–144.</a:t>
            </a:r>
            <a:endParaRPr lang="en-US" altLang="zh-CN" sz="1400">
              <a:latin typeface="微软雅黑" panose="020B0503020204020204" charset="-122"/>
              <a:ea typeface="微软雅黑" panose="020B0503020204020204" charset="-122"/>
            </a:endParaRPr>
          </a:p>
          <a:p>
            <a:pPr marL="0" indent="0" algn="just">
              <a:buNone/>
            </a:pPr>
            <a:r>
              <a:rPr lang="en-US" altLang="zh-CN" sz="1400">
                <a:latin typeface="微软雅黑" panose="020B0503020204020204" charset="-122"/>
                <a:sym typeface="+mn-ea"/>
              </a:rPr>
              <a:t>Nielsen, D.C., Luetke,B., Stryker, D.S. (2011). The Importance of Morphemic Awareness to </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Reading Achievement and the Potential of Signing Morphemes to Supporting Reading </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Development. </a:t>
            </a:r>
            <a:r>
              <a:rPr lang="en-US" altLang="zh-CN" sz="1400" i="1">
                <a:latin typeface="微软雅黑" panose="020B0503020204020204" charset="-122"/>
                <a:sym typeface="+mn-ea"/>
              </a:rPr>
              <a:t>Journal of Deaf Studies and Deaf Education, </a:t>
            </a:r>
            <a:r>
              <a:rPr lang="en-US" altLang="zh-CN" sz="1400">
                <a:latin typeface="微软雅黑" panose="020B0503020204020204" charset="-122"/>
                <a:sym typeface="+mn-ea"/>
              </a:rPr>
              <a:t>275-288</a:t>
            </a:r>
            <a:r>
              <a:rPr lang="en-US" altLang="zh-CN" sz="1400" i="1">
                <a:latin typeface="微软雅黑" panose="020B0503020204020204" charset="-122"/>
                <a:sym typeface="+mn-ea"/>
              </a:rPr>
              <a:t>.</a:t>
            </a:r>
            <a:endParaRPr lang="en-US" altLang="zh-CN" sz="1400">
              <a:latin typeface="微软雅黑" panose="020B0503020204020204" charset="-122"/>
              <a:ea typeface="微软雅黑" panose="020B0503020204020204" charset="-122"/>
            </a:endParaRPr>
          </a:p>
          <a:p>
            <a:pPr marL="0" indent="0" algn="just">
              <a:buNone/>
            </a:pPr>
            <a:r>
              <a:rPr lang="en-US" altLang="zh-CN" sz="1400">
                <a:latin typeface="微软雅黑" panose="020B0503020204020204" charset="-122"/>
                <a:sym typeface="+mn-ea"/>
              </a:rPr>
              <a:t>Stanovich, K.E. (1986). Matthew effects in reading: Some consequences of individual </a:t>
            </a:r>
            <a:endParaRPr lang="en-US" altLang="zh-CN" sz="1400">
              <a:latin typeface="微软雅黑" panose="020B0503020204020204" charset="-122"/>
              <a:sym typeface="+mn-ea"/>
            </a:endParaRPr>
          </a:p>
          <a:p>
            <a:pPr marL="0" indent="0" algn="just">
              <a:buNone/>
            </a:pPr>
            <a:r>
              <a:rPr lang="en-US" altLang="zh-CN" sz="1400">
                <a:latin typeface="微软雅黑" panose="020B0503020204020204" charset="-122"/>
                <a:sym typeface="+mn-ea"/>
              </a:rPr>
              <a:t>     differences in the acquisition of literacy. </a:t>
            </a:r>
            <a:r>
              <a:rPr lang="en-US" altLang="zh-CN" sz="1400" i="1">
                <a:latin typeface="微软雅黑" panose="020B0503020204020204" charset="-122"/>
                <a:sym typeface="+mn-ea"/>
              </a:rPr>
              <a:t>Reading Research Quarterly</a:t>
            </a:r>
            <a:r>
              <a:rPr lang="en-US" altLang="zh-CN" sz="1400">
                <a:latin typeface="微软雅黑" panose="020B0503020204020204" charset="-122"/>
                <a:sym typeface="+mn-ea"/>
              </a:rPr>
              <a:t>, 21, 360–407.</a:t>
            </a:r>
            <a:endParaRPr lang="en-US" altLang="zh-CN" sz="1400">
              <a:latin typeface="微软雅黑" panose="020B0503020204020204" charset="-122"/>
              <a:ea typeface="微软雅黑" panose="020B0503020204020204" charset="-122"/>
            </a:endParaRPr>
          </a:p>
          <a:p>
            <a:pPr marL="0" indent="0">
              <a:buNone/>
            </a:pPr>
            <a:endParaRPr lang="en-US" altLang="zh-CN" sz="1400">
              <a:latin typeface="微软雅黑" panose="020B0503020204020204" charset="-122"/>
              <a:ea typeface="微软雅黑" panose="020B0503020204020204" charset="-122"/>
            </a:endParaRPr>
          </a:p>
        </p:txBody>
      </p:sp>
      <p:pic>
        <p:nvPicPr>
          <p:cNvPr id="4" name="图片 3" descr="u=331761259,3757457010&amp;fm=26&amp;gp=0[1]"/>
          <p:cNvPicPr>
            <a:picLocks noChangeAspect="1"/>
          </p:cNvPicPr>
          <p:nvPr/>
        </p:nvPicPr>
        <p:blipFill>
          <a:blip r:embed="rId1"/>
          <a:stretch>
            <a:fillRect/>
          </a:stretch>
        </p:blipFill>
        <p:spPr>
          <a:xfrm>
            <a:off x="10060940" y="434340"/>
            <a:ext cx="1974215" cy="5920740"/>
          </a:xfrm>
          <a:prstGeom prst="rect">
            <a:avLst/>
          </a:prstGeom>
        </p:spPr>
      </p:pic>
    </p:spTree>
    <p:custDataLst>
      <p:tags r:id="rId2"/>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6.xml><?xml version="1.0" encoding="utf-8"?>
<p:tagLst xmlns:p="http://schemas.openxmlformats.org/presentationml/2006/main">
  <p:tag name="KSO_WM_BEAUTIFY_FLAG" val="#wm#"/>
  <p:tag name="KSO_WM_TEMPLATE_CATEGORY" val="custom"/>
  <p:tag name="KSO_WM_TEMPLATE_INDEX" val="20205176"/>
</p:tagLst>
</file>

<file path=ppt/tags/tag7.xml><?xml version="1.0" encoding="utf-8"?>
<p:tagLst xmlns:p="http://schemas.openxmlformats.org/presentationml/2006/main">
  <p:tag name="KSO_WM_BEAUTIFY_FLAG" val="#wm#"/>
  <p:tag name="KSO_WM_TEMPLATE_CATEGORY" val="custom"/>
  <p:tag name="KSO_WM_TEMPLATE_INDEX" val="20205176"/>
</p:tagLst>
</file>

<file path=ppt/tags/tag8.xml><?xml version="1.0" encoding="utf-8"?>
<p:tagLst xmlns:p="http://schemas.openxmlformats.org/presentationml/2006/main">
  <p:tag name="KSO_WM_BEAUTIFY_FLAG" val="#wm#"/>
  <p:tag name="KSO_WM_TEMPLATE_CATEGORY" val="custom"/>
  <p:tag name="KSO_WM_TEMPLATE_INDEX" val="20205176"/>
</p:tagLst>
</file>

<file path=ppt/tags/tag9.xml><?xml version="1.0" encoding="utf-8"?>
<p:tagLst xmlns:p="http://schemas.openxmlformats.org/presentationml/2006/main">
  <p:tag name="KSO_WM_BEAUTIFY_FLAG" val="#wm#"/>
  <p:tag name="KSO_WM_TEMPLATE_CATEGORY" val="custom"/>
  <p:tag name="KSO_WM_TEMPLATE_INDEX" val="20205176"/>
</p:tagLst>
</file>

<file path=ppt/tags/tag10.xml><?xml version="1.0" encoding="utf-8"?>
<p:tagLst xmlns:p="http://schemas.openxmlformats.org/presentationml/2006/main">
  <p:tag name="KSO_WM_BEAUTIFY_FLAG" val="#wm#"/>
  <p:tag name="KSO_WM_TEMPLATE_CATEGORY" val="custom"/>
  <p:tag name="KSO_WM_TEMPLATE_INDEX" val="20205176"/>
</p:tagLst>
</file>

<file path=ppt/tags/tag11.xml><?xml version="1.0" encoding="utf-8"?>
<p:tagLst xmlns:p="http://schemas.openxmlformats.org/presentationml/2006/main">
  <p:tag name="KSO_WM_UNIT_TABLE_BEAUTIFY" val="smartTable{0b58c710-7bdf-4c21-8b76-fd3d526094d0}"/>
  <p:tag name="TABLE_ENDDRAG_ORIGIN_RECT" val="522*123"/>
  <p:tag name="TABLE_ENDDRAG_RECT" val="58*225*522*123"/>
</p:tagLst>
</file>

<file path=ppt/tags/tag12.xml><?xml version="1.0" encoding="utf-8"?>
<p:tagLst xmlns:p="http://schemas.openxmlformats.org/presentationml/2006/main">
  <p:tag name="KSO_WM_BEAUTIFY_FLAG" val="#wm#"/>
  <p:tag name="KSO_WM_TEMPLATE_CATEGORY" val="custom"/>
  <p:tag name="KSO_WM_TEMPLATE_INDEX" val="20205176"/>
</p:tagLst>
</file>

<file path=ppt/tags/tag13.xml><?xml version="1.0" encoding="utf-8"?>
<p:tagLst xmlns:p="http://schemas.openxmlformats.org/presentationml/2006/main">
  <p:tag name="KSO_WM_BEAUTIFY_FLAG" val="#wm#"/>
  <p:tag name="KSO_WM_TEMPLATE_CATEGORY" val="custom"/>
  <p:tag name="KSO_WM_TEMPLATE_INDEX" val="20205176"/>
</p:tagLst>
</file>

<file path=ppt/tags/tag14.xml><?xml version="1.0" encoding="utf-8"?>
<p:tagLst xmlns:p="http://schemas.openxmlformats.org/presentationml/2006/main">
  <p:tag name="ISLIDE.GUIDESSETTING" val="{&quot;Id&quot;:null,&quot;Name&quot;:&quot;无&quot;,&quot;HeaderHeight&quot;:0.0,&quot;FooterHeight&quot;:0.0,&quot;SideMargin&quot;:0.0,&quot;TopMargin&quot;:0.0,&quot;BottomMargin&quot;:0.0,&quot;IntervalMargin&quot;:0.0,&quot;SettingType&quot;:&quot;System&quot;}"/>
</p:tagLst>
</file>

<file path=ppt/theme/theme1.xml><?xml version="1.0" encoding="utf-8"?>
<a:theme xmlns:a="http://schemas.openxmlformats.org/drawingml/2006/main" name="Office 主题​​">
  <a:themeElements>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fontScheme name="思源黑体 N ; L">
      <a:majorFont>
        <a:latin typeface="思源黑体 CN Normal"/>
        <a:ea typeface="思源黑体 CN Normal"/>
        <a:cs typeface=""/>
      </a:majorFont>
      <a:minorFont>
        <a:latin typeface="思源黑体 CN Light"/>
        <a:ea typeface="思源黑体 CN Light"/>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Light"/>
        <a:ea typeface=""/>
        <a:cs typeface=""/>
        <a:font script="Jpan" typeface="游ゴシック"/>
        <a:font script="Hang" typeface="맑은 고딕"/>
        <a:font script="Hans" typeface="思源黑体 CN Light"/>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思源黑体 C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思源黑体 CN Light"/>
        <a:ea typeface=""/>
        <a:cs typeface=""/>
        <a:font script="Jpan" typeface="ＭＳ Ｐゴシック"/>
        <a:font script="Hang" typeface="맑은 고딕"/>
        <a:font script="Hans" typeface="思源黑体 CN Light"/>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2.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3.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4.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5.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6.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7.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8.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9.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10.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11.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ppt/theme/themeOverride12.xml><?xml version="1.0" encoding="utf-8"?>
<a:themeOverride xmlns:a="http://schemas.openxmlformats.org/drawingml/2006/main">
  <a:clrScheme name="中性">
    <a:dk1>
      <a:srgbClr val="000000"/>
    </a:dk1>
    <a:lt1>
      <a:srgbClr val="FFFFFF"/>
    </a:lt1>
    <a:dk2>
      <a:srgbClr val="778495"/>
    </a:dk2>
    <a:lt2>
      <a:srgbClr val="F0F0F0"/>
    </a:lt2>
    <a:accent1>
      <a:srgbClr val="4276AA"/>
    </a:accent1>
    <a:accent2>
      <a:srgbClr val="178AA1"/>
    </a:accent2>
    <a:accent3>
      <a:srgbClr val="40A693"/>
    </a:accent3>
    <a:accent4>
      <a:srgbClr val="5268A5"/>
    </a:accent4>
    <a:accent5>
      <a:srgbClr val="5E5CA2"/>
    </a:accent5>
    <a:accent6>
      <a:srgbClr val="778495"/>
    </a:accent6>
    <a:hlink>
      <a:srgbClr val="4276AA"/>
    </a:hlink>
    <a:folHlink>
      <a:srgbClr val="BFBFBF"/>
    </a:folHlink>
  </a:clrScheme>
</a:themeOverride>
</file>

<file path=docProps/app.xml><?xml version="1.0" encoding="utf-8"?>
<Properties xmlns="http://schemas.openxmlformats.org/officeDocument/2006/extended-properties" xmlns:vt="http://schemas.openxmlformats.org/officeDocument/2006/docPropsVTypes">
  <TotalTime>0</TotalTime>
  <Words>9459</Words>
  <Application>WPS 演示</Application>
  <PresentationFormat>宽屏</PresentationFormat>
  <Paragraphs>175</Paragraphs>
  <Slides>19</Slides>
  <Notes>0</Notes>
  <HiddenSlides>0</HiddenSlides>
  <MMClips>0</MMClips>
  <ScaleCrop>false</ScaleCrop>
  <HeadingPairs>
    <vt:vector size="6" baseType="variant">
      <vt:variant>
        <vt:lpstr>已用的字体</vt:lpstr>
      </vt:variant>
      <vt:variant>
        <vt:i4>12</vt:i4>
      </vt:variant>
      <vt:variant>
        <vt:lpstr>主题</vt:lpstr>
      </vt:variant>
      <vt:variant>
        <vt:i4>1</vt:i4>
      </vt:variant>
      <vt:variant>
        <vt:lpstr>幻灯片标题</vt:lpstr>
      </vt:variant>
      <vt:variant>
        <vt:i4>19</vt:i4>
      </vt:variant>
    </vt:vector>
  </HeadingPairs>
  <TitlesOfParts>
    <vt:vector size="32" baseType="lpstr">
      <vt:lpstr>Arial</vt:lpstr>
      <vt:lpstr>宋体</vt:lpstr>
      <vt:lpstr>Wingdings</vt:lpstr>
      <vt:lpstr>微软雅黑</vt:lpstr>
      <vt:lpstr>Wingdings</vt:lpstr>
      <vt:lpstr>思源黑体 CN Light</vt:lpstr>
      <vt:lpstr>思源宋体 CN SemiBold</vt:lpstr>
      <vt:lpstr>Calibri</vt:lpstr>
      <vt:lpstr>Times New Roman</vt:lpstr>
      <vt:lpstr>思源黑体 CN Normal</vt:lpstr>
      <vt:lpstr>Arial Unicode MS</vt:lpstr>
      <vt:lpstr>思源黑体 CN Light</vt:lpstr>
      <vt:lpstr>Office 主题​​</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cp:lastModifiedBy>大倩</cp:lastModifiedBy>
  <cp:revision>60</cp:revision>
  <dcterms:created xsi:type="dcterms:W3CDTF">2020-07-29T04:25:00Z</dcterms:created>
  <dcterms:modified xsi:type="dcterms:W3CDTF">2020-11-09T15:58:24Z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2052-11.1.0.10132</vt:lpwstr>
  </property>
</Properties>
</file>