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485" r:id="rId3"/>
    <p:sldId id="486" r:id="rId4"/>
    <p:sldId id="491" r:id="rId5"/>
    <p:sldId id="490" r:id="rId6"/>
    <p:sldId id="488" r:id="rId7"/>
    <p:sldId id="489" r:id="rId8"/>
    <p:sldId id="493" r:id="rId9"/>
    <p:sldId id="487" r:id="rId10"/>
    <p:sldId id="494" r:id="rId11"/>
    <p:sldId id="505" r:id="rId12"/>
    <p:sldId id="496" r:id="rId13"/>
    <p:sldId id="506" r:id="rId14"/>
    <p:sldId id="495" r:id="rId15"/>
    <p:sldId id="502" r:id="rId16"/>
    <p:sldId id="501" r:id="rId17"/>
    <p:sldId id="497" r:id="rId18"/>
    <p:sldId id="504" r:id="rId19"/>
    <p:sldId id="500" r:id="rId20"/>
    <p:sldId id="498" r:id="rId21"/>
    <p:sldId id="49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B90"/>
    <a:srgbClr val="FFFFE5"/>
    <a:srgbClr val="F7ED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33" autoAdjust="0"/>
    <p:restoredTop sz="79368" autoAdjust="0"/>
  </p:normalViewPr>
  <p:slideViewPr>
    <p:cSldViewPr snapToGrid="0">
      <p:cViewPr>
        <p:scale>
          <a:sx n="78" d="100"/>
          <a:sy n="78" d="100"/>
        </p:scale>
        <p:origin x="6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AB6E57-6E81-462F-A36B-E6B0AED2094E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C393B3-56A1-43DE-B862-13A7E0C2CB5E}">
      <dgm:prSet phldrT="[Text]" phldr="0"/>
      <dgm:spPr/>
      <dgm:t>
        <a:bodyPr/>
        <a:lstStyle/>
        <a:p>
          <a:r>
            <a:rPr lang="cy-GB" dirty="0"/>
            <a:t>Tlodi ac anfantais economaidd-gymdeithasol</a:t>
          </a:r>
          <a:endParaRPr lang="en-GB" dirty="0"/>
        </a:p>
      </dgm:t>
    </dgm:pt>
    <dgm:pt modelId="{6189D3E6-B2A3-411A-8312-0AEE6272B3C3}" type="parTrans" cxnId="{B556D543-8672-48E6-B3DC-6014AD3756EE}">
      <dgm:prSet/>
      <dgm:spPr/>
      <dgm:t>
        <a:bodyPr/>
        <a:lstStyle/>
        <a:p>
          <a:endParaRPr lang="en-GB"/>
        </a:p>
      </dgm:t>
    </dgm:pt>
    <dgm:pt modelId="{BBAC699E-1A6F-4AC3-9F45-616B37626415}" type="sibTrans" cxnId="{B556D543-8672-48E6-B3DC-6014AD3756EE}">
      <dgm:prSet/>
      <dgm:spPr/>
      <dgm:t>
        <a:bodyPr/>
        <a:lstStyle/>
        <a:p>
          <a:endParaRPr lang="en-GB"/>
        </a:p>
      </dgm:t>
    </dgm:pt>
    <dgm:pt modelId="{C6D171ED-3730-431B-B15C-799B76C20118}">
      <dgm:prSet phldrT="[Text]" phldr="0"/>
      <dgm:spPr/>
      <dgm:t>
        <a:bodyPr/>
        <a:lstStyle/>
        <a:p>
          <a:r>
            <a:rPr lang="en-GB" dirty="0" err="1"/>
            <a:t>Cyfyngu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amser</a:t>
          </a:r>
          <a:r>
            <a:rPr lang="en-GB" dirty="0"/>
            <a:t>, </a:t>
          </a:r>
          <a:r>
            <a:rPr lang="en-GB" dirty="0" err="1"/>
            <a:t>egni</a:t>
          </a:r>
          <a:r>
            <a:rPr lang="en-GB" dirty="0"/>
            <a:t> a </a:t>
          </a:r>
          <a:r>
            <a:rPr lang="en-GB" dirty="0" err="1"/>
            <a:t>gallu</a:t>
          </a:r>
          <a:r>
            <a:rPr lang="en-GB" dirty="0"/>
            <a:t> </a:t>
          </a:r>
          <a:r>
            <a:rPr lang="en-GB" dirty="0" err="1"/>
            <a:t>ariannol</a:t>
          </a:r>
          <a:r>
            <a:rPr lang="en-GB" dirty="0"/>
            <a:t> </a:t>
          </a:r>
          <a:r>
            <a:rPr lang="en-GB" dirty="0" err="1"/>
            <a:t>rhieni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ymgysylltu</a:t>
          </a:r>
          <a:r>
            <a:rPr lang="en-GB" dirty="0"/>
            <a:t>.</a:t>
          </a:r>
        </a:p>
      </dgm:t>
    </dgm:pt>
    <dgm:pt modelId="{8D6E183A-F073-4CA8-9D2E-A4BFF4001959}" type="parTrans" cxnId="{A76292FF-5FD0-4342-8670-48C080F1CD0F}">
      <dgm:prSet/>
      <dgm:spPr/>
      <dgm:t>
        <a:bodyPr/>
        <a:lstStyle/>
        <a:p>
          <a:endParaRPr lang="en-GB"/>
        </a:p>
      </dgm:t>
    </dgm:pt>
    <dgm:pt modelId="{522955EB-7B41-496B-AAB1-344AFD6C2234}" type="sibTrans" cxnId="{A76292FF-5FD0-4342-8670-48C080F1CD0F}">
      <dgm:prSet/>
      <dgm:spPr/>
      <dgm:t>
        <a:bodyPr/>
        <a:lstStyle/>
        <a:p>
          <a:endParaRPr lang="en-GB"/>
        </a:p>
      </dgm:t>
    </dgm:pt>
    <dgm:pt modelId="{809393DB-D1D0-4566-A678-D8849E61CF8A}">
      <dgm:prSet phldrT="[Text]" phldr="0"/>
      <dgm:spPr/>
      <dgm:t>
        <a:bodyPr/>
        <a:lstStyle/>
        <a:p>
          <a:r>
            <a:rPr lang="cy-GB" dirty="0"/>
            <a:t>Mae cost digwyddiadau a gweithgareddau ysgol yn lleihau ymgysylltiad.</a:t>
          </a:r>
          <a:endParaRPr lang="en-GB" dirty="0"/>
        </a:p>
      </dgm:t>
    </dgm:pt>
    <dgm:pt modelId="{6DD3A1F0-AA44-4C59-9954-52BA883C2FE4}" type="parTrans" cxnId="{40593C97-BEB0-48F7-B689-F9D8DC03F459}">
      <dgm:prSet/>
      <dgm:spPr/>
      <dgm:t>
        <a:bodyPr/>
        <a:lstStyle/>
        <a:p>
          <a:endParaRPr lang="en-GB"/>
        </a:p>
      </dgm:t>
    </dgm:pt>
    <dgm:pt modelId="{E732C393-A3D6-4CA9-A83C-EB593007266A}" type="sibTrans" cxnId="{40593C97-BEB0-48F7-B689-F9D8DC03F459}">
      <dgm:prSet/>
      <dgm:spPr/>
      <dgm:t>
        <a:bodyPr/>
        <a:lstStyle/>
        <a:p>
          <a:endParaRPr lang="en-GB"/>
        </a:p>
      </dgm:t>
    </dgm:pt>
    <dgm:pt modelId="{8330BCD2-0BDB-46A2-837D-BC5EE226ACFC}">
      <dgm:prSet phldrT="[Text]" phldr="0"/>
      <dgm:spPr/>
      <dgm:t>
        <a:bodyPr/>
        <a:lstStyle/>
        <a:p>
          <a:r>
            <a:rPr lang="cy-GB" dirty="0"/>
            <a:t>Diffyg dealltwriaeth ysgolion o amgylchiadau teuluol</a:t>
          </a:r>
          <a:endParaRPr lang="en-GB" dirty="0"/>
        </a:p>
      </dgm:t>
    </dgm:pt>
    <dgm:pt modelId="{AE37CF82-B396-40C0-A4E2-9A42E2D4FE1E}" type="parTrans" cxnId="{0FAD7420-E12B-4A79-B639-DF5CD00479B4}">
      <dgm:prSet/>
      <dgm:spPr/>
      <dgm:t>
        <a:bodyPr/>
        <a:lstStyle/>
        <a:p>
          <a:endParaRPr lang="en-GB"/>
        </a:p>
      </dgm:t>
    </dgm:pt>
    <dgm:pt modelId="{3798AE32-BD7D-4161-8C39-D405450412CC}" type="sibTrans" cxnId="{0FAD7420-E12B-4A79-B639-DF5CD00479B4}">
      <dgm:prSet/>
      <dgm:spPr/>
      <dgm:t>
        <a:bodyPr/>
        <a:lstStyle/>
        <a:p>
          <a:endParaRPr lang="en-GB"/>
        </a:p>
      </dgm:t>
    </dgm:pt>
    <dgm:pt modelId="{60037A77-A52B-45CE-A31E-43741D405AE9}">
      <dgm:prSet phldrT="[Text]" phldr="0"/>
      <dgm:spPr/>
      <dgm:t>
        <a:bodyPr/>
        <a:lstStyle/>
        <a:p>
          <a:r>
            <a:rPr lang="cy-GB" dirty="0"/>
            <a:t>Mae ysgolion yn aml yn methu ag ystyried pwysau bywyd go iawn ar deuluoedd.</a:t>
          </a:r>
          <a:endParaRPr lang="en-GB" dirty="0"/>
        </a:p>
      </dgm:t>
    </dgm:pt>
    <dgm:pt modelId="{B0053489-4D46-43CE-A44A-9AC64954942D}" type="parTrans" cxnId="{204889EB-2286-4D6E-96A9-927970AE5465}">
      <dgm:prSet/>
      <dgm:spPr/>
      <dgm:t>
        <a:bodyPr/>
        <a:lstStyle/>
        <a:p>
          <a:endParaRPr lang="en-GB"/>
        </a:p>
      </dgm:t>
    </dgm:pt>
    <dgm:pt modelId="{37CFA28A-6AA5-4439-838C-3E8866FFDCDB}" type="sibTrans" cxnId="{204889EB-2286-4D6E-96A9-927970AE5465}">
      <dgm:prSet/>
      <dgm:spPr/>
      <dgm:t>
        <a:bodyPr/>
        <a:lstStyle/>
        <a:p>
          <a:endParaRPr lang="en-GB"/>
        </a:p>
      </dgm:t>
    </dgm:pt>
    <dgm:pt modelId="{78D8EAA1-AFF8-4391-8D50-CAD448972717}">
      <dgm:prSet phldrT="[Text]" phldr="0"/>
      <dgm:spPr/>
      <dgm:t>
        <a:bodyPr/>
        <a:lstStyle/>
        <a:p>
          <a:r>
            <a:rPr lang="cy-GB" dirty="0"/>
            <a:t>Yn arwain at gyfranogiad isel.</a:t>
          </a:r>
          <a:endParaRPr lang="en-GB" dirty="0"/>
        </a:p>
      </dgm:t>
    </dgm:pt>
    <dgm:pt modelId="{979EDA8C-37E9-4B52-8220-2A33738F48D2}" type="parTrans" cxnId="{F7C48636-655A-46A9-A650-78002432517F}">
      <dgm:prSet/>
      <dgm:spPr/>
      <dgm:t>
        <a:bodyPr/>
        <a:lstStyle/>
        <a:p>
          <a:endParaRPr lang="en-GB"/>
        </a:p>
      </dgm:t>
    </dgm:pt>
    <dgm:pt modelId="{95F5C97D-CD42-46FB-8D9C-F6C33B2D23EF}" type="sibTrans" cxnId="{F7C48636-655A-46A9-A650-78002432517F}">
      <dgm:prSet/>
      <dgm:spPr/>
      <dgm:t>
        <a:bodyPr/>
        <a:lstStyle/>
        <a:p>
          <a:endParaRPr lang="en-GB"/>
        </a:p>
      </dgm:t>
    </dgm:pt>
    <dgm:pt modelId="{C463790A-2C9E-4E55-8AD8-E589D889100B}">
      <dgm:prSet phldrT="[Text]" phldr="0"/>
      <dgm:spPr/>
      <dgm:t>
        <a:bodyPr/>
        <a:lstStyle/>
        <a:p>
          <a:r>
            <a:rPr lang="cy-GB" dirty="0"/>
            <a:t>Agweddau diffygiol tuag at rieni.</a:t>
          </a:r>
          <a:endParaRPr lang="en-GB" dirty="0"/>
        </a:p>
      </dgm:t>
    </dgm:pt>
    <dgm:pt modelId="{CCA93956-7AEF-4AC2-9F0E-05DA0523965E}" type="parTrans" cxnId="{6F45EAD9-0572-4A99-BC82-448537B7692D}">
      <dgm:prSet/>
      <dgm:spPr/>
      <dgm:t>
        <a:bodyPr/>
        <a:lstStyle/>
        <a:p>
          <a:endParaRPr lang="en-GB"/>
        </a:p>
      </dgm:t>
    </dgm:pt>
    <dgm:pt modelId="{C7D2D5C4-6A16-4BE2-BB1E-5EB28C23F619}" type="sibTrans" cxnId="{6F45EAD9-0572-4A99-BC82-448537B7692D}">
      <dgm:prSet/>
      <dgm:spPr/>
      <dgm:t>
        <a:bodyPr/>
        <a:lstStyle/>
        <a:p>
          <a:endParaRPr lang="en-GB"/>
        </a:p>
      </dgm:t>
    </dgm:pt>
    <dgm:pt modelId="{A84CB526-0285-4450-914E-4E786692A2B9}">
      <dgm:prSet phldrT="[Text]" phldr="0"/>
      <dgm:spPr/>
      <dgm:t>
        <a:bodyPr/>
        <a:lstStyle/>
        <a:p>
          <a:r>
            <a:rPr lang="cy-GB" dirty="0"/>
            <a:t>Mae rhieni o gefndiroedd incwm isel yn cael eu hystyried fel rhai sydd heb allu, nid yn gwerthfawrogi addysg.</a:t>
          </a:r>
          <a:endParaRPr lang="en-GB" dirty="0"/>
        </a:p>
      </dgm:t>
    </dgm:pt>
    <dgm:pt modelId="{EBCECF37-7942-4B72-AD58-6B0AD9E33405}" type="parTrans" cxnId="{817A5A1A-981D-4B61-9A51-B58DDC72B784}">
      <dgm:prSet/>
      <dgm:spPr/>
      <dgm:t>
        <a:bodyPr/>
        <a:lstStyle/>
        <a:p>
          <a:endParaRPr lang="en-GB"/>
        </a:p>
      </dgm:t>
    </dgm:pt>
    <dgm:pt modelId="{02066767-B777-42F3-9370-88C60C00D74D}" type="sibTrans" cxnId="{817A5A1A-981D-4B61-9A51-B58DDC72B784}">
      <dgm:prSet/>
      <dgm:spPr/>
      <dgm:t>
        <a:bodyPr/>
        <a:lstStyle/>
        <a:p>
          <a:endParaRPr lang="en-GB"/>
        </a:p>
      </dgm:t>
    </dgm:pt>
    <dgm:pt modelId="{497F826A-6F63-43CE-B89A-C54F88A4BD0F}">
      <dgm:prSet phldrT="[Text]" phldr="0"/>
      <dgm:spPr/>
      <dgm:t>
        <a:bodyPr/>
        <a:lstStyle/>
        <a:p>
          <a:r>
            <a:rPr lang="cy-GB" dirty="0"/>
            <a:t>Mae rhieni yn teimlo fel petai'r bai yn cael ei roi ar rieni yn hytrach na'r materion strwythurol ehangach.</a:t>
          </a:r>
          <a:endParaRPr lang="en-GB" dirty="0"/>
        </a:p>
      </dgm:t>
    </dgm:pt>
    <dgm:pt modelId="{F2B81D4E-118C-4FC4-9399-6734D83C619A}" type="parTrans" cxnId="{5E3DAED7-9281-4A43-AB5B-901C8F8BEDC7}">
      <dgm:prSet/>
      <dgm:spPr/>
      <dgm:t>
        <a:bodyPr/>
        <a:lstStyle/>
        <a:p>
          <a:endParaRPr lang="en-GB"/>
        </a:p>
      </dgm:t>
    </dgm:pt>
    <dgm:pt modelId="{F019BF50-20E5-4BA7-A073-B70D5845D6E6}" type="sibTrans" cxnId="{5E3DAED7-9281-4A43-AB5B-901C8F8BEDC7}">
      <dgm:prSet/>
      <dgm:spPr/>
      <dgm:t>
        <a:bodyPr/>
        <a:lstStyle/>
        <a:p>
          <a:endParaRPr lang="en-GB"/>
        </a:p>
      </dgm:t>
    </dgm:pt>
    <dgm:pt modelId="{AAD9A25B-0A40-4378-AD10-263B7AB6A761}" type="pres">
      <dgm:prSet presAssocID="{68AB6E57-6E81-462F-A36B-E6B0AED2094E}" presName="Name0" presStyleCnt="0">
        <dgm:presLayoutVars>
          <dgm:dir/>
          <dgm:animLvl val="lvl"/>
          <dgm:resizeHandles val="exact"/>
        </dgm:presLayoutVars>
      </dgm:prSet>
      <dgm:spPr/>
    </dgm:pt>
    <dgm:pt modelId="{30EE5F13-3DF1-4A9C-88A0-2E79981F0F6F}" type="pres">
      <dgm:prSet presAssocID="{C463790A-2C9E-4E55-8AD8-E589D889100B}" presName="boxAndChildren" presStyleCnt="0"/>
      <dgm:spPr/>
    </dgm:pt>
    <dgm:pt modelId="{5C6E30A0-EA33-4CEA-9154-3569AB840888}" type="pres">
      <dgm:prSet presAssocID="{C463790A-2C9E-4E55-8AD8-E589D889100B}" presName="parentTextBox" presStyleLbl="node1" presStyleIdx="0" presStyleCnt="3"/>
      <dgm:spPr/>
    </dgm:pt>
    <dgm:pt modelId="{3474946D-989F-45DE-A0E4-B6D0843132FF}" type="pres">
      <dgm:prSet presAssocID="{C463790A-2C9E-4E55-8AD8-E589D889100B}" presName="entireBox" presStyleLbl="node1" presStyleIdx="0" presStyleCnt="3"/>
      <dgm:spPr/>
    </dgm:pt>
    <dgm:pt modelId="{64FDECBC-886F-404E-A3D3-78B11BD7FAA9}" type="pres">
      <dgm:prSet presAssocID="{C463790A-2C9E-4E55-8AD8-E589D889100B}" presName="descendantBox" presStyleCnt="0"/>
      <dgm:spPr/>
    </dgm:pt>
    <dgm:pt modelId="{AF15A4F7-F477-4C33-9B48-D88030FB800B}" type="pres">
      <dgm:prSet presAssocID="{A84CB526-0285-4450-914E-4E786692A2B9}" presName="childTextBox" presStyleLbl="fgAccFollowNode1" presStyleIdx="0" presStyleCnt="6">
        <dgm:presLayoutVars>
          <dgm:bulletEnabled val="1"/>
        </dgm:presLayoutVars>
      </dgm:prSet>
      <dgm:spPr/>
    </dgm:pt>
    <dgm:pt modelId="{8BB2182A-63FC-4E7C-93A5-323AF1A7906F}" type="pres">
      <dgm:prSet presAssocID="{497F826A-6F63-43CE-B89A-C54F88A4BD0F}" presName="childTextBox" presStyleLbl="fgAccFollowNode1" presStyleIdx="1" presStyleCnt="6">
        <dgm:presLayoutVars>
          <dgm:bulletEnabled val="1"/>
        </dgm:presLayoutVars>
      </dgm:prSet>
      <dgm:spPr/>
    </dgm:pt>
    <dgm:pt modelId="{8E1E95CD-F49D-4B13-932F-E40985C9C46E}" type="pres">
      <dgm:prSet presAssocID="{3798AE32-BD7D-4161-8C39-D405450412CC}" presName="sp" presStyleCnt="0"/>
      <dgm:spPr/>
    </dgm:pt>
    <dgm:pt modelId="{1FB363CF-BFC4-4359-8DE3-1D49CF518265}" type="pres">
      <dgm:prSet presAssocID="{8330BCD2-0BDB-46A2-837D-BC5EE226ACFC}" presName="arrowAndChildren" presStyleCnt="0"/>
      <dgm:spPr/>
    </dgm:pt>
    <dgm:pt modelId="{1339B4EF-6DAD-4D0E-A292-A39A0376EB47}" type="pres">
      <dgm:prSet presAssocID="{8330BCD2-0BDB-46A2-837D-BC5EE226ACFC}" presName="parentTextArrow" presStyleLbl="node1" presStyleIdx="0" presStyleCnt="3"/>
      <dgm:spPr/>
    </dgm:pt>
    <dgm:pt modelId="{641E64A7-DC63-4243-AF94-D05550B7B411}" type="pres">
      <dgm:prSet presAssocID="{8330BCD2-0BDB-46A2-837D-BC5EE226ACFC}" presName="arrow" presStyleLbl="node1" presStyleIdx="1" presStyleCnt="3"/>
      <dgm:spPr/>
    </dgm:pt>
    <dgm:pt modelId="{A71FA745-B9C1-4401-BE79-C4A96D034B2A}" type="pres">
      <dgm:prSet presAssocID="{8330BCD2-0BDB-46A2-837D-BC5EE226ACFC}" presName="descendantArrow" presStyleCnt="0"/>
      <dgm:spPr/>
    </dgm:pt>
    <dgm:pt modelId="{1EA2EF8D-86CB-4ADD-A78A-410F89CCFA09}" type="pres">
      <dgm:prSet presAssocID="{60037A77-A52B-45CE-A31E-43741D405AE9}" presName="childTextArrow" presStyleLbl="fgAccFollowNode1" presStyleIdx="2" presStyleCnt="6">
        <dgm:presLayoutVars>
          <dgm:bulletEnabled val="1"/>
        </dgm:presLayoutVars>
      </dgm:prSet>
      <dgm:spPr/>
    </dgm:pt>
    <dgm:pt modelId="{C00B3B9F-8A8A-4817-9EC5-8C0170DB5F09}" type="pres">
      <dgm:prSet presAssocID="{78D8EAA1-AFF8-4391-8D50-CAD448972717}" presName="childTextArrow" presStyleLbl="fgAccFollowNode1" presStyleIdx="3" presStyleCnt="6">
        <dgm:presLayoutVars>
          <dgm:bulletEnabled val="1"/>
        </dgm:presLayoutVars>
      </dgm:prSet>
      <dgm:spPr/>
    </dgm:pt>
    <dgm:pt modelId="{CCAD0EC0-0E87-4366-B250-BB8F6FAC4E34}" type="pres">
      <dgm:prSet presAssocID="{BBAC699E-1A6F-4AC3-9F45-616B37626415}" presName="sp" presStyleCnt="0"/>
      <dgm:spPr/>
    </dgm:pt>
    <dgm:pt modelId="{21803F91-7944-4CDC-81DF-E1DF26F363E4}" type="pres">
      <dgm:prSet presAssocID="{45C393B3-56A1-43DE-B862-13A7E0C2CB5E}" presName="arrowAndChildren" presStyleCnt="0"/>
      <dgm:spPr/>
    </dgm:pt>
    <dgm:pt modelId="{5C86D723-0EFA-4E77-A526-CBD22C1B42AC}" type="pres">
      <dgm:prSet presAssocID="{45C393B3-56A1-43DE-B862-13A7E0C2CB5E}" presName="parentTextArrow" presStyleLbl="node1" presStyleIdx="1" presStyleCnt="3"/>
      <dgm:spPr/>
    </dgm:pt>
    <dgm:pt modelId="{80040C4C-8557-4151-B3E0-038F3FA220A9}" type="pres">
      <dgm:prSet presAssocID="{45C393B3-56A1-43DE-B862-13A7E0C2CB5E}" presName="arrow" presStyleLbl="node1" presStyleIdx="2" presStyleCnt="3"/>
      <dgm:spPr/>
    </dgm:pt>
    <dgm:pt modelId="{A7B00A1C-7B8C-4A46-9632-7C65B6172D9C}" type="pres">
      <dgm:prSet presAssocID="{45C393B3-56A1-43DE-B862-13A7E0C2CB5E}" presName="descendantArrow" presStyleCnt="0"/>
      <dgm:spPr/>
    </dgm:pt>
    <dgm:pt modelId="{ED088140-F29F-4DB2-8751-35BAE54BEFEC}" type="pres">
      <dgm:prSet presAssocID="{C6D171ED-3730-431B-B15C-799B76C20118}" presName="childTextArrow" presStyleLbl="fgAccFollowNode1" presStyleIdx="4" presStyleCnt="6">
        <dgm:presLayoutVars>
          <dgm:bulletEnabled val="1"/>
        </dgm:presLayoutVars>
      </dgm:prSet>
      <dgm:spPr/>
    </dgm:pt>
    <dgm:pt modelId="{8CAE2703-B352-4F38-9375-78F2E2BDC622}" type="pres">
      <dgm:prSet presAssocID="{809393DB-D1D0-4566-A678-D8849E61CF8A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E8D21807-23C6-40D8-B058-CE1FB66AFEB8}" type="presOf" srcId="{C463790A-2C9E-4E55-8AD8-E589D889100B}" destId="{5C6E30A0-EA33-4CEA-9154-3569AB840888}" srcOrd="0" destOrd="0" presId="urn:microsoft.com/office/officeart/2005/8/layout/process4"/>
    <dgm:cxn modelId="{638A9A0B-402E-4260-A700-26E7113D6D6B}" type="presOf" srcId="{60037A77-A52B-45CE-A31E-43741D405AE9}" destId="{1EA2EF8D-86CB-4ADD-A78A-410F89CCFA09}" srcOrd="0" destOrd="0" presId="urn:microsoft.com/office/officeart/2005/8/layout/process4"/>
    <dgm:cxn modelId="{817A5A1A-981D-4B61-9A51-B58DDC72B784}" srcId="{C463790A-2C9E-4E55-8AD8-E589D889100B}" destId="{A84CB526-0285-4450-914E-4E786692A2B9}" srcOrd="0" destOrd="0" parTransId="{EBCECF37-7942-4B72-AD58-6B0AD9E33405}" sibTransId="{02066767-B777-42F3-9370-88C60C00D74D}"/>
    <dgm:cxn modelId="{0FAD7420-E12B-4A79-B639-DF5CD00479B4}" srcId="{68AB6E57-6E81-462F-A36B-E6B0AED2094E}" destId="{8330BCD2-0BDB-46A2-837D-BC5EE226ACFC}" srcOrd="1" destOrd="0" parTransId="{AE37CF82-B396-40C0-A4E2-9A42E2D4FE1E}" sibTransId="{3798AE32-BD7D-4161-8C39-D405450412CC}"/>
    <dgm:cxn modelId="{864FC220-44C8-487D-B136-5835550F3B8A}" type="presOf" srcId="{C6D171ED-3730-431B-B15C-799B76C20118}" destId="{ED088140-F29F-4DB2-8751-35BAE54BEFEC}" srcOrd="0" destOrd="0" presId="urn:microsoft.com/office/officeart/2005/8/layout/process4"/>
    <dgm:cxn modelId="{F7C48636-655A-46A9-A650-78002432517F}" srcId="{8330BCD2-0BDB-46A2-837D-BC5EE226ACFC}" destId="{78D8EAA1-AFF8-4391-8D50-CAD448972717}" srcOrd="1" destOrd="0" parTransId="{979EDA8C-37E9-4B52-8220-2A33738F48D2}" sibTransId="{95F5C97D-CD42-46FB-8D9C-F6C33B2D23EF}"/>
    <dgm:cxn modelId="{1BF4AE5F-064E-4E1F-A181-BAACF9651E2D}" type="presOf" srcId="{8330BCD2-0BDB-46A2-837D-BC5EE226ACFC}" destId="{1339B4EF-6DAD-4D0E-A292-A39A0376EB47}" srcOrd="0" destOrd="0" presId="urn:microsoft.com/office/officeart/2005/8/layout/process4"/>
    <dgm:cxn modelId="{B556D543-8672-48E6-B3DC-6014AD3756EE}" srcId="{68AB6E57-6E81-462F-A36B-E6B0AED2094E}" destId="{45C393B3-56A1-43DE-B862-13A7E0C2CB5E}" srcOrd="0" destOrd="0" parTransId="{6189D3E6-B2A3-411A-8312-0AEE6272B3C3}" sibTransId="{BBAC699E-1A6F-4AC3-9F45-616B37626415}"/>
    <dgm:cxn modelId="{8498756B-970C-46F7-AC0D-F9D190BFEC25}" type="presOf" srcId="{45C393B3-56A1-43DE-B862-13A7E0C2CB5E}" destId="{80040C4C-8557-4151-B3E0-038F3FA220A9}" srcOrd="1" destOrd="0" presId="urn:microsoft.com/office/officeart/2005/8/layout/process4"/>
    <dgm:cxn modelId="{4A6ED66C-BE5C-4D52-8EC1-E0ACC887899A}" type="presOf" srcId="{809393DB-D1D0-4566-A678-D8849E61CF8A}" destId="{8CAE2703-B352-4F38-9375-78F2E2BDC622}" srcOrd="0" destOrd="0" presId="urn:microsoft.com/office/officeart/2005/8/layout/process4"/>
    <dgm:cxn modelId="{56318953-8D7A-4D3A-8523-D114BBFBBF1F}" type="presOf" srcId="{45C393B3-56A1-43DE-B862-13A7E0C2CB5E}" destId="{5C86D723-0EFA-4E77-A526-CBD22C1B42AC}" srcOrd="0" destOrd="0" presId="urn:microsoft.com/office/officeart/2005/8/layout/process4"/>
    <dgm:cxn modelId="{B8828180-BC40-4192-A3BF-D9F24B641582}" type="presOf" srcId="{497F826A-6F63-43CE-B89A-C54F88A4BD0F}" destId="{8BB2182A-63FC-4E7C-93A5-323AF1A7906F}" srcOrd="0" destOrd="0" presId="urn:microsoft.com/office/officeart/2005/8/layout/process4"/>
    <dgm:cxn modelId="{40593C97-BEB0-48F7-B689-F9D8DC03F459}" srcId="{45C393B3-56A1-43DE-B862-13A7E0C2CB5E}" destId="{809393DB-D1D0-4566-A678-D8849E61CF8A}" srcOrd="1" destOrd="0" parTransId="{6DD3A1F0-AA44-4C59-9954-52BA883C2FE4}" sibTransId="{E732C393-A3D6-4CA9-A83C-EB593007266A}"/>
    <dgm:cxn modelId="{221FDF9D-F009-472B-9896-F0FFF643AB46}" type="presOf" srcId="{78D8EAA1-AFF8-4391-8D50-CAD448972717}" destId="{C00B3B9F-8A8A-4817-9EC5-8C0170DB5F09}" srcOrd="0" destOrd="0" presId="urn:microsoft.com/office/officeart/2005/8/layout/process4"/>
    <dgm:cxn modelId="{929390AC-3060-4E71-B495-433821463D5B}" type="presOf" srcId="{C463790A-2C9E-4E55-8AD8-E589D889100B}" destId="{3474946D-989F-45DE-A0E4-B6D0843132FF}" srcOrd="1" destOrd="0" presId="urn:microsoft.com/office/officeart/2005/8/layout/process4"/>
    <dgm:cxn modelId="{9E1907C7-E70C-4495-B560-884A2F8064C3}" type="presOf" srcId="{68AB6E57-6E81-462F-A36B-E6B0AED2094E}" destId="{AAD9A25B-0A40-4378-AD10-263B7AB6A761}" srcOrd="0" destOrd="0" presId="urn:microsoft.com/office/officeart/2005/8/layout/process4"/>
    <dgm:cxn modelId="{1151CDCE-E9FF-4842-8DA5-3D311725AF76}" type="presOf" srcId="{A84CB526-0285-4450-914E-4E786692A2B9}" destId="{AF15A4F7-F477-4C33-9B48-D88030FB800B}" srcOrd="0" destOrd="0" presId="urn:microsoft.com/office/officeart/2005/8/layout/process4"/>
    <dgm:cxn modelId="{5E3DAED7-9281-4A43-AB5B-901C8F8BEDC7}" srcId="{C463790A-2C9E-4E55-8AD8-E589D889100B}" destId="{497F826A-6F63-43CE-B89A-C54F88A4BD0F}" srcOrd="1" destOrd="0" parTransId="{F2B81D4E-118C-4FC4-9399-6734D83C619A}" sibTransId="{F019BF50-20E5-4BA7-A073-B70D5845D6E6}"/>
    <dgm:cxn modelId="{68A75ED9-2227-4354-89E5-D77F17F9137B}" type="presOf" srcId="{8330BCD2-0BDB-46A2-837D-BC5EE226ACFC}" destId="{641E64A7-DC63-4243-AF94-D05550B7B411}" srcOrd="1" destOrd="0" presId="urn:microsoft.com/office/officeart/2005/8/layout/process4"/>
    <dgm:cxn modelId="{6F45EAD9-0572-4A99-BC82-448537B7692D}" srcId="{68AB6E57-6E81-462F-A36B-E6B0AED2094E}" destId="{C463790A-2C9E-4E55-8AD8-E589D889100B}" srcOrd="2" destOrd="0" parTransId="{CCA93956-7AEF-4AC2-9F0E-05DA0523965E}" sibTransId="{C7D2D5C4-6A16-4BE2-BB1E-5EB28C23F619}"/>
    <dgm:cxn modelId="{204889EB-2286-4D6E-96A9-927970AE5465}" srcId="{8330BCD2-0BDB-46A2-837D-BC5EE226ACFC}" destId="{60037A77-A52B-45CE-A31E-43741D405AE9}" srcOrd="0" destOrd="0" parTransId="{B0053489-4D46-43CE-A44A-9AC64954942D}" sibTransId="{37CFA28A-6AA5-4439-838C-3E8866FFDCDB}"/>
    <dgm:cxn modelId="{A76292FF-5FD0-4342-8670-48C080F1CD0F}" srcId="{45C393B3-56A1-43DE-B862-13A7E0C2CB5E}" destId="{C6D171ED-3730-431B-B15C-799B76C20118}" srcOrd="0" destOrd="0" parTransId="{8D6E183A-F073-4CA8-9D2E-A4BFF4001959}" sibTransId="{522955EB-7B41-496B-AAB1-344AFD6C2234}"/>
    <dgm:cxn modelId="{7F1AE7D0-A318-4F1C-975B-4EA5977827E3}" type="presParOf" srcId="{AAD9A25B-0A40-4378-AD10-263B7AB6A761}" destId="{30EE5F13-3DF1-4A9C-88A0-2E79981F0F6F}" srcOrd="0" destOrd="0" presId="urn:microsoft.com/office/officeart/2005/8/layout/process4"/>
    <dgm:cxn modelId="{A250F143-B845-49B0-846B-AC0A9DCFB865}" type="presParOf" srcId="{30EE5F13-3DF1-4A9C-88A0-2E79981F0F6F}" destId="{5C6E30A0-EA33-4CEA-9154-3569AB840888}" srcOrd="0" destOrd="0" presId="urn:microsoft.com/office/officeart/2005/8/layout/process4"/>
    <dgm:cxn modelId="{82434303-0A2F-47B6-93D2-A206C7E22B8A}" type="presParOf" srcId="{30EE5F13-3DF1-4A9C-88A0-2E79981F0F6F}" destId="{3474946D-989F-45DE-A0E4-B6D0843132FF}" srcOrd="1" destOrd="0" presId="urn:microsoft.com/office/officeart/2005/8/layout/process4"/>
    <dgm:cxn modelId="{0CB0945F-252F-44B3-ADFC-84DD9C472506}" type="presParOf" srcId="{30EE5F13-3DF1-4A9C-88A0-2E79981F0F6F}" destId="{64FDECBC-886F-404E-A3D3-78B11BD7FAA9}" srcOrd="2" destOrd="0" presId="urn:microsoft.com/office/officeart/2005/8/layout/process4"/>
    <dgm:cxn modelId="{99211290-1587-42B8-84E8-64A653B13A30}" type="presParOf" srcId="{64FDECBC-886F-404E-A3D3-78B11BD7FAA9}" destId="{AF15A4F7-F477-4C33-9B48-D88030FB800B}" srcOrd="0" destOrd="0" presId="urn:microsoft.com/office/officeart/2005/8/layout/process4"/>
    <dgm:cxn modelId="{F4FFC2EB-D086-433B-8FF2-F2EE1F588E04}" type="presParOf" srcId="{64FDECBC-886F-404E-A3D3-78B11BD7FAA9}" destId="{8BB2182A-63FC-4E7C-93A5-323AF1A7906F}" srcOrd="1" destOrd="0" presId="urn:microsoft.com/office/officeart/2005/8/layout/process4"/>
    <dgm:cxn modelId="{38F2B3C9-D67B-41F2-B8F9-AC22CBD81827}" type="presParOf" srcId="{AAD9A25B-0A40-4378-AD10-263B7AB6A761}" destId="{8E1E95CD-F49D-4B13-932F-E40985C9C46E}" srcOrd="1" destOrd="0" presId="urn:microsoft.com/office/officeart/2005/8/layout/process4"/>
    <dgm:cxn modelId="{1044DEB0-22ED-4021-B8CC-249615556C81}" type="presParOf" srcId="{AAD9A25B-0A40-4378-AD10-263B7AB6A761}" destId="{1FB363CF-BFC4-4359-8DE3-1D49CF518265}" srcOrd="2" destOrd="0" presId="urn:microsoft.com/office/officeart/2005/8/layout/process4"/>
    <dgm:cxn modelId="{79AAB960-9803-4DA3-8B76-1F9FF6B7E325}" type="presParOf" srcId="{1FB363CF-BFC4-4359-8DE3-1D49CF518265}" destId="{1339B4EF-6DAD-4D0E-A292-A39A0376EB47}" srcOrd="0" destOrd="0" presId="urn:microsoft.com/office/officeart/2005/8/layout/process4"/>
    <dgm:cxn modelId="{08AE0734-41D4-4A5D-BD40-F2A9DF6DDEB0}" type="presParOf" srcId="{1FB363CF-BFC4-4359-8DE3-1D49CF518265}" destId="{641E64A7-DC63-4243-AF94-D05550B7B411}" srcOrd="1" destOrd="0" presId="urn:microsoft.com/office/officeart/2005/8/layout/process4"/>
    <dgm:cxn modelId="{7F892DFE-E683-42AB-AEDA-2AED6A1AC415}" type="presParOf" srcId="{1FB363CF-BFC4-4359-8DE3-1D49CF518265}" destId="{A71FA745-B9C1-4401-BE79-C4A96D034B2A}" srcOrd="2" destOrd="0" presId="urn:microsoft.com/office/officeart/2005/8/layout/process4"/>
    <dgm:cxn modelId="{828CF0C0-EA3D-4895-ABDA-4A1E255516F8}" type="presParOf" srcId="{A71FA745-B9C1-4401-BE79-C4A96D034B2A}" destId="{1EA2EF8D-86CB-4ADD-A78A-410F89CCFA09}" srcOrd="0" destOrd="0" presId="urn:microsoft.com/office/officeart/2005/8/layout/process4"/>
    <dgm:cxn modelId="{12999958-35CB-4F0B-8717-C7BE6243EBB4}" type="presParOf" srcId="{A71FA745-B9C1-4401-BE79-C4A96D034B2A}" destId="{C00B3B9F-8A8A-4817-9EC5-8C0170DB5F09}" srcOrd="1" destOrd="0" presId="urn:microsoft.com/office/officeart/2005/8/layout/process4"/>
    <dgm:cxn modelId="{8185060E-87F3-4167-97CA-F90C352BC444}" type="presParOf" srcId="{AAD9A25B-0A40-4378-AD10-263B7AB6A761}" destId="{CCAD0EC0-0E87-4366-B250-BB8F6FAC4E34}" srcOrd="3" destOrd="0" presId="urn:microsoft.com/office/officeart/2005/8/layout/process4"/>
    <dgm:cxn modelId="{44ECAE85-839B-4BD1-A126-9ECB75777FAA}" type="presParOf" srcId="{AAD9A25B-0A40-4378-AD10-263B7AB6A761}" destId="{21803F91-7944-4CDC-81DF-E1DF26F363E4}" srcOrd="4" destOrd="0" presId="urn:microsoft.com/office/officeart/2005/8/layout/process4"/>
    <dgm:cxn modelId="{4F6E07CB-6C1D-4500-A5FB-3FFEAF0A5BF4}" type="presParOf" srcId="{21803F91-7944-4CDC-81DF-E1DF26F363E4}" destId="{5C86D723-0EFA-4E77-A526-CBD22C1B42AC}" srcOrd="0" destOrd="0" presId="urn:microsoft.com/office/officeart/2005/8/layout/process4"/>
    <dgm:cxn modelId="{1932EA55-59C0-4674-898A-42B03B01A751}" type="presParOf" srcId="{21803F91-7944-4CDC-81DF-E1DF26F363E4}" destId="{80040C4C-8557-4151-B3E0-038F3FA220A9}" srcOrd="1" destOrd="0" presId="urn:microsoft.com/office/officeart/2005/8/layout/process4"/>
    <dgm:cxn modelId="{2D134849-7F60-4764-BA9B-ED131E1F5823}" type="presParOf" srcId="{21803F91-7944-4CDC-81DF-E1DF26F363E4}" destId="{A7B00A1C-7B8C-4A46-9632-7C65B6172D9C}" srcOrd="2" destOrd="0" presId="urn:microsoft.com/office/officeart/2005/8/layout/process4"/>
    <dgm:cxn modelId="{1BC2FA93-2B0C-4FAD-9ED0-C1CD89370A0E}" type="presParOf" srcId="{A7B00A1C-7B8C-4A46-9632-7C65B6172D9C}" destId="{ED088140-F29F-4DB2-8751-35BAE54BEFEC}" srcOrd="0" destOrd="0" presId="urn:microsoft.com/office/officeart/2005/8/layout/process4"/>
    <dgm:cxn modelId="{32BD4CFE-45B3-42EF-829C-67F4F41239E2}" type="presParOf" srcId="{A7B00A1C-7B8C-4A46-9632-7C65B6172D9C}" destId="{8CAE2703-B352-4F38-9375-78F2E2BDC622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AB6E57-6E81-462F-A36B-E6B0AED2094E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C393B3-56A1-43DE-B862-13A7E0C2CB5E}">
      <dgm:prSet phldrT="[Text]" phldr="0"/>
      <dgm:spPr/>
      <dgm:t>
        <a:bodyPr/>
        <a:lstStyle/>
        <a:p>
          <a:r>
            <a:rPr lang="cy-GB" dirty="0" err="1"/>
            <a:t>Poverty</a:t>
          </a:r>
          <a:r>
            <a:rPr lang="cy-GB" dirty="0"/>
            <a:t> </a:t>
          </a:r>
          <a:r>
            <a:rPr lang="cy-GB" dirty="0" err="1"/>
            <a:t>and</a:t>
          </a:r>
          <a:r>
            <a:rPr lang="cy-GB" dirty="0"/>
            <a:t> </a:t>
          </a:r>
          <a:r>
            <a:rPr lang="cy-GB" dirty="0" err="1"/>
            <a:t>Socioeconomic</a:t>
          </a:r>
          <a:r>
            <a:rPr lang="cy-GB" dirty="0"/>
            <a:t> </a:t>
          </a:r>
          <a:r>
            <a:rPr lang="cy-GB" dirty="0" err="1"/>
            <a:t>Disadvanatge</a:t>
          </a:r>
          <a:endParaRPr lang="en-GB" dirty="0"/>
        </a:p>
      </dgm:t>
    </dgm:pt>
    <dgm:pt modelId="{6189D3E6-B2A3-411A-8312-0AEE6272B3C3}" type="parTrans" cxnId="{B556D543-8672-48E6-B3DC-6014AD3756EE}">
      <dgm:prSet/>
      <dgm:spPr/>
      <dgm:t>
        <a:bodyPr/>
        <a:lstStyle/>
        <a:p>
          <a:endParaRPr lang="en-GB"/>
        </a:p>
      </dgm:t>
    </dgm:pt>
    <dgm:pt modelId="{BBAC699E-1A6F-4AC3-9F45-616B37626415}" type="sibTrans" cxnId="{B556D543-8672-48E6-B3DC-6014AD3756EE}">
      <dgm:prSet/>
      <dgm:spPr/>
      <dgm:t>
        <a:bodyPr/>
        <a:lstStyle/>
        <a:p>
          <a:endParaRPr lang="en-GB"/>
        </a:p>
      </dgm:t>
    </dgm:pt>
    <dgm:pt modelId="{C6D171ED-3730-431B-B15C-799B76C20118}">
      <dgm:prSet phldrT="[Text]" phldr="0"/>
      <dgm:spPr/>
      <dgm:t>
        <a:bodyPr/>
        <a:lstStyle/>
        <a:p>
          <a:r>
            <a:rPr lang="cy-GB" dirty="0" err="1"/>
            <a:t>Limits</a:t>
          </a:r>
          <a:r>
            <a:rPr lang="cy-GB" dirty="0"/>
            <a:t> </a:t>
          </a:r>
          <a:r>
            <a:rPr lang="cy-GB" dirty="0" err="1"/>
            <a:t>parents</a:t>
          </a:r>
          <a:r>
            <a:rPr lang="cy-GB" dirty="0"/>
            <a:t>’ </a:t>
          </a:r>
          <a:r>
            <a:rPr lang="cy-GB" dirty="0" err="1"/>
            <a:t>time</a:t>
          </a:r>
          <a:r>
            <a:rPr lang="cy-GB" dirty="0"/>
            <a:t>, </a:t>
          </a:r>
          <a:r>
            <a:rPr lang="cy-GB" dirty="0" err="1"/>
            <a:t>energy</a:t>
          </a:r>
          <a:r>
            <a:rPr lang="cy-GB" dirty="0"/>
            <a:t> </a:t>
          </a:r>
          <a:r>
            <a:rPr lang="cy-GB" dirty="0" err="1"/>
            <a:t>and</a:t>
          </a:r>
          <a:r>
            <a:rPr lang="cy-GB" dirty="0"/>
            <a:t> Financial </a:t>
          </a:r>
          <a:r>
            <a:rPr lang="cy-GB" dirty="0" err="1"/>
            <a:t>capacity</a:t>
          </a:r>
          <a:r>
            <a:rPr lang="cy-GB" dirty="0"/>
            <a:t> to </a:t>
          </a:r>
          <a:r>
            <a:rPr lang="cy-GB" dirty="0" err="1"/>
            <a:t>engage</a:t>
          </a:r>
          <a:r>
            <a:rPr lang="cy-GB" dirty="0"/>
            <a:t>.</a:t>
          </a:r>
          <a:endParaRPr lang="en-GB" dirty="0"/>
        </a:p>
      </dgm:t>
    </dgm:pt>
    <dgm:pt modelId="{8D6E183A-F073-4CA8-9D2E-A4BFF4001959}" type="parTrans" cxnId="{A76292FF-5FD0-4342-8670-48C080F1CD0F}">
      <dgm:prSet/>
      <dgm:spPr/>
      <dgm:t>
        <a:bodyPr/>
        <a:lstStyle/>
        <a:p>
          <a:endParaRPr lang="en-GB"/>
        </a:p>
      </dgm:t>
    </dgm:pt>
    <dgm:pt modelId="{522955EB-7B41-496B-AAB1-344AFD6C2234}" type="sibTrans" cxnId="{A76292FF-5FD0-4342-8670-48C080F1CD0F}">
      <dgm:prSet/>
      <dgm:spPr/>
      <dgm:t>
        <a:bodyPr/>
        <a:lstStyle/>
        <a:p>
          <a:endParaRPr lang="en-GB"/>
        </a:p>
      </dgm:t>
    </dgm:pt>
    <dgm:pt modelId="{809393DB-D1D0-4566-A678-D8849E61CF8A}">
      <dgm:prSet phldrT="[Text]" phldr="0"/>
      <dgm:spPr/>
      <dgm:t>
        <a:bodyPr/>
        <a:lstStyle/>
        <a:p>
          <a:r>
            <a:rPr lang="cy-GB" dirty="0"/>
            <a:t>Cost of </a:t>
          </a:r>
          <a:r>
            <a:rPr lang="cy-GB" dirty="0" err="1"/>
            <a:t>school</a:t>
          </a:r>
          <a:r>
            <a:rPr lang="cy-GB" dirty="0"/>
            <a:t> </a:t>
          </a:r>
          <a:r>
            <a:rPr lang="cy-GB" dirty="0" err="1"/>
            <a:t>events</a:t>
          </a:r>
          <a:r>
            <a:rPr lang="cy-GB" dirty="0"/>
            <a:t> </a:t>
          </a:r>
          <a:r>
            <a:rPr lang="cy-GB" dirty="0" err="1"/>
            <a:t>and</a:t>
          </a:r>
          <a:r>
            <a:rPr lang="cy-GB" dirty="0"/>
            <a:t> </a:t>
          </a:r>
          <a:r>
            <a:rPr lang="cy-GB" dirty="0" err="1"/>
            <a:t>activities</a:t>
          </a:r>
          <a:r>
            <a:rPr lang="cy-GB" dirty="0"/>
            <a:t> </a:t>
          </a:r>
          <a:r>
            <a:rPr lang="cy-GB" dirty="0" err="1"/>
            <a:t>reduce</a:t>
          </a:r>
          <a:r>
            <a:rPr lang="cy-GB" dirty="0"/>
            <a:t> </a:t>
          </a:r>
          <a:r>
            <a:rPr lang="cy-GB" dirty="0" err="1"/>
            <a:t>engagement</a:t>
          </a:r>
          <a:r>
            <a:rPr lang="cy-GB" dirty="0"/>
            <a:t>.</a:t>
          </a:r>
          <a:endParaRPr lang="en-GB" dirty="0"/>
        </a:p>
      </dgm:t>
    </dgm:pt>
    <dgm:pt modelId="{6DD3A1F0-AA44-4C59-9954-52BA883C2FE4}" type="parTrans" cxnId="{40593C97-BEB0-48F7-B689-F9D8DC03F459}">
      <dgm:prSet/>
      <dgm:spPr/>
      <dgm:t>
        <a:bodyPr/>
        <a:lstStyle/>
        <a:p>
          <a:endParaRPr lang="en-GB"/>
        </a:p>
      </dgm:t>
    </dgm:pt>
    <dgm:pt modelId="{E732C393-A3D6-4CA9-A83C-EB593007266A}" type="sibTrans" cxnId="{40593C97-BEB0-48F7-B689-F9D8DC03F459}">
      <dgm:prSet/>
      <dgm:spPr/>
      <dgm:t>
        <a:bodyPr/>
        <a:lstStyle/>
        <a:p>
          <a:endParaRPr lang="en-GB"/>
        </a:p>
      </dgm:t>
    </dgm:pt>
    <dgm:pt modelId="{8330BCD2-0BDB-46A2-837D-BC5EE226ACFC}">
      <dgm:prSet phldrT="[Text]" phldr="0"/>
      <dgm:spPr/>
      <dgm:t>
        <a:bodyPr/>
        <a:lstStyle/>
        <a:p>
          <a:r>
            <a:rPr lang="cy-GB" dirty="0" err="1"/>
            <a:t>Schools</a:t>
          </a:r>
          <a:r>
            <a:rPr lang="cy-GB" dirty="0"/>
            <a:t>’ </a:t>
          </a:r>
          <a:r>
            <a:rPr lang="cy-GB" dirty="0" err="1"/>
            <a:t>lack</a:t>
          </a:r>
          <a:r>
            <a:rPr lang="cy-GB" dirty="0"/>
            <a:t> of </a:t>
          </a:r>
          <a:r>
            <a:rPr lang="cy-GB" dirty="0" err="1"/>
            <a:t>understanding</a:t>
          </a:r>
          <a:r>
            <a:rPr lang="cy-GB" dirty="0"/>
            <a:t> of </a:t>
          </a:r>
          <a:r>
            <a:rPr lang="cy-GB" dirty="0" err="1"/>
            <a:t>family</a:t>
          </a:r>
          <a:r>
            <a:rPr lang="cy-GB" dirty="0"/>
            <a:t> </a:t>
          </a:r>
          <a:r>
            <a:rPr lang="cy-GB" dirty="0" err="1"/>
            <a:t>circumstances</a:t>
          </a:r>
          <a:endParaRPr lang="en-GB" dirty="0"/>
        </a:p>
      </dgm:t>
    </dgm:pt>
    <dgm:pt modelId="{AE37CF82-B396-40C0-A4E2-9A42E2D4FE1E}" type="parTrans" cxnId="{0FAD7420-E12B-4A79-B639-DF5CD00479B4}">
      <dgm:prSet/>
      <dgm:spPr/>
      <dgm:t>
        <a:bodyPr/>
        <a:lstStyle/>
        <a:p>
          <a:endParaRPr lang="en-GB"/>
        </a:p>
      </dgm:t>
    </dgm:pt>
    <dgm:pt modelId="{3798AE32-BD7D-4161-8C39-D405450412CC}" type="sibTrans" cxnId="{0FAD7420-E12B-4A79-B639-DF5CD00479B4}">
      <dgm:prSet/>
      <dgm:spPr/>
      <dgm:t>
        <a:bodyPr/>
        <a:lstStyle/>
        <a:p>
          <a:endParaRPr lang="en-GB"/>
        </a:p>
      </dgm:t>
    </dgm:pt>
    <dgm:pt modelId="{60037A77-A52B-45CE-A31E-43741D405AE9}">
      <dgm:prSet phldrT="[Text]" phldr="0"/>
      <dgm:spPr/>
      <dgm:t>
        <a:bodyPr/>
        <a:lstStyle/>
        <a:p>
          <a:r>
            <a:rPr lang="cy-GB" dirty="0" err="1"/>
            <a:t>Schools</a:t>
          </a:r>
          <a:r>
            <a:rPr lang="cy-GB" dirty="0"/>
            <a:t> </a:t>
          </a:r>
          <a:r>
            <a:rPr lang="cy-GB" dirty="0" err="1"/>
            <a:t>often</a:t>
          </a:r>
          <a:r>
            <a:rPr lang="cy-GB" dirty="0"/>
            <a:t> </a:t>
          </a:r>
          <a:r>
            <a:rPr lang="cy-GB" dirty="0" err="1"/>
            <a:t>fail</a:t>
          </a:r>
          <a:r>
            <a:rPr lang="cy-GB" dirty="0"/>
            <a:t> to </a:t>
          </a:r>
          <a:r>
            <a:rPr lang="cy-GB" dirty="0" err="1"/>
            <a:t>consider</a:t>
          </a:r>
          <a:r>
            <a:rPr lang="cy-GB" dirty="0"/>
            <a:t> real-</a:t>
          </a:r>
          <a:r>
            <a:rPr lang="cy-GB" dirty="0" err="1"/>
            <a:t>life</a:t>
          </a:r>
          <a:r>
            <a:rPr lang="cy-GB" dirty="0"/>
            <a:t> </a:t>
          </a:r>
          <a:r>
            <a:rPr lang="cy-GB" dirty="0" err="1"/>
            <a:t>pressures</a:t>
          </a:r>
          <a:r>
            <a:rPr lang="cy-GB" dirty="0"/>
            <a:t> </a:t>
          </a:r>
          <a:r>
            <a:rPr lang="cy-GB" dirty="0" err="1"/>
            <a:t>on</a:t>
          </a:r>
          <a:r>
            <a:rPr lang="cy-GB" dirty="0"/>
            <a:t> </a:t>
          </a:r>
          <a:r>
            <a:rPr lang="cy-GB" dirty="0" err="1"/>
            <a:t>families</a:t>
          </a:r>
          <a:r>
            <a:rPr lang="cy-GB" dirty="0"/>
            <a:t>.</a:t>
          </a:r>
          <a:endParaRPr lang="en-GB" dirty="0"/>
        </a:p>
      </dgm:t>
    </dgm:pt>
    <dgm:pt modelId="{B0053489-4D46-43CE-A44A-9AC64954942D}" type="parTrans" cxnId="{204889EB-2286-4D6E-96A9-927970AE5465}">
      <dgm:prSet/>
      <dgm:spPr/>
      <dgm:t>
        <a:bodyPr/>
        <a:lstStyle/>
        <a:p>
          <a:endParaRPr lang="en-GB"/>
        </a:p>
      </dgm:t>
    </dgm:pt>
    <dgm:pt modelId="{37CFA28A-6AA5-4439-838C-3E8866FFDCDB}" type="sibTrans" cxnId="{204889EB-2286-4D6E-96A9-927970AE5465}">
      <dgm:prSet/>
      <dgm:spPr/>
      <dgm:t>
        <a:bodyPr/>
        <a:lstStyle/>
        <a:p>
          <a:endParaRPr lang="en-GB"/>
        </a:p>
      </dgm:t>
    </dgm:pt>
    <dgm:pt modelId="{78D8EAA1-AFF8-4391-8D50-CAD448972717}">
      <dgm:prSet phldrT="[Text]" phldr="0"/>
      <dgm:spPr/>
      <dgm:t>
        <a:bodyPr/>
        <a:lstStyle/>
        <a:p>
          <a:r>
            <a:rPr lang="cy-GB" dirty="0" err="1"/>
            <a:t>Leads</a:t>
          </a:r>
          <a:r>
            <a:rPr lang="cy-GB" dirty="0"/>
            <a:t> to </a:t>
          </a:r>
          <a:r>
            <a:rPr lang="cy-GB" dirty="0" err="1"/>
            <a:t>exclusion</a:t>
          </a:r>
          <a:r>
            <a:rPr lang="cy-GB" dirty="0"/>
            <a:t> or </a:t>
          </a:r>
          <a:r>
            <a:rPr lang="cy-GB" dirty="0" err="1"/>
            <a:t>low</a:t>
          </a:r>
          <a:r>
            <a:rPr lang="cy-GB" dirty="0"/>
            <a:t> </a:t>
          </a:r>
          <a:r>
            <a:rPr lang="cy-GB" dirty="0" err="1"/>
            <a:t>participation</a:t>
          </a:r>
          <a:r>
            <a:rPr lang="cy-GB" dirty="0"/>
            <a:t>.</a:t>
          </a:r>
          <a:endParaRPr lang="en-GB" dirty="0"/>
        </a:p>
      </dgm:t>
    </dgm:pt>
    <dgm:pt modelId="{979EDA8C-37E9-4B52-8220-2A33738F48D2}" type="parTrans" cxnId="{F7C48636-655A-46A9-A650-78002432517F}">
      <dgm:prSet/>
      <dgm:spPr/>
      <dgm:t>
        <a:bodyPr/>
        <a:lstStyle/>
        <a:p>
          <a:endParaRPr lang="en-GB"/>
        </a:p>
      </dgm:t>
    </dgm:pt>
    <dgm:pt modelId="{95F5C97D-CD42-46FB-8D9C-F6C33B2D23EF}" type="sibTrans" cxnId="{F7C48636-655A-46A9-A650-78002432517F}">
      <dgm:prSet/>
      <dgm:spPr/>
      <dgm:t>
        <a:bodyPr/>
        <a:lstStyle/>
        <a:p>
          <a:endParaRPr lang="en-GB"/>
        </a:p>
      </dgm:t>
    </dgm:pt>
    <dgm:pt modelId="{C463790A-2C9E-4E55-8AD8-E589D889100B}">
      <dgm:prSet phldrT="[Text]" phldr="0"/>
      <dgm:spPr/>
      <dgm:t>
        <a:bodyPr/>
        <a:lstStyle/>
        <a:p>
          <a:r>
            <a:rPr lang="cy-GB" dirty="0" err="1"/>
            <a:t>Deficit</a:t>
          </a:r>
          <a:r>
            <a:rPr lang="cy-GB" dirty="0"/>
            <a:t> </a:t>
          </a:r>
          <a:r>
            <a:rPr lang="cy-GB" dirty="0" err="1"/>
            <a:t>attitudes</a:t>
          </a:r>
          <a:r>
            <a:rPr lang="cy-GB" dirty="0"/>
            <a:t> </a:t>
          </a:r>
          <a:r>
            <a:rPr lang="cy-GB" dirty="0" err="1"/>
            <a:t>towards</a:t>
          </a:r>
          <a:r>
            <a:rPr lang="cy-GB" dirty="0"/>
            <a:t> </a:t>
          </a:r>
          <a:r>
            <a:rPr lang="cy-GB" dirty="0" err="1"/>
            <a:t>parents</a:t>
          </a:r>
          <a:r>
            <a:rPr lang="cy-GB" dirty="0"/>
            <a:t>.</a:t>
          </a:r>
          <a:endParaRPr lang="en-GB" dirty="0"/>
        </a:p>
      </dgm:t>
    </dgm:pt>
    <dgm:pt modelId="{CCA93956-7AEF-4AC2-9F0E-05DA0523965E}" type="parTrans" cxnId="{6F45EAD9-0572-4A99-BC82-448537B7692D}">
      <dgm:prSet/>
      <dgm:spPr/>
      <dgm:t>
        <a:bodyPr/>
        <a:lstStyle/>
        <a:p>
          <a:endParaRPr lang="en-GB"/>
        </a:p>
      </dgm:t>
    </dgm:pt>
    <dgm:pt modelId="{C7D2D5C4-6A16-4BE2-BB1E-5EB28C23F619}" type="sibTrans" cxnId="{6F45EAD9-0572-4A99-BC82-448537B7692D}">
      <dgm:prSet/>
      <dgm:spPr/>
      <dgm:t>
        <a:bodyPr/>
        <a:lstStyle/>
        <a:p>
          <a:endParaRPr lang="en-GB"/>
        </a:p>
      </dgm:t>
    </dgm:pt>
    <dgm:pt modelId="{A84CB526-0285-4450-914E-4E786692A2B9}">
      <dgm:prSet phldrT="[Text]" phldr="0"/>
      <dgm:spPr/>
      <dgm:t>
        <a:bodyPr/>
        <a:lstStyle/>
        <a:p>
          <a:r>
            <a:rPr lang="cy-GB" dirty="0" err="1"/>
            <a:t>Parents</a:t>
          </a:r>
          <a:r>
            <a:rPr lang="cy-GB" dirty="0"/>
            <a:t> </a:t>
          </a:r>
          <a:r>
            <a:rPr lang="cy-GB" dirty="0" err="1"/>
            <a:t>from</a:t>
          </a:r>
          <a:r>
            <a:rPr lang="cy-GB" dirty="0"/>
            <a:t> </a:t>
          </a:r>
          <a:r>
            <a:rPr lang="cy-GB" dirty="0" err="1"/>
            <a:t>low-income</a:t>
          </a:r>
          <a:r>
            <a:rPr lang="cy-GB" dirty="0"/>
            <a:t> </a:t>
          </a:r>
          <a:r>
            <a:rPr lang="cy-GB" dirty="0" err="1"/>
            <a:t>backgrounds</a:t>
          </a:r>
          <a:r>
            <a:rPr lang="cy-GB" dirty="0"/>
            <a:t> </a:t>
          </a:r>
          <a:r>
            <a:rPr lang="cy-GB" dirty="0" err="1"/>
            <a:t>are</a:t>
          </a:r>
          <a:r>
            <a:rPr lang="cy-GB" dirty="0"/>
            <a:t> </a:t>
          </a:r>
          <a:r>
            <a:rPr lang="cy-GB" dirty="0" err="1"/>
            <a:t>viewed</a:t>
          </a:r>
          <a:r>
            <a:rPr lang="cy-GB" dirty="0"/>
            <a:t> as </a:t>
          </a:r>
          <a:r>
            <a:rPr lang="cy-GB" dirty="0" err="1"/>
            <a:t>lacking</a:t>
          </a:r>
          <a:r>
            <a:rPr lang="cy-GB" dirty="0"/>
            <a:t> </a:t>
          </a:r>
          <a:r>
            <a:rPr lang="cy-GB" dirty="0" err="1"/>
            <a:t>ability</a:t>
          </a:r>
          <a:r>
            <a:rPr lang="cy-GB" dirty="0"/>
            <a:t>, not </a:t>
          </a:r>
          <a:r>
            <a:rPr lang="cy-GB" dirty="0" err="1"/>
            <a:t>valuing</a:t>
          </a:r>
          <a:r>
            <a:rPr lang="cy-GB" dirty="0"/>
            <a:t> </a:t>
          </a:r>
          <a:r>
            <a:rPr lang="cy-GB" dirty="0" err="1"/>
            <a:t>education</a:t>
          </a:r>
          <a:r>
            <a:rPr lang="cy-GB" dirty="0"/>
            <a:t>.</a:t>
          </a:r>
          <a:endParaRPr lang="en-GB" dirty="0"/>
        </a:p>
      </dgm:t>
    </dgm:pt>
    <dgm:pt modelId="{EBCECF37-7942-4B72-AD58-6B0AD9E33405}" type="parTrans" cxnId="{817A5A1A-981D-4B61-9A51-B58DDC72B784}">
      <dgm:prSet/>
      <dgm:spPr/>
      <dgm:t>
        <a:bodyPr/>
        <a:lstStyle/>
        <a:p>
          <a:endParaRPr lang="en-GB"/>
        </a:p>
      </dgm:t>
    </dgm:pt>
    <dgm:pt modelId="{02066767-B777-42F3-9370-88C60C00D74D}" type="sibTrans" cxnId="{817A5A1A-981D-4B61-9A51-B58DDC72B784}">
      <dgm:prSet/>
      <dgm:spPr/>
      <dgm:t>
        <a:bodyPr/>
        <a:lstStyle/>
        <a:p>
          <a:endParaRPr lang="en-GB"/>
        </a:p>
      </dgm:t>
    </dgm:pt>
    <dgm:pt modelId="{497F826A-6F63-43CE-B89A-C54F88A4BD0F}">
      <dgm:prSet phldrT="[Text]" phldr="0"/>
      <dgm:spPr/>
      <dgm:t>
        <a:bodyPr/>
        <a:lstStyle/>
        <a:p>
          <a:r>
            <a:rPr lang="cy-GB" dirty="0" err="1"/>
            <a:t>Parents</a:t>
          </a:r>
          <a:r>
            <a:rPr lang="cy-GB" dirty="0"/>
            <a:t> </a:t>
          </a:r>
          <a:r>
            <a:rPr lang="cy-GB" dirty="0" err="1"/>
            <a:t>feel</a:t>
          </a:r>
          <a:r>
            <a:rPr lang="cy-GB" dirty="0"/>
            <a:t> as </a:t>
          </a:r>
          <a:r>
            <a:rPr lang="cy-GB" dirty="0" err="1"/>
            <a:t>if</a:t>
          </a:r>
          <a:r>
            <a:rPr lang="cy-GB" dirty="0"/>
            <a:t> the </a:t>
          </a:r>
          <a:r>
            <a:rPr lang="cy-GB" dirty="0" err="1"/>
            <a:t>blame</a:t>
          </a:r>
          <a:r>
            <a:rPr lang="cy-GB" dirty="0"/>
            <a:t> is placed </a:t>
          </a:r>
          <a:r>
            <a:rPr lang="cy-GB" dirty="0" err="1"/>
            <a:t>on</a:t>
          </a:r>
          <a:r>
            <a:rPr lang="cy-GB" dirty="0"/>
            <a:t> </a:t>
          </a:r>
          <a:r>
            <a:rPr lang="cy-GB" dirty="0" err="1"/>
            <a:t>parents</a:t>
          </a:r>
          <a:r>
            <a:rPr lang="cy-GB" dirty="0"/>
            <a:t> rather than the </a:t>
          </a:r>
          <a:r>
            <a:rPr lang="cy-GB" dirty="0" err="1"/>
            <a:t>wider</a:t>
          </a:r>
          <a:r>
            <a:rPr lang="cy-GB" dirty="0"/>
            <a:t> </a:t>
          </a:r>
          <a:r>
            <a:rPr lang="cy-GB" dirty="0" err="1"/>
            <a:t>structural</a:t>
          </a:r>
          <a:r>
            <a:rPr lang="cy-GB" dirty="0"/>
            <a:t> </a:t>
          </a:r>
          <a:r>
            <a:rPr lang="cy-GB" dirty="0" err="1"/>
            <a:t>issues</a:t>
          </a:r>
          <a:r>
            <a:rPr lang="cy-GB" dirty="0"/>
            <a:t>.</a:t>
          </a:r>
          <a:endParaRPr lang="en-GB" dirty="0"/>
        </a:p>
      </dgm:t>
    </dgm:pt>
    <dgm:pt modelId="{F2B81D4E-118C-4FC4-9399-6734D83C619A}" type="parTrans" cxnId="{5E3DAED7-9281-4A43-AB5B-901C8F8BEDC7}">
      <dgm:prSet/>
      <dgm:spPr/>
      <dgm:t>
        <a:bodyPr/>
        <a:lstStyle/>
        <a:p>
          <a:endParaRPr lang="en-GB"/>
        </a:p>
      </dgm:t>
    </dgm:pt>
    <dgm:pt modelId="{F019BF50-20E5-4BA7-A073-B70D5845D6E6}" type="sibTrans" cxnId="{5E3DAED7-9281-4A43-AB5B-901C8F8BEDC7}">
      <dgm:prSet/>
      <dgm:spPr/>
      <dgm:t>
        <a:bodyPr/>
        <a:lstStyle/>
        <a:p>
          <a:endParaRPr lang="en-GB"/>
        </a:p>
      </dgm:t>
    </dgm:pt>
    <dgm:pt modelId="{AAD9A25B-0A40-4378-AD10-263B7AB6A761}" type="pres">
      <dgm:prSet presAssocID="{68AB6E57-6E81-462F-A36B-E6B0AED2094E}" presName="Name0" presStyleCnt="0">
        <dgm:presLayoutVars>
          <dgm:dir/>
          <dgm:animLvl val="lvl"/>
          <dgm:resizeHandles val="exact"/>
        </dgm:presLayoutVars>
      </dgm:prSet>
      <dgm:spPr/>
    </dgm:pt>
    <dgm:pt modelId="{30EE5F13-3DF1-4A9C-88A0-2E79981F0F6F}" type="pres">
      <dgm:prSet presAssocID="{C463790A-2C9E-4E55-8AD8-E589D889100B}" presName="boxAndChildren" presStyleCnt="0"/>
      <dgm:spPr/>
    </dgm:pt>
    <dgm:pt modelId="{5C6E30A0-EA33-4CEA-9154-3569AB840888}" type="pres">
      <dgm:prSet presAssocID="{C463790A-2C9E-4E55-8AD8-E589D889100B}" presName="parentTextBox" presStyleLbl="node1" presStyleIdx="0" presStyleCnt="3"/>
      <dgm:spPr/>
    </dgm:pt>
    <dgm:pt modelId="{3474946D-989F-45DE-A0E4-B6D0843132FF}" type="pres">
      <dgm:prSet presAssocID="{C463790A-2C9E-4E55-8AD8-E589D889100B}" presName="entireBox" presStyleLbl="node1" presStyleIdx="0" presStyleCnt="3"/>
      <dgm:spPr/>
    </dgm:pt>
    <dgm:pt modelId="{64FDECBC-886F-404E-A3D3-78B11BD7FAA9}" type="pres">
      <dgm:prSet presAssocID="{C463790A-2C9E-4E55-8AD8-E589D889100B}" presName="descendantBox" presStyleCnt="0"/>
      <dgm:spPr/>
    </dgm:pt>
    <dgm:pt modelId="{AF15A4F7-F477-4C33-9B48-D88030FB800B}" type="pres">
      <dgm:prSet presAssocID="{A84CB526-0285-4450-914E-4E786692A2B9}" presName="childTextBox" presStyleLbl="fgAccFollowNode1" presStyleIdx="0" presStyleCnt="6">
        <dgm:presLayoutVars>
          <dgm:bulletEnabled val="1"/>
        </dgm:presLayoutVars>
      </dgm:prSet>
      <dgm:spPr/>
    </dgm:pt>
    <dgm:pt modelId="{8BB2182A-63FC-4E7C-93A5-323AF1A7906F}" type="pres">
      <dgm:prSet presAssocID="{497F826A-6F63-43CE-B89A-C54F88A4BD0F}" presName="childTextBox" presStyleLbl="fgAccFollowNode1" presStyleIdx="1" presStyleCnt="6">
        <dgm:presLayoutVars>
          <dgm:bulletEnabled val="1"/>
        </dgm:presLayoutVars>
      </dgm:prSet>
      <dgm:spPr/>
    </dgm:pt>
    <dgm:pt modelId="{8E1E95CD-F49D-4B13-932F-E40985C9C46E}" type="pres">
      <dgm:prSet presAssocID="{3798AE32-BD7D-4161-8C39-D405450412CC}" presName="sp" presStyleCnt="0"/>
      <dgm:spPr/>
    </dgm:pt>
    <dgm:pt modelId="{1FB363CF-BFC4-4359-8DE3-1D49CF518265}" type="pres">
      <dgm:prSet presAssocID="{8330BCD2-0BDB-46A2-837D-BC5EE226ACFC}" presName="arrowAndChildren" presStyleCnt="0"/>
      <dgm:spPr/>
    </dgm:pt>
    <dgm:pt modelId="{1339B4EF-6DAD-4D0E-A292-A39A0376EB47}" type="pres">
      <dgm:prSet presAssocID="{8330BCD2-0BDB-46A2-837D-BC5EE226ACFC}" presName="parentTextArrow" presStyleLbl="node1" presStyleIdx="0" presStyleCnt="3"/>
      <dgm:spPr/>
    </dgm:pt>
    <dgm:pt modelId="{641E64A7-DC63-4243-AF94-D05550B7B411}" type="pres">
      <dgm:prSet presAssocID="{8330BCD2-0BDB-46A2-837D-BC5EE226ACFC}" presName="arrow" presStyleLbl="node1" presStyleIdx="1" presStyleCnt="3"/>
      <dgm:spPr/>
    </dgm:pt>
    <dgm:pt modelId="{A71FA745-B9C1-4401-BE79-C4A96D034B2A}" type="pres">
      <dgm:prSet presAssocID="{8330BCD2-0BDB-46A2-837D-BC5EE226ACFC}" presName="descendantArrow" presStyleCnt="0"/>
      <dgm:spPr/>
    </dgm:pt>
    <dgm:pt modelId="{1EA2EF8D-86CB-4ADD-A78A-410F89CCFA09}" type="pres">
      <dgm:prSet presAssocID="{60037A77-A52B-45CE-A31E-43741D405AE9}" presName="childTextArrow" presStyleLbl="fgAccFollowNode1" presStyleIdx="2" presStyleCnt="6">
        <dgm:presLayoutVars>
          <dgm:bulletEnabled val="1"/>
        </dgm:presLayoutVars>
      </dgm:prSet>
      <dgm:spPr/>
    </dgm:pt>
    <dgm:pt modelId="{C00B3B9F-8A8A-4817-9EC5-8C0170DB5F09}" type="pres">
      <dgm:prSet presAssocID="{78D8EAA1-AFF8-4391-8D50-CAD448972717}" presName="childTextArrow" presStyleLbl="fgAccFollowNode1" presStyleIdx="3" presStyleCnt="6">
        <dgm:presLayoutVars>
          <dgm:bulletEnabled val="1"/>
        </dgm:presLayoutVars>
      </dgm:prSet>
      <dgm:spPr/>
    </dgm:pt>
    <dgm:pt modelId="{CCAD0EC0-0E87-4366-B250-BB8F6FAC4E34}" type="pres">
      <dgm:prSet presAssocID="{BBAC699E-1A6F-4AC3-9F45-616B37626415}" presName="sp" presStyleCnt="0"/>
      <dgm:spPr/>
    </dgm:pt>
    <dgm:pt modelId="{21803F91-7944-4CDC-81DF-E1DF26F363E4}" type="pres">
      <dgm:prSet presAssocID="{45C393B3-56A1-43DE-B862-13A7E0C2CB5E}" presName="arrowAndChildren" presStyleCnt="0"/>
      <dgm:spPr/>
    </dgm:pt>
    <dgm:pt modelId="{5C86D723-0EFA-4E77-A526-CBD22C1B42AC}" type="pres">
      <dgm:prSet presAssocID="{45C393B3-56A1-43DE-B862-13A7E0C2CB5E}" presName="parentTextArrow" presStyleLbl="node1" presStyleIdx="1" presStyleCnt="3"/>
      <dgm:spPr/>
    </dgm:pt>
    <dgm:pt modelId="{80040C4C-8557-4151-B3E0-038F3FA220A9}" type="pres">
      <dgm:prSet presAssocID="{45C393B3-56A1-43DE-B862-13A7E0C2CB5E}" presName="arrow" presStyleLbl="node1" presStyleIdx="2" presStyleCnt="3"/>
      <dgm:spPr/>
    </dgm:pt>
    <dgm:pt modelId="{A7B00A1C-7B8C-4A46-9632-7C65B6172D9C}" type="pres">
      <dgm:prSet presAssocID="{45C393B3-56A1-43DE-B862-13A7E0C2CB5E}" presName="descendantArrow" presStyleCnt="0"/>
      <dgm:spPr/>
    </dgm:pt>
    <dgm:pt modelId="{ED088140-F29F-4DB2-8751-35BAE54BEFEC}" type="pres">
      <dgm:prSet presAssocID="{C6D171ED-3730-431B-B15C-799B76C20118}" presName="childTextArrow" presStyleLbl="fgAccFollowNode1" presStyleIdx="4" presStyleCnt="6">
        <dgm:presLayoutVars>
          <dgm:bulletEnabled val="1"/>
        </dgm:presLayoutVars>
      </dgm:prSet>
      <dgm:spPr/>
    </dgm:pt>
    <dgm:pt modelId="{8CAE2703-B352-4F38-9375-78F2E2BDC622}" type="pres">
      <dgm:prSet presAssocID="{809393DB-D1D0-4566-A678-D8849E61CF8A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E8D21807-23C6-40D8-B058-CE1FB66AFEB8}" type="presOf" srcId="{C463790A-2C9E-4E55-8AD8-E589D889100B}" destId="{5C6E30A0-EA33-4CEA-9154-3569AB840888}" srcOrd="0" destOrd="0" presId="urn:microsoft.com/office/officeart/2005/8/layout/process4"/>
    <dgm:cxn modelId="{638A9A0B-402E-4260-A700-26E7113D6D6B}" type="presOf" srcId="{60037A77-A52B-45CE-A31E-43741D405AE9}" destId="{1EA2EF8D-86CB-4ADD-A78A-410F89CCFA09}" srcOrd="0" destOrd="0" presId="urn:microsoft.com/office/officeart/2005/8/layout/process4"/>
    <dgm:cxn modelId="{817A5A1A-981D-4B61-9A51-B58DDC72B784}" srcId="{C463790A-2C9E-4E55-8AD8-E589D889100B}" destId="{A84CB526-0285-4450-914E-4E786692A2B9}" srcOrd="0" destOrd="0" parTransId="{EBCECF37-7942-4B72-AD58-6B0AD9E33405}" sibTransId="{02066767-B777-42F3-9370-88C60C00D74D}"/>
    <dgm:cxn modelId="{0FAD7420-E12B-4A79-B639-DF5CD00479B4}" srcId="{68AB6E57-6E81-462F-A36B-E6B0AED2094E}" destId="{8330BCD2-0BDB-46A2-837D-BC5EE226ACFC}" srcOrd="1" destOrd="0" parTransId="{AE37CF82-B396-40C0-A4E2-9A42E2D4FE1E}" sibTransId="{3798AE32-BD7D-4161-8C39-D405450412CC}"/>
    <dgm:cxn modelId="{864FC220-44C8-487D-B136-5835550F3B8A}" type="presOf" srcId="{C6D171ED-3730-431B-B15C-799B76C20118}" destId="{ED088140-F29F-4DB2-8751-35BAE54BEFEC}" srcOrd="0" destOrd="0" presId="urn:microsoft.com/office/officeart/2005/8/layout/process4"/>
    <dgm:cxn modelId="{F7C48636-655A-46A9-A650-78002432517F}" srcId="{8330BCD2-0BDB-46A2-837D-BC5EE226ACFC}" destId="{78D8EAA1-AFF8-4391-8D50-CAD448972717}" srcOrd="1" destOrd="0" parTransId="{979EDA8C-37E9-4B52-8220-2A33738F48D2}" sibTransId="{95F5C97D-CD42-46FB-8D9C-F6C33B2D23EF}"/>
    <dgm:cxn modelId="{1BF4AE5F-064E-4E1F-A181-BAACF9651E2D}" type="presOf" srcId="{8330BCD2-0BDB-46A2-837D-BC5EE226ACFC}" destId="{1339B4EF-6DAD-4D0E-A292-A39A0376EB47}" srcOrd="0" destOrd="0" presId="urn:microsoft.com/office/officeart/2005/8/layout/process4"/>
    <dgm:cxn modelId="{B556D543-8672-48E6-B3DC-6014AD3756EE}" srcId="{68AB6E57-6E81-462F-A36B-E6B0AED2094E}" destId="{45C393B3-56A1-43DE-B862-13A7E0C2CB5E}" srcOrd="0" destOrd="0" parTransId="{6189D3E6-B2A3-411A-8312-0AEE6272B3C3}" sibTransId="{BBAC699E-1A6F-4AC3-9F45-616B37626415}"/>
    <dgm:cxn modelId="{8498756B-970C-46F7-AC0D-F9D190BFEC25}" type="presOf" srcId="{45C393B3-56A1-43DE-B862-13A7E0C2CB5E}" destId="{80040C4C-8557-4151-B3E0-038F3FA220A9}" srcOrd="1" destOrd="0" presId="urn:microsoft.com/office/officeart/2005/8/layout/process4"/>
    <dgm:cxn modelId="{4A6ED66C-BE5C-4D52-8EC1-E0ACC887899A}" type="presOf" srcId="{809393DB-D1D0-4566-A678-D8849E61CF8A}" destId="{8CAE2703-B352-4F38-9375-78F2E2BDC622}" srcOrd="0" destOrd="0" presId="urn:microsoft.com/office/officeart/2005/8/layout/process4"/>
    <dgm:cxn modelId="{56318953-8D7A-4D3A-8523-D114BBFBBF1F}" type="presOf" srcId="{45C393B3-56A1-43DE-B862-13A7E0C2CB5E}" destId="{5C86D723-0EFA-4E77-A526-CBD22C1B42AC}" srcOrd="0" destOrd="0" presId="urn:microsoft.com/office/officeart/2005/8/layout/process4"/>
    <dgm:cxn modelId="{B8828180-BC40-4192-A3BF-D9F24B641582}" type="presOf" srcId="{497F826A-6F63-43CE-B89A-C54F88A4BD0F}" destId="{8BB2182A-63FC-4E7C-93A5-323AF1A7906F}" srcOrd="0" destOrd="0" presId="urn:microsoft.com/office/officeart/2005/8/layout/process4"/>
    <dgm:cxn modelId="{40593C97-BEB0-48F7-B689-F9D8DC03F459}" srcId="{45C393B3-56A1-43DE-B862-13A7E0C2CB5E}" destId="{809393DB-D1D0-4566-A678-D8849E61CF8A}" srcOrd="1" destOrd="0" parTransId="{6DD3A1F0-AA44-4C59-9954-52BA883C2FE4}" sibTransId="{E732C393-A3D6-4CA9-A83C-EB593007266A}"/>
    <dgm:cxn modelId="{221FDF9D-F009-472B-9896-F0FFF643AB46}" type="presOf" srcId="{78D8EAA1-AFF8-4391-8D50-CAD448972717}" destId="{C00B3B9F-8A8A-4817-9EC5-8C0170DB5F09}" srcOrd="0" destOrd="0" presId="urn:microsoft.com/office/officeart/2005/8/layout/process4"/>
    <dgm:cxn modelId="{929390AC-3060-4E71-B495-433821463D5B}" type="presOf" srcId="{C463790A-2C9E-4E55-8AD8-E589D889100B}" destId="{3474946D-989F-45DE-A0E4-B6D0843132FF}" srcOrd="1" destOrd="0" presId="urn:microsoft.com/office/officeart/2005/8/layout/process4"/>
    <dgm:cxn modelId="{9E1907C7-E70C-4495-B560-884A2F8064C3}" type="presOf" srcId="{68AB6E57-6E81-462F-A36B-E6B0AED2094E}" destId="{AAD9A25B-0A40-4378-AD10-263B7AB6A761}" srcOrd="0" destOrd="0" presId="urn:microsoft.com/office/officeart/2005/8/layout/process4"/>
    <dgm:cxn modelId="{1151CDCE-E9FF-4842-8DA5-3D311725AF76}" type="presOf" srcId="{A84CB526-0285-4450-914E-4E786692A2B9}" destId="{AF15A4F7-F477-4C33-9B48-D88030FB800B}" srcOrd="0" destOrd="0" presId="urn:microsoft.com/office/officeart/2005/8/layout/process4"/>
    <dgm:cxn modelId="{5E3DAED7-9281-4A43-AB5B-901C8F8BEDC7}" srcId="{C463790A-2C9E-4E55-8AD8-E589D889100B}" destId="{497F826A-6F63-43CE-B89A-C54F88A4BD0F}" srcOrd="1" destOrd="0" parTransId="{F2B81D4E-118C-4FC4-9399-6734D83C619A}" sibTransId="{F019BF50-20E5-4BA7-A073-B70D5845D6E6}"/>
    <dgm:cxn modelId="{68A75ED9-2227-4354-89E5-D77F17F9137B}" type="presOf" srcId="{8330BCD2-0BDB-46A2-837D-BC5EE226ACFC}" destId="{641E64A7-DC63-4243-AF94-D05550B7B411}" srcOrd="1" destOrd="0" presId="urn:microsoft.com/office/officeart/2005/8/layout/process4"/>
    <dgm:cxn modelId="{6F45EAD9-0572-4A99-BC82-448537B7692D}" srcId="{68AB6E57-6E81-462F-A36B-E6B0AED2094E}" destId="{C463790A-2C9E-4E55-8AD8-E589D889100B}" srcOrd="2" destOrd="0" parTransId="{CCA93956-7AEF-4AC2-9F0E-05DA0523965E}" sibTransId="{C7D2D5C4-6A16-4BE2-BB1E-5EB28C23F619}"/>
    <dgm:cxn modelId="{204889EB-2286-4D6E-96A9-927970AE5465}" srcId="{8330BCD2-0BDB-46A2-837D-BC5EE226ACFC}" destId="{60037A77-A52B-45CE-A31E-43741D405AE9}" srcOrd="0" destOrd="0" parTransId="{B0053489-4D46-43CE-A44A-9AC64954942D}" sibTransId="{37CFA28A-6AA5-4439-838C-3E8866FFDCDB}"/>
    <dgm:cxn modelId="{A76292FF-5FD0-4342-8670-48C080F1CD0F}" srcId="{45C393B3-56A1-43DE-B862-13A7E0C2CB5E}" destId="{C6D171ED-3730-431B-B15C-799B76C20118}" srcOrd="0" destOrd="0" parTransId="{8D6E183A-F073-4CA8-9D2E-A4BFF4001959}" sibTransId="{522955EB-7B41-496B-AAB1-344AFD6C2234}"/>
    <dgm:cxn modelId="{7F1AE7D0-A318-4F1C-975B-4EA5977827E3}" type="presParOf" srcId="{AAD9A25B-0A40-4378-AD10-263B7AB6A761}" destId="{30EE5F13-3DF1-4A9C-88A0-2E79981F0F6F}" srcOrd="0" destOrd="0" presId="urn:microsoft.com/office/officeart/2005/8/layout/process4"/>
    <dgm:cxn modelId="{A250F143-B845-49B0-846B-AC0A9DCFB865}" type="presParOf" srcId="{30EE5F13-3DF1-4A9C-88A0-2E79981F0F6F}" destId="{5C6E30A0-EA33-4CEA-9154-3569AB840888}" srcOrd="0" destOrd="0" presId="urn:microsoft.com/office/officeart/2005/8/layout/process4"/>
    <dgm:cxn modelId="{82434303-0A2F-47B6-93D2-A206C7E22B8A}" type="presParOf" srcId="{30EE5F13-3DF1-4A9C-88A0-2E79981F0F6F}" destId="{3474946D-989F-45DE-A0E4-B6D0843132FF}" srcOrd="1" destOrd="0" presId="urn:microsoft.com/office/officeart/2005/8/layout/process4"/>
    <dgm:cxn modelId="{0CB0945F-252F-44B3-ADFC-84DD9C472506}" type="presParOf" srcId="{30EE5F13-3DF1-4A9C-88A0-2E79981F0F6F}" destId="{64FDECBC-886F-404E-A3D3-78B11BD7FAA9}" srcOrd="2" destOrd="0" presId="urn:microsoft.com/office/officeart/2005/8/layout/process4"/>
    <dgm:cxn modelId="{99211290-1587-42B8-84E8-64A653B13A30}" type="presParOf" srcId="{64FDECBC-886F-404E-A3D3-78B11BD7FAA9}" destId="{AF15A4F7-F477-4C33-9B48-D88030FB800B}" srcOrd="0" destOrd="0" presId="urn:microsoft.com/office/officeart/2005/8/layout/process4"/>
    <dgm:cxn modelId="{F4FFC2EB-D086-433B-8FF2-F2EE1F588E04}" type="presParOf" srcId="{64FDECBC-886F-404E-A3D3-78B11BD7FAA9}" destId="{8BB2182A-63FC-4E7C-93A5-323AF1A7906F}" srcOrd="1" destOrd="0" presId="urn:microsoft.com/office/officeart/2005/8/layout/process4"/>
    <dgm:cxn modelId="{38F2B3C9-D67B-41F2-B8F9-AC22CBD81827}" type="presParOf" srcId="{AAD9A25B-0A40-4378-AD10-263B7AB6A761}" destId="{8E1E95CD-F49D-4B13-932F-E40985C9C46E}" srcOrd="1" destOrd="0" presId="urn:microsoft.com/office/officeart/2005/8/layout/process4"/>
    <dgm:cxn modelId="{1044DEB0-22ED-4021-B8CC-249615556C81}" type="presParOf" srcId="{AAD9A25B-0A40-4378-AD10-263B7AB6A761}" destId="{1FB363CF-BFC4-4359-8DE3-1D49CF518265}" srcOrd="2" destOrd="0" presId="urn:microsoft.com/office/officeart/2005/8/layout/process4"/>
    <dgm:cxn modelId="{79AAB960-9803-4DA3-8B76-1F9FF6B7E325}" type="presParOf" srcId="{1FB363CF-BFC4-4359-8DE3-1D49CF518265}" destId="{1339B4EF-6DAD-4D0E-A292-A39A0376EB47}" srcOrd="0" destOrd="0" presId="urn:microsoft.com/office/officeart/2005/8/layout/process4"/>
    <dgm:cxn modelId="{08AE0734-41D4-4A5D-BD40-F2A9DF6DDEB0}" type="presParOf" srcId="{1FB363CF-BFC4-4359-8DE3-1D49CF518265}" destId="{641E64A7-DC63-4243-AF94-D05550B7B411}" srcOrd="1" destOrd="0" presId="urn:microsoft.com/office/officeart/2005/8/layout/process4"/>
    <dgm:cxn modelId="{7F892DFE-E683-42AB-AEDA-2AED6A1AC415}" type="presParOf" srcId="{1FB363CF-BFC4-4359-8DE3-1D49CF518265}" destId="{A71FA745-B9C1-4401-BE79-C4A96D034B2A}" srcOrd="2" destOrd="0" presId="urn:microsoft.com/office/officeart/2005/8/layout/process4"/>
    <dgm:cxn modelId="{828CF0C0-EA3D-4895-ABDA-4A1E255516F8}" type="presParOf" srcId="{A71FA745-B9C1-4401-BE79-C4A96D034B2A}" destId="{1EA2EF8D-86CB-4ADD-A78A-410F89CCFA09}" srcOrd="0" destOrd="0" presId="urn:microsoft.com/office/officeart/2005/8/layout/process4"/>
    <dgm:cxn modelId="{12999958-35CB-4F0B-8717-C7BE6243EBB4}" type="presParOf" srcId="{A71FA745-B9C1-4401-BE79-C4A96D034B2A}" destId="{C00B3B9F-8A8A-4817-9EC5-8C0170DB5F09}" srcOrd="1" destOrd="0" presId="urn:microsoft.com/office/officeart/2005/8/layout/process4"/>
    <dgm:cxn modelId="{8185060E-87F3-4167-97CA-F90C352BC444}" type="presParOf" srcId="{AAD9A25B-0A40-4378-AD10-263B7AB6A761}" destId="{CCAD0EC0-0E87-4366-B250-BB8F6FAC4E34}" srcOrd="3" destOrd="0" presId="urn:microsoft.com/office/officeart/2005/8/layout/process4"/>
    <dgm:cxn modelId="{44ECAE85-839B-4BD1-A126-9ECB75777FAA}" type="presParOf" srcId="{AAD9A25B-0A40-4378-AD10-263B7AB6A761}" destId="{21803F91-7944-4CDC-81DF-E1DF26F363E4}" srcOrd="4" destOrd="0" presId="urn:microsoft.com/office/officeart/2005/8/layout/process4"/>
    <dgm:cxn modelId="{4F6E07CB-6C1D-4500-A5FB-3FFEAF0A5BF4}" type="presParOf" srcId="{21803F91-7944-4CDC-81DF-E1DF26F363E4}" destId="{5C86D723-0EFA-4E77-A526-CBD22C1B42AC}" srcOrd="0" destOrd="0" presId="urn:microsoft.com/office/officeart/2005/8/layout/process4"/>
    <dgm:cxn modelId="{1932EA55-59C0-4674-898A-42B03B01A751}" type="presParOf" srcId="{21803F91-7944-4CDC-81DF-E1DF26F363E4}" destId="{80040C4C-8557-4151-B3E0-038F3FA220A9}" srcOrd="1" destOrd="0" presId="urn:microsoft.com/office/officeart/2005/8/layout/process4"/>
    <dgm:cxn modelId="{2D134849-7F60-4764-BA9B-ED131E1F5823}" type="presParOf" srcId="{21803F91-7944-4CDC-81DF-E1DF26F363E4}" destId="{A7B00A1C-7B8C-4A46-9632-7C65B6172D9C}" srcOrd="2" destOrd="0" presId="urn:microsoft.com/office/officeart/2005/8/layout/process4"/>
    <dgm:cxn modelId="{1BC2FA93-2B0C-4FAD-9ED0-C1CD89370A0E}" type="presParOf" srcId="{A7B00A1C-7B8C-4A46-9632-7C65B6172D9C}" destId="{ED088140-F29F-4DB2-8751-35BAE54BEFEC}" srcOrd="0" destOrd="0" presId="urn:microsoft.com/office/officeart/2005/8/layout/process4"/>
    <dgm:cxn modelId="{32BD4CFE-45B3-42EF-829C-67F4F41239E2}" type="presParOf" srcId="{A7B00A1C-7B8C-4A46-9632-7C65B6172D9C}" destId="{8CAE2703-B352-4F38-9375-78F2E2BDC622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74946D-989F-45DE-A0E4-B6D0843132FF}">
      <dsp:nvSpPr>
        <dsp:cNvPr id="0" name=""/>
        <dsp:cNvSpPr/>
      </dsp:nvSpPr>
      <dsp:spPr>
        <a:xfrm>
          <a:off x="0" y="3131843"/>
          <a:ext cx="10364396" cy="10279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Agweddau diffygiol tuag at rieni.</a:t>
          </a:r>
          <a:endParaRPr lang="en-GB" sz="1900" kern="1200" dirty="0"/>
        </a:p>
      </dsp:txBody>
      <dsp:txXfrm>
        <a:off x="0" y="3131843"/>
        <a:ext cx="10364396" cy="555088"/>
      </dsp:txXfrm>
    </dsp:sp>
    <dsp:sp modelId="{AF15A4F7-F477-4C33-9B48-D88030FB800B}">
      <dsp:nvSpPr>
        <dsp:cNvPr id="0" name=""/>
        <dsp:cNvSpPr/>
      </dsp:nvSpPr>
      <dsp:spPr>
        <a:xfrm>
          <a:off x="0" y="3666372"/>
          <a:ext cx="5182197" cy="4728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Mae rhieni o gefndiroedd incwm isel yn cael eu hystyried fel rhai sydd heb allu, nid yn gwerthfawrogi addysg.</a:t>
          </a:r>
          <a:endParaRPr lang="en-GB" sz="1500" kern="1200" dirty="0"/>
        </a:p>
      </dsp:txBody>
      <dsp:txXfrm>
        <a:off x="0" y="3666372"/>
        <a:ext cx="5182197" cy="472852"/>
      </dsp:txXfrm>
    </dsp:sp>
    <dsp:sp modelId="{8BB2182A-63FC-4E7C-93A5-323AF1A7906F}">
      <dsp:nvSpPr>
        <dsp:cNvPr id="0" name=""/>
        <dsp:cNvSpPr/>
      </dsp:nvSpPr>
      <dsp:spPr>
        <a:xfrm>
          <a:off x="5182198" y="3666372"/>
          <a:ext cx="5182197" cy="4728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Mae rhieni yn teimlo fel petai'r bai yn cael ei roi ar rieni yn hytrach na'r materion strwythurol ehangach.</a:t>
          </a:r>
          <a:endParaRPr lang="en-GB" sz="1500" kern="1200" dirty="0"/>
        </a:p>
      </dsp:txBody>
      <dsp:txXfrm>
        <a:off x="5182198" y="3666372"/>
        <a:ext cx="5182197" cy="472852"/>
      </dsp:txXfrm>
    </dsp:sp>
    <dsp:sp modelId="{641E64A7-DC63-4243-AF94-D05550B7B411}">
      <dsp:nvSpPr>
        <dsp:cNvPr id="0" name=""/>
        <dsp:cNvSpPr/>
      </dsp:nvSpPr>
      <dsp:spPr>
        <a:xfrm rot="10800000">
          <a:off x="0" y="1566289"/>
          <a:ext cx="10364396" cy="158097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Diffyg dealltwriaeth ysgolion o amgylchiadau teuluol</a:t>
          </a:r>
          <a:endParaRPr lang="en-GB" sz="1900" kern="1200" dirty="0"/>
        </a:p>
      </dsp:txBody>
      <dsp:txXfrm rot="-10800000">
        <a:off x="0" y="1566289"/>
        <a:ext cx="10364396" cy="554921"/>
      </dsp:txXfrm>
    </dsp:sp>
    <dsp:sp modelId="{1EA2EF8D-86CB-4ADD-A78A-410F89CCFA09}">
      <dsp:nvSpPr>
        <dsp:cNvPr id="0" name=""/>
        <dsp:cNvSpPr/>
      </dsp:nvSpPr>
      <dsp:spPr>
        <a:xfrm>
          <a:off x="0" y="2121211"/>
          <a:ext cx="5182197" cy="472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Mae ysgolion yn aml yn methu ag ystyried pwysau bywyd go iawn ar deuluoedd.</a:t>
          </a:r>
          <a:endParaRPr lang="en-GB" sz="1500" kern="1200" dirty="0"/>
        </a:p>
      </dsp:txBody>
      <dsp:txXfrm>
        <a:off x="0" y="2121211"/>
        <a:ext cx="5182197" cy="472710"/>
      </dsp:txXfrm>
    </dsp:sp>
    <dsp:sp modelId="{C00B3B9F-8A8A-4817-9EC5-8C0170DB5F09}">
      <dsp:nvSpPr>
        <dsp:cNvPr id="0" name=""/>
        <dsp:cNvSpPr/>
      </dsp:nvSpPr>
      <dsp:spPr>
        <a:xfrm>
          <a:off x="5182198" y="2121211"/>
          <a:ext cx="5182197" cy="472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Yn arwain at gyfranogiad isel.</a:t>
          </a:r>
          <a:endParaRPr lang="en-GB" sz="1500" kern="1200" dirty="0"/>
        </a:p>
      </dsp:txBody>
      <dsp:txXfrm>
        <a:off x="5182198" y="2121211"/>
        <a:ext cx="5182197" cy="472710"/>
      </dsp:txXfrm>
    </dsp:sp>
    <dsp:sp modelId="{80040C4C-8557-4151-B3E0-038F3FA220A9}">
      <dsp:nvSpPr>
        <dsp:cNvPr id="0" name=""/>
        <dsp:cNvSpPr/>
      </dsp:nvSpPr>
      <dsp:spPr>
        <a:xfrm rot="10800000">
          <a:off x="0" y="735"/>
          <a:ext cx="10364396" cy="158097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Tlodi ac anfantais economaidd-gymdeithasol</a:t>
          </a:r>
          <a:endParaRPr lang="en-GB" sz="1900" kern="1200" dirty="0"/>
        </a:p>
      </dsp:txBody>
      <dsp:txXfrm rot="-10800000">
        <a:off x="0" y="735"/>
        <a:ext cx="10364396" cy="554921"/>
      </dsp:txXfrm>
    </dsp:sp>
    <dsp:sp modelId="{ED088140-F29F-4DB2-8751-35BAE54BEFEC}">
      <dsp:nvSpPr>
        <dsp:cNvPr id="0" name=""/>
        <dsp:cNvSpPr/>
      </dsp:nvSpPr>
      <dsp:spPr>
        <a:xfrm>
          <a:off x="0" y="555657"/>
          <a:ext cx="5182197" cy="472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Cyfyngu</a:t>
          </a:r>
          <a:r>
            <a:rPr lang="en-GB" sz="1500" kern="1200" dirty="0"/>
            <a:t> </a:t>
          </a:r>
          <a:r>
            <a:rPr lang="en-GB" sz="1500" kern="1200" dirty="0" err="1"/>
            <a:t>ar</a:t>
          </a:r>
          <a:r>
            <a:rPr lang="en-GB" sz="1500" kern="1200" dirty="0"/>
            <a:t> </a:t>
          </a:r>
          <a:r>
            <a:rPr lang="en-GB" sz="1500" kern="1200" dirty="0" err="1"/>
            <a:t>amser</a:t>
          </a:r>
          <a:r>
            <a:rPr lang="en-GB" sz="1500" kern="1200" dirty="0"/>
            <a:t>, </a:t>
          </a:r>
          <a:r>
            <a:rPr lang="en-GB" sz="1500" kern="1200" dirty="0" err="1"/>
            <a:t>egni</a:t>
          </a:r>
          <a:r>
            <a:rPr lang="en-GB" sz="1500" kern="1200" dirty="0"/>
            <a:t> a </a:t>
          </a:r>
          <a:r>
            <a:rPr lang="en-GB" sz="1500" kern="1200" dirty="0" err="1"/>
            <a:t>gallu</a:t>
          </a:r>
          <a:r>
            <a:rPr lang="en-GB" sz="1500" kern="1200" dirty="0"/>
            <a:t> </a:t>
          </a:r>
          <a:r>
            <a:rPr lang="en-GB" sz="1500" kern="1200" dirty="0" err="1"/>
            <a:t>ariannol</a:t>
          </a:r>
          <a:r>
            <a:rPr lang="en-GB" sz="1500" kern="1200" dirty="0"/>
            <a:t> </a:t>
          </a:r>
          <a:r>
            <a:rPr lang="en-GB" sz="1500" kern="1200" dirty="0" err="1"/>
            <a:t>rhieni</a:t>
          </a:r>
          <a:r>
            <a:rPr lang="en-GB" sz="1500" kern="1200" dirty="0"/>
            <a:t> </a:t>
          </a:r>
          <a:r>
            <a:rPr lang="en-GB" sz="1500" kern="1200" dirty="0" err="1"/>
            <a:t>i</a:t>
          </a:r>
          <a:r>
            <a:rPr lang="en-GB" sz="1500" kern="1200" dirty="0"/>
            <a:t> </a:t>
          </a:r>
          <a:r>
            <a:rPr lang="en-GB" sz="1500" kern="1200" dirty="0" err="1"/>
            <a:t>ymgysylltu</a:t>
          </a:r>
          <a:r>
            <a:rPr lang="en-GB" sz="1500" kern="1200" dirty="0"/>
            <a:t>.</a:t>
          </a:r>
        </a:p>
      </dsp:txBody>
      <dsp:txXfrm>
        <a:off x="0" y="555657"/>
        <a:ext cx="5182197" cy="472710"/>
      </dsp:txXfrm>
    </dsp:sp>
    <dsp:sp modelId="{8CAE2703-B352-4F38-9375-78F2E2BDC622}">
      <dsp:nvSpPr>
        <dsp:cNvPr id="0" name=""/>
        <dsp:cNvSpPr/>
      </dsp:nvSpPr>
      <dsp:spPr>
        <a:xfrm>
          <a:off x="5182198" y="555657"/>
          <a:ext cx="5182197" cy="472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Mae cost digwyddiadau a gweithgareddau ysgol yn lleihau ymgysylltiad.</a:t>
          </a:r>
          <a:endParaRPr lang="en-GB" sz="1500" kern="1200" dirty="0"/>
        </a:p>
      </dsp:txBody>
      <dsp:txXfrm>
        <a:off x="5182198" y="555657"/>
        <a:ext cx="5182197" cy="4727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74946D-989F-45DE-A0E4-B6D0843132FF}">
      <dsp:nvSpPr>
        <dsp:cNvPr id="0" name=""/>
        <dsp:cNvSpPr/>
      </dsp:nvSpPr>
      <dsp:spPr>
        <a:xfrm>
          <a:off x="0" y="3131843"/>
          <a:ext cx="10364396" cy="10279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 err="1"/>
            <a:t>Deficit</a:t>
          </a:r>
          <a:r>
            <a:rPr lang="cy-GB" sz="1900" kern="1200" dirty="0"/>
            <a:t> </a:t>
          </a:r>
          <a:r>
            <a:rPr lang="cy-GB" sz="1900" kern="1200" dirty="0" err="1"/>
            <a:t>attitudes</a:t>
          </a:r>
          <a:r>
            <a:rPr lang="cy-GB" sz="1900" kern="1200" dirty="0"/>
            <a:t> </a:t>
          </a:r>
          <a:r>
            <a:rPr lang="cy-GB" sz="1900" kern="1200" dirty="0" err="1"/>
            <a:t>towards</a:t>
          </a:r>
          <a:r>
            <a:rPr lang="cy-GB" sz="1900" kern="1200" dirty="0"/>
            <a:t> </a:t>
          </a:r>
          <a:r>
            <a:rPr lang="cy-GB" sz="1900" kern="1200" dirty="0" err="1"/>
            <a:t>parents</a:t>
          </a:r>
          <a:r>
            <a:rPr lang="cy-GB" sz="1900" kern="1200" dirty="0"/>
            <a:t>.</a:t>
          </a:r>
          <a:endParaRPr lang="en-GB" sz="1900" kern="1200" dirty="0"/>
        </a:p>
      </dsp:txBody>
      <dsp:txXfrm>
        <a:off x="0" y="3131843"/>
        <a:ext cx="10364396" cy="555088"/>
      </dsp:txXfrm>
    </dsp:sp>
    <dsp:sp modelId="{AF15A4F7-F477-4C33-9B48-D88030FB800B}">
      <dsp:nvSpPr>
        <dsp:cNvPr id="0" name=""/>
        <dsp:cNvSpPr/>
      </dsp:nvSpPr>
      <dsp:spPr>
        <a:xfrm>
          <a:off x="0" y="3666372"/>
          <a:ext cx="5182197" cy="4728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 err="1"/>
            <a:t>Parents</a:t>
          </a:r>
          <a:r>
            <a:rPr lang="cy-GB" sz="1500" kern="1200" dirty="0"/>
            <a:t> </a:t>
          </a:r>
          <a:r>
            <a:rPr lang="cy-GB" sz="1500" kern="1200" dirty="0" err="1"/>
            <a:t>from</a:t>
          </a:r>
          <a:r>
            <a:rPr lang="cy-GB" sz="1500" kern="1200" dirty="0"/>
            <a:t> </a:t>
          </a:r>
          <a:r>
            <a:rPr lang="cy-GB" sz="1500" kern="1200" dirty="0" err="1"/>
            <a:t>low-income</a:t>
          </a:r>
          <a:r>
            <a:rPr lang="cy-GB" sz="1500" kern="1200" dirty="0"/>
            <a:t> </a:t>
          </a:r>
          <a:r>
            <a:rPr lang="cy-GB" sz="1500" kern="1200" dirty="0" err="1"/>
            <a:t>backgrounds</a:t>
          </a:r>
          <a:r>
            <a:rPr lang="cy-GB" sz="1500" kern="1200" dirty="0"/>
            <a:t> </a:t>
          </a:r>
          <a:r>
            <a:rPr lang="cy-GB" sz="1500" kern="1200" dirty="0" err="1"/>
            <a:t>are</a:t>
          </a:r>
          <a:r>
            <a:rPr lang="cy-GB" sz="1500" kern="1200" dirty="0"/>
            <a:t> </a:t>
          </a:r>
          <a:r>
            <a:rPr lang="cy-GB" sz="1500" kern="1200" dirty="0" err="1"/>
            <a:t>viewed</a:t>
          </a:r>
          <a:r>
            <a:rPr lang="cy-GB" sz="1500" kern="1200" dirty="0"/>
            <a:t> as </a:t>
          </a:r>
          <a:r>
            <a:rPr lang="cy-GB" sz="1500" kern="1200" dirty="0" err="1"/>
            <a:t>lacking</a:t>
          </a:r>
          <a:r>
            <a:rPr lang="cy-GB" sz="1500" kern="1200" dirty="0"/>
            <a:t> </a:t>
          </a:r>
          <a:r>
            <a:rPr lang="cy-GB" sz="1500" kern="1200" dirty="0" err="1"/>
            <a:t>ability</a:t>
          </a:r>
          <a:r>
            <a:rPr lang="cy-GB" sz="1500" kern="1200" dirty="0"/>
            <a:t>, not </a:t>
          </a:r>
          <a:r>
            <a:rPr lang="cy-GB" sz="1500" kern="1200" dirty="0" err="1"/>
            <a:t>valuing</a:t>
          </a:r>
          <a:r>
            <a:rPr lang="cy-GB" sz="1500" kern="1200" dirty="0"/>
            <a:t> </a:t>
          </a:r>
          <a:r>
            <a:rPr lang="cy-GB" sz="1500" kern="1200" dirty="0" err="1"/>
            <a:t>education</a:t>
          </a:r>
          <a:r>
            <a:rPr lang="cy-GB" sz="1500" kern="1200" dirty="0"/>
            <a:t>.</a:t>
          </a:r>
          <a:endParaRPr lang="en-GB" sz="1500" kern="1200" dirty="0"/>
        </a:p>
      </dsp:txBody>
      <dsp:txXfrm>
        <a:off x="0" y="3666372"/>
        <a:ext cx="5182197" cy="472852"/>
      </dsp:txXfrm>
    </dsp:sp>
    <dsp:sp modelId="{8BB2182A-63FC-4E7C-93A5-323AF1A7906F}">
      <dsp:nvSpPr>
        <dsp:cNvPr id="0" name=""/>
        <dsp:cNvSpPr/>
      </dsp:nvSpPr>
      <dsp:spPr>
        <a:xfrm>
          <a:off x="5182198" y="3666372"/>
          <a:ext cx="5182197" cy="4728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 err="1"/>
            <a:t>Parents</a:t>
          </a:r>
          <a:r>
            <a:rPr lang="cy-GB" sz="1500" kern="1200" dirty="0"/>
            <a:t> </a:t>
          </a:r>
          <a:r>
            <a:rPr lang="cy-GB" sz="1500" kern="1200" dirty="0" err="1"/>
            <a:t>feel</a:t>
          </a:r>
          <a:r>
            <a:rPr lang="cy-GB" sz="1500" kern="1200" dirty="0"/>
            <a:t> as </a:t>
          </a:r>
          <a:r>
            <a:rPr lang="cy-GB" sz="1500" kern="1200" dirty="0" err="1"/>
            <a:t>if</a:t>
          </a:r>
          <a:r>
            <a:rPr lang="cy-GB" sz="1500" kern="1200" dirty="0"/>
            <a:t> the </a:t>
          </a:r>
          <a:r>
            <a:rPr lang="cy-GB" sz="1500" kern="1200" dirty="0" err="1"/>
            <a:t>blame</a:t>
          </a:r>
          <a:r>
            <a:rPr lang="cy-GB" sz="1500" kern="1200" dirty="0"/>
            <a:t> is placed </a:t>
          </a:r>
          <a:r>
            <a:rPr lang="cy-GB" sz="1500" kern="1200" dirty="0" err="1"/>
            <a:t>on</a:t>
          </a:r>
          <a:r>
            <a:rPr lang="cy-GB" sz="1500" kern="1200" dirty="0"/>
            <a:t> </a:t>
          </a:r>
          <a:r>
            <a:rPr lang="cy-GB" sz="1500" kern="1200" dirty="0" err="1"/>
            <a:t>parents</a:t>
          </a:r>
          <a:r>
            <a:rPr lang="cy-GB" sz="1500" kern="1200" dirty="0"/>
            <a:t> rather than the </a:t>
          </a:r>
          <a:r>
            <a:rPr lang="cy-GB" sz="1500" kern="1200" dirty="0" err="1"/>
            <a:t>wider</a:t>
          </a:r>
          <a:r>
            <a:rPr lang="cy-GB" sz="1500" kern="1200" dirty="0"/>
            <a:t> </a:t>
          </a:r>
          <a:r>
            <a:rPr lang="cy-GB" sz="1500" kern="1200" dirty="0" err="1"/>
            <a:t>structural</a:t>
          </a:r>
          <a:r>
            <a:rPr lang="cy-GB" sz="1500" kern="1200" dirty="0"/>
            <a:t> </a:t>
          </a:r>
          <a:r>
            <a:rPr lang="cy-GB" sz="1500" kern="1200" dirty="0" err="1"/>
            <a:t>issues</a:t>
          </a:r>
          <a:r>
            <a:rPr lang="cy-GB" sz="1500" kern="1200" dirty="0"/>
            <a:t>.</a:t>
          </a:r>
          <a:endParaRPr lang="en-GB" sz="1500" kern="1200" dirty="0"/>
        </a:p>
      </dsp:txBody>
      <dsp:txXfrm>
        <a:off x="5182198" y="3666372"/>
        <a:ext cx="5182197" cy="472852"/>
      </dsp:txXfrm>
    </dsp:sp>
    <dsp:sp modelId="{641E64A7-DC63-4243-AF94-D05550B7B411}">
      <dsp:nvSpPr>
        <dsp:cNvPr id="0" name=""/>
        <dsp:cNvSpPr/>
      </dsp:nvSpPr>
      <dsp:spPr>
        <a:xfrm rot="10800000">
          <a:off x="0" y="1566289"/>
          <a:ext cx="10364396" cy="158097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 err="1"/>
            <a:t>Schools</a:t>
          </a:r>
          <a:r>
            <a:rPr lang="cy-GB" sz="1900" kern="1200" dirty="0"/>
            <a:t>’ </a:t>
          </a:r>
          <a:r>
            <a:rPr lang="cy-GB" sz="1900" kern="1200" dirty="0" err="1"/>
            <a:t>lack</a:t>
          </a:r>
          <a:r>
            <a:rPr lang="cy-GB" sz="1900" kern="1200" dirty="0"/>
            <a:t> of </a:t>
          </a:r>
          <a:r>
            <a:rPr lang="cy-GB" sz="1900" kern="1200" dirty="0" err="1"/>
            <a:t>understanding</a:t>
          </a:r>
          <a:r>
            <a:rPr lang="cy-GB" sz="1900" kern="1200" dirty="0"/>
            <a:t> of </a:t>
          </a:r>
          <a:r>
            <a:rPr lang="cy-GB" sz="1900" kern="1200" dirty="0" err="1"/>
            <a:t>family</a:t>
          </a:r>
          <a:r>
            <a:rPr lang="cy-GB" sz="1900" kern="1200" dirty="0"/>
            <a:t> </a:t>
          </a:r>
          <a:r>
            <a:rPr lang="cy-GB" sz="1900" kern="1200" dirty="0" err="1"/>
            <a:t>circumstances</a:t>
          </a:r>
          <a:endParaRPr lang="en-GB" sz="1900" kern="1200" dirty="0"/>
        </a:p>
      </dsp:txBody>
      <dsp:txXfrm rot="-10800000">
        <a:off x="0" y="1566289"/>
        <a:ext cx="10364396" cy="554921"/>
      </dsp:txXfrm>
    </dsp:sp>
    <dsp:sp modelId="{1EA2EF8D-86CB-4ADD-A78A-410F89CCFA09}">
      <dsp:nvSpPr>
        <dsp:cNvPr id="0" name=""/>
        <dsp:cNvSpPr/>
      </dsp:nvSpPr>
      <dsp:spPr>
        <a:xfrm>
          <a:off x="0" y="2121211"/>
          <a:ext cx="5182197" cy="472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 err="1"/>
            <a:t>Schools</a:t>
          </a:r>
          <a:r>
            <a:rPr lang="cy-GB" sz="1500" kern="1200" dirty="0"/>
            <a:t> </a:t>
          </a:r>
          <a:r>
            <a:rPr lang="cy-GB" sz="1500" kern="1200" dirty="0" err="1"/>
            <a:t>often</a:t>
          </a:r>
          <a:r>
            <a:rPr lang="cy-GB" sz="1500" kern="1200" dirty="0"/>
            <a:t> </a:t>
          </a:r>
          <a:r>
            <a:rPr lang="cy-GB" sz="1500" kern="1200" dirty="0" err="1"/>
            <a:t>fail</a:t>
          </a:r>
          <a:r>
            <a:rPr lang="cy-GB" sz="1500" kern="1200" dirty="0"/>
            <a:t> to </a:t>
          </a:r>
          <a:r>
            <a:rPr lang="cy-GB" sz="1500" kern="1200" dirty="0" err="1"/>
            <a:t>consider</a:t>
          </a:r>
          <a:r>
            <a:rPr lang="cy-GB" sz="1500" kern="1200" dirty="0"/>
            <a:t> real-</a:t>
          </a:r>
          <a:r>
            <a:rPr lang="cy-GB" sz="1500" kern="1200" dirty="0" err="1"/>
            <a:t>life</a:t>
          </a:r>
          <a:r>
            <a:rPr lang="cy-GB" sz="1500" kern="1200" dirty="0"/>
            <a:t> </a:t>
          </a:r>
          <a:r>
            <a:rPr lang="cy-GB" sz="1500" kern="1200" dirty="0" err="1"/>
            <a:t>pressures</a:t>
          </a:r>
          <a:r>
            <a:rPr lang="cy-GB" sz="1500" kern="1200" dirty="0"/>
            <a:t> </a:t>
          </a:r>
          <a:r>
            <a:rPr lang="cy-GB" sz="1500" kern="1200" dirty="0" err="1"/>
            <a:t>on</a:t>
          </a:r>
          <a:r>
            <a:rPr lang="cy-GB" sz="1500" kern="1200" dirty="0"/>
            <a:t> </a:t>
          </a:r>
          <a:r>
            <a:rPr lang="cy-GB" sz="1500" kern="1200" dirty="0" err="1"/>
            <a:t>families</a:t>
          </a:r>
          <a:r>
            <a:rPr lang="cy-GB" sz="1500" kern="1200" dirty="0"/>
            <a:t>.</a:t>
          </a:r>
          <a:endParaRPr lang="en-GB" sz="1500" kern="1200" dirty="0"/>
        </a:p>
      </dsp:txBody>
      <dsp:txXfrm>
        <a:off x="0" y="2121211"/>
        <a:ext cx="5182197" cy="472710"/>
      </dsp:txXfrm>
    </dsp:sp>
    <dsp:sp modelId="{C00B3B9F-8A8A-4817-9EC5-8C0170DB5F09}">
      <dsp:nvSpPr>
        <dsp:cNvPr id="0" name=""/>
        <dsp:cNvSpPr/>
      </dsp:nvSpPr>
      <dsp:spPr>
        <a:xfrm>
          <a:off x="5182198" y="2121211"/>
          <a:ext cx="5182197" cy="472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 err="1"/>
            <a:t>Leads</a:t>
          </a:r>
          <a:r>
            <a:rPr lang="cy-GB" sz="1500" kern="1200" dirty="0"/>
            <a:t> to </a:t>
          </a:r>
          <a:r>
            <a:rPr lang="cy-GB" sz="1500" kern="1200" dirty="0" err="1"/>
            <a:t>exclusion</a:t>
          </a:r>
          <a:r>
            <a:rPr lang="cy-GB" sz="1500" kern="1200" dirty="0"/>
            <a:t> or </a:t>
          </a:r>
          <a:r>
            <a:rPr lang="cy-GB" sz="1500" kern="1200" dirty="0" err="1"/>
            <a:t>low</a:t>
          </a:r>
          <a:r>
            <a:rPr lang="cy-GB" sz="1500" kern="1200" dirty="0"/>
            <a:t> </a:t>
          </a:r>
          <a:r>
            <a:rPr lang="cy-GB" sz="1500" kern="1200" dirty="0" err="1"/>
            <a:t>participation</a:t>
          </a:r>
          <a:r>
            <a:rPr lang="cy-GB" sz="1500" kern="1200" dirty="0"/>
            <a:t>.</a:t>
          </a:r>
          <a:endParaRPr lang="en-GB" sz="1500" kern="1200" dirty="0"/>
        </a:p>
      </dsp:txBody>
      <dsp:txXfrm>
        <a:off x="5182198" y="2121211"/>
        <a:ext cx="5182197" cy="472710"/>
      </dsp:txXfrm>
    </dsp:sp>
    <dsp:sp modelId="{80040C4C-8557-4151-B3E0-038F3FA220A9}">
      <dsp:nvSpPr>
        <dsp:cNvPr id="0" name=""/>
        <dsp:cNvSpPr/>
      </dsp:nvSpPr>
      <dsp:spPr>
        <a:xfrm rot="10800000">
          <a:off x="0" y="735"/>
          <a:ext cx="10364396" cy="158097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 err="1"/>
            <a:t>Poverty</a:t>
          </a:r>
          <a:r>
            <a:rPr lang="cy-GB" sz="1900" kern="1200" dirty="0"/>
            <a:t> </a:t>
          </a:r>
          <a:r>
            <a:rPr lang="cy-GB" sz="1900" kern="1200" dirty="0" err="1"/>
            <a:t>and</a:t>
          </a:r>
          <a:r>
            <a:rPr lang="cy-GB" sz="1900" kern="1200" dirty="0"/>
            <a:t> </a:t>
          </a:r>
          <a:r>
            <a:rPr lang="cy-GB" sz="1900" kern="1200" dirty="0" err="1"/>
            <a:t>Socioeconomic</a:t>
          </a:r>
          <a:r>
            <a:rPr lang="cy-GB" sz="1900" kern="1200" dirty="0"/>
            <a:t> </a:t>
          </a:r>
          <a:r>
            <a:rPr lang="cy-GB" sz="1900" kern="1200" dirty="0" err="1"/>
            <a:t>Disadvanatge</a:t>
          </a:r>
          <a:endParaRPr lang="en-GB" sz="1900" kern="1200" dirty="0"/>
        </a:p>
      </dsp:txBody>
      <dsp:txXfrm rot="-10800000">
        <a:off x="0" y="735"/>
        <a:ext cx="10364396" cy="554921"/>
      </dsp:txXfrm>
    </dsp:sp>
    <dsp:sp modelId="{ED088140-F29F-4DB2-8751-35BAE54BEFEC}">
      <dsp:nvSpPr>
        <dsp:cNvPr id="0" name=""/>
        <dsp:cNvSpPr/>
      </dsp:nvSpPr>
      <dsp:spPr>
        <a:xfrm>
          <a:off x="0" y="555657"/>
          <a:ext cx="5182197" cy="472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 err="1"/>
            <a:t>Limits</a:t>
          </a:r>
          <a:r>
            <a:rPr lang="cy-GB" sz="1500" kern="1200" dirty="0"/>
            <a:t> </a:t>
          </a:r>
          <a:r>
            <a:rPr lang="cy-GB" sz="1500" kern="1200" dirty="0" err="1"/>
            <a:t>parents</a:t>
          </a:r>
          <a:r>
            <a:rPr lang="cy-GB" sz="1500" kern="1200" dirty="0"/>
            <a:t>’ </a:t>
          </a:r>
          <a:r>
            <a:rPr lang="cy-GB" sz="1500" kern="1200" dirty="0" err="1"/>
            <a:t>time</a:t>
          </a:r>
          <a:r>
            <a:rPr lang="cy-GB" sz="1500" kern="1200" dirty="0"/>
            <a:t>, </a:t>
          </a:r>
          <a:r>
            <a:rPr lang="cy-GB" sz="1500" kern="1200" dirty="0" err="1"/>
            <a:t>energy</a:t>
          </a:r>
          <a:r>
            <a:rPr lang="cy-GB" sz="1500" kern="1200" dirty="0"/>
            <a:t> </a:t>
          </a:r>
          <a:r>
            <a:rPr lang="cy-GB" sz="1500" kern="1200" dirty="0" err="1"/>
            <a:t>and</a:t>
          </a:r>
          <a:r>
            <a:rPr lang="cy-GB" sz="1500" kern="1200" dirty="0"/>
            <a:t> Financial </a:t>
          </a:r>
          <a:r>
            <a:rPr lang="cy-GB" sz="1500" kern="1200" dirty="0" err="1"/>
            <a:t>capacity</a:t>
          </a:r>
          <a:r>
            <a:rPr lang="cy-GB" sz="1500" kern="1200" dirty="0"/>
            <a:t> to </a:t>
          </a:r>
          <a:r>
            <a:rPr lang="cy-GB" sz="1500" kern="1200" dirty="0" err="1"/>
            <a:t>engage</a:t>
          </a:r>
          <a:r>
            <a:rPr lang="cy-GB" sz="1500" kern="1200" dirty="0"/>
            <a:t>.</a:t>
          </a:r>
          <a:endParaRPr lang="en-GB" sz="1500" kern="1200" dirty="0"/>
        </a:p>
      </dsp:txBody>
      <dsp:txXfrm>
        <a:off x="0" y="555657"/>
        <a:ext cx="5182197" cy="472710"/>
      </dsp:txXfrm>
    </dsp:sp>
    <dsp:sp modelId="{8CAE2703-B352-4F38-9375-78F2E2BDC622}">
      <dsp:nvSpPr>
        <dsp:cNvPr id="0" name=""/>
        <dsp:cNvSpPr/>
      </dsp:nvSpPr>
      <dsp:spPr>
        <a:xfrm>
          <a:off x="5182198" y="555657"/>
          <a:ext cx="5182197" cy="472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Cost of </a:t>
          </a:r>
          <a:r>
            <a:rPr lang="cy-GB" sz="1500" kern="1200" dirty="0" err="1"/>
            <a:t>school</a:t>
          </a:r>
          <a:r>
            <a:rPr lang="cy-GB" sz="1500" kern="1200" dirty="0"/>
            <a:t> </a:t>
          </a:r>
          <a:r>
            <a:rPr lang="cy-GB" sz="1500" kern="1200" dirty="0" err="1"/>
            <a:t>events</a:t>
          </a:r>
          <a:r>
            <a:rPr lang="cy-GB" sz="1500" kern="1200" dirty="0"/>
            <a:t> </a:t>
          </a:r>
          <a:r>
            <a:rPr lang="cy-GB" sz="1500" kern="1200" dirty="0" err="1"/>
            <a:t>and</a:t>
          </a:r>
          <a:r>
            <a:rPr lang="cy-GB" sz="1500" kern="1200" dirty="0"/>
            <a:t> </a:t>
          </a:r>
          <a:r>
            <a:rPr lang="cy-GB" sz="1500" kern="1200" dirty="0" err="1"/>
            <a:t>activities</a:t>
          </a:r>
          <a:r>
            <a:rPr lang="cy-GB" sz="1500" kern="1200" dirty="0"/>
            <a:t> </a:t>
          </a:r>
          <a:r>
            <a:rPr lang="cy-GB" sz="1500" kern="1200" dirty="0" err="1"/>
            <a:t>reduce</a:t>
          </a:r>
          <a:r>
            <a:rPr lang="cy-GB" sz="1500" kern="1200" dirty="0"/>
            <a:t> </a:t>
          </a:r>
          <a:r>
            <a:rPr lang="cy-GB" sz="1500" kern="1200" dirty="0" err="1"/>
            <a:t>engagement</a:t>
          </a:r>
          <a:r>
            <a:rPr lang="cy-GB" sz="1500" kern="1200" dirty="0"/>
            <a:t>.</a:t>
          </a:r>
          <a:endParaRPr lang="en-GB" sz="1500" kern="1200" dirty="0"/>
        </a:p>
      </dsp:txBody>
      <dsp:txXfrm>
        <a:off x="5182198" y="555657"/>
        <a:ext cx="5182197" cy="472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C888C2-4434-47F8-8904-D0EC9552DF12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2BCEF6-C041-47BA-A346-DAD91DF8E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627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92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743626-53E7-B8D3-5019-C5BC4C08C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BF2B26-C926-166F-FFA8-F46D4F0B17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C0BC0C-68CB-3A9F-5178-E9C191783E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-10 </a:t>
            </a:r>
            <a:r>
              <a:rPr lang="cy-GB" dirty="0" err="1"/>
              <a:t>minutes</a:t>
            </a:r>
            <a:r>
              <a:rPr lang="cy-GB" dirty="0"/>
              <a:t> </a:t>
            </a:r>
            <a:r>
              <a:rPr lang="cy-GB" dirty="0" err="1"/>
              <a:t>discussion</a:t>
            </a:r>
            <a:r>
              <a:rPr lang="cy-GB" dirty="0"/>
              <a:t> </a:t>
            </a:r>
            <a:r>
              <a:rPr lang="cy-GB" dirty="0" err="1"/>
              <a:t>time</a:t>
            </a:r>
            <a:r>
              <a:rPr lang="cy-GB" dirty="0"/>
              <a:t>, </a:t>
            </a:r>
            <a:r>
              <a:rPr lang="cy-GB" dirty="0" err="1"/>
              <a:t>before</a:t>
            </a:r>
            <a:r>
              <a:rPr lang="cy-GB" dirty="0"/>
              <a:t> </a:t>
            </a:r>
            <a:r>
              <a:rPr lang="cy-GB" dirty="0" err="1"/>
              <a:t>looking</a:t>
            </a:r>
            <a:r>
              <a:rPr lang="cy-GB" dirty="0"/>
              <a:t> at </a:t>
            </a:r>
            <a:r>
              <a:rPr lang="cy-GB" dirty="0" err="1"/>
              <a:t>key</a:t>
            </a:r>
            <a:r>
              <a:rPr lang="cy-GB" dirty="0"/>
              <a:t> </a:t>
            </a:r>
            <a:r>
              <a:rPr lang="cy-GB" dirty="0" err="1"/>
              <a:t>points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</a:t>
            </a:r>
            <a:r>
              <a:rPr lang="cy-GB" dirty="0" err="1"/>
              <a:t>slide</a:t>
            </a:r>
            <a:r>
              <a:rPr lang="cy-GB" dirty="0"/>
              <a:t> 3.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131FAA-EDD3-9ECD-4FE4-8FF0B17FD2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160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25A47-581F-4B11-625B-6EDCEB24A9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390E63-0916-8DAA-592C-B66D2C2144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51FC20-AAA8-F14F-8973-37903FB567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Hefyd...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0" i="0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Yn meithrin cymuned ysgol gref lle mae rhieni a gofalwyr yn teimlo eu bod yn cael eu gwerthfawrogi a'u cynnwys</a:t>
            </a:r>
          </a:p>
          <a:p>
            <a:endParaRPr lang="cy-GB" dirty="0"/>
          </a:p>
          <a:p>
            <a:r>
              <a:rPr lang="cy-GB" dirty="0" err="1"/>
              <a:t>Also</a:t>
            </a:r>
            <a:r>
              <a:rPr lang="cy-GB" dirty="0"/>
              <a:t>....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Builds a strong school community where parents and carers feel valued and involved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39828-FA51-9EB4-EDFD-07AD3230FC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2454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CB21A6-1FD1-B56A-7DA9-23F4B8539B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59AF11-796E-BAEB-FE08-BB3B6205A8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81C271-E4CB-4F8C-10F3-8B0A312C9E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5 – 10 </a:t>
            </a:r>
            <a:r>
              <a:rPr lang="cy-GB" dirty="0" err="1"/>
              <a:t>minutes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C24225-9576-DE11-D710-A3030BB0F4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1348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E50EC-C40E-6A55-7E68-FCED82269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190C86-5DBD-3DCB-DFF4-5702775780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B8697A-1B63-6CD0-7CAB-4F57A58D0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Feedback</a:t>
            </a:r>
            <a:r>
              <a:rPr lang="cy-GB" dirty="0"/>
              <a:t>...</a:t>
            </a:r>
          </a:p>
          <a:p>
            <a:r>
              <a:rPr lang="cy-GB" dirty="0"/>
              <a:t>Adrodd </a:t>
            </a:r>
            <a:r>
              <a:rPr lang="cy-GB" dirty="0" err="1"/>
              <a:t>nól</a:t>
            </a:r>
            <a:r>
              <a:rPr lang="cy-GB" dirty="0"/>
              <a:t>...</a:t>
            </a:r>
          </a:p>
          <a:p>
            <a:endParaRPr lang="cy-GB" dirty="0"/>
          </a:p>
          <a:p>
            <a:r>
              <a:rPr lang="cy-GB" b="1" u="sng" dirty="0" err="1"/>
              <a:t>Also</a:t>
            </a:r>
            <a:r>
              <a:rPr lang="cy-GB" b="1" u="sng" dirty="0"/>
              <a:t> draw </a:t>
            </a:r>
            <a:r>
              <a:rPr lang="cy-GB" b="1" u="sng" dirty="0" err="1"/>
              <a:t>attention</a:t>
            </a:r>
            <a:r>
              <a:rPr lang="cy-GB" b="1" u="sng" dirty="0"/>
              <a:t> to:</a:t>
            </a:r>
          </a:p>
          <a:p>
            <a:endParaRPr lang="cy-GB" b="1" u="sng" dirty="0"/>
          </a:p>
          <a:p>
            <a:r>
              <a:rPr lang="en-GB" dirty="0"/>
              <a:t>Create </a:t>
            </a:r>
            <a:r>
              <a:rPr lang="en-GB" b="1" dirty="0"/>
              <a:t>inviting school events</a:t>
            </a:r>
            <a:r>
              <a:rPr lang="en-GB" dirty="0"/>
              <a:t> (workshops, open evenings, celebrations, performances) to encourage involvement </a:t>
            </a:r>
          </a:p>
          <a:p>
            <a:r>
              <a:rPr lang="en-GB" dirty="0"/>
              <a:t>Provide </a:t>
            </a:r>
            <a:r>
              <a:rPr lang="en-GB" b="1" dirty="0"/>
              <a:t>practical support and guidance</a:t>
            </a:r>
            <a:r>
              <a:rPr lang="en-GB" dirty="0"/>
              <a:t> on how parents can help with learning at home </a:t>
            </a:r>
          </a:p>
          <a:p>
            <a:r>
              <a:rPr lang="en-GB" dirty="0"/>
              <a:t>Recognise and </a:t>
            </a:r>
            <a:r>
              <a:rPr lang="en-GB" b="1" dirty="0"/>
              <a:t>value parents’ contributions</a:t>
            </a:r>
            <a:r>
              <a:rPr lang="en-GB" dirty="0"/>
              <a:t>, skills, and cultural backgrounds </a:t>
            </a:r>
          </a:p>
          <a:p>
            <a:r>
              <a:rPr lang="en-GB" dirty="0"/>
              <a:t>Use a </a:t>
            </a:r>
            <a:r>
              <a:rPr lang="en-GB" b="1" dirty="0"/>
              <a:t>non-judgemental, respectful approach</a:t>
            </a:r>
            <a:r>
              <a:rPr lang="en-GB" dirty="0"/>
              <a:t>, especially when discussing sensitive issues Work collaboratively with families to </a:t>
            </a:r>
            <a:r>
              <a:rPr lang="en-GB" b="1" dirty="0"/>
              <a:t>set goals and support pupil progress</a:t>
            </a:r>
          </a:p>
          <a:p>
            <a:endParaRPr lang="en-GB" b="1" dirty="0"/>
          </a:p>
          <a:p>
            <a:r>
              <a:rPr lang="en-GB" b="1" dirty="0" err="1"/>
              <a:t>Hefyd</a:t>
            </a:r>
            <a:r>
              <a:rPr lang="en-GB" b="1" dirty="0"/>
              <a:t> </a:t>
            </a:r>
            <a:r>
              <a:rPr lang="en-GB" b="1" dirty="0" err="1"/>
              <a:t>Tynnu</a:t>
            </a:r>
            <a:r>
              <a:rPr lang="en-GB" b="1" dirty="0"/>
              <a:t> Sylw at:</a:t>
            </a:r>
          </a:p>
          <a:p>
            <a:endParaRPr lang="en-GB" b="1" dirty="0"/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Creu digwyddiadau ysgol deniadol (gweithdai, nosweithiau agored, dathliadau, perfformiadau) i annog cyfranogiad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Darparu cefnogaeth ac arweiniad ymarferol ar sut y gall rhieni helpu gyda dysgu gartref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Cydnabod a gwerthfawrogi cyfraniadau, sgiliau a chefndiroedd diwylliannol rhieni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Defnyddio dull anfeirniadol, parchus, yn enwedig wrth drafod materion sensitif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Gweithio ar y cyd â theuluoedd i osod nodau a chefnogi cynnydd disgyblion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716A82-F7B2-B1E6-24CF-A5ADF5B9EE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1263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E9D1F8-913B-89FE-98F2-7D6C23523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1B1411-88E3-CC39-214C-8F26C629CD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E9B64F-BE8A-AA31-2EA8-B942E31E25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8A4F92-73D1-2029-A9C2-381A0AC7E1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7418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ADDD59-1D3D-139B-0FB0-831BED1D78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8E21CA-789E-9D91-A524-42E28085BF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5F1280-6B00-7AFA-FC71-FEA12AED3E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Hefyd...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Defnyddiwch eich dealltwriaeth o deuluoedd i gynllunio cefnogaeth ac ymyriadau mwy effeithiol ar gyfer dysgu myfyrwyr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Teilwra dulliau i ddiwallu anghenion amrywiol, gan wella canlyniadau a safonau i ddisgyblion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Also…</a:t>
            </a:r>
          </a:p>
          <a:p>
            <a:endParaRPr lang="en-GB" dirty="0"/>
          </a:p>
          <a:p>
            <a:r>
              <a:rPr lang="en-GB" dirty="0"/>
              <a:t>Use your understanding of families to plan more effective support and interventions for student learning </a:t>
            </a:r>
          </a:p>
          <a:p>
            <a:endParaRPr lang="en-GB" dirty="0"/>
          </a:p>
          <a:p>
            <a:r>
              <a:rPr lang="en-GB" dirty="0"/>
              <a:t>Tailor approaches to meet diverse needs, improving outcomes and standards for pupils</a:t>
            </a:r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1E228C-AC12-399A-F903-35A05CAB9D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9361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4D7067-941A-02ED-6256-148C66401A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40FE4A-F8FB-33B7-1C17-DDC853A16E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691D6D-8A7D-F399-2B46-359EAB1A05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1" u="none" dirty="0">
                <a:solidFill>
                  <a:srgbClr val="FF0000"/>
                </a:solidFill>
              </a:rPr>
              <a:t>********************</a:t>
            </a:r>
            <a:r>
              <a:rPr lang="cy-GB" b="1" u="none" dirty="0" err="1">
                <a:solidFill>
                  <a:srgbClr val="FF0000"/>
                </a:solidFill>
              </a:rPr>
              <a:t>Give</a:t>
            </a:r>
            <a:r>
              <a:rPr lang="cy-GB" b="1" u="none" dirty="0">
                <a:solidFill>
                  <a:srgbClr val="FF0000"/>
                </a:solidFill>
              </a:rPr>
              <a:t> </a:t>
            </a:r>
            <a:r>
              <a:rPr lang="cy-GB" b="1" u="none" dirty="0" err="1">
                <a:solidFill>
                  <a:srgbClr val="FF0000"/>
                </a:solidFill>
              </a:rPr>
              <a:t>around</a:t>
            </a:r>
            <a:r>
              <a:rPr lang="cy-GB" b="1" u="none" dirty="0">
                <a:solidFill>
                  <a:srgbClr val="FF0000"/>
                </a:solidFill>
              </a:rPr>
              <a:t> 10 </a:t>
            </a:r>
            <a:r>
              <a:rPr lang="cy-GB" b="1" u="none" dirty="0" err="1">
                <a:solidFill>
                  <a:srgbClr val="FF0000"/>
                </a:solidFill>
              </a:rPr>
              <a:t>minute</a:t>
            </a:r>
            <a:r>
              <a:rPr lang="cy-GB" b="1" u="none" dirty="0">
                <a:solidFill>
                  <a:srgbClr val="FF0000"/>
                </a:solidFill>
              </a:rPr>
              <a:t> </a:t>
            </a:r>
            <a:r>
              <a:rPr lang="cy-GB" b="1" u="none" dirty="0" err="1">
                <a:solidFill>
                  <a:srgbClr val="FF0000"/>
                </a:solidFill>
              </a:rPr>
              <a:t>discussion</a:t>
            </a:r>
            <a:r>
              <a:rPr lang="cy-GB" b="1" u="none" dirty="0">
                <a:solidFill>
                  <a:srgbClr val="FF0000"/>
                </a:solidFill>
              </a:rPr>
              <a:t> </a:t>
            </a:r>
            <a:r>
              <a:rPr lang="cy-GB" b="1" u="none" dirty="0" err="1">
                <a:solidFill>
                  <a:srgbClr val="FF0000"/>
                </a:solidFill>
              </a:rPr>
              <a:t>on</a:t>
            </a:r>
            <a:r>
              <a:rPr lang="cy-GB" b="1" u="none" dirty="0">
                <a:solidFill>
                  <a:srgbClr val="FF0000"/>
                </a:solidFill>
              </a:rPr>
              <a:t> </a:t>
            </a:r>
            <a:r>
              <a:rPr lang="cy-GB" b="1" u="none" dirty="0" err="1">
                <a:solidFill>
                  <a:srgbClr val="FF0000"/>
                </a:solidFill>
              </a:rPr>
              <a:t>this</a:t>
            </a:r>
            <a:r>
              <a:rPr lang="cy-GB" b="1" u="none" dirty="0">
                <a:solidFill>
                  <a:srgbClr val="FF0000"/>
                </a:solidFill>
              </a:rPr>
              <a:t>.*******************</a:t>
            </a:r>
          </a:p>
          <a:p>
            <a:endParaRPr lang="cy-GB" b="1" u="sng" dirty="0"/>
          </a:p>
          <a:p>
            <a:r>
              <a:rPr lang="cy-GB" b="1" u="sng" dirty="0"/>
              <a:t>Beth mae hyn yn ei olygu i athrawon?</a:t>
            </a:r>
          </a:p>
          <a:p>
            <a:endParaRPr lang="cy-GB" b="1" u="sng" dirty="0"/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Dylai athrawon </a:t>
            </a:r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ddod i adnabod eu teuluoedd yn dda yn hytrach na thybio bod gan bob rhiant yr un anghenion neu amgylchiadau.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Defnyddio casglu gwybodaeth (e.e. </a:t>
            </a:r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sgyrsiau, arolygon, arsylwadau) i ddeall rhwystrau fel amser, iaith, hyder, neu fynediad at adnoddau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Osgoi dull un maint i bawb 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ymgysylltu â rhieni.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Addasu dulliau cyfathrebu i weddu i wahanol deuluoedd 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(e.e. galwadau ffôn, </a:t>
            </a:r>
            <a:r>
              <a:rPr lang="cy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apiau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wyneb yn wyneb, deunyddiau wedi'u cyfieithu).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Nodi a </a:t>
            </a:r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chanolbwyntio ar grwpiau penodol a allai fod angen cymorth ychwanegol 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(e.e. rhieni prysur sy'n gweithio, teuluoedd Saesneg fel Iaith Ychwanegol, gofalwyr â llythrennedd cyfyngedig).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Cynllunio strategaethau wedi'u targedu 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(e.e. amseroedd cyfarfod hyblyg, canllawiau syml ar gyfer dysgu gartref, gweithdai ar gyfer anghenion penodol).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Bod yn rhagweithiol wrth estyn allan at deuluoedd sydd â llai o ymgysylltiad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yn hytrach nag aros iddynt gychwyn cyswllt.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Gweithio ar y cyd â rhieni i gael gwared ar rwystrau i gymryd rhan.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Myfyrio ar arfer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a'i addasu yn seiliedig ar yr hyn sy'n gweithio i wahanol deuluoedd.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 gyffredinol: Mae </a:t>
            </a:r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 i athrawon fod yn hyblyg, yn wybodus, ac yn ymatebol</a:t>
            </a:r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—gan ddefnyddio gwybodaeth am deuluoedd i deilwra eu dull a gwneud ymgysylltu'n fwy effeithiol.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r>
              <a:rPr lang="cy-GB" b="1" u="sng" dirty="0" err="1"/>
              <a:t>What</a:t>
            </a:r>
            <a:r>
              <a:rPr lang="cy-GB" b="1" u="sng" dirty="0"/>
              <a:t> does </a:t>
            </a:r>
            <a:r>
              <a:rPr lang="cy-GB" b="1" u="sng" dirty="0" err="1"/>
              <a:t>this</a:t>
            </a:r>
            <a:r>
              <a:rPr lang="cy-GB" b="1" u="sng" dirty="0"/>
              <a:t> </a:t>
            </a:r>
            <a:r>
              <a:rPr lang="cy-GB" b="1" u="sng" dirty="0" err="1"/>
              <a:t>mean</a:t>
            </a:r>
            <a:r>
              <a:rPr lang="cy-GB" b="1" u="sng" dirty="0"/>
              <a:t> </a:t>
            </a:r>
            <a:r>
              <a:rPr lang="cy-GB" b="1" u="sng" dirty="0" err="1"/>
              <a:t>for</a:t>
            </a:r>
            <a:r>
              <a:rPr lang="cy-GB" b="1" u="sng" dirty="0"/>
              <a:t> </a:t>
            </a:r>
            <a:r>
              <a:rPr lang="cy-GB" b="1" u="sng" dirty="0" err="1"/>
              <a:t>teachers</a:t>
            </a:r>
            <a:r>
              <a:rPr lang="cy-GB" b="1" u="sng" dirty="0"/>
              <a:t>?</a:t>
            </a:r>
          </a:p>
          <a:p>
            <a:endParaRPr lang="cy-GB" dirty="0"/>
          </a:p>
          <a:p>
            <a:r>
              <a:rPr lang="en-GB" dirty="0"/>
              <a:t>Teachers should </a:t>
            </a:r>
            <a:r>
              <a:rPr lang="en-GB" b="1" dirty="0"/>
              <a:t>get to know their families well</a:t>
            </a:r>
            <a:r>
              <a:rPr lang="en-GB" dirty="0"/>
              <a:t> rather than assuming all parents have the same needs or circumstances </a:t>
            </a:r>
          </a:p>
          <a:p>
            <a:endParaRPr lang="en-GB" dirty="0"/>
          </a:p>
          <a:p>
            <a:r>
              <a:rPr lang="en-GB" dirty="0"/>
              <a:t>Use </a:t>
            </a:r>
            <a:r>
              <a:rPr lang="en-GB" b="1" dirty="0"/>
              <a:t>information gathering</a:t>
            </a:r>
            <a:r>
              <a:rPr lang="en-GB" dirty="0"/>
              <a:t> (e.g. conversations, surveys, observations) to understand barriers such as time, language, confidence, or access to resources </a:t>
            </a:r>
          </a:p>
          <a:p>
            <a:endParaRPr lang="en-GB" dirty="0"/>
          </a:p>
          <a:p>
            <a:r>
              <a:rPr lang="en-GB" dirty="0"/>
              <a:t>Avoid a </a:t>
            </a:r>
            <a:r>
              <a:rPr lang="en-GB" b="1" dirty="0"/>
              <a:t>one-size-fits-all approach</a:t>
            </a:r>
            <a:r>
              <a:rPr lang="en-GB" dirty="0"/>
              <a:t> to parental engagement </a:t>
            </a:r>
          </a:p>
          <a:p>
            <a:endParaRPr lang="en-GB" b="1" dirty="0"/>
          </a:p>
          <a:p>
            <a:r>
              <a:rPr lang="en-GB" b="1" dirty="0"/>
              <a:t>Adapt communication methods</a:t>
            </a:r>
            <a:r>
              <a:rPr lang="en-GB" dirty="0"/>
              <a:t> to suit different families (e.g. phone calls, apps, face-to-face, translated materials) </a:t>
            </a:r>
          </a:p>
          <a:p>
            <a:endParaRPr lang="en-GB" dirty="0"/>
          </a:p>
          <a:p>
            <a:r>
              <a:rPr lang="en-GB" dirty="0"/>
              <a:t>Identify and focus on </a:t>
            </a:r>
            <a:r>
              <a:rPr lang="en-GB" b="1" dirty="0"/>
              <a:t>specific groups who may need extra support</a:t>
            </a:r>
            <a:r>
              <a:rPr lang="en-GB" dirty="0"/>
              <a:t> (e.g. busy working parents, EAL families, carers with limited literacy) </a:t>
            </a:r>
          </a:p>
          <a:p>
            <a:endParaRPr lang="en-GB" dirty="0"/>
          </a:p>
          <a:p>
            <a:r>
              <a:rPr lang="en-GB" dirty="0"/>
              <a:t>Plan </a:t>
            </a:r>
            <a:r>
              <a:rPr lang="en-GB" b="1" dirty="0"/>
              <a:t>targeted strategies</a:t>
            </a:r>
            <a:r>
              <a:rPr lang="en-GB" dirty="0"/>
              <a:t> (e.g. flexible meeting times, simple guides for home learning, workshops for particular needs) </a:t>
            </a:r>
          </a:p>
          <a:p>
            <a:endParaRPr lang="en-GB" dirty="0"/>
          </a:p>
          <a:p>
            <a:r>
              <a:rPr lang="en-GB" dirty="0"/>
              <a:t>Be </a:t>
            </a:r>
            <a:r>
              <a:rPr lang="en-GB" b="1" dirty="0"/>
              <a:t>proactive in reaching out</a:t>
            </a:r>
            <a:r>
              <a:rPr lang="en-GB" dirty="0"/>
              <a:t> to families who are less engaged, rather than waiting for them to initiate contact </a:t>
            </a:r>
          </a:p>
          <a:p>
            <a:endParaRPr lang="en-GB" dirty="0"/>
          </a:p>
          <a:p>
            <a:r>
              <a:rPr lang="en-GB" dirty="0"/>
              <a:t>Work collaboratively with parents to </a:t>
            </a:r>
            <a:r>
              <a:rPr lang="en-GB" b="1" dirty="0"/>
              <a:t>remove barriers to involvement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Reflect on and adjust practice based on </a:t>
            </a:r>
            <a:r>
              <a:rPr lang="en-GB" b="1" dirty="0"/>
              <a:t>what works for different families</a:t>
            </a:r>
            <a:r>
              <a:rPr lang="en-GB" dirty="0"/>
              <a:t> </a:t>
            </a:r>
          </a:p>
          <a:p>
            <a:endParaRPr lang="en-GB" b="1" dirty="0"/>
          </a:p>
          <a:p>
            <a:r>
              <a:rPr lang="en-GB" b="1" dirty="0"/>
              <a:t>Overall:</a:t>
            </a:r>
            <a:r>
              <a:rPr lang="en-GB" dirty="0"/>
              <a:t> Teachers need to be flexible, informed, and responsive—using knowledge of families to tailor their approach and make engagement more effective.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707445-69D2-F62E-E9C2-4F264B414F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848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A4FD9-065A-AD9B-730F-23A568EC74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62D0DE-3446-96AC-282B-103C0D6948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2D8B96-ED0C-59AA-261B-7CE188087F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cy-GB" sz="1200" b="1" i="0" u="non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***************** munud******************</a:t>
            </a:r>
          </a:p>
          <a:p>
            <a:pPr rtl="0"/>
            <a:endParaRPr lang="cy-GB" sz="1200" b="1" i="0" u="sng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Delwedd gyntaf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Tybir y bydd pawb yn elwa o'r un gefnogaeth.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Felly... Maent yn cael eu trin yn </a:t>
            </a:r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gyfartal.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Ail ddelwedd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Rhoddir gwahanol gefnogaeth i unigolion i'w gwneud hi'n bosibl iddynt gael mynediad cyfartal i'r gêm.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Maent yn cael eu </a:t>
            </a:r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trin yn deg.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Trydedd ddelwedd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 y tri weld y gêm heb unrhyw gefnogaeth na chymhwysiad oherwydd bod achos yr anghydraddoldeb wedi'i ymdrin.</a:t>
            </a: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 rhwystr systemig wedi'i ddileu.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7C27A-19CA-8F99-7A60-0BCE2BC81B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762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E5653-E8E4-8B0F-D0E5-CA77E5D2A1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CA2301-A994-8538-A5B1-3A98F3DA8D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F8B5E0-805B-8C76-3987-778335DE83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1" dirty="0"/>
              <a:t>*****************5minutes**********************</a:t>
            </a:r>
          </a:p>
          <a:p>
            <a:endParaRPr lang="cy-GB" b="1" dirty="0"/>
          </a:p>
          <a:p>
            <a:r>
              <a:rPr lang="cy-GB" b="1" dirty="0"/>
              <a:t>First </a:t>
            </a:r>
            <a:r>
              <a:rPr lang="cy-GB" b="1" dirty="0" err="1"/>
              <a:t>image</a:t>
            </a:r>
            <a:endParaRPr lang="cy-GB" b="1" dirty="0"/>
          </a:p>
          <a:p>
            <a:endParaRPr lang="cy-GB" dirty="0"/>
          </a:p>
          <a:p>
            <a:r>
              <a:rPr lang="cy-GB" dirty="0"/>
              <a:t>It is </a:t>
            </a:r>
            <a:r>
              <a:rPr lang="cy-GB" dirty="0" err="1"/>
              <a:t>assumed</a:t>
            </a:r>
            <a:r>
              <a:rPr lang="cy-GB" dirty="0"/>
              <a:t> </a:t>
            </a:r>
            <a:r>
              <a:rPr lang="cy-GB" dirty="0" err="1"/>
              <a:t>that</a:t>
            </a:r>
            <a:r>
              <a:rPr lang="cy-GB" dirty="0"/>
              <a:t> </a:t>
            </a:r>
            <a:r>
              <a:rPr lang="cy-GB" dirty="0" err="1"/>
              <a:t>everyone</a:t>
            </a:r>
            <a:r>
              <a:rPr lang="cy-GB" dirty="0"/>
              <a:t> </a:t>
            </a:r>
            <a:r>
              <a:rPr lang="cy-GB" dirty="0" err="1"/>
              <a:t>will</a:t>
            </a:r>
            <a:r>
              <a:rPr lang="cy-GB" dirty="0"/>
              <a:t> </a:t>
            </a:r>
            <a:r>
              <a:rPr lang="cy-GB" dirty="0" err="1"/>
              <a:t>benefit</a:t>
            </a:r>
            <a:r>
              <a:rPr lang="cy-GB" dirty="0"/>
              <a:t> </a:t>
            </a:r>
            <a:r>
              <a:rPr lang="cy-GB" dirty="0" err="1"/>
              <a:t>from</a:t>
            </a:r>
            <a:r>
              <a:rPr lang="cy-GB" dirty="0"/>
              <a:t> the </a:t>
            </a:r>
            <a:r>
              <a:rPr lang="cy-GB" dirty="0" err="1"/>
              <a:t>same</a:t>
            </a:r>
            <a:r>
              <a:rPr lang="cy-GB" dirty="0"/>
              <a:t> </a:t>
            </a:r>
            <a:r>
              <a:rPr lang="cy-GB" dirty="0" err="1"/>
              <a:t>support</a:t>
            </a:r>
            <a:r>
              <a:rPr lang="cy-GB" dirty="0"/>
              <a:t>.</a:t>
            </a:r>
          </a:p>
          <a:p>
            <a:r>
              <a:rPr lang="cy-GB" dirty="0" err="1"/>
              <a:t>So</a:t>
            </a:r>
            <a:r>
              <a:rPr lang="cy-GB" dirty="0"/>
              <a:t>... </a:t>
            </a:r>
            <a:r>
              <a:rPr lang="cy-GB" dirty="0" err="1"/>
              <a:t>They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being</a:t>
            </a:r>
            <a:r>
              <a:rPr lang="cy-GB" dirty="0"/>
              <a:t> </a:t>
            </a:r>
            <a:r>
              <a:rPr lang="cy-GB" dirty="0" err="1"/>
              <a:t>treated</a:t>
            </a:r>
            <a:r>
              <a:rPr lang="cy-GB" dirty="0"/>
              <a:t> </a:t>
            </a:r>
            <a:r>
              <a:rPr lang="cy-GB" b="1" dirty="0" err="1"/>
              <a:t>equally</a:t>
            </a:r>
            <a:r>
              <a:rPr lang="cy-GB" dirty="0"/>
              <a:t>.</a:t>
            </a:r>
          </a:p>
          <a:p>
            <a:endParaRPr lang="cy-GB" dirty="0"/>
          </a:p>
          <a:p>
            <a:r>
              <a:rPr lang="cy-GB" b="1" dirty="0" err="1"/>
              <a:t>Second</a:t>
            </a:r>
            <a:r>
              <a:rPr lang="cy-GB" b="1" dirty="0"/>
              <a:t> </a:t>
            </a:r>
            <a:r>
              <a:rPr lang="cy-GB" b="1" dirty="0" err="1"/>
              <a:t>image</a:t>
            </a:r>
            <a:endParaRPr lang="cy-GB" b="1" dirty="0"/>
          </a:p>
          <a:p>
            <a:endParaRPr lang="cy-GB" dirty="0"/>
          </a:p>
          <a:p>
            <a:r>
              <a:rPr lang="cy-GB" dirty="0" err="1"/>
              <a:t>Individuals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given</a:t>
            </a:r>
            <a:r>
              <a:rPr lang="cy-GB" dirty="0"/>
              <a:t> </a:t>
            </a:r>
            <a:r>
              <a:rPr lang="cy-GB" dirty="0" err="1"/>
              <a:t>different</a:t>
            </a:r>
            <a:r>
              <a:rPr lang="cy-GB" dirty="0"/>
              <a:t> </a:t>
            </a:r>
            <a:r>
              <a:rPr lang="cy-GB" dirty="0" err="1"/>
              <a:t>supports</a:t>
            </a:r>
            <a:r>
              <a:rPr lang="cy-GB" dirty="0"/>
              <a:t> to </a:t>
            </a:r>
            <a:r>
              <a:rPr lang="cy-GB" dirty="0" err="1"/>
              <a:t>make</a:t>
            </a:r>
            <a:r>
              <a:rPr lang="cy-GB" dirty="0"/>
              <a:t> it </a:t>
            </a:r>
            <a:r>
              <a:rPr lang="cy-GB" dirty="0" err="1"/>
              <a:t>possible</a:t>
            </a:r>
            <a:r>
              <a:rPr lang="cy-GB" dirty="0"/>
              <a:t> </a:t>
            </a:r>
            <a:r>
              <a:rPr lang="cy-GB" dirty="0" err="1"/>
              <a:t>for</a:t>
            </a:r>
            <a:r>
              <a:rPr lang="cy-GB" dirty="0"/>
              <a:t> </a:t>
            </a:r>
            <a:r>
              <a:rPr lang="cy-GB" dirty="0" err="1"/>
              <a:t>them</a:t>
            </a:r>
            <a:r>
              <a:rPr lang="cy-GB" dirty="0"/>
              <a:t> to </a:t>
            </a:r>
            <a:r>
              <a:rPr lang="cy-GB" dirty="0" err="1"/>
              <a:t>have</a:t>
            </a:r>
            <a:r>
              <a:rPr lang="cy-GB" dirty="0"/>
              <a:t> </a:t>
            </a:r>
            <a:r>
              <a:rPr lang="cy-GB" dirty="0" err="1"/>
              <a:t>equal</a:t>
            </a:r>
            <a:r>
              <a:rPr lang="cy-GB" dirty="0"/>
              <a:t> </a:t>
            </a:r>
            <a:r>
              <a:rPr lang="cy-GB" dirty="0" err="1"/>
              <a:t>access</a:t>
            </a:r>
            <a:r>
              <a:rPr lang="cy-GB" dirty="0"/>
              <a:t> to the </a:t>
            </a:r>
            <a:r>
              <a:rPr lang="cy-GB" dirty="0" err="1"/>
              <a:t>game</a:t>
            </a:r>
            <a:r>
              <a:rPr lang="cy-GB" dirty="0"/>
              <a:t>.</a:t>
            </a:r>
          </a:p>
          <a:p>
            <a:r>
              <a:rPr lang="cy-GB" dirty="0" err="1"/>
              <a:t>They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being</a:t>
            </a:r>
            <a:r>
              <a:rPr lang="cy-GB" dirty="0"/>
              <a:t> </a:t>
            </a:r>
            <a:r>
              <a:rPr lang="cy-GB" dirty="0" err="1"/>
              <a:t>treated</a:t>
            </a:r>
            <a:r>
              <a:rPr lang="cy-GB" dirty="0"/>
              <a:t> </a:t>
            </a:r>
            <a:r>
              <a:rPr lang="cy-GB" dirty="0" err="1"/>
              <a:t>equitibly</a:t>
            </a:r>
            <a:r>
              <a:rPr lang="cy-GB" dirty="0"/>
              <a:t>.</a:t>
            </a:r>
          </a:p>
          <a:p>
            <a:endParaRPr lang="cy-GB" dirty="0"/>
          </a:p>
          <a:p>
            <a:r>
              <a:rPr lang="cy-GB" b="1" dirty="0" err="1"/>
              <a:t>Third</a:t>
            </a:r>
            <a:r>
              <a:rPr lang="cy-GB" b="1" dirty="0"/>
              <a:t> </a:t>
            </a:r>
            <a:r>
              <a:rPr lang="cy-GB" b="1" dirty="0" err="1"/>
              <a:t>image</a:t>
            </a:r>
            <a:endParaRPr lang="cy-GB" b="1" dirty="0"/>
          </a:p>
          <a:p>
            <a:endParaRPr lang="cy-GB" b="1" dirty="0"/>
          </a:p>
          <a:p>
            <a:r>
              <a:rPr lang="cy-GB" b="0" dirty="0"/>
              <a:t>All </a:t>
            </a:r>
            <a:r>
              <a:rPr lang="cy-GB" b="0" dirty="0" err="1"/>
              <a:t>three</a:t>
            </a:r>
            <a:r>
              <a:rPr lang="cy-GB" b="0" dirty="0"/>
              <a:t> can </a:t>
            </a:r>
            <a:r>
              <a:rPr lang="cy-GB" b="0" dirty="0" err="1"/>
              <a:t>see</a:t>
            </a:r>
            <a:r>
              <a:rPr lang="cy-GB" b="0" dirty="0"/>
              <a:t> the </a:t>
            </a:r>
            <a:r>
              <a:rPr lang="cy-GB" b="0" dirty="0" err="1"/>
              <a:t>game</a:t>
            </a:r>
            <a:r>
              <a:rPr lang="cy-GB" b="0" dirty="0"/>
              <a:t> </a:t>
            </a:r>
            <a:r>
              <a:rPr lang="cy-GB" b="0" dirty="0" err="1"/>
              <a:t>without</a:t>
            </a:r>
            <a:r>
              <a:rPr lang="cy-GB" b="0" dirty="0"/>
              <a:t> </a:t>
            </a:r>
            <a:r>
              <a:rPr lang="cy-GB" b="0" dirty="0" err="1"/>
              <a:t>any</a:t>
            </a:r>
            <a:r>
              <a:rPr lang="cy-GB" b="0" dirty="0"/>
              <a:t> </a:t>
            </a:r>
            <a:r>
              <a:rPr lang="cy-GB" b="0" dirty="0" err="1"/>
              <a:t>supports</a:t>
            </a:r>
            <a:r>
              <a:rPr lang="cy-GB" b="0" dirty="0"/>
              <a:t> or </a:t>
            </a:r>
            <a:r>
              <a:rPr lang="cy-GB" b="0" dirty="0" err="1"/>
              <a:t>accommodations</a:t>
            </a:r>
            <a:r>
              <a:rPr lang="cy-GB" b="0" dirty="0"/>
              <a:t> </a:t>
            </a:r>
            <a:r>
              <a:rPr lang="cy-GB" b="0" dirty="0" err="1"/>
              <a:t>because</a:t>
            </a:r>
            <a:r>
              <a:rPr lang="cy-GB" b="0" dirty="0"/>
              <a:t> the </a:t>
            </a:r>
            <a:r>
              <a:rPr lang="cy-GB" b="0" dirty="0" err="1"/>
              <a:t>cause</a:t>
            </a:r>
            <a:r>
              <a:rPr lang="cy-GB" b="0" dirty="0"/>
              <a:t> of the </a:t>
            </a:r>
            <a:r>
              <a:rPr lang="cy-GB" b="1" dirty="0" err="1"/>
              <a:t>inequity</a:t>
            </a:r>
            <a:r>
              <a:rPr lang="cy-GB" b="1" dirty="0"/>
              <a:t> was </a:t>
            </a:r>
            <a:r>
              <a:rPr lang="cy-GB" b="1" dirty="0" err="1"/>
              <a:t>addressed</a:t>
            </a:r>
            <a:r>
              <a:rPr lang="cy-GB" b="1" dirty="0"/>
              <a:t>.</a:t>
            </a:r>
          </a:p>
          <a:p>
            <a:r>
              <a:rPr lang="cy-GB" b="1" dirty="0"/>
              <a:t>The </a:t>
            </a:r>
            <a:r>
              <a:rPr lang="cy-GB" b="1" dirty="0" err="1"/>
              <a:t>systemic</a:t>
            </a:r>
            <a:r>
              <a:rPr lang="cy-GB" b="1" dirty="0"/>
              <a:t> </a:t>
            </a:r>
            <a:r>
              <a:rPr lang="cy-GB" b="1" dirty="0" err="1"/>
              <a:t>barrier</a:t>
            </a:r>
            <a:r>
              <a:rPr lang="cy-GB" b="1" dirty="0"/>
              <a:t> </a:t>
            </a:r>
            <a:r>
              <a:rPr lang="cy-GB" b="1" dirty="0" err="1"/>
              <a:t>has</a:t>
            </a:r>
            <a:r>
              <a:rPr lang="cy-GB" b="1" dirty="0"/>
              <a:t> </a:t>
            </a:r>
            <a:r>
              <a:rPr lang="cy-GB" b="1" dirty="0" err="1"/>
              <a:t>been</a:t>
            </a:r>
            <a:r>
              <a:rPr lang="cy-GB" b="1" dirty="0"/>
              <a:t> </a:t>
            </a:r>
            <a:r>
              <a:rPr lang="cy-GB" b="1" dirty="0" err="1"/>
              <a:t>removed</a:t>
            </a:r>
            <a:r>
              <a:rPr lang="cy-GB" b="1" dirty="0"/>
              <a:t>.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F0586-CE00-472C-FE4B-CB28D63535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6792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793071-CCF5-A55B-85FD-61F9D7AF18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1CA0C5-34BF-6597-D72E-32D6E73960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B93AE8-2E5F-8253-3F8B-784DD6FF63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1" dirty="0"/>
              <a:t>Hefyd...</a:t>
            </a:r>
          </a:p>
          <a:p>
            <a:endParaRPr lang="cy-GB" b="1" dirty="0"/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Anghyfartaledd mewn dealltwriaeth o "ddysgu"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ysgolion yn canolbwyntio ar ddysgu ffurfiol, academaidd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rhieni hefyd yn cefnogi dysgu anffurfiol gartref, nad yw'n cael ei gydnabod yn aml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hyn yn creu'r canfyddiad nad yw rhieni'n ymgysylltu</a:t>
            </a: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Diffyg cydnabyddiaeth o ddysgu anffurfiol gartref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gweithgareddau fel sgiliau bywyd neu ddysgu bob dydd yn cael eu tanbrisio gan ysgolion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 arwain at danamcangyfrif ymgysylltiad rhieni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Hanesion personol a hyder rhieni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profiadau negyddol yn y gorffennol gydag addysg yn effeithio ar ymgysylltiad</a:t>
            </a:r>
          </a:p>
          <a:p>
            <a:pPr rtl="0"/>
            <a:endParaRPr lang="cy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cy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cefndiroedd rhieni eu hunain yn dylanwadu ar sut maent yn rhyngweithio ag ysgolion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Mewnbwn ac asiantaeth gyfyngedig gan rieni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Ychydig iawn o lais sydd gan rieni mewn digwyddiadau ysgol neu penderfyniadau</a:t>
            </a:r>
          </a:p>
          <a:p>
            <a:pPr rtl="0"/>
            <a:r>
              <a:rPr lang="cy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 lleihau cymhelliant i ymgysylltu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0AC0A-EA87-36FB-C58E-160613A2F1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1798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8D73E-453B-E366-5498-2798CAFD35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B49B8C-CF11-4989-24B0-A33A9AC2FB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394858-08C0-1689-68EB-86ECCF5E38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1" dirty="0" err="1"/>
              <a:t>Also</a:t>
            </a:r>
            <a:r>
              <a:rPr lang="cy-GB" b="1" dirty="0"/>
              <a:t>...</a:t>
            </a:r>
          </a:p>
          <a:p>
            <a:endParaRPr lang="en-GB" b="1" dirty="0"/>
          </a:p>
          <a:p>
            <a:r>
              <a:rPr lang="en-GB" b="1" dirty="0"/>
              <a:t>Mismatch in understanding of “learning”</a:t>
            </a:r>
          </a:p>
          <a:p>
            <a:r>
              <a:rPr lang="en-GB" dirty="0"/>
              <a:t>Schools focus on formal, academic learning</a:t>
            </a:r>
          </a:p>
          <a:p>
            <a:r>
              <a:rPr lang="en-GB" dirty="0"/>
              <a:t>Parents also support informal learning at home, which is often not recognised</a:t>
            </a:r>
          </a:p>
          <a:p>
            <a:r>
              <a:rPr lang="en-GB" dirty="0"/>
              <a:t>This creates the perception that parents are not engaging</a:t>
            </a:r>
          </a:p>
          <a:p>
            <a:endParaRPr lang="en-GB" dirty="0"/>
          </a:p>
          <a:p>
            <a:r>
              <a:rPr lang="en-GB" b="1" dirty="0"/>
              <a:t>Lack of recognition of informal home learning</a:t>
            </a:r>
          </a:p>
          <a:p>
            <a:r>
              <a:rPr lang="en-GB" dirty="0"/>
              <a:t>Activities like life skills or everyday learning are undervalued by schools</a:t>
            </a:r>
          </a:p>
          <a:p>
            <a:r>
              <a:rPr lang="en-GB" dirty="0"/>
              <a:t>Leads to underestimation of parental engagement</a:t>
            </a:r>
          </a:p>
          <a:p>
            <a:r>
              <a:rPr lang="en-GB" dirty="0"/>
              <a:t>Confidence of parents/carers in education and their own experiences in education</a:t>
            </a:r>
          </a:p>
          <a:p>
            <a:endParaRPr lang="en-GB" b="1" dirty="0"/>
          </a:p>
          <a:p>
            <a:r>
              <a:rPr lang="en-GB" b="1" dirty="0"/>
              <a:t>Parents’ personal histories and confidence</a:t>
            </a:r>
          </a:p>
          <a:p>
            <a:r>
              <a:rPr lang="en-GB" dirty="0"/>
              <a:t>Negative past experiences with education affect engagement</a:t>
            </a:r>
          </a:p>
          <a:p>
            <a:r>
              <a:rPr lang="en-GB" dirty="0"/>
              <a:t>Parents’ own backgrounds influence how they interact with schools</a:t>
            </a:r>
          </a:p>
          <a:p>
            <a:r>
              <a:rPr lang="en-GB" dirty="0"/>
              <a:t>Parents have little say in school events or decisions</a:t>
            </a:r>
          </a:p>
          <a:p>
            <a:r>
              <a:rPr lang="en-GB" dirty="0"/>
              <a:t>Reduces motivation to engage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8A74E2-5AD9-D482-6413-B558BFF40F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7761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77B31A-B3E9-CF11-622F-E6E402BA7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C9597A-4A52-7256-9EBC-1F99240580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2D55B0-A18B-4AD7-EB08-863418BD10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F9DD6-16E0-2318-8F29-75774F3793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0859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CAFF6-5B7E-9538-43E4-BCBDC16E3E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C03D2D-5396-8812-8809-A4B00121DA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6692DB-2C70-9942-20F2-7304276D30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10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read</a:t>
            </a:r>
            <a:r>
              <a:rPr lang="cy-GB" dirty="0"/>
              <a:t> </a:t>
            </a:r>
            <a:r>
              <a:rPr lang="cy-GB" dirty="0" err="1"/>
              <a:t>through</a:t>
            </a:r>
            <a:r>
              <a:rPr lang="cy-GB" dirty="0"/>
              <a:t> </a:t>
            </a:r>
            <a:r>
              <a:rPr lang="cy-GB" dirty="0" err="1"/>
              <a:t>pages</a:t>
            </a:r>
            <a:r>
              <a:rPr lang="cy-GB" dirty="0"/>
              <a:t> 17-24</a:t>
            </a:r>
          </a:p>
          <a:p>
            <a:endParaRPr lang="cy-GB" dirty="0"/>
          </a:p>
          <a:p>
            <a:r>
              <a:rPr lang="cy-GB" dirty="0"/>
              <a:t>Defnyddio’r sleidiau nesaf fel cyfeirnod.</a:t>
            </a:r>
          </a:p>
          <a:p>
            <a:endParaRPr lang="cy-GB" dirty="0"/>
          </a:p>
          <a:p>
            <a:r>
              <a:rPr lang="cy-GB" dirty="0" err="1"/>
              <a:t>Use</a:t>
            </a:r>
            <a:r>
              <a:rPr lang="cy-GB" dirty="0"/>
              <a:t> </a:t>
            </a:r>
            <a:r>
              <a:rPr lang="cy-GB" dirty="0" err="1"/>
              <a:t>next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as </a:t>
            </a:r>
            <a:r>
              <a:rPr lang="cy-GB" dirty="0" err="1"/>
              <a:t>reference</a:t>
            </a:r>
            <a:r>
              <a:rPr lang="cy-GB" dirty="0"/>
              <a:t>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991DD4-A46C-E55C-8E94-F2F1BD2372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2966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57E180-6667-C57D-ADC3-AC8F7B6413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950FBA-1E67-AAB1-4C1E-B2A92271DE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137DD2-0601-894C-B7DA-B8FCB9B865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76A6D9-BA4C-B796-75FC-A87988C834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196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07A20-93D7-10EC-201E-16A58D31F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B2F6E5-695C-BF0E-2B9E-C438AE919F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80C0DA-CEBA-CF28-9E3F-71A772004C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74ADC-F75C-C93A-2608-2992167583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2580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52B66E-AF2D-6991-3D02-05DD11780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A882F7-708D-09AF-477D-59D38A135A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B514DA-06C7-7A34-B82D-FE594C2EEF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0FFCEA-75A9-7C2A-5F57-DECA3A0066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4699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1F16D-DE6A-CAFC-3CC2-6CEAD496F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21C12E-693C-40B4-80D4-32EF9B7F13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253222-FB88-509C-AB7D-969C9DE8D0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998863-4F22-5895-B52A-7A9384FDBB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4564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B81115-A0D9-BCFA-5B22-91AB15837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FA410B-B8ED-31CC-7DE0-D611CB9C8E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DCEB8D-0015-5F95-2420-E58D04ACB2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1" dirty="0" err="1"/>
              <a:t>Spend</a:t>
            </a:r>
            <a:r>
              <a:rPr lang="cy-GB" b="1" dirty="0"/>
              <a:t> 10 – 15 </a:t>
            </a:r>
            <a:r>
              <a:rPr lang="cy-GB" b="1" dirty="0" err="1"/>
              <a:t>minutes</a:t>
            </a:r>
            <a:r>
              <a:rPr lang="cy-GB" b="1" dirty="0"/>
              <a:t> </a:t>
            </a:r>
            <a:r>
              <a:rPr lang="cy-GB" b="1" dirty="0" err="1"/>
              <a:t>discussing</a:t>
            </a:r>
            <a:r>
              <a:rPr lang="cy-GB" b="1" dirty="0"/>
              <a:t> the </a:t>
            </a:r>
            <a:r>
              <a:rPr lang="cy-GB" b="1" dirty="0" err="1"/>
              <a:t>content</a:t>
            </a:r>
            <a:r>
              <a:rPr lang="cy-GB" b="1" dirty="0"/>
              <a:t> </a:t>
            </a:r>
            <a:r>
              <a:rPr lang="cy-GB" b="1" dirty="0" err="1"/>
              <a:t>and</a:t>
            </a:r>
            <a:r>
              <a:rPr lang="cy-GB" b="1" dirty="0"/>
              <a:t> </a:t>
            </a:r>
            <a:r>
              <a:rPr lang="cy-GB" b="1" dirty="0" err="1"/>
              <a:t>how</a:t>
            </a:r>
            <a:r>
              <a:rPr lang="cy-GB" b="1" dirty="0"/>
              <a:t> </a:t>
            </a:r>
            <a:r>
              <a:rPr lang="cy-GB" b="1" dirty="0" err="1"/>
              <a:t>schools</a:t>
            </a:r>
            <a:r>
              <a:rPr lang="cy-GB" b="1" dirty="0"/>
              <a:t> </a:t>
            </a:r>
            <a:r>
              <a:rPr lang="cy-GB" b="1" dirty="0" err="1"/>
              <a:t>ensure</a:t>
            </a:r>
            <a:r>
              <a:rPr lang="cy-GB" b="1" dirty="0"/>
              <a:t> </a:t>
            </a:r>
            <a:r>
              <a:rPr lang="cy-GB" b="1" dirty="0" err="1"/>
              <a:t>good</a:t>
            </a:r>
            <a:r>
              <a:rPr lang="cy-GB" b="1" dirty="0"/>
              <a:t> </a:t>
            </a:r>
            <a:r>
              <a:rPr lang="cy-GB" b="1" dirty="0" err="1"/>
              <a:t>relationships</a:t>
            </a:r>
            <a:r>
              <a:rPr lang="cy-GB" b="1" dirty="0"/>
              <a:t> </a:t>
            </a:r>
            <a:r>
              <a:rPr lang="cy-GB" b="1" dirty="0" err="1"/>
              <a:t>with</a:t>
            </a:r>
            <a:r>
              <a:rPr lang="cy-GB" b="1" dirty="0"/>
              <a:t> </a:t>
            </a:r>
            <a:r>
              <a:rPr lang="cy-GB" b="1" dirty="0" err="1"/>
              <a:t>parents</a:t>
            </a:r>
            <a:r>
              <a:rPr lang="cy-GB" b="1" dirty="0"/>
              <a:t>/</a:t>
            </a:r>
            <a:r>
              <a:rPr lang="cy-GB" b="1" dirty="0" err="1"/>
              <a:t>carers</a:t>
            </a:r>
            <a:r>
              <a:rPr lang="cy-GB" b="1" dirty="0"/>
              <a:t>.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7D375-D208-2F46-1348-B47B7CFDF9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0799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AF1B3-EE59-3BE6-845E-06172D9A9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B3D3CF-07E8-9974-5D8D-C68777D5EA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B1FDA5-2FD0-2387-6D29-997EA2B485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Refer</a:t>
            </a:r>
            <a:r>
              <a:rPr lang="cy-GB" dirty="0"/>
              <a:t> to the </a:t>
            </a:r>
            <a:r>
              <a:rPr lang="cy-GB" dirty="0" err="1"/>
              <a:t>literature</a:t>
            </a:r>
            <a:r>
              <a:rPr lang="cy-GB" dirty="0"/>
              <a:t> </a:t>
            </a:r>
            <a:r>
              <a:rPr lang="cy-GB" dirty="0" err="1"/>
              <a:t>used</a:t>
            </a:r>
            <a:r>
              <a:rPr lang="cy-GB" dirty="0"/>
              <a:t> </a:t>
            </a:r>
            <a:r>
              <a:rPr lang="cy-GB" dirty="0" err="1"/>
              <a:t>for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,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encourage</a:t>
            </a:r>
            <a:r>
              <a:rPr lang="cy-GB" dirty="0"/>
              <a:t> </a:t>
            </a:r>
            <a:r>
              <a:rPr lang="cy-GB" dirty="0" err="1"/>
              <a:t>it’s</a:t>
            </a:r>
            <a:r>
              <a:rPr lang="cy-GB" dirty="0"/>
              <a:t> </a:t>
            </a:r>
            <a:r>
              <a:rPr lang="cy-GB" dirty="0" err="1"/>
              <a:t>use</a:t>
            </a:r>
            <a:r>
              <a:rPr lang="cy-GB" dirty="0"/>
              <a:t> </a:t>
            </a:r>
            <a:r>
              <a:rPr lang="cy-GB" dirty="0" err="1"/>
              <a:t>for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Task</a:t>
            </a:r>
            <a:r>
              <a:rPr lang="cy-GB" dirty="0"/>
              <a:t> (</a:t>
            </a:r>
            <a:r>
              <a:rPr lang="cy-GB" dirty="0" err="1"/>
              <a:t>slide</a:t>
            </a:r>
            <a:r>
              <a:rPr lang="cy-GB" dirty="0"/>
              <a:t> 21)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0FA996-A167-884A-A914-18C5A9EC62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2954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086DF-CD10-1EA6-272D-A39359FB04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DCF7F4-D12A-076D-5C7A-ED7CD89378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30E03E-E0D3-DD60-979C-234C2E2555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6B1C67-5A56-DB0C-3507-46576A4505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163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05589-8126-650D-EEA9-301CD0AB80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06A71E-D886-D3ED-31A8-D3BF9E877A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8D902-06C5-8F1F-6EA1-1CE81A0D5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556F8-68D9-3052-4A49-625E5E614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1BC4D-0A8A-F2A4-DDD8-DA9DCAF8B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107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8FE67-38B5-8D9F-236F-18597A44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8A74A-CE27-A8FF-10E3-3DCA6652F1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E527D-A6FB-E66A-F4EA-1F6AD84D1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ED6D1A-5B36-03A8-CB4E-1364066FF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E4EED4-656B-173B-D4CB-F048F056B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126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ABAC7-573C-221F-154C-339F0F5D8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C91CFE-2799-C611-FD71-85AF3A855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8F694-4667-A612-2A91-9606D1335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6B2A5-9E4C-B398-D894-F4A8C9989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A69D8-A237-7DA8-C36E-6182790B0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21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C95E1-3F7F-F506-8438-13A6DBA85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164E9-EAD5-17AA-F00B-8B4D1DFBB7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35D58-C3B8-1809-4D56-08D9C3595C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2C4D43-E73F-C5FF-A624-A9E8D49AF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D83DD1-06BB-7A0E-B049-5EE4F0FCC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BAC90E-F3FD-AE2A-AC8A-619DF6417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672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0D398-EA4E-6BCE-BC4E-E500CF4E4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E85FB1-B732-F7A8-74FE-FAE669C18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AF717-45C6-A04F-9189-AD93B0436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99A9E0-9865-FB91-BB13-40D3CFA9B3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2045FC-B0C6-7128-88EC-EC476C4CE5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3CBCAC-F439-2917-7C51-435A82713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D1514F-8976-2823-0852-026F4A70B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6BEBF1-205B-DC75-DF7E-5EB5E451D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080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3F5CF-11D2-A748-AFA8-897416D58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A56289-33BE-3C06-D4D2-0B0EE1EEF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0FEC5F-9782-4118-EEF8-8518C7DBC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FDFDB3-5DB8-527F-FBA4-6CC6A21A2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905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DA1EF0-306B-80D4-129A-53EDC3DE5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29650E-413E-CC33-1A6F-6D4DBBAA1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BBC086-0E8A-88E7-D5E8-BA884B74B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603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966C-EFFE-FAF6-B529-1B9AF9F36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914C3-FD0B-A5C9-39C1-997B2A34C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653FBE-FE03-69F0-5145-F60B4F6EAE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5B7763-EEF0-BAC8-45A6-94A56180D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21D28-ACEC-65C3-9515-755DE4CA2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D65EAC-D0CF-1849-E706-B9110E571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893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68D4-22C3-C3C1-038C-33F6F6F5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E6DCB6-4821-B584-C832-711127C402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3D1ED2-EE61-6BA0-9ED7-7C7686A591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0094E1-6389-0342-4DFD-65EE4216C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B8F6F2-7F34-16F4-9A96-88E59BAAE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B2E0BC-EBE8-61DC-E69C-FFEF9B127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657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8B45B-A9BD-ECCA-1EBB-14619E155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FC8542-1EEE-F3F6-27DE-C128DE0F06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D9B20-7687-4275-1843-86481EFB8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EA0BA6-D01E-953A-1C58-C5D7A40CE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0F76F-2D1A-6347-1605-EB371B25D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6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E0895B-375B-BC63-2505-7189F66009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F901CD-DB74-A6B2-E2E9-FEFCF35E56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CC878-2385-7C71-FAF3-A1F1D5460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425F1-6357-0B42-F18B-FE6E159AE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2BDD1-7921-BD67-B3EA-D6C6D3348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799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10632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F539CC-4E09-07A1-6923-496B793DE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C0FC5-35E1-D75F-E770-B0E378F8B1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44BAA-DA38-3ABE-E993-CFB5E94CE2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DAE9B2-35CF-4AB5-AADF-53F6586DF4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C6E13-3F9D-1B7A-44AD-DDC69B7085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ABD1B-8F65-DBE4-DC40-21217AD646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067FF8-CDA5-49CF-A3B0-2781CC2BC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08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wales/family-and-community-engagement-toolkit-welcoming-families-engage-school?_gl=1%2Awivb7w%2A_ga%2AMTcyNDQwNjI1Ny4xNzMxNTQxNTYw%2A_ga_L1471V4N02%2AMTczMjE4NTYzMy40LjEuMTczMjE4NTY1Ny4wLjAuMA.." TargetMode="External"/><Relationship Id="rId5" Type="http://schemas.openxmlformats.org/officeDocument/2006/relationships/hyperlink" Target="https://www.llyw.cymru/sites/default/files/publications/2018-12/thema-3-croesawu-teuluoedd-i-ymgysylltu-a-r-ysgol-adnoddau-1-9.pdf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www.gov.wales/parent-beliefs-behaviours-and-barriers-childcare-and-early-education-summary-html" TargetMode="External"/><Relationship Id="rId9" Type="http://schemas.microsoft.com/office/2007/relationships/diagramDrawing" Target="../diagrams/drawing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hyperlink" Target="https://www.gov.wales/parent-beliefs-behaviours-and-barriers-childcare-and-early-education-summary-html" TargetMode="External"/><Relationship Id="rId9" Type="http://schemas.microsoft.com/office/2007/relationships/diagramDrawing" Target="../diagrams/drawing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8Y-eYiMjBg?feature=oembed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hyperlink" Target="https://estyn.gov.wales/improvement-resources/community-schools-families-and-communities-at-the-heart-of-school-life/" TargetMode="External"/><Relationship Id="rId4" Type="http://schemas.openxmlformats.org/officeDocument/2006/relationships/hyperlink" Target="https://www.estyn.llyw.cymru/system/files/2021-08/Community%2520Schools%2520cy_0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hyperlink" Target="https://estyn.gov.wales/improvement-resources/developing-effective-partnerships-with-parents-and-the-wider-community-to-support-pupils-learning-and-raise-their-aspirations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lyw.cymru/sites/default/files/publications/2018-12/thema-3-croesawu-teuluoedd-i-ymgysylltu-a-r-ysgol-adnoddau-1-9.pdf" TargetMode="External"/><Relationship Id="rId13" Type="http://schemas.openxmlformats.org/officeDocument/2006/relationships/hyperlink" Target="https://www.gov.wales/sites/default/files/pdf-versions/2026/3/5/1772781634/annex-3-developing-family-engagement-community-focused-schools.pdf" TargetMode="External"/><Relationship Id="rId3" Type="http://schemas.openxmlformats.org/officeDocument/2006/relationships/hyperlink" Target="https://assets.publishing.service.gov.uk/media/5a79f82c40f0b66a2fbfef2d/DFE-RR156.pdf" TargetMode="External"/><Relationship Id="rId7" Type="http://schemas.openxmlformats.org/officeDocument/2006/relationships/image" Target="../media/image5.jpe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styn.llyw.cymru/adnoddau-gwella/ysgolion-cymunedol-teuluoedd-a-chymunedau-wrth-wraidd-bywyd-ysgol/" TargetMode="External"/><Relationship Id="rId11" Type="http://schemas.openxmlformats.org/officeDocument/2006/relationships/hyperlink" Target="https://www.peeple.org.uk/sites/www.peeple.org.uk/files/HLE_mattersdoc_1.pdf" TargetMode="External"/><Relationship Id="rId5" Type="http://schemas.openxmlformats.org/officeDocument/2006/relationships/image" Target="../media/image9.png"/><Relationship Id="rId10" Type="http://schemas.openxmlformats.org/officeDocument/2006/relationships/image" Target="../media/image17.png"/><Relationship Id="rId4" Type="http://schemas.openxmlformats.org/officeDocument/2006/relationships/image" Target="../media/image15.png"/><Relationship Id="rId9" Type="http://schemas.openxmlformats.org/officeDocument/2006/relationships/image" Target="../media/image1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9A0C28A-248D-C9C5-268D-A53696B03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EE33A7-F235-FE36-C2EE-31C29005A29E}"/>
              </a:ext>
            </a:extLst>
          </p:cNvPr>
          <p:cNvSpPr txBox="1"/>
          <p:nvPr/>
        </p:nvSpPr>
        <p:spPr>
          <a:xfrm>
            <a:off x="323079" y="1362483"/>
            <a:ext cx="525475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schemeClr val="bg1"/>
                </a:solidFill>
                <a:cs typeface="Calibri"/>
              </a:rPr>
              <a:t>ECAD4018C – Sesiwn 2</a:t>
            </a:r>
          </a:p>
          <a:p>
            <a:pPr>
              <a:defRPr/>
            </a:pPr>
            <a:endParaRPr lang="cy-GB" sz="2800" b="1" dirty="0">
              <a:solidFill>
                <a:schemeClr val="bg1"/>
              </a:solidFill>
              <a:cs typeface="Calibri"/>
            </a:endParaRPr>
          </a:p>
          <a:p>
            <a:pPr>
              <a:defRPr/>
            </a:pPr>
            <a:r>
              <a:rPr lang="cy-GB" sz="2800" b="1" dirty="0">
                <a:solidFill>
                  <a:schemeClr val="bg1"/>
                </a:solidFill>
                <a:cs typeface="Calibri"/>
              </a:rPr>
              <a:t>Ymgysylltu â rhieni a gofalwyr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3E3C16-C435-C8C8-3AD9-E4AF1792994E}"/>
              </a:ext>
            </a:extLst>
          </p:cNvPr>
          <p:cNvSpPr txBox="1"/>
          <p:nvPr/>
        </p:nvSpPr>
        <p:spPr>
          <a:xfrm>
            <a:off x="323079" y="3520440"/>
            <a:ext cx="546507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>
                <a:solidFill>
                  <a:srgbClr val="E1BC4C"/>
                </a:solidFill>
                <a:cs typeface="Calibri"/>
              </a:rPr>
              <a:t>ECAD4018 – Session 4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800" b="1" dirty="0">
              <a:solidFill>
                <a:srgbClr val="E1BC4C"/>
              </a:solidFill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>
                <a:solidFill>
                  <a:srgbClr val="E1BC4C"/>
                </a:solidFill>
                <a:cs typeface="Calibri"/>
              </a:rPr>
              <a:t>Engaging Parents and Carers</a:t>
            </a:r>
          </a:p>
        </p:txBody>
      </p:sp>
      <p:pic>
        <p:nvPicPr>
          <p:cNvPr id="10" name="Picture 9" descr="A logo for a company&#10;&#10;Description automatically generated">
            <a:extLst>
              <a:ext uri="{FF2B5EF4-FFF2-40B4-BE49-F238E27FC236}">
                <a16:creationId xmlns:a16="http://schemas.microsoft.com/office/drawing/2014/main" id="{BDCE53C3-8758-3AA6-6FFD-23CF40C46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140480-4D50-0EC2-91C7-C3978DA158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214"/>
          <a:stretch/>
        </p:blipFill>
        <p:spPr>
          <a:xfrm>
            <a:off x="6095883" y="-1"/>
            <a:ext cx="6554116" cy="691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59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32E428-2EDE-0F27-5F76-BED0C3D4BB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F2FDD2BD-D5F6-B984-360E-93643C072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Cloud 2">
            <a:extLst>
              <a:ext uri="{FF2B5EF4-FFF2-40B4-BE49-F238E27FC236}">
                <a16:creationId xmlns:a16="http://schemas.microsoft.com/office/drawing/2014/main" id="{9159FA21-45BF-F303-3065-81431BDB61A4}"/>
              </a:ext>
            </a:extLst>
          </p:cNvPr>
          <p:cNvSpPr/>
          <p:nvPr/>
        </p:nvSpPr>
        <p:spPr>
          <a:xfrm>
            <a:off x="2022445" y="792480"/>
            <a:ext cx="8366155" cy="4101254"/>
          </a:xfrm>
          <a:prstGeom prst="cloud">
            <a:avLst/>
          </a:prstGeom>
          <a:solidFill>
            <a:srgbClr val="004F9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30A7A0-8993-3359-8887-B2FF455CE172}"/>
              </a:ext>
            </a:extLst>
          </p:cNvPr>
          <p:cNvSpPr txBox="1"/>
          <p:nvPr/>
        </p:nvSpPr>
        <p:spPr>
          <a:xfrm>
            <a:off x="245533" y="313267"/>
            <a:ext cx="298026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400" b="1" dirty="0">
                <a:solidFill>
                  <a:srgbClr val="0070C0"/>
                </a:solidFill>
              </a:rPr>
              <a:t>Trafodwch...</a:t>
            </a:r>
            <a:endParaRPr lang="en-GB" sz="3400" b="1" dirty="0">
              <a:solidFill>
                <a:srgbClr val="0070C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5A90A2-38E9-DF24-1A55-487ED2362A0D}"/>
              </a:ext>
            </a:extLst>
          </p:cNvPr>
          <p:cNvSpPr txBox="1"/>
          <p:nvPr/>
        </p:nvSpPr>
        <p:spPr>
          <a:xfrm>
            <a:off x="9364133" y="398058"/>
            <a:ext cx="298026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400" b="1" dirty="0" err="1"/>
              <a:t>Discuss</a:t>
            </a:r>
            <a:r>
              <a:rPr lang="cy-GB" sz="3400" b="1" dirty="0"/>
              <a:t>...</a:t>
            </a:r>
            <a:endParaRPr lang="en-GB" sz="3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B0911E-B79A-BB2A-1823-8933B251EAB9}"/>
              </a:ext>
            </a:extLst>
          </p:cNvPr>
          <p:cNvSpPr txBox="1"/>
          <p:nvPr/>
        </p:nvSpPr>
        <p:spPr>
          <a:xfrm>
            <a:off x="3225800" y="1676400"/>
            <a:ext cx="62992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000" dirty="0">
                <a:solidFill>
                  <a:schemeClr val="bg1"/>
                </a:solidFill>
              </a:rPr>
              <a:t>Pam mae ysgolion yn ymgysylltu â rhieni a gofalwyr?</a:t>
            </a:r>
          </a:p>
          <a:p>
            <a:endParaRPr lang="cy-GB" sz="3000" dirty="0"/>
          </a:p>
          <a:p>
            <a:r>
              <a:rPr lang="cy-GB" sz="3000" dirty="0" err="1">
                <a:solidFill>
                  <a:srgbClr val="F7ED71"/>
                </a:solidFill>
              </a:rPr>
              <a:t>Why</a:t>
            </a:r>
            <a:r>
              <a:rPr lang="cy-GB" sz="3000" dirty="0">
                <a:solidFill>
                  <a:srgbClr val="F7ED71"/>
                </a:solidFill>
              </a:rPr>
              <a:t> do </a:t>
            </a:r>
            <a:r>
              <a:rPr lang="cy-GB" sz="3000" dirty="0" err="1">
                <a:solidFill>
                  <a:srgbClr val="F7ED71"/>
                </a:solidFill>
              </a:rPr>
              <a:t>schools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engage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with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parents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and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carers</a:t>
            </a:r>
            <a:r>
              <a:rPr lang="cy-GB" sz="3000" dirty="0">
                <a:solidFill>
                  <a:srgbClr val="F7ED71"/>
                </a:solidFill>
              </a:rPr>
              <a:t>?</a:t>
            </a:r>
            <a:endParaRPr lang="en-GB" sz="3000" dirty="0">
              <a:solidFill>
                <a:srgbClr val="F7ED7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962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B9C1D2-FBBB-BDDA-DF56-6BC073478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50532054-0830-F01D-50DF-F4A5EE5188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EA8449-FFDA-C49F-417A-1323C672E84C}"/>
              </a:ext>
            </a:extLst>
          </p:cNvPr>
          <p:cNvSpPr txBox="1"/>
          <p:nvPr/>
        </p:nvSpPr>
        <p:spPr>
          <a:xfrm>
            <a:off x="268818" y="297934"/>
            <a:ext cx="548428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>
                <a:solidFill>
                  <a:srgbClr val="0070C0"/>
                </a:solidFill>
                <a:latin typeface="+mj-lt"/>
              </a:rPr>
              <a:t>Pam mae ysgolion yn ymgysylltu â rhieni a gofalwyr?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54B24C-767F-A688-6983-469B56C065F5}"/>
              </a:ext>
            </a:extLst>
          </p:cNvPr>
          <p:cNvSpPr txBox="1"/>
          <p:nvPr/>
        </p:nvSpPr>
        <p:spPr>
          <a:xfrm>
            <a:off x="6092030" y="297934"/>
            <a:ext cx="548428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 err="1">
                <a:latin typeface="+mj-lt"/>
              </a:rPr>
              <a:t>Why</a:t>
            </a:r>
            <a:r>
              <a:rPr lang="cy-GB" sz="2000" b="1" dirty="0">
                <a:latin typeface="+mj-lt"/>
              </a:rPr>
              <a:t> do </a:t>
            </a:r>
            <a:r>
              <a:rPr lang="cy-GB" sz="2000" b="1" dirty="0" err="1">
                <a:latin typeface="+mj-lt"/>
              </a:rPr>
              <a:t>schools</a:t>
            </a:r>
            <a:r>
              <a:rPr lang="cy-GB" sz="2000" b="1" dirty="0">
                <a:latin typeface="+mj-lt"/>
              </a:rPr>
              <a:t> </a:t>
            </a:r>
            <a:r>
              <a:rPr lang="cy-GB" sz="2000" b="1" dirty="0" err="1">
                <a:latin typeface="+mj-lt"/>
              </a:rPr>
              <a:t>engage</a:t>
            </a:r>
            <a:r>
              <a:rPr lang="cy-GB" sz="2000" b="1" dirty="0">
                <a:latin typeface="+mj-lt"/>
              </a:rPr>
              <a:t> </a:t>
            </a:r>
            <a:r>
              <a:rPr lang="cy-GB" sz="2000" b="1" dirty="0" err="1">
                <a:latin typeface="+mj-lt"/>
              </a:rPr>
              <a:t>with</a:t>
            </a:r>
            <a:r>
              <a:rPr lang="cy-GB" sz="2000" b="1" dirty="0">
                <a:latin typeface="+mj-lt"/>
              </a:rPr>
              <a:t> </a:t>
            </a:r>
            <a:r>
              <a:rPr lang="cy-GB" sz="2000" b="1" dirty="0" err="1">
                <a:latin typeface="+mj-lt"/>
              </a:rPr>
              <a:t>families</a:t>
            </a:r>
            <a:r>
              <a:rPr lang="cy-GB" sz="2000" b="1" dirty="0">
                <a:latin typeface="+mj-lt"/>
              </a:rPr>
              <a:t> </a:t>
            </a:r>
            <a:r>
              <a:rPr lang="cy-GB" sz="2000" b="1" dirty="0" err="1">
                <a:latin typeface="+mj-lt"/>
              </a:rPr>
              <a:t>and</a:t>
            </a:r>
            <a:r>
              <a:rPr lang="cy-GB" sz="2000" b="1" dirty="0">
                <a:latin typeface="+mj-lt"/>
              </a:rPr>
              <a:t> </a:t>
            </a:r>
            <a:r>
              <a:rPr lang="cy-GB" sz="2000" b="1" dirty="0" err="1">
                <a:latin typeface="+mj-lt"/>
              </a:rPr>
              <a:t>carers</a:t>
            </a:r>
            <a:r>
              <a:rPr lang="cy-GB" sz="2000" b="1" dirty="0">
                <a:latin typeface="+mj-lt"/>
              </a:rPr>
              <a:t>?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CA51C004-C807-6EB9-429E-6548756A40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8267" y="955652"/>
            <a:ext cx="5894915" cy="430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Improves pupils’ academic achievement and progress through consistent support at home and school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Strengthens communication between school and home, ensuring everyone is informed and aligned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Supports pupils’ wellbeing by creating a consistent, supportive environment around the child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Helps teachers better understand each child’s background, needs, and circumstances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Encourages positive attitudes towards learning and school among pupils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Identifies and addresses barriers to learning early 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DEDF24D8-B01D-0C71-BF15-8BADE68510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470" y="651877"/>
            <a:ext cx="5894915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+mj-lt"/>
            </a:endParaRPr>
          </a:p>
          <a:p>
            <a:pPr>
              <a:lnSpc>
                <a:spcPts val="2700"/>
              </a:lnSpc>
            </a:pPr>
            <a:endParaRPr lang="en-US" sz="160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lnSpc>
                <a:spcPts val="2700"/>
              </a:lnSpc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rgbClr val="0070C0"/>
                </a:solidFill>
                <a:latin typeface="+mj-lt"/>
              </a:rPr>
              <a:t>Yn gwella cyflawniad academaidd a chynnydd disgyblion trwy gefnogaeth gyson gartref ac yn yr ysgol</a:t>
            </a:r>
          </a:p>
          <a:p>
            <a:pPr marL="285750" indent="-285750">
              <a:lnSpc>
                <a:spcPts val="2700"/>
              </a:lnSpc>
              <a:buFont typeface="Arial" panose="020B0604020202020204" pitchFamily="34" charset="0"/>
              <a:buChar char="•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Yn cryfhau cyfathrebu rhwng yr ysgol a'r cartref, gan sicrhau bod pawb yn wybodus ac yn cyd-fynd</a:t>
            </a:r>
          </a:p>
          <a:p>
            <a:pPr marL="285750" indent="-285750">
              <a:lnSpc>
                <a:spcPts val="2700"/>
              </a:lnSpc>
              <a:buFont typeface="Arial" panose="020B0604020202020204" pitchFamily="34" charset="0"/>
              <a:buChar char="•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Yn cefnogi lles disgyblion trwy greu amgylchedd cyson a chefnogol o amgylch y plentyn</a:t>
            </a:r>
          </a:p>
          <a:p>
            <a:pPr marL="285750" indent="-285750">
              <a:lnSpc>
                <a:spcPts val="2700"/>
              </a:lnSpc>
              <a:buFont typeface="Arial" panose="020B0604020202020204" pitchFamily="34" charset="0"/>
              <a:buChar char="•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Yn helpu athrawon i ddeall cefndir, anghenion ac amgylchiadau pob plentyn yn well</a:t>
            </a:r>
          </a:p>
          <a:p>
            <a:pPr marL="285750" indent="-285750">
              <a:lnSpc>
                <a:spcPts val="2700"/>
              </a:lnSpc>
              <a:buFont typeface="Arial" panose="020B0604020202020204" pitchFamily="34" charset="0"/>
              <a:buChar char="•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Yn annog agweddau cadarnhaol tuag at ddysgu ac ysgol ymhlith disgyblion</a:t>
            </a:r>
          </a:p>
          <a:p>
            <a:pPr marL="285750" indent="-285750">
              <a:lnSpc>
                <a:spcPts val="2700"/>
              </a:lnSpc>
              <a:buFont typeface="Arial" panose="020B0604020202020204" pitchFamily="34" charset="0"/>
              <a:buChar char="•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Yn nodi ac yn mynd i'r afael â rhwystrau i ddysgu'n gynnar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043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847994-7CEE-15F0-CCB5-E0FA1B3E7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296A2ABE-9D9D-4B80-590A-3F746B2691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Cloud 2">
            <a:extLst>
              <a:ext uri="{FF2B5EF4-FFF2-40B4-BE49-F238E27FC236}">
                <a16:creationId xmlns:a16="http://schemas.microsoft.com/office/drawing/2014/main" id="{72A27C6C-E368-920D-76F7-DE79C06ADCF1}"/>
              </a:ext>
            </a:extLst>
          </p:cNvPr>
          <p:cNvSpPr/>
          <p:nvPr/>
        </p:nvSpPr>
        <p:spPr>
          <a:xfrm>
            <a:off x="2022445" y="792480"/>
            <a:ext cx="8366155" cy="4101254"/>
          </a:xfrm>
          <a:prstGeom prst="cloud">
            <a:avLst/>
          </a:prstGeom>
          <a:solidFill>
            <a:srgbClr val="004F9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21013F-E0A4-512D-829E-C6A964D9F3D7}"/>
              </a:ext>
            </a:extLst>
          </p:cNvPr>
          <p:cNvSpPr txBox="1"/>
          <p:nvPr/>
        </p:nvSpPr>
        <p:spPr>
          <a:xfrm>
            <a:off x="245533" y="313267"/>
            <a:ext cx="298026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400" b="1" dirty="0">
                <a:solidFill>
                  <a:srgbClr val="0070C0"/>
                </a:solidFill>
              </a:rPr>
              <a:t>Trafodwch...</a:t>
            </a:r>
            <a:endParaRPr lang="en-GB" sz="3400" b="1" dirty="0">
              <a:solidFill>
                <a:srgbClr val="0070C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350F7A-BD5A-482E-6B19-AE0D8D62DD8F}"/>
              </a:ext>
            </a:extLst>
          </p:cNvPr>
          <p:cNvSpPr txBox="1"/>
          <p:nvPr/>
        </p:nvSpPr>
        <p:spPr>
          <a:xfrm>
            <a:off x="9364133" y="398058"/>
            <a:ext cx="298026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400" b="1" dirty="0" err="1"/>
              <a:t>Discuss</a:t>
            </a:r>
            <a:r>
              <a:rPr lang="cy-GB" sz="3400" b="1" dirty="0"/>
              <a:t>...</a:t>
            </a:r>
            <a:endParaRPr lang="en-GB" sz="3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2F83DE-4DA0-9B5E-6E74-AF7F50626F6C}"/>
              </a:ext>
            </a:extLst>
          </p:cNvPr>
          <p:cNvSpPr txBox="1"/>
          <p:nvPr/>
        </p:nvSpPr>
        <p:spPr>
          <a:xfrm>
            <a:off x="3225800" y="1676400"/>
            <a:ext cx="62992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000" b="1" dirty="0">
                <a:solidFill>
                  <a:schemeClr val="bg1"/>
                </a:solidFill>
              </a:rPr>
              <a:t>Sut</a:t>
            </a:r>
            <a:r>
              <a:rPr lang="cy-GB" sz="3000" dirty="0">
                <a:solidFill>
                  <a:schemeClr val="bg1"/>
                </a:solidFill>
              </a:rPr>
              <a:t> mae ysgolion yn ymgysylltu â rhieni a gofalwyr?</a:t>
            </a:r>
          </a:p>
          <a:p>
            <a:endParaRPr lang="cy-GB" sz="3000" dirty="0"/>
          </a:p>
          <a:p>
            <a:r>
              <a:rPr lang="cy-GB" sz="3000" b="1" dirty="0" err="1">
                <a:solidFill>
                  <a:srgbClr val="F7ED71"/>
                </a:solidFill>
              </a:rPr>
              <a:t>How</a:t>
            </a:r>
            <a:r>
              <a:rPr lang="cy-GB" sz="3000" dirty="0">
                <a:solidFill>
                  <a:srgbClr val="F7ED71"/>
                </a:solidFill>
              </a:rPr>
              <a:t> do </a:t>
            </a:r>
            <a:r>
              <a:rPr lang="cy-GB" sz="3000" dirty="0" err="1">
                <a:solidFill>
                  <a:srgbClr val="F7ED71"/>
                </a:solidFill>
              </a:rPr>
              <a:t>schools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engage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with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parents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and</a:t>
            </a:r>
            <a:r>
              <a:rPr lang="cy-GB" sz="3000" dirty="0">
                <a:solidFill>
                  <a:srgbClr val="F7ED71"/>
                </a:solidFill>
              </a:rPr>
              <a:t> </a:t>
            </a:r>
            <a:r>
              <a:rPr lang="cy-GB" sz="3000" dirty="0" err="1">
                <a:solidFill>
                  <a:srgbClr val="F7ED71"/>
                </a:solidFill>
              </a:rPr>
              <a:t>carers</a:t>
            </a:r>
            <a:r>
              <a:rPr lang="cy-GB" sz="3000" dirty="0">
                <a:solidFill>
                  <a:srgbClr val="F7ED71"/>
                </a:solidFill>
              </a:rPr>
              <a:t>?</a:t>
            </a:r>
            <a:endParaRPr lang="en-GB" sz="3000" dirty="0">
              <a:solidFill>
                <a:srgbClr val="F7ED7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09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EFDB27-F0FF-C285-5B87-B7B87E3889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F589012E-4F8A-746B-455D-54820DBB85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59268D7-C063-48BF-5571-1D7125BD0445}"/>
              </a:ext>
            </a:extLst>
          </p:cNvPr>
          <p:cNvSpPr txBox="1"/>
          <p:nvPr/>
        </p:nvSpPr>
        <p:spPr>
          <a:xfrm>
            <a:off x="389467" y="457200"/>
            <a:ext cx="51731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solidFill>
                  <a:srgbClr val="0070C0"/>
                </a:solidFill>
              </a:rPr>
              <a:t>Sut mae ysgolion yn ymgysylltu á rhieni a gofalwyr?</a:t>
            </a:r>
            <a:endParaRPr lang="en-GB" sz="2000" b="1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558A9D-897B-4107-6BC9-D62E7876262F}"/>
              </a:ext>
            </a:extLst>
          </p:cNvPr>
          <p:cNvSpPr txBox="1"/>
          <p:nvPr/>
        </p:nvSpPr>
        <p:spPr>
          <a:xfrm>
            <a:off x="6206067" y="381000"/>
            <a:ext cx="51731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 err="1"/>
              <a:t>How</a:t>
            </a:r>
            <a:r>
              <a:rPr lang="cy-GB" sz="2000" b="1" dirty="0"/>
              <a:t> do </a:t>
            </a:r>
            <a:r>
              <a:rPr lang="cy-GB" sz="2000" b="1" dirty="0" err="1"/>
              <a:t>schools</a:t>
            </a:r>
            <a:r>
              <a:rPr lang="cy-GB" sz="2000" b="1" dirty="0"/>
              <a:t> </a:t>
            </a:r>
            <a:r>
              <a:rPr lang="cy-GB" sz="2000" b="1" dirty="0" err="1"/>
              <a:t>engage</a:t>
            </a:r>
            <a:r>
              <a:rPr lang="cy-GB" sz="2000" b="1" dirty="0"/>
              <a:t> </a:t>
            </a:r>
            <a:r>
              <a:rPr lang="cy-GB" sz="2000" b="1" dirty="0" err="1"/>
              <a:t>with</a:t>
            </a:r>
            <a:r>
              <a:rPr lang="cy-GB" sz="2000" b="1" dirty="0"/>
              <a:t> </a:t>
            </a:r>
            <a:r>
              <a:rPr lang="cy-GB" sz="2000" b="1" dirty="0" err="1"/>
              <a:t>parents</a:t>
            </a:r>
            <a:r>
              <a:rPr lang="cy-GB" sz="2000" b="1" dirty="0"/>
              <a:t> </a:t>
            </a:r>
            <a:r>
              <a:rPr lang="cy-GB" sz="2000" b="1" dirty="0" err="1"/>
              <a:t>and</a:t>
            </a:r>
            <a:r>
              <a:rPr lang="cy-GB" sz="2000" b="1" dirty="0"/>
              <a:t> </a:t>
            </a:r>
            <a:r>
              <a:rPr lang="cy-GB" sz="2000" b="1" dirty="0" err="1"/>
              <a:t>carers</a:t>
            </a:r>
            <a:r>
              <a:rPr lang="cy-GB" sz="2000" b="1" dirty="0"/>
              <a:t>?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1CD401-771C-ADF5-150B-5155E5B4BF37}"/>
              </a:ext>
            </a:extLst>
          </p:cNvPr>
          <p:cNvSpPr txBox="1"/>
          <p:nvPr/>
        </p:nvSpPr>
        <p:spPr>
          <a:xfrm>
            <a:off x="6299200" y="1165086"/>
            <a:ext cx="568113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50" dirty="0">
                <a:latin typeface="+mj-lt"/>
              </a:rPr>
              <a:t>Build </a:t>
            </a:r>
            <a:r>
              <a:rPr lang="en-US" altLang="en-US" sz="1750" b="1" dirty="0">
                <a:latin typeface="+mj-lt"/>
              </a:rPr>
              <a:t>positive relationships early</a:t>
            </a:r>
            <a:r>
              <a:rPr lang="en-US" altLang="en-US" sz="1750" dirty="0">
                <a:latin typeface="+mj-lt"/>
              </a:rPr>
              <a:t> by welcoming parents and carers from the start (e.g. induction meetings, informal chats)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750" dirty="0">
              <a:latin typeface="+mj-l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50" dirty="0">
                <a:latin typeface="+mj-lt"/>
              </a:rPr>
              <a:t>Use </a:t>
            </a:r>
            <a:r>
              <a:rPr lang="en-US" altLang="en-US" sz="1750" b="1" dirty="0">
                <a:latin typeface="+mj-lt"/>
              </a:rPr>
              <a:t>clear, regular communication</a:t>
            </a:r>
            <a:r>
              <a:rPr lang="en-US" altLang="en-US" sz="1750" dirty="0">
                <a:latin typeface="+mj-lt"/>
              </a:rPr>
              <a:t> (texts, emails, apps, newsletters, phone calls) to keep families informed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750" dirty="0">
              <a:latin typeface="+mj-l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50" dirty="0">
                <a:latin typeface="+mj-lt"/>
              </a:rPr>
              <a:t>Offer </a:t>
            </a:r>
            <a:r>
              <a:rPr lang="en-US" altLang="en-US" sz="1750" b="1" dirty="0">
                <a:latin typeface="+mj-lt"/>
              </a:rPr>
              <a:t>two-way communication</a:t>
            </a:r>
            <a:r>
              <a:rPr lang="en-US" altLang="en-US" sz="1750" dirty="0">
                <a:latin typeface="+mj-lt"/>
              </a:rPr>
              <a:t>, giving parents opportunities to share views, ask questions, and provide feedback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750" dirty="0">
              <a:latin typeface="+mj-l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50" dirty="0">
                <a:latin typeface="+mj-lt"/>
              </a:rPr>
              <a:t>Be </a:t>
            </a:r>
            <a:r>
              <a:rPr lang="en-US" altLang="en-US" sz="1750" b="1" dirty="0">
                <a:latin typeface="+mj-lt"/>
              </a:rPr>
              <a:t>flexible and inclusive</a:t>
            </a:r>
            <a:r>
              <a:rPr lang="en-US" altLang="en-US" sz="1750" dirty="0">
                <a:latin typeface="+mj-lt"/>
              </a:rPr>
              <a:t> (e.g. different meeting times, online options, translation support if needed)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750" dirty="0">
              <a:latin typeface="+mj-l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750" dirty="0" err="1">
                <a:latin typeface="+mj-lt"/>
              </a:rPr>
              <a:t>Personalise</a:t>
            </a:r>
            <a:r>
              <a:rPr lang="en-US" altLang="en-US" sz="1750" dirty="0">
                <a:latin typeface="+mj-lt"/>
              </a:rPr>
              <a:t> contact by </a:t>
            </a:r>
            <a:r>
              <a:rPr lang="en-US" altLang="en-US" sz="1750" b="1" dirty="0">
                <a:latin typeface="+mj-lt"/>
              </a:rPr>
              <a:t>understanding family preferences</a:t>
            </a:r>
            <a:r>
              <a:rPr lang="en-US" altLang="en-US" sz="1750" dirty="0">
                <a:latin typeface="+mj-lt"/>
              </a:rPr>
              <a:t> and who the key carers are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9D0E2D-E0FB-4BD1-DD7D-167CDB6E3834}"/>
              </a:ext>
            </a:extLst>
          </p:cNvPr>
          <p:cNvSpPr txBox="1"/>
          <p:nvPr/>
        </p:nvSpPr>
        <p:spPr>
          <a:xfrm>
            <a:off x="76199" y="1289953"/>
            <a:ext cx="568113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50" dirty="0">
                <a:solidFill>
                  <a:srgbClr val="0070C0"/>
                </a:solidFill>
                <a:latin typeface="+mj-lt"/>
              </a:rPr>
              <a:t>Adeiladu </a:t>
            </a:r>
            <a:r>
              <a:rPr lang="cy-GB" sz="1650" b="1" dirty="0">
                <a:solidFill>
                  <a:srgbClr val="0070C0"/>
                </a:solidFill>
                <a:latin typeface="+mj-lt"/>
              </a:rPr>
              <a:t>perthnasoedd cadarnhaol yn gynnar </a:t>
            </a:r>
            <a:r>
              <a:rPr lang="cy-GB" sz="1650" dirty="0">
                <a:solidFill>
                  <a:srgbClr val="0070C0"/>
                </a:solidFill>
                <a:latin typeface="+mj-lt"/>
              </a:rPr>
              <a:t>drwy groesawu rhieni a gofalwyr o'r cychwyn cyntaf (e.e. cyfarfodydd sefydlu, sgyrsiau anffurfiol)</a:t>
            </a:r>
          </a:p>
          <a:p>
            <a:endParaRPr lang="cy-GB" sz="165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50" dirty="0">
                <a:solidFill>
                  <a:srgbClr val="0070C0"/>
                </a:solidFill>
                <a:latin typeface="+mj-lt"/>
              </a:rPr>
              <a:t>Defnyddio </a:t>
            </a:r>
            <a:r>
              <a:rPr lang="cy-GB" sz="1650" b="1" dirty="0">
                <a:solidFill>
                  <a:srgbClr val="0070C0"/>
                </a:solidFill>
                <a:latin typeface="+mj-lt"/>
              </a:rPr>
              <a:t>cyfathrebu clir, rheolaidd </a:t>
            </a:r>
            <a:r>
              <a:rPr lang="cy-GB" sz="1650" dirty="0">
                <a:solidFill>
                  <a:srgbClr val="0070C0"/>
                </a:solidFill>
                <a:latin typeface="+mj-lt"/>
              </a:rPr>
              <a:t>(negeseuon testun, e-byst, </a:t>
            </a:r>
            <a:r>
              <a:rPr lang="cy-GB" sz="1650" dirty="0" err="1">
                <a:solidFill>
                  <a:srgbClr val="0070C0"/>
                </a:solidFill>
                <a:latin typeface="+mj-lt"/>
              </a:rPr>
              <a:t>apiau</a:t>
            </a:r>
            <a:r>
              <a:rPr lang="cy-GB" sz="1650" dirty="0">
                <a:solidFill>
                  <a:srgbClr val="0070C0"/>
                </a:solidFill>
                <a:latin typeface="+mj-lt"/>
              </a:rPr>
              <a:t>, cylchlythyrau, galwadau ffôn) i gadw teuluoedd yn wybodus</a:t>
            </a:r>
          </a:p>
          <a:p>
            <a:endParaRPr lang="cy-GB" sz="165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50" dirty="0">
                <a:solidFill>
                  <a:srgbClr val="0070C0"/>
                </a:solidFill>
                <a:latin typeface="+mj-lt"/>
              </a:rPr>
              <a:t>Cynnig </a:t>
            </a:r>
            <a:r>
              <a:rPr lang="cy-GB" sz="1650" b="1" dirty="0">
                <a:solidFill>
                  <a:srgbClr val="0070C0"/>
                </a:solidFill>
                <a:latin typeface="+mj-lt"/>
              </a:rPr>
              <a:t>cyfathrebu dwyffordd</a:t>
            </a:r>
            <a:r>
              <a:rPr lang="cy-GB" sz="1650" dirty="0">
                <a:solidFill>
                  <a:srgbClr val="0070C0"/>
                </a:solidFill>
                <a:latin typeface="+mj-lt"/>
              </a:rPr>
              <a:t>, gan roi cyfleoedd i rieni rannu barn, gofyn cwestiynau, a rhoi adborth</a:t>
            </a:r>
          </a:p>
          <a:p>
            <a:endParaRPr lang="cy-GB" sz="165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50" dirty="0">
                <a:solidFill>
                  <a:srgbClr val="0070C0"/>
                </a:solidFill>
                <a:latin typeface="+mj-lt"/>
              </a:rPr>
              <a:t>Bod yn </a:t>
            </a:r>
            <a:r>
              <a:rPr lang="cy-GB" sz="1650" b="1" dirty="0">
                <a:solidFill>
                  <a:srgbClr val="0070C0"/>
                </a:solidFill>
                <a:latin typeface="+mj-lt"/>
              </a:rPr>
              <a:t>hyblyg ac yn gynhwysol </a:t>
            </a:r>
            <a:r>
              <a:rPr lang="cy-GB" sz="1650" dirty="0">
                <a:solidFill>
                  <a:srgbClr val="0070C0"/>
                </a:solidFill>
                <a:latin typeface="+mj-lt"/>
              </a:rPr>
              <a:t>(e.e. amseroedd cyfarfodydd gwahanol, opsiynau ar-lein, cymorth cyfieithu os oes angen)</a:t>
            </a:r>
          </a:p>
          <a:p>
            <a:endParaRPr lang="cy-GB" sz="165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50" dirty="0">
                <a:solidFill>
                  <a:srgbClr val="0070C0"/>
                </a:solidFill>
                <a:latin typeface="+mj-lt"/>
              </a:rPr>
              <a:t>Personoli cyswllt drwy </a:t>
            </a:r>
            <a:r>
              <a:rPr lang="cy-GB" sz="1650" b="1" dirty="0">
                <a:solidFill>
                  <a:srgbClr val="0070C0"/>
                </a:solidFill>
                <a:latin typeface="+mj-lt"/>
              </a:rPr>
              <a:t>ddeall dewisiadau teuluol </a:t>
            </a:r>
            <a:r>
              <a:rPr lang="cy-GB" sz="1650" dirty="0">
                <a:solidFill>
                  <a:srgbClr val="0070C0"/>
                </a:solidFill>
                <a:latin typeface="+mj-lt"/>
              </a:rPr>
              <a:t>a phwy yw'r gofalwyr allweddol</a:t>
            </a:r>
          </a:p>
        </p:txBody>
      </p:sp>
    </p:spTree>
    <p:extLst>
      <p:ext uri="{BB962C8B-B14F-4D97-AF65-F5344CB8AC3E}">
        <p14:creationId xmlns:p14="http://schemas.microsoft.com/office/powerpoint/2010/main" val="3693284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B4A214-D341-890E-DDC5-4C545C632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2D06B04B-2F23-F1BF-B537-69AAAFE6E9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0B17F16-7C33-DB9D-6290-0CB5391C5F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80" y="1667932"/>
            <a:ext cx="2400035" cy="3386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3B7B8C-D842-4EF9-93A6-EBB645F092C3}"/>
              </a:ext>
            </a:extLst>
          </p:cNvPr>
          <p:cNvSpPr>
            <a:spLocks noGrp="1"/>
          </p:cNvSpPr>
          <p:nvPr/>
        </p:nvSpPr>
        <p:spPr>
          <a:xfrm>
            <a:off x="3335288" y="2008843"/>
            <a:ext cx="5173712" cy="26562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hlinkClick r:id="rId5"/>
              </a:rPr>
              <a:t>thema-3-croesawu-teuluoedd-i-ymgysylltu-a-r-ysgol-adnoddau-1-9.pdf</a:t>
            </a:r>
            <a:endParaRPr lang="en-GB" dirty="0"/>
          </a:p>
          <a:p>
            <a:r>
              <a:rPr lang="en-GB" dirty="0">
                <a:hlinkClick r:id="rId6"/>
              </a:rPr>
              <a:t>Family and community engagement toolkit: welcoming families to engage with the school | GOV.WALES</a:t>
            </a:r>
            <a:endParaRPr lang="en-GB" dirty="0"/>
          </a:p>
        </p:txBody>
      </p:sp>
      <p:pic>
        <p:nvPicPr>
          <p:cNvPr id="1028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9F078000-A77C-62FE-C0BA-9EAFAD846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2782" y="1664996"/>
            <a:ext cx="2400035" cy="334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737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B257CA-163F-23A0-09BC-F716A3FE0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7084D42B-04FC-1595-29EA-CFC116CBC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FF9280-6392-539F-567B-8008A6986CC8}"/>
              </a:ext>
            </a:extLst>
          </p:cNvPr>
          <p:cNvSpPr txBox="1"/>
          <p:nvPr/>
        </p:nvSpPr>
        <p:spPr>
          <a:xfrm>
            <a:off x="567267" y="182471"/>
            <a:ext cx="48937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b="1" dirty="0">
                <a:solidFill>
                  <a:srgbClr val="0070C0"/>
                </a:solidFill>
              </a:rPr>
              <a:t>Dod i adnabod eich teuluoedd...</a:t>
            </a:r>
            <a:endParaRPr lang="en-GB" sz="2200" b="1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5D71B9-3367-E202-40C3-5074AFA55895}"/>
              </a:ext>
            </a:extLst>
          </p:cNvPr>
          <p:cNvSpPr txBox="1"/>
          <p:nvPr/>
        </p:nvSpPr>
        <p:spPr>
          <a:xfrm>
            <a:off x="6947163" y="157909"/>
            <a:ext cx="48937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b="1" dirty="0" err="1"/>
              <a:t>How</a:t>
            </a:r>
            <a:r>
              <a:rPr lang="cy-GB" sz="2200" b="1" dirty="0"/>
              <a:t> to </a:t>
            </a:r>
            <a:r>
              <a:rPr lang="cy-GB" sz="2200" b="1" dirty="0" err="1"/>
              <a:t>get</a:t>
            </a:r>
            <a:r>
              <a:rPr lang="cy-GB" sz="2200" b="1" dirty="0"/>
              <a:t> to </a:t>
            </a:r>
            <a:r>
              <a:rPr lang="cy-GB" sz="2200" b="1" dirty="0" err="1"/>
              <a:t>know</a:t>
            </a:r>
            <a:r>
              <a:rPr lang="cy-GB" sz="2200" b="1" dirty="0"/>
              <a:t> </a:t>
            </a:r>
            <a:r>
              <a:rPr lang="cy-GB" sz="2200" b="1" dirty="0" err="1"/>
              <a:t>your</a:t>
            </a:r>
            <a:r>
              <a:rPr lang="cy-GB" sz="2200" b="1" dirty="0"/>
              <a:t> </a:t>
            </a:r>
            <a:r>
              <a:rPr lang="cy-GB" sz="2200" b="1" dirty="0" err="1"/>
              <a:t>families</a:t>
            </a:r>
            <a:r>
              <a:rPr lang="cy-GB" sz="2200" b="1" dirty="0"/>
              <a:t>...</a:t>
            </a:r>
            <a:endParaRPr lang="en-GB" sz="2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769C18-CDF7-FC5C-6A81-749C6818FD42}"/>
              </a:ext>
            </a:extLst>
          </p:cNvPr>
          <p:cNvSpPr txBox="1"/>
          <p:nvPr/>
        </p:nvSpPr>
        <p:spPr>
          <a:xfrm>
            <a:off x="101599" y="803420"/>
            <a:ext cx="5918199" cy="6232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rgbClr val="0070C0"/>
                </a:solidFill>
                <a:latin typeface="+mj-lt"/>
              </a:rPr>
              <a:t>Cydnabod bod pob teulu'n wahanol, felly mae deall eu hamgylchiadau unigol yn hanfodol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rgbClr val="0070C0"/>
                </a:solidFill>
                <a:latin typeface="+mj-lt"/>
              </a:rPr>
              <a:t>Dysgu sut mae teuluoedd yn cefnogi dysgu gartref ar hyn o bryd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rgbClr val="0070C0"/>
                </a:solidFill>
                <a:latin typeface="+mj-lt"/>
              </a:rPr>
              <a:t>Addasu dulliau cyfathrebu i gyd-fynd â dewisiadau'r teulu </a:t>
            </a:r>
          </a:p>
          <a:p>
            <a:endParaRPr lang="cy-GB" sz="160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rgbClr val="0070C0"/>
                </a:solidFill>
                <a:latin typeface="+mj-lt"/>
              </a:rPr>
              <a:t>Adnabod aelodau allweddol o'r teulu sy'n ymwneud â bywyd y plentyn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rgbClr val="0070C0"/>
                </a:solidFill>
                <a:latin typeface="+mj-lt"/>
              </a:rPr>
              <a:t>Archwiliwch yn sensitif rwystrau ymgysylltu (e.e. anawsterau ariannol, problemau iechyd neu anableddau, gwahaniaethau iaith)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rgbClr val="0070C0"/>
                </a:solidFill>
                <a:latin typeface="+mj-lt"/>
              </a:rPr>
              <a:t>Meithrin ymwybyddiaeth o gryfderau, sgiliau, a diddordebau teuluoedd y gallent gyfrannu at gymuned yr ysgol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solidFill>
                <a:srgbClr val="0070C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 err="1">
                <a:solidFill>
                  <a:srgbClr val="0070C0"/>
                </a:solidFill>
                <a:latin typeface="+mj-lt"/>
              </a:rPr>
              <a:t>Annogwch</a:t>
            </a:r>
            <a:r>
              <a:rPr lang="cy-GB" sz="1600" dirty="0">
                <a:solidFill>
                  <a:srgbClr val="0070C0"/>
                </a:solidFill>
                <a:latin typeface="+mj-lt"/>
              </a:rPr>
              <a:t> gyfranogiad teuluol drwy eu gwahodd i rannu sgiliau neu helpu gyda gweithgareddau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500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A38F15-6ED5-0C6E-65C9-3C8F458097D7}"/>
              </a:ext>
            </a:extLst>
          </p:cNvPr>
          <p:cNvSpPr txBox="1"/>
          <p:nvPr/>
        </p:nvSpPr>
        <p:spPr>
          <a:xfrm>
            <a:off x="6426200" y="684887"/>
            <a:ext cx="57658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>
                <a:latin typeface="+mj-lt"/>
              </a:rPr>
              <a:t>Recognise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families</a:t>
            </a:r>
            <a:r>
              <a:rPr lang="cy-GB" dirty="0">
                <a:latin typeface="+mj-lt"/>
              </a:rPr>
              <a:t>’ </a:t>
            </a:r>
            <a:r>
              <a:rPr lang="cy-GB" dirty="0" err="1">
                <a:latin typeface="+mj-lt"/>
              </a:rPr>
              <a:t>individual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circumstances</a:t>
            </a:r>
            <a:endParaRPr lang="cy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>
                <a:latin typeface="+mj-lt"/>
              </a:rPr>
              <a:t>Learn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how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families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currently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support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learning</a:t>
            </a:r>
            <a:r>
              <a:rPr lang="cy-GB" dirty="0">
                <a:latin typeface="+mj-lt"/>
              </a:rPr>
              <a:t> at </a:t>
            </a:r>
            <a:r>
              <a:rPr lang="cy-GB" dirty="0" err="1">
                <a:latin typeface="+mj-lt"/>
              </a:rPr>
              <a:t>home</a:t>
            </a:r>
            <a:endParaRPr lang="cy-GB" dirty="0">
              <a:latin typeface="+mj-lt"/>
            </a:endParaRPr>
          </a:p>
          <a:p>
            <a:endParaRPr lang="cy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>
                <a:latin typeface="+mj-lt"/>
              </a:rPr>
              <a:t>Adapt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communication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methods</a:t>
            </a:r>
            <a:r>
              <a:rPr lang="cy-GB" dirty="0">
                <a:latin typeface="+mj-lt"/>
              </a:rPr>
              <a:t> to suit </a:t>
            </a:r>
            <a:r>
              <a:rPr lang="cy-GB" dirty="0" err="1">
                <a:latin typeface="+mj-lt"/>
              </a:rPr>
              <a:t>family</a:t>
            </a:r>
            <a:r>
              <a:rPr lang="cy-GB" dirty="0">
                <a:latin typeface="+mj-lt"/>
              </a:rPr>
              <a:t> </a:t>
            </a:r>
            <a:r>
              <a:rPr lang="cy-GB" dirty="0" err="1">
                <a:latin typeface="+mj-lt"/>
              </a:rPr>
              <a:t>preferences</a:t>
            </a:r>
            <a:endParaRPr lang="cy-GB" dirty="0">
              <a:latin typeface="+mj-lt"/>
            </a:endParaRPr>
          </a:p>
          <a:p>
            <a:endParaRPr lang="cy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Identify the key family members involved in the child’s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Sensitively explore the potential barriers to engagement (</a:t>
            </a:r>
            <a:r>
              <a:rPr lang="en-GB" dirty="0" err="1">
                <a:latin typeface="+mj-lt"/>
              </a:rPr>
              <a:t>e.g</a:t>
            </a:r>
            <a:r>
              <a:rPr lang="en-GB" dirty="0">
                <a:latin typeface="+mj-lt"/>
              </a:rPr>
              <a:t> financial difficulties, health issues or disabilities, language differences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Build awareness of the families’ strengths, skills, and interests to contribute to school community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Encourage family involvement by inviting them to share skills or help with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736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9EA6C6-8740-E1F7-C5BB-E9FB2F3D7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5EE59E07-26DE-1D0C-4A86-8F211648FC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60FF40-5C0B-ACC0-B148-71ACBB48662E}"/>
              </a:ext>
            </a:extLst>
          </p:cNvPr>
          <p:cNvSpPr txBox="1"/>
          <p:nvPr/>
        </p:nvSpPr>
        <p:spPr>
          <a:xfrm>
            <a:off x="2607734" y="1645904"/>
            <a:ext cx="745913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“ Parental engagement interventions are more likely to be effective if they are informed by a comprehensive needs analysis and are targeted at particular groups of parents.” </a:t>
            </a:r>
          </a:p>
          <a:p>
            <a:endParaRPr lang="en-GB" sz="2800" dirty="0"/>
          </a:p>
          <a:p>
            <a:r>
              <a:rPr lang="en-GB" sz="2800" dirty="0"/>
              <a:t>Goodall a Vorhaus (2011) Review of Best Practice in Parental Engagement Practitioners Summary, Yr Adran </a:t>
            </a:r>
            <a:r>
              <a:rPr lang="en-GB" sz="2800" dirty="0" err="1"/>
              <a:t>Addysg</a:t>
            </a:r>
            <a:r>
              <a:rPr lang="en-GB" sz="2800" dirty="0"/>
              <a:t> (</a:t>
            </a:r>
            <a:r>
              <a:rPr lang="en-GB" sz="2800" dirty="0" err="1"/>
              <a:t>Lloegr</a:t>
            </a:r>
            <a:r>
              <a:rPr lang="en-GB" sz="2800" dirty="0"/>
              <a:t>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FE7275-28A2-1107-F847-32F83DDF16CF}"/>
              </a:ext>
            </a:extLst>
          </p:cNvPr>
          <p:cNvSpPr txBox="1"/>
          <p:nvPr/>
        </p:nvSpPr>
        <p:spPr>
          <a:xfrm>
            <a:off x="1016000" y="419128"/>
            <a:ext cx="298026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400" b="1" dirty="0">
                <a:solidFill>
                  <a:srgbClr val="0070C0"/>
                </a:solidFill>
              </a:rPr>
              <a:t>Trafodwch...</a:t>
            </a:r>
            <a:endParaRPr lang="en-GB" sz="3400" b="1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8A0FFF-F93B-1432-736B-CEB4B4964BAE}"/>
              </a:ext>
            </a:extLst>
          </p:cNvPr>
          <p:cNvSpPr txBox="1"/>
          <p:nvPr/>
        </p:nvSpPr>
        <p:spPr>
          <a:xfrm>
            <a:off x="8576733" y="423458"/>
            <a:ext cx="298026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400" b="1" dirty="0" err="1"/>
              <a:t>Discuss</a:t>
            </a:r>
            <a:r>
              <a:rPr lang="cy-GB" sz="3400" b="1" dirty="0"/>
              <a:t>...</a:t>
            </a:r>
            <a:endParaRPr lang="en-GB" sz="3400" b="1" dirty="0"/>
          </a:p>
        </p:txBody>
      </p:sp>
    </p:spTree>
    <p:extLst>
      <p:ext uri="{BB962C8B-B14F-4D97-AF65-F5344CB8AC3E}">
        <p14:creationId xmlns:p14="http://schemas.microsoft.com/office/powerpoint/2010/main" val="3770017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886C5E-BF87-01E9-3AAC-578A9BC200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66E94C-24E2-EB0A-7209-BABAE0F02AAD}"/>
              </a:ext>
            </a:extLst>
          </p:cNvPr>
          <p:cNvSpPr txBox="1"/>
          <p:nvPr/>
        </p:nvSpPr>
        <p:spPr>
          <a:xfrm>
            <a:off x="638881" y="457200"/>
            <a:ext cx="10909640" cy="1368614"/>
          </a:xfrm>
          <a:prstGeom prst="rect">
            <a:avLst/>
          </a:prstGeom>
          <a:solidFill>
            <a:srgbClr val="FFFFE5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Cydraddoldeb</a:t>
            </a:r>
            <a:r>
              <a:rPr lang="en-US" sz="4600" b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, </a:t>
            </a:r>
            <a:r>
              <a:rPr lang="en-US" sz="4600" b="1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tegwch</a:t>
            </a:r>
            <a:r>
              <a:rPr lang="en-US" sz="4600" b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en-US" sz="4600" b="1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phwysigrwydd</a:t>
            </a:r>
            <a:r>
              <a:rPr lang="en-US" sz="4600" b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600" b="1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cyrraedd</a:t>
            </a:r>
            <a:r>
              <a:rPr lang="en-US" sz="4600" b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yr </a:t>
            </a:r>
            <a:r>
              <a:rPr lang="en-US" sz="4600" b="1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holl</a:t>
            </a:r>
            <a:r>
              <a:rPr lang="en-US" sz="4600" b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600" b="1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deuluoedd</a:t>
            </a:r>
            <a:r>
              <a:rPr lang="en-US" sz="4600" b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85DCDB-C62D-70F1-B2F5-4DD79100017B}"/>
              </a:ext>
            </a:extLst>
          </p:cNvPr>
          <p:cNvSpPr txBox="1"/>
          <p:nvPr/>
        </p:nvSpPr>
        <p:spPr>
          <a:xfrm>
            <a:off x="2107682" y="5956524"/>
            <a:ext cx="830631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000" dirty="0">
                <a:solidFill>
                  <a:srgbClr val="0070C0"/>
                </a:solidFill>
                <a:latin typeface="+mj-lt"/>
              </a:rPr>
              <a:t>Dadansoddwch a thrafodwch ystyr y lluniau yma.</a:t>
            </a:r>
            <a:endParaRPr lang="en-GB" sz="3000" dirty="0">
              <a:solidFill>
                <a:srgbClr val="0070C0"/>
              </a:solidFill>
              <a:latin typeface="+mj-lt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637F7BD-1743-BCEF-C104-0FEB31E1C0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2685" y="2005440"/>
            <a:ext cx="8195733" cy="3603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988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F3B8B2-C467-32AF-D9E4-000D7FA9C6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7598930-ECBE-2943-6026-05299A82AB22}"/>
              </a:ext>
            </a:extLst>
          </p:cNvPr>
          <p:cNvSpPr txBox="1"/>
          <p:nvPr/>
        </p:nvSpPr>
        <p:spPr>
          <a:xfrm>
            <a:off x="638881" y="457200"/>
            <a:ext cx="10909640" cy="1368614"/>
          </a:xfrm>
          <a:prstGeom prst="rect">
            <a:avLst/>
          </a:prstGeom>
          <a:solidFill>
            <a:srgbClr val="FFFFE5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600" b="1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2452B9-BFEA-E4F9-820F-C82120728A45}"/>
              </a:ext>
            </a:extLst>
          </p:cNvPr>
          <p:cNvSpPr txBox="1"/>
          <p:nvPr/>
        </p:nvSpPr>
        <p:spPr>
          <a:xfrm>
            <a:off x="240948" y="244198"/>
            <a:ext cx="10909640" cy="1368614"/>
          </a:xfrm>
          <a:prstGeom prst="rect">
            <a:avLst/>
          </a:prstGeom>
          <a:solidFill>
            <a:srgbClr val="FFFFE5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4600" b="1" dirty="0"/>
              <a:t>Equality, fairness and the importance of reaching all families.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F44DC9-B7BF-52B6-2A4F-1413944CED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0854" y="1786467"/>
            <a:ext cx="7371418" cy="32411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EC0EEB-D64A-0EE7-5C37-5CDFB471932D}"/>
              </a:ext>
            </a:extLst>
          </p:cNvPr>
          <p:cNvSpPr txBox="1"/>
          <p:nvPr/>
        </p:nvSpPr>
        <p:spPr>
          <a:xfrm>
            <a:off x="2173634" y="5444067"/>
            <a:ext cx="78401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000" dirty="0" err="1"/>
              <a:t>Analyse</a:t>
            </a:r>
            <a:r>
              <a:rPr lang="cy-GB" sz="3000" dirty="0"/>
              <a:t> </a:t>
            </a:r>
            <a:r>
              <a:rPr lang="cy-GB" sz="3000" dirty="0" err="1"/>
              <a:t>and</a:t>
            </a:r>
            <a:r>
              <a:rPr lang="cy-GB" sz="3000" dirty="0"/>
              <a:t> </a:t>
            </a:r>
            <a:r>
              <a:rPr lang="cy-GB" sz="3000" dirty="0" err="1"/>
              <a:t>Discuss</a:t>
            </a:r>
            <a:r>
              <a:rPr lang="cy-GB" sz="3000" dirty="0"/>
              <a:t> the </a:t>
            </a:r>
            <a:r>
              <a:rPr lang="cy-GB" sz="3000" dirty="0" err="1"/>
              <a:t>pictures</a:t>
            </a:r>
            <a:r>
              <a:rPr lang="cy-GB" sz="3000" dirty="0"/>
              <a:t> </a:t>
            </a:r>
            <a:r>
              <a:rPr lang="cy-GB" sz="3000" dirty="0" err="1"/>
              <a:t>above</a:t>
            </a:r>
            <a:r>
              <a:rPr lang="cy-GB" sz="3000" dirty="0"/>
              <a:t>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866235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5797AE-51C1-FF50-3861-E32CE5D75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FD57B959-6E3D-7318-D7BF-6E530E79A1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039813-01F6-0BAB-94FE-9640B109AB33}"/>
              </a:ext>
            </a:extLst>
          </p:cNvPr>
          <p:cNvSpPr txBox="1"/>
          <p:nvPr/>
        </p:nvSpPr>
        <p:spPr>
          <a:xfrm>
            <a:off x="3329694" y="88514"/>
            <a:ext cx="92127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b="1" dirty="0">
                <a:latin typeface="+mj-lt"/>
              </a:rPr>
              <a:t>Y rhwystrau posib i ymgysylltu...</a:t>
            </a:r>
            <a:endParaRPr lang="en-GB" sz="2600" b="1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3A7CD0-A00E-E1D8-55CD-9672A60DA05F}"/>
              </a:ext>
            </a:extLst>
          </p:cNvPr>
          <p:cNvSpPr txBox="1"/>
          <p:nvPr/>
        </p:nvSpPr>
        <p:spPr>
          <a:xfrm>
            <a:off x="410210" y="5144589"/>
            <a:ext cx="103643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Parent beliefs, behaviours and barriers: childcare and early education (summary) [HTML] | GOV.WALES</a:t>
            </a:r>
            <a:endParaRPr lang="en-GB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02DC7EEF-53B7-E2E1-297C-2C0E554165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0401885"/>
              </p:ext>
            </p:extLst>
          </p:nvPr>
        </p:nvGraphicFramePr>
        <p:xfrm>
          <a:off x="410210" y="647700"/>
          <a:ext cx="10364396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879840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735738-9118-F640-73F4-34F0E904C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EAAB5C74-B149-912C-E4F1-F21C9E28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8D82F4-42E0-F778-3F67-EBBEA8CB4011}"/>
              </a:ext>
            </a:extLst>
          </p:cNvPr>
          <p:cNvSpPr txBox="1"/>
          <p:nvPr/>
        </p:nvSpPr>
        <p:spPr>
          <a:xfrm>
            <a:off x="3329694" y="88514"/>
            <a:ext cx="92127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b="1" dirty="0">
                <a:latin typeface="+mj-lt"/>
              </a:rPr>
              <a:t>The </a:t>
            </a:r>
            <a:r>
              <a:rPr lang="cy-GB" sz="2600" b="1" dirty="0" err="1">
                <a:latin typeface="+mj-lt"/>
              </a:rPr>
              <a:t>potential</a:t>
            </a:r>
            <a:r>
              <a:rPr lang="cy-GB" sz="2600" b="1" dirty="0">
                <a:latin typeface="+mj-lt"/>
              </a:rPr>
              <a:t> </a:t>
            </a:r>
            <a:r>
              <a:rPr lang="cy-GB" sz="2600" b="1" dirty="0" err="1">
                <a:latin typeface="+mj-lt"/>
              </a:rPr>
              <a:t>barriers</a:t>
            </a:r>
            <a:r>
              <a:rPr lang="cy-GB" sz="2600" b="1" dirty="0">
                <a:latin typeface="+mj-lt"/>
              </a:rPr>
              <a:t> to </a:t>
            </a:r>
            <a:r>
              <a:rPr lang="cy-GB" sz="2600" b="1" dirty="0" err="1">
                <a:latin typeface="+mj-lt"/>
              </a:rPr>
              <a:t>engagement</a:t>
            </a:r>
            <a:r>
              <a:rPr lang="cy-GB" sz="2600" b="1" dirty="0">
                <a:latin typeface="+mj-lt"/>
              </a:rPr>
              <a:t>...</a:t>
            </a:r>
            <a:endParaRPr lang="en-GB" sz="2600" b="1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76C4B0-62F4-A3BD-07A7-D8F034BC7876}"/>
              </a:ext>
            </a:extLst>
          </p:cNvPr>
          <p:cNvSpPr txBox="1"/>
          <p:nvPr/>
        </p:nvSpPr>
        <p:spPr>
          <a:xfrm>
            <a:off x="410210" y="5144589"/>
            <a:ext cx="103643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Parent beliefs, behaviours and barriers: childcare and early education (summary) [HTML] | GOV.WALES</a:t>
            </a:r>
            <a:endParaRPr lang="en-GB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97BAFE19-CBAD-6FBA-D353-D0DF207C34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6828568"/>
              </p:ext>
            </p:extLst>
          </p:nvPr>
        </p:nvGraphicFramePr>
        <p:xfrm>
          <a:off x="410210" y="647700"/>
          <a:ext cx="10364396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07684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21FAD2-081B-3FAC-54FF-65218589A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B23CA3E2-F2C5-FCC8-5027-7083D4A385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pic>
        <p:nvPicPr>
          <p:cNvPr id="4" name="Online Media 3" title="What We Know, What We Haven’t Done, Where We’re Going: Parent Engagement Webinar January 2024">
            <a:hlinkClick r:id="" action="ppaction://media"/>
            <a:extLst>
              <a:ext uri="{FF2B5EF4-FFF2-40B4-BE49-F238E27FC236}">
                <a16:creationId xmlns:a16="http://schemas.microsoft.com/office/drawing/2014/main" id="{F2810FC0-3D7B-D59D-179A-01F69699ADD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049717" y="1372870"/>
            <a:ext cx="6496106" cy="3670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6F16C2-32BE-88F5-C00C-AE61D95D118F}"/>
              </a:ext>
            </a:extLst>
          </p:cNvPr>
          <p:cNvSpPr txBox="1"/>
          <p:nvPr/>
        </p:nvSpPr>
        <p:spPr>
          <a:xfrm>
            <a:off x="2788920" y="396240"/>
            <a:ext cx="77419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500" b="1" dirty="0">
                <a:solidFill>
                  <a:srgbClr val="004B90"/>
                </a:solidFill>
              </a:rPr>
              <a:t>Rhwystrau ymgysylltu i rieni (26:11 – 28:32)</a:t>
            </a:r>
          </a:p>
          <a:p>
            <a:pPr algn="ctr"/>
            <a:r>
              <a:rPr lang="cy-GB" sz="2500" b="1" dirty="0" err="1"/>
              <a:t>Barriers</a:t>
            </a:r>
            <a:r>
              <a:rPr lang="cy-GB" sz="2500" b="1" dirty="0"/>
              <a:t> to </a:t>
            </a:r>
            <a:r>
              <a:rPr lang="cy-GB" sz="2500" b="1" dirty="0" err="1"/>
              <a:t>engagement</a:t>
            </a:r>
            <a:r>
              <a:rPr lang="cy-GB" sz="2500" b="1" dirty="0"/>
              <a:t> </a:t>
            </a:r>
            <a:r>
              <a:rPr lang="cy-GB" sz="2500" b="1" dirty="0" err="1"/>
              <a:t>for</a:t>
            </a:r>
            <a:r>
              <a:rPr lang="cy-GB" sz="2500" b="1" dirty="0"/>
              <a:t> </a:t>
            </a:r>
            <a:r>
              <a:rPr lang="cy-GB" sz="2500" b="1" dirty="0" err="1"/>
              <a:t>parents</a:t>
            </a:r>
            <a:r>
              <a:rPr lang="cy-GB" sz="2500" b="1" dirty="0"/>
              <a:t> (26:11 – 28:32)</a:t>
            </a:r>
            <a:endParaRPr lang="en-GB" sz="2500" b="1" dirty="0"/>
          </a:p>
        </p:txBody>
      </p:sp>
    </p:spTree>
    <p:extLst>
      <p:ext uri="{BB962C8B-B14F-4D97-AF65-F5344CB8AC3E}">
        <p14:creationId xmlns:p14="http://schemas.microsoft.com/office/powerpoint/2010/main" val="2911676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FA983E-4135-79DA-BAAD-072BBE51E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C39585ED-2C13-2054-F022-F44167F840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441F27-A8B5-AD05-78B4-FF9556689AD2}"/>
              </a:ext>
            </a:extLst>
          </p:cNvPr>
          <p:cNvSpPr txBox="1"/>
          <p:nvPr/>
        </p:nvSpPr>
        <p:spPr>
          <a:xfrm>
            <a:off x="512360" y="182831"/>
            <a:ext cx="953916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b="1" dirty="0">
                <a:solidFill>
                  <a:srgbClr val="0070C0"/>
                </a:solidFill>
                <a:latin typeface="+mj-lt"/>
              </a:rPr>
              <a:t>Sut i gryfhau ymgysylltu â theuluoedd a’r gymuned.      TRAFODWCH</a:t>
            </a:r>
          </a:p>
          <a:p>
            <a:endParaRPr lang="cy-GB" sz="2200" b="1" dirty="0">
              <a:solidFill>
                <a:srgbClr val="0070C0"/>
              </a:solidFill>
              <a:latin typeface="+mj-lt"/>
            </a:endParaRPr>
          </a:p>
          <a:p>
            <a:r>
              <a:rPr lang="cy-GB" sz="2200" b="1" dirty="0" err="1">
                <a:latin typeface="+mj-lt"/>
              </a:rPr>
              <a:t>How</a:t>
            </a:r>
            <a:r>
              <a:rPr lang="cy-GB" sz="2200" b="1" dirty="0">
                <a:latin typeface="+mj-lt"/>
              </a:rPr>
              <a:t> to </a:t>
            </a:r>
            <a:r>
              <a:rPr lang="cy-GB" sz="2200" b="1" dirty="0" err="1">
                <a:latin typeface="+mj-lt"/>
              </a:rPr>
              <a:t>strengthen</a:t>
            </a:r>
            <a:r>
              <a:rPr lang="cy-GB" sz="2200" b="1" dirty="0">
                <a:latin typeface="+mj-lt"/>
              </a:rPr>
              <a:t> </a:t>
            </a:r>
            <a:r>
              <a:rPr lang="cy-GB" sz="2200" b="1" dirty="0" err="1">
                <a:latin typeface="+mj-lt"/>
              </a:rPr>
              <a:t>engagement</a:t>
            </a:r>
            <a:r>
              <a:rPr lang="cy-GB" sz="2200" b="1" dirty="0">
                <a:latin typeface="+mj-lt"/>
              </a:rPr>
              <a:t> </a:t>
            </a:r>
            <a:r>
              <a:rPr lang="cy-GB" sz="2200" b="1" dirty="0" err="1">
                <a:latin typeface="+mj-lt"/>
              </a:rPr>
              <a:t>with</a:t>
            </a:r>
            <a:r>
              <a:rPr lang="cy-GB" sz="2200" b="1" dirty="0">
                <a:latin typeface="+mj-lt"/>
              </a:rPr>
              <a:t> </a:t>
            </a:r>
            <a:r>
              <a:rPr lang="cy-GB" sz="2200" b="1" dirty="0" err="1">
                <a:latin typeface="+mj-lt"/>
              </a:rPr>
              <a:t>families</a:t>
            </a:r>
            <a:r>
              <a:rPr lang="cy-GB" sz="2200" b="1" dirty="0">
                <a:latin typeface="+mj-lt"/>
              </a:rPr>
              <a:t> </a:t>
            </a:r>
            <a:r>
              <a:rPr lang="cy-GB" sz="2200" b="1" dirty="0" err="1">
                <a:latin typeface="+mj-lt"/>
              </a:rPr>
              <a:t>and</a:t>
            </a:r>
            <a:r>
              <a:rPr lang="cy-GB" sz="2200" b="1" dirty="0">
                <a:latin typeface="+mj-lt"/>
              </a:rPr>
              <a:t> the </a:t>
            </a:r>
            <a:r>
              <a:rPr lang="cy-GB" sz="2200" b="1" dirty="0" err="1">
                <a:latin typeface="+mj-lt"/>
              </a:rPr>
              <a:t>community</a:t>
            </a:r>
            <a:r>
              <a:rPr lang="cy-GB" sz="2200" b="1" dirty="0">
                <a:latin typeface="+mj-lt"/>
              </a:rPr>
              <a:t>.      DISCUSS</a:t>
            </a:r>
            <a:endParaRPr lang="en-GB" sz="2200" b="1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ABB89B-FCB8-A59F-A26D-65C7F0BA868E}"/>
              </a:ext>
            </a:extLst>
          </p:cNvPr>
          <p:cNvSpPr txBox="1"/>
          <p:nvPr/>
        </p:nvSpPr>
        <p:spPr>
          <a:xfrm>
            <a:off x="601579" y="1521377"/>
            <a:ext cx="44998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Ysgolion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cymunedol</a:t>
            </a:r>
            <a:r>
              <a:rPr lang="en-GB" dirty="0">
                <a:hlinkClick r:id="rId4"/>
              </a:rPr>
              <a:t>: </a:t>
            </a:r>
            <a:r>
              <a:rPr lang="en-GB" dirty="0" err="1">
                <a:hlinkClick r:id="rId4"/>
              </a:rPr>
              <a:t>teuluoedd</a:t>
            </a:r>
            <a:r>
              <a:rPr lang="en-GB" dirty="0">
                <a:hlinkClick r:id="rId4"/>
              </a:rPr>
              <a:t> a </a:t>
            </a:r>
            <a:r>
              <a:rPr lang="en-GB" dirty="0" err="1">
                <a:hlinkClick r:id="rId4"/>
              </a:rPr>
              <a:t>chymunedau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wrth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wraidd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bywyd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ysgol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F3B3E6-6C16-D94C-0BEF-3B85CBC693DE}"/>
              </a:ext>
            </a:extLst>
          </p:cNvPr>
          <p:cNvSpPr txBox="1"/>
          <p:nvPr/>
        </p:nvSpPr>
        <p:spPr>
          <a:xfrm>
            <a:off x="7033318" y="1292505"/>
            <a:ext cx="41698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Community schools: families and communities at the heart of school life - Estyn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77FE67D-34ED-BB53-DB41-F9E9D94177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2861" y="2750457"/>
            <a:ext cx="1855669" cy="27114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F1BD71A-7848-92BC-DB1E-97CAD069C0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5415" y="2825189"/>
            <a:ext cx="1938765" cy="271146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F6203E6-55B8-1A08-41F0-07065FDCB5F7}"/>
              </a:ext>
            </a:extLst>
          </p:cNvPr>
          <p:cNvSpPr txBox="1"/>
          <p:nvPr/>
        </p:nvSpPr>
        <p:spPr>
          <a:xfrm>
            <a:off x="440012" y="2498674"/>
            <a:ext cx="3451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Darllenwch dudalennau 17-24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CEF9EA-3AC0-F77D-2FAE-26AEEA549B85}"/>
              </a:ext>
            </a:extLst>
          </p:cNvPr>
          <p:cNvSpPr txBox="1"/>
          <p:nvPr/>
        </p:nvSpPr>
        <p:spPr>
          <a:xfrm>
            <a:off x="6575277" y="2332998"/>
            <a:ext cx="3451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Read </a:t>
            </a:r>
            <a:r>
              <a:rPr lang="cy-GB" dirty="0" err="1"/>
              <a:t>pages</a:t>
            </a:r>
            <a:r>
              <a:rPr lang="cy-GB" dirty="0"/>
              <a:t> 17-24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4315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CBE0B6-AFA3-25D5-EC5D-AEF6C3ED46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A1C3485A-7ABE-FA5F-8FD5-B00245552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4474" y="5584777"/>
            <a:ext cx="12196757" cy="12764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859523-9196-1A68-A25A-D7B854C7FE94}"/>
              </a:ext>
            </a:extLst>
          </p:cNvPr>
          <p:cNvSpPr txBox="1"/>
          <p:nvPr/>
        </p:nvSpPr>
        <p:spPr>
          <a:xfrm>
            <a:off x="239485" y="814240"/>
            <a:ext cx="9024257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Cydnabod ymgysylltiad rhieni fel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ffactor allweddol yng nghyflawniad a lles disgyblion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Trin rhieni/gofalwyr fel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partneriaid cyfartal </a:t>
            </a: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yn nysgu eu plentyn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Adeiladu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perthnasoedd ymddiriedus a pharchus </a:t>
            </a: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trwy onestrwydd a chyfathrebu rheolaidd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Creu amgylchedd croesawgar </a:t>
            </a: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lle mae teuluoedd yn teimlo'n gyfforddus ac yn cael eu gwerthfawrogi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Defnyddio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dulliau cyfathrebu hyblyg ac amrywiol </a:t>
            </a: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(e.e. sgyrsiau anffurfiol, dull drws agored)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Darparu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cefnogaeth </a:t>
            </a:r>
            <a:r>
              <a:rPr lang="cy-GB" sz="1600" b="1" i="0" dirty="0" err="1">
                <a:solidFill>
                  <a:srgbClr val="0070C0"/>
                </a:solidFill>
                <a:effectLst/>
                <a:latin typeface="+mj-lt"/>
              </a:rPr>
              <a:t>dargedig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i deuluoedd sy'n wynebu heriau (e.e. iechyd, ariannol, emosiynol)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Dileu stigma fel bod teuluoedd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yn teimlo'n ddiogel yn gofyn am gymorth a chefnogaeth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Dechrau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ymgysylltiad yn gynnar </a:t>
            </a: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a'i gynnal drwy gydol addysg y plentyn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Sicrhau bod yr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holl staff </a:t>
            </a: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yn cymryd cyfrifoldeb am ymgysylltu â theuluoedd</a:t>
            </a:r>
          </a:p>
          <a:p>
            <a:pPr algn="l" rtl="0"/>
            <a:endParaRPr lang="cy-GB" sz="1600" b="0" i="0" dirty="0">
              <a:solidFill>
                <a:srgbClr val="0070C0"/>
              </a:solidFill>
              <a:effectLst/>
              <a:latin typeface="+mj-lt"/>
            </a:endParaRPr>
          </a:p>
          <a:p>
            <a:pPr marL="285750" indent="-285750" algn="l" rtl="0">
              <a:buFont typeface="Wingdings" panose="05000000000000000000" pitchFamily="2" charset="2"/>
              <a:buChar char="ü"/>
            </a:pPr>
            <a:r>
              <a:rPr lang="cy-GB" sz="1600" b="0" i="0" dirty="0">
                <a:solidFill>
                  <a:srgbClr val="0070C0"/>
                </a:solidFill>
                <a:effectLst/>
                <a:latin typeface="+mj-lt"/>
              </a:rPr>
              <a:t>Addasu strategaethau yn seiliedig ar </a:t>
            </a:r>
            <a:r>
              <a:rPr lang="cy-GB" sz="1600" b="1" i="0" dirty="0">
                <a:solidFill>
                  <a:srgbClr val="0070C0"/>
                </a:solidFill>
                <a:effectLst/>
                <a:latin typeface="+mj-lt"/>
              </a:rPr>
              <a:t>anghenion ac adborth y teulu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F72845-9F53-F0FA-7A40-62D0CFD698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8844" y="2713189"/>
            <a:ext cx="2508466" cy="18840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4CECDF-5807-6D21-BCFD-208AF3C03F5C}"/>
              </a:ext>
            </a:extLst>
          </p:cNvPr>
          <p:cNvSpPr txBox="1"/>
          <p:nvPr/>
        </p:nvSpPr>
        <p:spPr>
          <a:xfrm>
            <a:off x="5611585" y="2971800"/>
            <a:ext cx="6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AB99A4-21CE-8EA5-6F64-BF13E91AFF39}"/>
              </a:ext>
            </a:extLst>
          </p:cNvPr>
          <p:cNvSpPr txBox="1"/>
          <p:nvPr/>
        </p:nvSpPr>
        <p:spPr>
          <a:xfrm>
            <a:off x="468086" y="185057"/>
            <a:ext cx="7739743" cy="382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rgbClr val="0070C0"/>
                </a:solidFill>
              </a:rPr>
              <a:t>Sut i gryfhau ymgysylltiad â theuluoedd...  </a:t>
            </a: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6988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1BA30D-1BAC-880C-9183-97BA11ED9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4FD71F07-5D66-5E50-11FF-284F481229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BE8B46-5681-1F3B-7E61-33E73D78DEC3}"/>
              </a:ext>
            </a:extLst>
          </p:cNvPr>
          <p:cNvSpPr txBox="1"/>
          <p:nvPr/>
        </p:nvSpPr>
        <p:spPr>
          <a:xfrm>
            <a:off x="209072" y="238881"/>
            <a:ext cx="51948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 dirty="0" err="1"/>
              <a:t>How</a:t>
            </a:r>
            <a:r>
              <a:rPr lang="cy-GB" b="1" dirty="0"/>
              <a:t> to </a:t>
            </a:r>
            <a:r>
              <a:rPr lang="cy-GB" b="1" dirty="0" err="1"/>
              <a:t>strengthen</a:t>
            </a:r>
            <a:r>
              <a:rPr lang="cy-GB" b="1" dirty="0"/>
              <a:t> </a:t>
            </a:r>
            <a:r>
              <a:rPr lang="cy-GB" b="1" dirty="0" err="1"/>
              <a:t>engagement</a:t>
            </a:r>
            <a:r>
              <a:rPr lang="cy-GB" b="1" dirty="0"/>
              <a:t> </a:t>
            </a:r>
            <a:r>
              <a:rPr lang="cy-GB" b="1" dirty="0" err="1"/>
              <a:t>with</a:t>
            </a:r>
            <a:r>
              <a:rPr lang="cy-GB" b="1" dirty="0"/>
              <a:t> </a:t>
            </a:r>
            <a:r>
              <a:rPr lang="cy-GB" b="1" dirty="0" err="1"/>
              <a:t>families</a:t>
            </a:r>
            <a:r>
              <a:rPr lang="cy-GB" b="1" dirty="0"/>
              <a:t>...</a:t>
            </a:r>
          </a:p>
          <a:p>
            <a:endParaRPr lang="cy-GB" b="1" dirty="0"/>
          </a:p>
          <a:p>
            <a:endParaRPr lang="en-GB" b="1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EC9F427-90B1-7AED-FF5E-070D686981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072" y="-3617742"/>
            <a:ext cx="8119787" cy="9202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Recognise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parental engagement as a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key factor in pupil achievement and wellbeing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Treat parents/carers as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equal partners in their child’s learning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Build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trusting, respectful relationships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through honesty and regular communication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Create a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welcoming environment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where families feel comfortable and valued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Use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flexible and varied communication methods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(e.g. informal chats, open-door approach)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Provide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targeted support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for families facing challenges (e.g. health, financial, emotional)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Remove stigma so families feel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safe asking for help and support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Start engagement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early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and maintain it throughout the child’s education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Ensure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all staff take responsibility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for engaging with families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Adapt strategies based on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family needs and feedback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C93716-DEC9-05D1-CD30-0C5F103B10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8844" y="2713189"/>
            <a:ext cx="2508466" cy="188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2768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7D6BF3-D3C5-85E0-B32F-32A953ADB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B8738215-7D41-5F3F-092E-14AEC4923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3436F7-C854-97A7-0CC4-E33B2633D0E2}"/>
              </a:ext>
            </a:extLst>
          </p:cNvPr>
          <p:cNvSpPr txBox="1"/>
          <p:nvPr/>
        </p:nvSpPr>
        <p:spPr>
          <a:xfrm>
            <a:off x="519430" y="236361"/>
            <a:ext cx="8601710" cy="5601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Sut </a:t>
            </a:r>
            <a:r>
              <a:rPr lang="en-GB" b="1" dirty="0" err="1">
                <a:solidFill>
                  <a:srgbClr val="0070C0"/>
                </a:solidFill>
              </a:rPr>
              <a:t>i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gryfhau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ymgysylltiad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â’r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gymuned</a:t>
            </a:r>
            <a:r>
              <a:rPr lang="en-GB" b="1" dirty="0">
                <a:solidFill>
                  <a:srgbClr val="0070C0"/>
                </a:solidFill>
              </a:rPr>
              <a:t>…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Gweithio mewn partneriaeth â'r </a:t>
            </a:r>
            <a:r>
              <a:rPr lang="cy-GB" sz="1600" b="1" dirty="0">
                <a:solidFill>
                  <a:srgbClr val="0070C0"/>
                </a:solidFill>
              </a:rPr>
              <a:t>gymuned leol ac asiantaethau allanol</a:t>
            </a:r>
          </a:p>
          <a:p>
            <a:endParaRPr lang="cy-GB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Hyrwyddo </a:t>
            </a:r>
            <a:r>
              <a:rPr lang="cy-GB" sz="1600" b="1" dirty="0">
                <a:solidFill>
                  <a:srgbClr val="0070C0"/>
                </a:solidFill>
              </a:rPr>
              <a:t>dysgu gydol oes, hyder a gwydnwch </a:t>
            </a:r>
            <a:r>
              <a:rPr lang="cy-GB" sz="1600" dirty="0">
                <a:solidFill>
                  <a:srgbClr val="0070C0"/>
                </a:solidFill>
              </a:rPr>
              <a:t>ar draws y gymuned</a:t>
            </a:r>
          </a:p>
          <a:p>
            <a:endParaRPr lang="cy-GB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Datblygu </a:t>
            </a:r>
            <a:r>
              <a:rPr lang="cy-GB" sz="1600" b="1" dirty="0">
                <a:solidFill>
                  <a:srgbClr val="0070C0"/>
                </a:solidFill>
              </a:rPr>
              <a:t>gweledigaeth ysgol glir </a:t>
            </a:r>
            <a:r>
              <a:rPr lang="cy-GB" sz="1600" dirty="0">
                <a:solidFill>
                  <a:srgbClr val="0070C0"/>
                </a:solidFill>
              </a:rPr>
              <a:t>sy'n rhoi'r gymuned yn y canol</a:t>
            </a:r>
          </a:p>
          <a:p>
            <a:endParaRPr lang="cy-GB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Defnyddio </a:t>
            </a:r>
            <a:r>
              <a:rPr lang="cy-GB" sz="1600" b="1" dirty="0">
                <a:solidFill>
                  <a:srgbClr val="0070C0"/>
                </a:solidFill>
              </a:rPr>
              <a:t>cyfleusterau'r ysgol </a:t>
            </a:r>
            <a:r>
              <a:rPr lang="cy-GB" sz="1600" dirty="0">
                <a:solidFill>
                  <a:srgbClr val="0070C0"/>
                </a:solidFill>
              </a:rPr>
              <a:t>fel adnoddau cymunedol (e.e. digwyddiadau, </a:t>
            </a:r>
          </a:p>
          <a:p>
            <a:r>
              <a:rPr lang="cy-GB" sz="1600" dirty="0">
                <a:solidFill>
                  <a:srgbClr val="0070C0"/>
                </a:solidFill>
              </a:rPr>
              <a:t>        gwasanaethau cymorth)</a:t>
            </a:r>
          </a:p>
          <a:p>
            <a:endParaRPr lang="cy-GB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Annog </a:t>
            </a:r>
            <a:r>
              <a:rPr lang="cy-GB" sz="1600" b="1" dirty="0">
                <a:solidFill>
                  <a:srgbClr val="0070C0"/>
                </a:solidFill>
              </a:rPr>
              <a:t>cyfranogiad cymunedol </a:t>
            </a:r>
            <a:r>
              <a:rPr lang="cy-GB" sz="1600" dirty="0">
                <a:solidFill>
                  <a:srgbClr val="0070C0"/>
                </a:solidFill>
              </a:rPr>
              <a:t>ym mywyd yr ysgol</a:t>
            </a:r>
          </a:p>
          <a:p>
            <a:endParaRPr lang="cy-GB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Adeiladu </a:t>
            </a:r>
            <a:r>
              <a:rPr lang="cy-GB" sz="1600" b="1" dirty="0">
                <a:solidFill>
                  <a:srgbClr val="0070C0"/>
                </a:solidFill>
              </a:rPr>
              <a:t>partneriaethau cryf â sefydliadau a gwasanaethau </a:t>
            </a:r>
            <a:r>
              <a:rPr lang="cy-GB" sz="1600" dirty="0">
                <a:solidFill>
                  <a:srgbClr val="0070C0"/>
                </a:solidFill>
              </a:rPr>
              <a:t>i gefnogi teuluoedd</a:t>
            </a:r>
          </a:p>
          <a:p>
            <a:endParaRPr lang="cy-GB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Cyflogi neu weithio gyda staff sydd â </a:t>
            </a:r>
            <a:r>
              <a:rPr lang="cy-GB" sz="1600" b="1" dirty="0">
                <a:solidFill>
                  <a:srgbClr val="0070C0"/>
                </a:solidFill>
              </a:rPr>
              <a:t>gwybodaeth a chysylltiadau cymunedol cryf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y-GB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Bod yn </a:t>
            </a:r>
            <a:r>
              <a:rPr lang="cy-GB" sz="1600" b="1" dirty="0">
                <a:solidFill>
                  <a:srgbClr val="0070C0"/>
                </a:solidFill>
              </a:rPr>
              <a:t>ymatebol i anghenion cymunedol sy'n newid trwy werthuso a chynllunio parhaus</a:t>
            </a:r>
          </a:p>
          <a:p>
            <a:endParaRPr lang="cy-GB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y-GB" sz="1600" dirty="0">
                <a:solidFill>
                  <a:srgbClr val="0070C0"/>
                </a:solidFill>
              </a:rPr>
              <a:t>Darparu </a:t>
            </a:r>
            <a:r>
              <a:rPr lang="cy-GB" sz="1600" b="1" dirty="0">
                <a:solidFill>
                  <a:srgbClr val="0070C0"/>
                </a:solidFill>
              </a:rPr>
              <a:t>cefnogaeth y tu hwnt i'r ystafell ddosbarth</a:t>
            </a:r>
            <a:r>
              <a:rPr lang="cy-GB" sz="1600" dirty="0">
                <a:solidFill>
                  <a:srgbClr val="0070C0"/>
                </a:solidFill>
              </a:rPr>
              <a:t>, gan gynnwys yn ystod nosweithiau neu wyliau</a:t>
            </a:r>
          </a:p>
          <a:p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D9ADE6-7405-9203-1D29-08898F0E71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8804" y="1607820"/>
            <a:ext cx="3775535" cy="217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4293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035CB8-D815-E4EA-EC06-27B564ECA2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3A0CA464-5D0E-91DD-2BEB-B24312346E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E4CF9C-5A30-940B-2DFF-F6DC277FAB6F}"/>
              </a:ext>
            </a:extLst>
          </p:cNvPr>
          <p:cNvSpPr txBox="1"/>
          <p:nvPr/>
        </p:nvSpPr>
        <p:spPr>
          <a:xfrm>
            <a:off x="461735" y="253778"/>
            <a:ext cx="61002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How to strengthen engagement with communities…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29D18CD-91C6-E5EC-8196-642AF75DC4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485" y="506464"/>
            <a:ext cx="8561896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Work in partnership with the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local community and external agencies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Promote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lifelong learning, confidence, and resilience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across the community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Develop a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clear school vision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that places the community at the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centre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Use school facilities as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community resources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(e.g. events, support services)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Encourage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community involvement in school life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Build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strong partnerships with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organisations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and services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to support families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Employ or work with staff who have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strong community knowledge and connections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Be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responsive to changing community needs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through ongoing evaluation and planning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Provide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support beyond the classroom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, including during evenings or holidays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7B85DE-672C-4E89-C3AA-DF104BEA86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8405" y="1699260"/>
            <a:ext cx="3307450" cy="190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072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F87701-0FB9-64CB-97E5-62AB840CF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59FA3D2B-685A-11CD-CDC4-DE495DC45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97298A-B576-6DD3-0C1A-0C30EA5AB215}"/>
              </a:ext>
            </a:extLst>
          </p:cNvPr>
          <p:cNvSpPr txBox="1"/>
          <p:nvPr/>
        </p:nvSpPr>
        <p:spPr>
          <a:xfrm>
            <a:off x="4594911" y="1026541"/>
            <a:ext cx="299423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Developing effective partnerships with parents and the wider community to support pupils’ learning and raise their aspirations. - Estyn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DD550C-04B2-78AB-1FCE-6E4647610932}"/>
              </a:ext>
            </a:extLst>
          </p:cNvPr>
          <p:cNvSpPr txBox="1"/>
          <p:nvPr/>
        </p:nvSpPr>
        <p:spPr>
          <a:xfrm>
            <a:off x="99060" y="3828834"/>
            <a:ext cx="53263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rgbClr val="0070C0"/>
                </a:solidFill>
              </a:rPr>
              <a:t>Trafodwch</a:t>
            </a:r>
            <a:r>
              <a:rPr lang="cy-GB" dirty="0">
                <a:solidFill>
                  <a:srgbClr val="0070C0"/>
                </a:solidFill>
              </a:rPr>
              <a:t>:</a:t>
            </a:r>
          </a:p>
          <a:p>
            <a:r>
              <a:rPr lang="cy-GB" dirty="0">
                <a:solidFill>
                  <a:srgbClr val="0070C0"/>
                </a:solidFill>
              </a:rPr>
              <a:t>Sut mae’r ysgol yn sicrhau perthynas da gyda rhieni a’r </a:t>
            </a:r>
            <a:r>
              <a:rPr lang="cy-GB" dirty="0" err="1">
                <a:solidFill>
                  <a:srgbClr val="0070C0"/>
                </a:solidFill>
              </a:rPr>
              <a:t>gymuend</a:t>
            </a:r>
            <a:r>
              <a:rPr lang="cy-GB" dirty="0">
                <a:solidFill>
                  <a:srgbClr val="0070C0"/>
                </a:solidFill>
              </a:rPr>
              <a:t>? 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75BA1B-DA95-F7FF-9B71-698FBD7346E7}"/>
              </a:ext>
            </a:extLst>
          </p:cNvPr>
          <p:cNvSpPr txBox="1"/>
          <p:nvPr/>
        </p:nvSpPr>
        <p:spPr>
          <a:xfrm>
            <a:off x="5692140" y="3828834"/>
            <a:ext cx="53263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 err="1"/>
              <a:t>Discuss</a:t>
            </a:r>
            <a:r>
              <a:rPr lang="cy-GB" dirty="0"/>
              <a:t>:</a:t>
            </a:r>
          </a:p>
          <a:p>
            <a:r>
              <a:rPr lang="cy-GB" dirty="0" err="1"/>
              <a:t>How</a:t>
            </a:r>
            <a:r>
              <a:rPr lang="cy-GB" dirty="0"/>
              <a:t> do </a:t>
            </a:r>
            <a:r>
              <a:rPr lang="cy-GB" dirty="0" err="1"/>
              <a:t>schools</a:t>
            </a:r>
            <a:r>
              <a:rPr lang="cy-GB" dirty="0"/>
              <a:t> </a:t>
            </a:r>
            <a:r>
              <a:rPr lang="cy-GB" dirty="0" err="1"/>
              <a:t>ensure</a:t>
            </a:r>
            <a:r>
              <a:rPr lang="cy-GB" dirty="0"/>
              <a:t> </a:t>
            </a:r>
            <a:r>
              <a:rPr lang="cy-GB" dirty="0" err="1"/>
              <a:t>good</a:t>
            </a:r>
            <a:r>
              <a:rPr lang="cy-GB" dirty="0"/>
              <a:t> </a:t>
            </a:r>
            <a:r>
              <a:rPr lang="cy-GB" dirty="0" err="1"/>
              <a:t>relationships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</a:t>
            </a:r>
            <a:r>
              <a:rPr lang="cy-GB" dirty="0" err="1"/>
              <a:t>parents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the </a:t>
            </a:r>
            <a:r>
              <a:rPr lang="cy-GB" dirty="0" err="1"/>
              <a:t>wider</a:t>
            </a:r>
            <a:r>
              <a:rPr lang="cy-GB" dirty="0"/>
              <a:t> </a:t>
            </a:r>
            <a:r>
              <a:rPr lang="cy-GB" dirty="0" err="1"/>
              <a:t>community</a:t>
            </a:r>
            <a:r>
              <a:rPr lang="cy-GB" dirty="0"/>
              <a:t>?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1268E79-1A3A-91A6-62FC-36D8A6F94C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916" y="276312"/>
            <a:ext cx="3702895" cy="290370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0D177F1-A4A0-9191-A858-37D7EA2CC3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7160" y="285924"/>
            <a:ext cx="3832436" cy="306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4972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54A5CF-EC69-BDA3-F4A9-EB665C8AF2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3DE732C-03C0-F882-72EF-48001D8AC0B1}"/>
              </a:ext>
            </a:extLst>
          </p:cNvPr>
          <p:cNvSpPr txBox="1"/>
          <p:nvPr/>
        </p:nvSpPr>
        <p:spPr>
          <a:xfrm>
            <a:off x="2205551" y="757460"/>
            <a:ext cx="135623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REVIEW OF BEST</a:t>
            </a:r>
          </a:p>
          <a:p>
            <a:r>
              <a:rPr lang="en-GB" sz="1600" dirty="0">
                <a:hlinkClick r:id="rId3"/>
              </a:rPr>
              <a:t> PRACTICE IN </a:t>
            </a:r>
          </a:p>
          <a:p>
            <a:r>
              <a:rPr lang="en-GB" sz="1600" dirty="0">
                <a:hlinkClick r:id="rId3"/>
              </a:rPr>
              <a:t>PARENTAL ENGAGEMENT</a:t>
            </a:r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753162-9A94-C13F-FE7A-99F03AD52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482" y="298035"/>
            <a:ext cx="1879192" cy="27347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849B683-AACC-E384-586B-9FD230E0A7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664" y="329858"/>
            <a:ext cx="1879191" cy="27458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ABE0BED-B1BB-7059-7C07-D3A72ECD9914}"/>
              </a:ext>
            </a:extLst>
          </p:cNvPr>
          <p:cNvSpPr txBox="1"/>
          <p:nvPr/>
        </p:nvSpPr>
        <p:spPr>
          <a:xfrm>
            <a:off x="5481855" y="649740"/>
            <a:ext cx="152936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6"/>
              </a:rPr>
              <a:t>Ysgolion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cymunedol</a:t>
            </a:r>
            <a:r>
              <a:rPr lang="en-GB" dirty="0">
                <a:hlinkClick r:id="rId6"/>
              </a:rPr>
              <a:t>: </a:t>
            </a:r>
            <a:r>
              <a:rPr lang="en-GB" dirty="0" err="1">
                <a:hlinkClick r:id="rId6"/>
              </a:rPr>
              <a:t>teuluoedd</a:t>
            </a:r>
            <a:r>
              <a:rPr lang="en-GB" dirty="0">
                <a:hlinkClick r:id="rId6"/>
              </a:rPr>
              <a:t> a </a:t>
            </a:r>
            <a:r>
              <a:rPr lang="en-GB" dirty="0" err="1">
                <a:hlinkClick r:id="rId6"/>
              </a:rPr>
              <a:t>chymunedau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wrth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wraidd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bywyd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ysgol</a:t>
            </a:r>
            <a:r>
              <a:rPr lang="en-GB" dirty="0">
                <a:hlinkClick r:id="rId6"/>
              </a:rPr>
              <a:t> - Estyn</a:t>
            </a:r>
            <a:endParaRPr lang="en-GB" dirty="0"/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0F254D1B-7122-5942-5B8D-18F2D62F62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59" y="3777197"/>
            <a:ext cx="1879192" cy="265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8A3C1BA-9313-B705-EB40-235FDB7D5627}"/>
              </a:ext>
            </a:extLst>
          </p:cNvPr>
          <p:cNvSpPr txBox="1"/>
          <p:nvPr/>
        </p:nvSpPr>
        <p:spPr>
          <a:xfrm>
            <a:off x="2322185" y="4284659"/>
            <a:ext cx="156476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thema-3-croesawu-teuluoedd-i-ymgysylltu-a-r-ysgol-adnoddau-1-9.pdf</a:t>
            </a:r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31B794D-6E44-9F37-7730-EDB236D5B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971" y="3657020"/>
            <a:ext cx="1965235" cy="2787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55E48A10-2C4C-6B3E-A3F8-85F19D55A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680" y="329858"/>
            <a:ext cx="1879191" cy="267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55347A1-7696-031A-4080-2D7B69B86E6A}"/>
              </a:ext>
            </a:extLst>
          </p:cNvPr>
          <p:cNvSpPr txBox="1"/>
          <p:nvPr/>
        </p:nvSpPr>
        <p:spPr>
          <a:xfrm>
            <a:off x="9214344" y="1039425"/>
            <a:ext cx="104344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11"/>
              </a:rPr>
              <a:t>HLE_mattersdoc_1.pdf</a:t>
            </a:r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78C90A4-7BA9-6608-797D-DDC3264D967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786985" y="3639085"/>
            <a:ext cx="1965234" cy="282307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2A03C84-2208-465E-E9FE-67BFECB87E70}"/>
              </a:ext>
            </a:extLst>
          </p:cNvPr>
          <p:cNvSpPr txBox="1"/>
          <p:nvPr/>
        </p:nvSpPr>
        <p:spPr>
          <a:xfrm>
            <a:off x="8900160" y="3810410"/>
            <a:ext cx="144147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13"/>
              </a:rPr>
              <a:t>Annex 3: Developing family engagement in Community Focused Schools | GOV.WALES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560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C60A63-E753-3E44-26B3-A7627DD5C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C8071F7D-20CA-416C-3F36-674AF1815A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9A423D-0C3A-CF78-F8EC-B1AF1F42B3EC}"/>
              </a:ext>
            </a:extLst>
          </p:cNvPr>
          <p:cNvSpPr txBox="1"/>
          <p:nvPr/>
        </p:nvSpPr>
        <p:spPr>
          <a:xfrm>
            <a:off x="330767" y="880891"/>
            <a:ext cx="343623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b="1" u="sng" dirty="0">
                <a:solidFill>
                  <a:srgbClr val="0070C0"/>
                </a:solidFill>
                <a:latin typeface="+mj-lt"/>
              </a:rPr>
              <a:t>Tasg – 30 munud</a:t>
            </a:r>
            <a:endParaRPr lang="en-GB" sz="2600" b="1" u="sng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C8FCBF-A780-8123-247F-359859D896E6}"/>
              </a:ext>
            </a:extLst>
          </p:cNvPr>
          <p:cNvSpPr>
            <a:spLocks noGrp="1"/>
          </p:cNvSpPr>
          <p:nvPr/>
        </p:nvSpPr>
        <p:spPr>
          <a:xfrm>
            <a:off x="330767" y="1424387"/>
            <a:ext cx="7834684" cy="34977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200" b="1" dirty="0">
                <a:solidFill>
                  <a:srgbClr val="0070C0"/>
                </a:solidFill>
                <a:latin typeface="+mj-lt"/>
              </a:rPr>
              <a:t>Cydweithiwch i greu cyflwyniad </a:t>
            </a:r>
            <a:r>
              <a:rPr lang="cy-GB" sz="2200" b="1" dirty="0" err="1">
                <a:solidFill>
                  <a:srgbClr val="0070C0"/>
                </a:solidFill>
                <a:latin typeface="+mj-lt"/>
              </a:rPr>
              <a:t>pwerbwynt</a:t>
            </a:r>
            <a:r>
              <a:rPr lang="cy-GB" sz="2200" b="1" dirty="0">
                <a:solidFill>
                  <a:srgbClr val="0070C0"/>
                </a:solidFill>
                <a:latin typeface="+mj-lt"/>
              </a:rPr>
              <a:t> byr.</a:t>
            </a:r>
          </a:p>
          <a:p>
            <a:pPr marL="0" indent="0">
              <a:buNone/>
            </a:pPr>
            <a:r>
              <a:rPr lang="cy-GB" sz="2200" dirty="0">
                <a:solidFill>
                  <a:srgbClr val="0070C0"/>
                </a:solidFill>
                <a:latin typeface="+mj-lt"/>
              </a:rPr>
              <a:t>Gweithiwch ar 3 pheth rydych chi wedi ei ddysgu yn y sesiwn heddiw</a:t>
            </a:r>
            <a:r>
              <a:rPr lang="cy-GB" sz="2200" b="1" dirty="0">
                <a:solidFill>
                  <a:srgbClr val="0070C0"/>
                </a:solidFill>
                <a:latin typeface="+mj-lt"/>
              </a:rPr>
              <a:t>.</a:t>
            </a:r>
          </a:p>
          <a:p>
            <a:pPr marL="0" indent="0">
              <a:buNone/>
            </a:pPr>
            <a:r>
              <a:rPr lang="cy-GB" sz="2200" b="1" dirty="0">
                <a:solidFill>
                  <a:srgbClr val="0070C0"/>
                </a:solidFill>
                <a:latin typeface="+mj-lt"/>
              </a:rPr>
              <a:t>(hyd at 3 sleid i bob </a:t>
            </a:r>
            <a:r>
              <a:rPr lang="cy-GB" sz="2200" b="1" dirty="0" err="1">
                <a:solidFill>
                  <a:srgbClr val="0070C0"/>
                </a:solidFill>
                <a:latin typeface="+mj-lt"/>
              </a:rPr>
              <a:t>grẃp</a:t>
            </a:r>
            <a:r>
              <a:rPr lang="cy-GB" sz="2200" b="1" dirty="0">
                <a:solidFill>
                  <a:srgbClr val="0070C0"/>
                </a:solidFill>
                <a:latin typeface="+mj-lt"/>
              </a:rPr>
              <a:t>)</a:t>
            </a:r>
          </a:p>
          <a:p>
            <a:pPr marL="0" indent="0">
              <a:buNone/>
            </a:pPr>
            <a:endParaRPr lang="cy-GB" sz="2200" b="1" dirty="0">
              <a:solidFill>
                <a:srgbClr val="0070C0"/>
              </a:solidFill>
              <a:latin typeface="+mj-lt"/>
            </a:endParaRPr>
          </a:p>
          <a:p>
            <a:pPr marL="0" indent="0">
              <a:buNone/>
            </a:pPr>
            <a:endParaRPr lang="en-GB" sz="2200" b="1" dirty="0">
              <a:latin typeface="+mj-lt"/>
            </a:endParaRPr>
          </a:p>
          <a:p>
            <a:pPr marL="0" indent="0">
              <a:buNone/>
            </a:pPr>
            <a:r>
              <a:rPr lang="en-GB" sz="2200" b="1" dirty="0">
                <a:latin typeface="+mj-lt"/>
              </a:rPr>
              <a:t>Collaborate to make a short </a:t>
            </a:r>
            <a:r>
              <a:rPr lang="en-GB" sz="2200" b="1" dirty="0" err="1">
                <a:latin typeface="+mj-lt"/>
              </a:rPr>
              <a:t>powerpoint</a:t>
            </a:r>
            <a:r>
              <a:rPr lang="en-GB" sz="2200" b="1" dirty="0">
                <a:latin typeface="+mj-lt"/>
              </a:rPr>
              <a:t> presentation.</a:t>
            </a:r>
            <a:endParaRPr lang="en-GB" sz="2200" dirty="0">
              <a:latin typeface="+mj-lt"/>
            </a:endParaRP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Work on 3 things you have learnt during this session. 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(up to 3 slides per group)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338DDE-9EB8-EEE4-6078-F81341F157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4720" y="1889760"/>
            <a:ext cx="3436239" cy="23698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DA4887-0A23-E90D-E5A3-D95F55A03943}"/>
              </a:ext>
            </a:extLst>
          </p:cNvPr>
          <p:cNvSpPr txBox="1"/>
          <p:nvPr/>
        </p:nvSpPr>
        <p:spPr>
          <a:xfrm>
            <a:off x="351291" y="2186394"/>
            <a:ext cx="457177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600" b="1" u="sng" dirty="0">
              <a:latin typeface="+mj-lt"/>
            </a:endParaRPr>
          </a:p>
          <a:p>
            <a:endParaRPr lang="cy-GB" sz="2600" b="1" u="sng" dirty="0">
              <a:latin typeface="+mj-lt"/>
            </a:endParaRPr>
          </a:p>
          <a:p>
            <a:r>
              <a:rPr lang="cy-GB" sz="2600" b="1" u="sng" dirty="0" err="1">
                <a:latin typeface="+mj-lt"/>
              </a:rPr>
              <a:t>Task</a:t>
            </a:r>
            <a:r>
              <a:rPr lang="cy-GB" sz="2600" b="1" u="sng" dirty="0">
                <a:latin typeface="+mj-lt"/>
              </a:rPr>
              <a:t> – 30 </a:t>
            </a:r>
            <a:r>
              <a:rPr lang="cy-GB" sz="2600" b="1" u="sng" dirty="0" err="1">
                <a:latin typeface="+mj-lt"/>
              </a:rPr>
              <a:t>minutes</a:t>
            </a:r>
            <a:endParaRPr lang="en-GB" sz="2600" b="1" u="sng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74022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12066</TotalTime>
  <Words>2928</Words>
  <Application>Microsoft Office PowerPoint</Application>
  <PresentationFormat>Widescreen</PresentationFormat>
  <Paragraphs>432</Paragraphs>
  <Slides>21</Slides>
  <Notes>21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Sturrock</dc:creator>
  <cp:lastModifiedBy>Bethan Sturrock</cp:lastModifiedBy>
  <cp:revision>5</cp:revision>
  <dcterms:created xsi:type="dcterms:W3CDTF">2026-04-06T10:43:44Z</dcterms:created>
  <dcterms:modified xsi:type="dcterms:W3CDTF">2026-04-18T12:34:15Z</dcterms:modified>
</cp:coreProperties>
</file>