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85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9126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2745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4392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733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438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475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73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4599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275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894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1380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437721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2446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2390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8894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086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3C472-AED9-4F7C-9874-A128DC314918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8273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0A3C472-AED9-4F7C-9874-A128DC314918}" type="datetimeFigureOut">
              <a:rPr lang="en-GB" smtClean="0"/>
              <a:t>01/03/2024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30921D-2479-44E8-B23A-EE185AE54E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67578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2307/2599514" TargetMode="External"/><Relationship Id="rId3" Type="http://schemas.openxmlformats.org/officeDocument/2006/relationships/hyperlink" Target="https://llanellistandard.com/the-rise-of-llanelli-through-the-industrial-period/" TargetMode="External"/><Relationship Id="rId7" Type="http://schemas.openxmlformats.org/officeDocument/2006/relationships/hyperlink" Target="https://doi.org/10.3197/096734096779522248" TargetMode="External"/><Relationship Id="rId2" Type="http://schemas.openxmlformats.org/officeDocument/2006/relationships/hyperlink" Target="https://www.pinterest.co.uk/pin/llanelli5--328973947767190483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2307/2222180" TargetMode="External"/><Relationship Id="rId5" Type="http://schemas.openxmlformats.org/officeDocument/2006/relationships/hyperlink" Target="https://doi.org/10.2307/2593396" TargetMode="External"/><Relationship Id="rId4" Type="http://schemas.openxmlformats.org/officeDocument/2006/relationships/hyperlink" Target="https://doi.org/10.2307/222452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F3F4807A-5068-4492-8025-D75F320E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5E15DF-40ED-3C91-51C3-0F0F82DE45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97639" y="1262787"/>
            <a:ext cx="3543464" cy="2446855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chemeClr val="accent1">
                    <a:lumMod val="75000"/>
                  </a:schemeClr>
                </a:solidFill>
                <a:latin typeface="Arial Black" panose="020B0A04020102020204" pitchFamily="34" charset="0"/>
              </a:rPr>
              <a:t>Llanelli's Industrial Catalysts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36C604-C35E-1543-0B90-DACBBCBBAA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69940" y="4161675"/>
            <a:ext cx="3571163" cy="1621508"/>
          </a:xfrm>
        </p:spPr>
        <p:txBody>
          <a:bodyPr>
            <a:noAutofit/>
          </a:bodyPr>
          <a:lstStyle/>
          <a:p>
            <a:pPr marL="171450" indent="-1714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Diverse Natural Resources: Llanelli's natural wealth in coal and copper laid the foundation for its industrial rise.</a:t>
            </a:r>
          </a:p>
          <a:p>
            <a:pPr marL="171450" indent="-1714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Entrepreneurial Spirit: Visionaries like Alexander Raby and Charles Neville propelled Llanelli into industrial prominence.</a:t>
            </a:r>
          </a:p>
          <a:p>
            <a:pPr marL="171450" indent="-1714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 Advancements: Breakthroughs in steam power and rail transport revolutionized production and distribution</a:t>
            </a:r>
            <a:r>
              <a:rPr lang="en-GB" sz="1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1" name="Freeform 36">
            <a:extLst>
              <a:ext uri="{FF2B5EF4-FFF2-40B4-BE49-F238E27FC236}">
                <a16:creationId xmlns:a16="http://schemas.microsoft.com/office/drawing/2014/main" id="{B24996F8-180C-4DCB-8A26-DFA336CDE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13666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9BD8F5-EA84-7150-E1E3-8DCFDE3DF68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945" r="-1" b="-1"/>
          <a:stretch/>
        </p:blipFill>
        <p:spPr>
          <a:xfrm>
            <a:off x="20" y="10"/>
            <a:ext cx="7759920" cy="6857991"/>
          </a:xfrm>
          <a:custGeom>
            <a:avLst/>
            <a:gdLst/>
            <a:ahLst/>
            <a:cxnLst/>
            <a:rect l="l" t="t" r="r" b="b"/>
            <a:pathLst>
              <a:path w="7759940" h="6858001">
                <a:moveTo>
                  <a:pt x="0" y="0"/>
                </a:moveTo>
                <a:lnTo>
                  <a:pt x="1296537" y="0"/>
                </a:lnTo>
                <a:lnTo>
                  <a:pt x="1296537" y="1"/>
                </a:lnTo>
                <a:lnTo>
                  <a:pt x="6415225" y="1"/>
                </a:lnTo>
                <a:lnTo>
                  <a:pt x="6415225" y="0"/>
                </a:lnTo>
                <a:lnTo>
                  <a:pt x="7758763" y="0"/>
                </a:lnTo>
                <a:lnTo>
                  <a:pt x="7733718" y="155677"/>
                </a:lnTo>
                <a:lnTo>
                  <a:pt x="7709849" y="310668"/>
                </a:lnTo>
                <a:lnTo>
                  <a:pt x="7686485" y="466344"/>
                </a:lnTo>
                <a:lnTo>
                  <a:pt x="7666482" y="622707"/>
                </a:lnTo>
                <a:lnTo>
                  <a:pt x="7646311" y="778383"/>
                </a:lnTo>
                <a:lnTo>
                  <a:pt x="7627485" y="934746"/>
                </a:lnTo>
                <a:lnTo>
                  <a:pt x="7611349" y="1089051"/>
                </a:lnTo>
                <a:lnTo>
                  <a:pt x="7596053" y="1245413"/>
                </a:lnTo>
                <a:lnTo>
                  <a:pt x="7582101" y="1401090"/>
                </a:lnTo>
                <a:lnTo>
                  <a:pt x="7569999" y="1554023"/>
                </a:lnTo>
                <a:lnTo>
                  <a:pt x="7557896" y="1709014"/>
                </a:lnTo>
                <a:lnTo>
                  <a:pt x="7547811" y="1861947"/>
                </a:lnTo>
                <a:lnTo>
                  <a:pt x="7539911" y="2014881"/>
                </a:lnTo>
                <a:lnTo>
                  <a:pt x="7531674" y="2167128"/>
                </a:lnTo>
                <a:lnTo>
                  <a:pt x="7524783" y="2318004"/>
                </a:lnTo>
                <a:lnTo>
                  <a:pt x="7519908" y="2467509"/>
                </a:lnTo>
                <a:lnTo>
                  <a:pt x="7515706" y="2617013"/>
                </a:lnTo>
                <a:lnTo>
                  <a:pt x="7511672" y="2765146"/>
                </a:lnTo>
                <a:lnTo>
                  <a:pt x="7509823" y="2911221"/>
                </a:lnTo>
                <a:lnTo>
                  <a:pt x="7507806" y="3057297"/>
                </a:lnTo>
                <a:lnTo>
                  <a:pt x="7506797" y="3201315"/>
                </a:lnTo>
                <a:lnTo>
                  <a:pt x="7507806" y="3343961"/>
                </a:lnTo>
                <a:lnTo>
                  <a:pt x="7507806" y="3485236"/>
                </a:lnTo>
                <a:lnTo>
                  <a:pt x="7509823" y="3625139"/>
                </a:lnTo>
                <a:lnTo>
                  <a:pt x="7512848" y="3762299"/>
                </a:lnTo>
                <a:lnTo>
                  <a:pt x="7515706" y="3898087"/>
                </a:lnTo>
                <a:lnTo>
                  <a:pt x="7518900" y="4031133"/>
                </a:lnTo>
                <a:lnTo>
                  <a:pt x="7523774" y="4163492"/>
                </a:lnTo>
                <a:lnTo>
                  <a:pt x="7528985" y="4293793"/>
                </a:lnTo>
                <a:lnTo>
                  <a:pt x="7533691" y="4421352"/>
                </a:lnTo>
                <a:lnTo>
                  <a:pt x="7546971" y="4670298"/>
                </a:lnTo>
                <a:lnTo>
                  <a:pt x="7561090" y="4908956"/>
                </a:lnTo>
                <a:lnTo>
                  <a:pt x="7575882" y="5138013"/>
                </a:lnTo>
                <a:lnTo>
                  <a:pt x="7592187" y="5354726"/>
                </a:lnTo>
                <a:lnTo>
                  <a:pt x="7609164" y="5561838"/>
                </a:lnTo>
                <a:lnTo>
                  <a:pt x="7627485" y="5753862"/>
                </a:lnTo>
                <a:lnTo>
                  <a:pt x="7645471" y="5934227"/>
                </a:lnTo>
                <a:lnTo>
                  <a:pt x="7663456" y="6100191"/>
                </a:lnTo>
                <a:lnTo>
                  <a:pt x="7680433" y="6252438"/>
                </a:lnTo>
                <a:lnTo>
                  <a:pt x="7696570" y="6387541"/>
                </a:lnTo>
                <a:lnTo>
                  <a:pt x="7711866" y="6509613"/>
                </a:lnTo>
                <a:lnTo>
                  <a:pt x="7724641" y="6612483"/>
                </a:lnTo>
                <a:lnTo>
                  <a:pt x="7736743" y="6698894"/>
                </a:lnTo>
                <a:lnTo>
                  <a:pt x="7754057" y="6817538"/>
                </a:lnTo>
                <a:lnTo>
                  <a:pt x="7759940" y="6858000"/>
                </a:lnTo>
                <a:lnTo>
                  <a:pt x="6854586" y="6858000"/>
                </a:lnTo>
                <a:lnTo>
                  <a:pt x="6854586" y="6858001"/>
                </a:lnTo>
                <a:lnTo>
                  <a:pt x="764022" y="6858001"/>
                </a:lnTo>
                <a:lnTo>
                  <a:pt x="76402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630182B0-3559-41D5-9EBC-0BD86BEDA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341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D797E-6419-2AE3-C15B-9CE0527AA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556" y="142883"/>
            <a:ext cx="5635138" cy="1641987"/>
          </a:xfrm>
        </p:spPr>
        <p:txBody>
          <a:bodyPr>
            <a:noAutofit/>
          </a:bodyPr>
          <a:lstStyle/>
          <a:p>
            <a:r>
              <a:rPr lang="en-GB" sz="4800" dirty="0">
                <a:solidFill>
                  <a:schemeClr val="accent1">
                    <a:lumMod val="75000"/>
                  </a:schemeClr>
                </a:solidFill>
                <a:latin typeface="Arial Black" panose="020B0A04020102020204" pitchFamily="34" charset="0"/>
              </a:rPr>
              <a:t>Economic Impact and Growth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6FAB012-A1DA-5CE3-9CF9-3F4B19F05D2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859" r="17469"/>
          <a:stretch/>
        </p:blipFill>
        <p:spPr>
          <a:xfrm>
            <a:off x="6094410" y="609601"/>
            <a:ext cx="5449889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A047838-7F9E-43CF-A116-26E7AAA8F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B87ED-9D3B-2AE1-0336-EEB23AD769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6556" y="3557081"/>
            <a:ext cx="4797256" cy="380999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Tinplate Industry Boom: The tinplate sector became a cornerstone of Llanelli's economy, employing thousands.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Infrastructure Development: Railways and steam power not only enhanced efficiency but also expanded Llanelli's economic reach.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Global Trade Participant: Llanelli evolved into a significant player in the global market, especially in copper and tinplate exports.</a:t>
            </a:r>
          </a:p>
        </p:txBody>
      </p:sp>
    </p:spTree>
    <p:extLst>
      <p:ext uri="{BB962C8B-B14F-4D97-AF65-F5344CB8AC3E}">
        <p14:creationId xmlns:p14="http://schemas.microsoft.com/office/powerpoint/2010/main" val="11883975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AE226-783C-400B-13F9-9E9968863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7087" y="668175"/>
            <a:ext cx="5320190" cy="1919381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4800" dirty="0">
                <a:solidFill>
                  <a:schemeClr val="accent1">
                    <a:lumMod val="75000"/>
                  </a:schemeClr>
                </a:solidFill>
                <a:latin typeface="Arial Black" panose="020B0A04020102020204" pitchFamily="34" charset="0"/>
              </a:rPr>
              <a:t>Cultural and Social Transformation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1E1C51-5D6D-5498-5196-EA936F7F504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836" r="3836"/>
          <a:stretch/>
        </p:blipFill>
        <p:spPr>
          <a:xfrm>
            <a:off x="-2" y="10"/>
            <a:ext cx="6094407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AE130-AF4D-B5A5-DD2D-01B230A955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6464" y="3780818"/>
            <a:ext cx="4833808" cy="38099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Demographic Shifts: Industrial growth spurred migration, diversifying Llanelli's demographic landscape.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Cultural Integration: The influx of workers introduced new languages and customs, enriching Llanelli's cultural tapestry.</a:t>
            </a:r>
          </a:p>
          <a:p>
            <a:pPr>
              <a:lnSpc>
                <a:spcPct val="9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Industrial Identity: The legacy of the industrial era, including the term "Tinny of Tinopolis," continues to shape Llanelli's identity and pride.</a:t>
            </a:r>
          </a:p>
        </p:txBody>
      </p:sp>
    </p:spTree>
    <p:extLst>
      <p:ext uri="{BB962C8B-B14F-4D97-AF65-F5344CB8AC3E}">
        <p14:creationId xmlns:p14="http://schemas.microsoft.com/office/powerpoint/2010/main" val="34248984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6B50CB-9E39-B86F-15C9-D228073F78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402" y="2618686"/>
            <a:ext cx="4181504" cy="4470821"/>
          </a:xfrm>
        </p:spPr>
        <p:txBody>
          <a:bodyPr>
            <a:normAutofit/>
          </a:bodyPr>
          <a:lstStyle/>
          <a:p>
            <a:pPr algn="r"/>
            <a:r>
              <a:rPr lang="en-GB" sz="4800" dirty="0">
                <a:solidFill>
                  <a:schemeClr val="accent1">
                    <a:lumMod val="75000"/>
                  </a:schemeClr>
                </a:solidFill>
                <a:latin typeface="Arial Black" panose="020B0A04020102020204" pitchFamily="34" charset="0"/>
              </a:rPr>
              <a:t>References</a:t>
            </a:r>
            <a:r>
              <a:rPr lang="en-GB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86D3E-6109-E91D-AB8F-BA21CB0F7E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4109" y="1143000"/>
            <a:ext cx="6770640" cy="4973741"/>
          </a:xfrm>
        </p:spPr>
        <p:txBody>
          <a:bodyPr>
            <a:norm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https://www.pinterest.co.uk/pin/llanelli5--328973947767190483/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https://llanellistandard.com/the-rise-of-llanelli-through-the-industrial-period/#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Clark, G.N. and Dodd, A.H., 1933. The Industrial Revolution in North Wales. The Economic Journal, 43(172), p.690.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https://doi.org/10.2307/2224524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Hunt, E.H. and Tranter, N.L., 1974. Population Since the Industrial Revolution: The Case of England and Wales. The Economic History Review, 27(3), p.479.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https://doi.org/10.2307/2593396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Jones, T. and Jones, J.H., 1915. The Tinplate Industry: A Study in Economic Organisation. The Economic Journal, 25(98), pp.224.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https://doi.org/10.2307/2222180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Newell, E. and Watts, S., 1996. The Environmental Impact of Industrialisation in South Wales in the Nineteenth Century: “Copper Smoke” and the Llanelli Copper Company. Environment and History, 2(3), pp.309–336.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https://doi.org/10.3197/096734096779522248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Williams, L.J., 1961. The Welsh Tinplate Trade in the Mid-Eighteenth Century. The Economic History Review, 13(3), p.440.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https://doi.org/10.2307/2599514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19061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428</Words>
  <Application>Microsoft Office PowerPoint</Application>
  <PresentationFormat>Widescreen</PresentationFormat>
  <Paragraphs>20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Arial Black</vt:lpstr>
      <vt:lpstr>Century Gothic</vt:lpstr>
      <vt:lpstr>Wingdings 3</vt:lpstr>
      <vt:lpstr>Ion</vt:lpstr>
      <vt:lpstr>Llanelli's Industrial Catalysts</vt:lpstr>
      <vt:lpstr>Economic Impact and Growth</vt:lpstr>
      <vt:lpstr>Cultural and Social Transformation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Llanelli's Industrial Catalysts</dc:title>
  <dc:creator>Mirabela Voican (1907947)</dc:creator>
  <cp:lastModifiedBy>Mirabela Voican (1907947)</cp:lastModifiedBy>
  <cp:revision>2</cp:revision>
  <dcterms:created xsi:type="dcterms:W3CDTF">2024-02-24T21:53:11Z</dcterms:created>
  <dcterms:modified xsi:type="dcterms:W3CDTF">2024-03-01T16:42:01Z</dcterms:modified>
</cp:coreProperties>
</file>