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60" d="100"/>
          <a:sy n="60" d="100"/>
        </p:scale>
        <p:origin x="45" y="3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svg" /><Relationship Id="rId1" Type="http://schemas.openxmlformats.org/officeDocument/2006/relationships/image" Target="../media/image9.png" /><Relationship Id="rId6" Type="http://schemas.openxmlformats.org/officeDocument/2006/relationships/image" Target="../media/image14.svg" /><Relationship Id="rId5" Type="http://schemas.openxmlformats.org/officeDocument/2006/relationships/image" Target="../media/image13.png" /><Relationship Id="rId4" Type="http://schemas.openxmlformats.org/officeDocument/2006/relationships/image" Target="../media/image12.svg" /></Relationships>
</file>

<file path=ppt/diagrams/_rels/data8.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image" Target="../media/image14.svg" /><Relationship Id="rId1" Type="http://schemas.openxmlformats.org/officeDocument/2006/relationships/image" Target="../media/image13.png" /><Relationship Id="rId6" Type="http://schemas.openxmlformats.org/officeDocument/2006/relationships/image" Target="../media/image18.svg" /><Relationship Id="rId5" Type="http://schemas.openxmlformats.org/officeDocument/2006/relationships/image" Target="../media/image17.png" /><Relationship Id="rId4" Type="http://schemas.openxmlformats.org/officeDocument/2006/relationships/image" Target="../media/image16.svg" /></Relationships>
</file>

<file path=ppt/diagrams/_rels/data9.xml.rels><?xml version="1.0" encoding="UTF-8" standalone="yes"?>
<Relationships xmlns="http://schemas.openxmlformats.org/package/2006/relationships"><Relationship Id="rId8" Type="http://schemas.openxmlformats.org/officeDocument/2006/relationships/image" Target="../media/image24.svg" /><Relationship Id="rId13" Type="http://schemas.openxmlformats.org/officeDocument/2006/relationships/image" Target="../media/image17.png" /><Relationship Id="rId3" Type="http://schemas.openxmlformats.org/officeDocument/2006/relationships/image" Target="../media/image19.png" /><Relationship Id="rId7" Type="http://schemas.openxmlformats.org/officeDocument/2006/relationships/image" Target="../media/image23.png" /><Relationship Id="rId12" Type="http://schemas.openxmlformats.org/officeDocument/2006/relationships/image" Target="../media/image28.svg" /><Relationship Id="rId2" Type="http://schemas.openxmlformats.org/officeDocument/2006/relationships/image" Target="../media/image14.svg" /><Relationship Id="rId1" Type="http://schemas.openxmlformats.org/officeDocument/2006/relationships/image" Target="../media/image13.png" /><Relationship Id="rId6" Type="http://schemas.openxmlformats.org/officeDocument/2006/relationships/image" Target="../media/image22.svg" /><Relationship Id="rId11" Type="http://schemas.openxmlformats.org/officeDocument/2006/relationships/image" Target="../media/image27.png" /><Relationship Id="rId5" Type="http://schemas.openxmlformats.org/officeDocument/2006/relationships/image" Target="../media/image21.png" /><Relationship Id="rId10" Type="http://schemas.openxmlformats.org/officeDocument/2006/relationships/image" Target="../media/image26.svg" /><Relationship Id="rId4" Type="http://schemas.openxmlformats.org/officeDocument/2006/relationships/image" Target="../media/image20.svg" /><Relationship Id="rId9" Type="http://schemas.openxmlformats.org/officeDocument/2006/relationships/image" Target="../media/image25.png" /><Relationship Id="rId14" Type="http://schemas.openxmlformats.org/officeDocument/2006/relationships/image" Target="../media/image18.svg" /></Relationships>
</file>

<file path=ppt/diagrams/_rels/data10.xml.rels><?xml version="1.0" encoding="UTF-8" standalone="yes"?>
<Relationships xmlns="http://schemas.openxmlformats.org/package/2006/relationships"><Relationship Id="rId8" Type="http://schemas.openxmlformats.org/officeDocument/2006/relationships/image" Target="../media/image32.svg" /><Relationship Id="rId3" Type="http://schemas.openxmlformats.org/officeDocument/2006/relationships/image" Target="../media/image29.png" /><Relationship Id="rId7" Type="http://schemas.openxmlformats.org/officeDocument/2006/relationships/image" Target="../media/image31.png" /><Relationship Id="rId2" Type="http://schemas.openxmlformats.org/officeDocument/2006/relationships/image" Target="../media/image18.svg" /><Relationship Id="rId1" Type="http://schemas.openxmlformats.org/officeDocument/2006/relationships/image" Target="../media/image17.png" /><Relationship Id="rId6" Type="http://schemas.openxmlformats.org/officeDocument/2006/relationships/image" Target="../media/image14.svg" /><Relationship Id="rId5" Type="http://schemas.openxmlformats.org/officeDocument/2006/relationships/image" Target="../media/image13.png" /><Relationship Id="rId4" Type="http://schemas.openxmlformats.org/officeDocument/2006/relationships/image" Target="../media/image30.svg" /></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svg" /><Relationship Id="rId1" Type="http://schemas.openxmlformats.org/officeDocument/2006/relationships/image" Target="../media/image9.png" /><Relationship Id="rId6" Type="http://schemas.openxmlformats.org/officeDocument/2006/relationships/image" Target="../media/image14.svg" /><Relationship Id="rId5" Type="http://schemas.openxmlformats.org/officeDocument/2006/relationships/image" Target="../media/image13.png" /><Relationship Id="rId4" Type="http://schemas.openxmlformats.org/officeDocument/2006/relationships/image" Target="../media/image12.svg" /></Relationships>
</file>

<file path=ppt/diagrams/_rels/drawing8.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image" Target="../media/image14.svg" /><Relationship Id="rId1" Type="http://schemas.openxmlformats.org/officeDocument/2006/relationships/image" Target="../media/image13.png" /><Relationship Id="rId6" Type="http://schemas.openxmlformats.org/officeDocument/2006/relationships/image" Target="../media/image18.svg" /><Relationship Id="rId5" Type="http://schemas.openxmlformats.org/officeDocument/2006/relationships/image" Target="../media/image17.png" /><Relationship Id="rId4" Type="http://schemas.openxmlformats.org/officeDocument/2006/relationships/image" Target="../media/image16.svg" /></Relationships>
</file>

<file path=ppt/diagrams/_rels/drawing9.xml.rels><?xml version="1.0" encoding="UTF-8" standalone="yes"?>
<Relationships xmlns="http://schemas.openxmlformats.org/package/2006/relationships"><Relationship Id="rId8" Type="http://schemas.openxmlformats.org/officeDocument/2006/relationships/image" Target="../media/image24.svg" /><Relationship Id="rId13" Type="http://schemas.openxmlformats.org/officeDocument/2006/relationships/image" Target="../media/image17.png" /><Relationship Id="rId3" Type="http://schemas.openxmlformats.org/officeDocument/2006/relationships/image" Target="../media/image19.png" /><Relationship Id="rId7" Type="http://schemas.openxmlformats.org/officeDocument/2006/relationships/image" Target="../media/image23.png" /><Relationship Id="rId12" Type="http://schemas.openxmlformats.org/officeDocument/2006/relationships/image" Target="../media/image28.svg" /><Relationship Id="rId2" Type="http://schemas.openxmlformats.org/officeDocument/2006/relationships/image" Target="../media/image14.svg" /><Relationship Id="rId1" Type="http://schemas.openxmlformats.org/officeDocument/2006/relationships/image" Target="../media/image13.png" /><Relationship Id="rId6" Type="http://schemas.openxmlformats.org/officeDocument/2006/relationships/image" Target="../media/image22.svg" /><Relationship Id="rId11" Type="http://schemas.openxmlformats.org/officeDocument/2006/relationships/image" Target="../media/image27.png" /><Relationship Id="rId5" Type="http://schemas.openxmlformats.org/officeDocument/2006/relationships/image" Target="../media/image21.png" /><Relationship Id="rId10" Type="http://schemas.openxmlformats.org/officeDocument/2006/relationships/image" Target="../media/image26.svg" /><Relationship Id="rId4" Type="http://schemas.openxmlformats.org/officeDocument/2006/relationships/image" Target="../media/image20.svg" /><Relationship Id="rId9" Type="http://schemas.openxmlformats.org/officeDocument/2006/relationships/image" Target="../media/image25.png" /><Relationship Id="rId14" Type="http://schemas.openxmlformats.org/officeDocument/2006/relationships/image" Target="../media/image18.svg" /></Relationships>
</file>

<file path=ppt/diagrams/_rels/drawing10.xml.rels><?xml version="1.0" encoding="UTF-8" standalone="yes"?>
<Relationships xmlns="http://schemas.openxmlformats.org/package/2006/relationships"><Relationship Id="rId8" Type="http://schemas.openxmlformats.org/officeDocument/2006/relationships/image" Target="../media/image32.svg" /><Relationship Id="rId3" Type="http://schemas.openxmlformats.org/officeDocument/2006/relationships/image" Target="../media/image29.png" /><Relationship Id="rId7" Type="http://schemas.openxmlformats.org/officeDocument/2006/relationships/image" Target="../media/image31.png" /><Relationship Id="rId2" Type="http://schemas.openxmlformats.org/officeDocument/2006/relationships/image" Target="../media/image18.svg" /><Relationship Id="rId1" Type="http://schemas.openxmlformats.org/officeDocument/2006/relationships/image" Target="../media/image17.png" /><Relationship Id="rId6" Type="http://schemas.openxmlformats.org/officeDocument/2006/relationships/image" Target="../media/image14.svg" /><Relationship Id="rId5" Type="http://schemas.openxmlformats.org/officeDocument/2006/relationships/image" Target="../media/image13.png" /><Relationship Id="rId4" Type="http://schemas.openxmlformats.org/officeDocument/2006/relationships/image" Target="../media/image30.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AD2D0867-C0FD-4CAF-9FE6-0D699535E2D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CA0F9DB-4208-46F9-A004-67CFFAE26E34}">
      <dgm:prSet/>
      <dgm:spPr/>
      <dgm:t>
        <a:bodyPr/>
        <a:lstStyle/>
        <a:p>
          <a:r>
            <a:rPr lang="en-GB"/>
            <a:t>Founded in 2003 and initially just a start-up in California, Tesla Inc has managed to become one of the most prestigious technology and energy companies in the world. The company is currently headquartered in Austin, Texas and has over 140,000 global employees. In 2024, the company was able to make approximately 97 billion dollars in revenue. Tesla Inc. specialises in futuristic products and cleantech solutions such as electric vehicles, solar panels, and solar batteries. Tesla aims to change the world and eliminate fossil fuels and other pollutants in the world (Tesla, 2024).</a:t>
          </a:r>
          <a:endParaRPr lang="en-US"/>
        </a:p>
      </dgm:t>
    </dgm:pt>
    <dgm:pt modelId="{28384E85-0B7C-465A-923A-6A202826CB45}" type="parTrans" cxnId="{A98B9470-CB11-40C8-B51D-8E305A8ECC60}">
      <dgm:prSet/>
      <dgm:spPr/>
      <dgm:t>
        <a:bodyPr/>
        <a:lstStyle/>
        <a:p>
          <a:endParaRPr lang="en-US"/>
        </a:p>
      </dgm:t>
    </dgm:pt>
    <dgm:pt modelId="{224F02E2-850E-451B-AA27-5803C1B925A1}" type="sibTrans" cxnId="{A98B9470-CB11-40C8-B51D-8E305A8ECC60}">
      <dgm:prSet/>
      <dgm:spPr/>
      <dgm:t>
        <a:bodyPr/>
        <a:lstStyle/>
        <a:p>
          <a:endParaRPr lang="en-US"/>
        </a:p>
      </dgm:t>
    </dgm:pt>
    <dgm:pt modelId="{4490E335-0A18-4657-B4E0-8DA2219B6FFE}">
      <dgm:prSet/>
      <dgm:spPr/>
      <dgm:t>
        <a:bodyPr/>
        <a:lstStyle/>
        <a:p>
          <a:r>
            <a:rPr lang="en-GB"/>
            <a:t>Tesla is an extremely innovative company. They are not only helping the world by selling electric vehicles, but also changing the future by promoting sustainable living solutions. This is the vision that Tesla’s founder has. Tesla has also managed to promote economic growth and development at the same time, which is quite responsible (Statista, 2024).</a:t>
          </a:r>
          <a:endParaRPr lang="en-US"/>
        </a:p>
      </dgm:t>
    </dgm:pt>
    <dgm:pt modelId="{2C175717-07B9-406A-8E4D-2909DACF3C5D}" type="parTrans" cxnId="{24BB40D4-0747-4F86-8C85-CB1962C9CAB9}">
      <dgm:prSet/>
      <dgm:spPr/>
      <dgm:t>
        <a:bodyPr/>
        <a:lstStyle/>
        <a:p>
          <a:endParaRPr lang="en-US"/>
        </a:p>
      </dgm:t>
    </dgm:pt>
    <dgm:pt modelId="{D7FE85B3-91B1-4380-B552-0DB414125C14}" type="sibTrans" cxnId="{24BB40D4-0747-4F86-8C85-CB1962C9CAB9}">
      <dgm:prSet/>
      <dgm:spPr/>
      <dgm:t>
        <a:bodyPr/>
        <a:lstStyle/>
        <a:p>
          <a:endParaRPr lang="en-US"/>
        </a:p>
      </dgm:t>
    </dgm:pt>
    <dgm:pt modelId="{9B757A17-1234-44D7-A486-A08181E633F5}" type="pres">
      <dgm:prSet presAssocID="{AD2D0867-C0FD-4CAF-9FE6-0D699535E2DD}" presName="linear" presStyleCnt="0">
        <dgm:presLayoutVars>
          <dgm:animLvl val="lvl"/>
          <dgm:resizeHandles val="exact"/>
        </dgm:presLayoutVars>
      </dgm:prSet>
      <dgm:spPr/>
    </dgm:pt>
    <dgm:pt modelId="{5663D49F-FC06-41E3-B312-D903A704773A}" type="pres">
      <dgm:prSet presAssocID="{1CA0F9DB-4208-46F9-A004-67CFFAE26E34}" presName="parentText" presStyleLbl="node1" presStyleIdx="0" presStyleCnt="2">
        <dgm:presLayoutVars>
          <dgm:chMax val="0"/>
          <dgm:bulletEnabled val="1"/>
        </dgm:presLayoutVars>
      </dgm:prSet>
      <dgm:spPr/>
    </dgm:pt>
    <dgm:pt modelId="{F5A64362-2FE1-41A9-BDB2-9D41C6DD65C5}" type="pres">
      <dgm:prSet presAssocID="{224F02E2-850E-451B-AA27-5803C1B925A1}" presName="spacer" presStyleCnt="0"/>
      <dgm:spPr/>
    </dgm:pt>
    <dgm:pt modelId="{C3969378-8DB2-446B-8EB4-81D792A71F90}" type="pres">
      <dgm:prSet presAssocID="{4490E335-0A18-4657-B4E0-8DA2219B6FFE}" presName="parentText" presStyleLbl="node1" presStyleIdx="1" presStyleCnt="2">
        <dgm:presLayoutVars>
          <dgm:chMax val="0"/>
          <dgm:bulletEnabled val="1"/>
        </dgm:presLayoutVars>
      </dgm:prSet>
      <dgm:spPr/>
    </dgm:pt>
  </dgm:ptLst>
  <dgm:cxnLst>
    <dgm:cxn modelId="{A98B9470-CB11-40C8-B51D-8E305A8ECC60}" srcId="{AD2D0867-C0FD-4CAF-9FE6-0D699535E2DD}" destId="{1CA0F9DB-4208-46F9-A004-67CFFAE26E34}" srcOrd="0" destOrd="0" parTransId="{28384E85-0B7C-465A-923A-6A202826CB45}" sibTransId="{224F02E2-850E-451B-AA27-5803C1B925A1}"/>
    <dgm:cxn modelId="{24BB40D4-0747-4F86-8C85-CB1962C9CAB9}" srcId="{AD2D0867-C0FD-4CAF-9FE6-0D699535E2DD}" destId="{4490E335-0A18-4657-B4E0-8DA2219B6FFE}" srcOrd="1" destOrd="0" parTransId="{2C175717-07B9-406A-8E4D-2909DACF3C5D}" sibTransId="{D7FE85B3-91B1-4380-B552-0DB414125C14}"/>
    <dgm:cxn modelId="{A5E339E4-EAA2-49D6-AB76-43BA2C7D2C97}" type="presOf" srcId="{4490E335-0A18-4657-B4E0-8DA2219B6FFE}" destId="{C3969378-8DB2-446B-8EB4-81D792A71F90}" srcOrd="0" destOrd="0" presId="urn:microsoft.com/office/officeart/2005/8/layout/vList2"/>
    <dgm:cxn modelId="{10322DE7-93F6-4E5D-B989-7DBCBE1D09BD}" type="presOf" srcId="{1CA0F9DB-4208-46F9-A004-67CFFAE26E34}" destId="{5663D49F-FC06-41E3-B312-D903A704773A}" srcOrd="0" destOrd="0" presId="urn:microsoft.com/office/officeart/2005/8/layout/vList2"/>
    <dgm:cxn modelId="{FFF506F6-2129-4AB0-8C1D-4E944A5E13DF}" type="presOf" srcId="{AD2D0867-C0FD-4CAF-9FE6-0D699535E2DD}" destId="{9B757A17-1234-44D7-A486-A08181E633F5}" srcOrd="0" destOrd="0" presId="urn:microsoft.com/office/officeart/2005/8/layout/vList2"/>
    <dgm:cxn modelId="{3325206D-8284-4A05-A908-4112F3048F74}" type="presParOf" srcId="{9B757A17-1234-44D7-A486-A08181E633F5}" destId="{5663D49F-FC06-41E3-B312-D903A704773A}" srcOrd="0" destOrd="0" presId="urn:microsoft.com/office/officeart/2005/8/layout/vList2"/>
    <dgm:cxn modelId="{2225B3C0-1045-4AB2-8EC9-F31E958F2913}" type="presParOf" srcId="{9B757A17-1234-44D7-A486-A08181E633F5}" destId="{F5A64362-2FE1-41A9-BDB2-9D41C6DD65C5}" srcOrd="1" destOrd="0" presId="urn:microsoft.com/office/officeart/2005/8/layout/vList2"/>
    <dgm:cxn modelId="{318CECEA-1FFD-46AB-AB6F-75F6B9D8BEC7}" type="presParOf" srcId="{9B757A17-1234-44D7-A486-A08181E633F5}" destId="{C3969378-8DB2-446B-8EB4-81D792A71F9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EA6D71-3FC6-4A8C-91D0-F437A02EE169}"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4A5D9CEF-0197-40BF-9B05-ED99E776373C}">
      <dgm:prSet/>
      <dgm:spPr/>
      <dgm:t>
        <a:bodyPr/>
        <a:lstStyle/>
        <a:p>
          <a:r>
            <a:rPr lang="en-GB"/>
            <a:t>To understand Tesla’s environment, one needs to analyse the context using the PESTEL framework.</a:t>
          </a:r>
          <a:endParaRPr lang="en-US"/>
        </a:p>
      </dgm:t>
    </dgm:pt>
    <dgm:pt modelId="{48605BBE-3DF4-4D6C-9D0F-7E1CDF84DC58}" type="parTrans" cxnId="{1FAB319C-0A51-451F-A337-684A900D62F5}">
      <dgm:prSet/>
      <dgm:spPr/>
      <dgm:t>
        <a:bodyPr/>
        <a:lstStyle/>
        <a:p>
          <a:endParaRPr lang="en-US"/>
        </a:p>
      </dgm:t>
    </dgm:pt>
    <dgm:pt modelId="{60500033-4160-4289-AC75-D47EE1F42B21}" type="sibTrans" cxnId="{1FAB319C-0A51-451F-A337-684A900D62F5}">
      <dgm:prSet/>
      <dgm:spPr/>
      <dgm:t>
        <a:bodyPr/>
        <a:lstStyle/>
        <a:p>
          <a:endParaRPr lang="en-US"/>
        </a:p>
      </dgm:t>
    </dgm:pt>
    <dgm:pt modelId="{7DE616D5-0620-4B56-A5FA-FEE6211869DB}">
      <dgm:prSet/>
      <dgm:spPr/>
      <dgm:t>
        <a:bodyPr/>
        <a:lstStyle/>
        <a:p>
          <a:r>
            <a:rPr lang="en-GB" b="1"/>
            <a:t>Political:</a:t>
          </a:r>
          <a:r>
            <a:rPr lang="en-GB"/>
            <a:t> Encouraging electric vehicle development and sales in the domestic market is a top priority. However, trade wars, especially the one between the US and China, intrude into Tesla’s business operations (IEA 2024).</a:t>
          </a:r>
          <a:endParaRPr lang="en-US"/>
        </a:p>
      </dgm:t>
    </dgm:pt>
    <dgm:pt modelId="{2C67D2BF-E290-4E0F-9EF8-162F7A04A052}" type="parTrans" cxnId="{93B63BCF-179A-47BF-8A11-0BA6DDE92826}">
      <dgm:prSet/>
      <dgm:spPr/>
      <dgm:t>
        <a:bodyPr/>
        <a:lstStyle/>
        <a:p>
          <a:endParaRPr lang="en-US"/>
        </a:p>
      </dgm:t>
    </dgm:pt>
    <dgm:pt modelId="{B04C5086-2856-4105-B3A2-BFA74DAAB8BE}" type="sibTrans" cxnId="{93B63BCF-179A-47BF-8A11-0BA6DDE92826}">
      <dgm:prSet/>
      <dgm:spPr/>
      <dgm:t>
        <a:bodyPr/>
        <a:lstStyle/>
        <a:p>
          <a:endParaRPr lang="en-US"/>
        </a:p>
      </dgm:t>
    </dgm:pt>
    <dgm:pt modelId="{054E5123-DA47-4BF6-BEAC-12F96467E262}">
      <dgm:prSet/>
      <dgm:spPr/>
      <dgm:t>
        <a:bodyPr/>
        <a:lstStyle/>
        <a:p>
          <a:r>
            <a:rPr lang="en-GB" b="1"/>
            <a:t>Economic:</a:t>
          </a:r>
          <a:r>
            <a:rPr lang="en-GB"/>
            <a:t> Tesla’s production costs have significantly increased due to high inflation and increases in the prices of lithium and nickel. However, the global increase in petrol prices assists in the sale of electric vehicles (Financial Times 2024).</a:t>
          </a:r>
          <a:endParaRPr lang="en-US"/>
        </a:p>
      </dgm:t>
    </dgm:pt>
    <dgm:pt modelId="{01658DF9-AA26-4545-9445-0717C71145E3}" type="parTrans" cxnId="{07A3B02A-FA42-4F79-A40C-EACFAA3841E7}">
      <dgm:prSet/>
      <dgm:spPr/>
      <dgm:t>
        <a:bodyPr/>
        <a:lstStyle/>
        <a:p>
          <a:endParaRPr lang="en-US"/>
        </a:p>
      </dgm:t>
    </dgm:pt>
    <dgm:pt modelId="{3159CC65-7936-4F54-AAB0-A20F96BA4598}" type="sibTrans" cxnId="{07A3B02A-FA42-4F79-A40C-EACFAA3841E7}">
      <dgm:prSet/>
      <dgm:spPr/>
      <dgm:t>
        <a:bodyPr/>
        <a:lstStyle/>
        <a:p>
          <a:endParaRPr lang="en-US"/>
        </a:p>
      </dgm:t>
    </dgm:pt>
    <dgm:pt modelId="{1F250FDF-A4EA-413E-9524-74D7331555E4}">
      <dgm:prSet/>
      <dgm:spPr/>
      <dgm:t>
        <a:bodyPr/>
        <a:lstStyle/>
        <a:p>
          <a:r>
            <a:rPr lang="en-GB" b="1"/>
            <a:t>Social:</a:t>
          </a:r>
          <a:r>
            <a:rPr lang="en-GB"/>
            <a:t> There is a growing concern about the environment and the adoption of sustainable practices. This is where the brand identity of Tesla correlates with the change (Statista, 2024).</a:t>
          </a:r>
          <a:endParaRPr lang="en-US"/>
        </a:p>
      </dgm:t>
    </dgm:pt>
    <dgm:pt modelId="{61167058-2E89-4F35-846F-9F1BC6559896}" type="parTrans" cxnId="{5C0CDA2C-9EEE-4F85-98E8-3071DDDE57FB}">
      <dgm:prSet/>
      <dgm:spPr/>
      <dgm:t>
        <a:bodyPr/>
        <a:lstStyle/>
        <a:p>
          <a:endParaRPr lang="en-US"/>
        </a:p>
      </dgm:t>
    </dgm:pt>
    <dgm:pt modelId="{5487080C-ED5C-4D93-8616-6E2D85C6E4DE}" type="sibTrans" cxnId="{5C0CDA2C-9EEE-4F85-98E8-3071DDDE57FB}">
      <dgm:prSet/>
      <dgm:spPr/>
      <dgm:t>
        <a:bodyPr/>
        <a:lstStyle/>
        <a:p>
          <a:endParaRPr lang="en-US"/>
        </a:p>
      </dgm:t>
    </dgm:pt>
    <dgm:pt modelId="{985A2F05-4322-43BA-A133-8058C05881C8}">
      <dgm:prSet/>
      <dgm:spPr/>
      <dgm:t>
        <a:bodyPr/>
        <a:lstStyle/>
        <a:p>
          <a:r>
            <a:rPr lang="en-GB" b="1"/>
            <a:t>Technological:</a:t>
          </a:r>
          <a:r>
            <a:rPr lang="en-GB"/>
            <a:t> The company is a frontrunner in the ever-changing fields of AI, automation, and battery technologies, and the constant improvements put the company ahead of its rivals (Tesla, 2024).</a:t>
          </a:r>
          <a:endParaRPr lang="en-US"/>
        </a:p>
      </dgm:t>
    </dgm:pt>
    <dgm:pt modelId="{71C57204-ECF3-453E-AEC4-CBF455DCD715}" type="parTrans" cxnId="{A8D953D3-8A8E-4AE6-8F21-F26187D28E7C}">
      <dgm:prSet/>
      <dgm:spPr/>
      <dgm:t>
        <a:bodyPr/>
        <a:lstStyle/>
        <a:p>
          <a:endParaRPr lang="en-US"/>
        </a:p>
      </dgm:t>
    </dgm:pt>
    <dgm:pt modelId="{3B96667F-8970-491A-9BDB-758E40C58D54}" type="sibTrans" cxnId="{A8D953D3-8A8E-4AE6-8F21-F26187D28E7C}">
      <dgm:prSet/>
      <dgm:spPr/>
      <dgm:t>
        <a:bodyPr/>
        <a:lstStyle/>
        <a:p>
          <a:endParaRPr lang="en-US"/>
        </a:p>
      </dgm:t>
    </dgm:pt>
    <dgm:pt modelId="{C3C8B1E3-38D3-426F-8223-EC5FDE4C91C0}">
      <dgm:prSet/>
      <dgm:spPr/>
      <dgm:t>
        <a:bodyPr/>
        <a:lstStyle/>
        <a:p>
          <a:r>
            <a:rPr lang="en-GB" b="1"/>
            <a:t>Environmental:</a:t>
          </a:r>
          <a:r>
            <a:rPr lang="en-GB"/>
            <a:t> Emissions from Tesla's products are positive, and mining and disposing of the batteries is a concern with the use of the products (IEA, 2024).</a:t>
          </a:r>
          <a:endParaRPr lang="en-US"/>
        </a:p>
      </dgm:t>
    </dgm:pt>
    <dgm:pt modelId="{C8792BC3-AFDE-43D7-A710-27EDD48C6CD2}" type="parTrans" cxnId="{4ABAA372-9A45-413E-8B88-79958F6E80CE}">
      <dgm:prSet/>
      <dgm:spPr/>
      <dgm:t>
        <a:bodyPr/>
        <a:lstStyle/>
        <a:p>
          <a:endParaRPr lang="en-US"/>
        </a:p>
      </dgm:t>
    </dgm:pt>
    <dgm:pt modelId="{AE7E0439-40AD-4515-B3BA-6E7947F136A9}" type="sibTrans" cxnId="{4ABAA372-9A45-413E-8B88-79958F6E80CE}">
      <dgm:prSet/>
      <dgm:spPr/>
      <dgm:t>
        <a:bodyPr/>
        <a:lstStyle/>
        <a:p>
          <a:endParaRPr lang="en-US"/>
        </a:p>
      </dgm:t>
    </dgm:pt>
    <dgm:pt modelId="{65A261D2-D815-4578-B090-55B07D79279E}">
      <dgm:prSet/>
      <dgm:spPr/>
      <dgm:t>
        <a:bodyPr/>
        <a:lstStyle/>
        <a:p>
          <a:r>
            <a:rPr lang="en-GB" b="1"/>
            <a:t>Legal:</a:t>
          </a:r>
          <a:r>
            <a:rPr lang="en-GB"/>
            <a:t> There is a region that is the territory of the more chromosomes and weaker region of data. In these areas, the Tesla autonomous driving feature is delayed more than in other parts of the world (Financial Times, 2024).</a:t>
          </a:r>
          <a:endParaRPr lang="en-US"/>
        </a:p>
      </dgm:t>
    </dgm:pt>
    <dgm:pt modelId="{F487E7B8-54EF-4E21-8A1A-25472205B924}" type="parTrans" cxnId="{9A2C6D1B-88A8-4B72-8F58-FE7B81823E7B}">
      <dgm:prSet/>
      <dgm:spPr/>
      <dgm:t>
        <a:bodyPr/>
        <a:lstStyle/>
        <a:p>
          <a:endParaRPr lang="en-US"/>
        </a:p>
      </dgm:t>
    </dgm:pt>
    <dgm:pt modelId="{B9A51932-A8C0-4820-8E7A-9203E4E5A15E}" type="sibTrans" cxnId="{9A2C6D1B-88A8-4B72-8F58-FE7B81823E7B}">
      <dgm:prSet/>
      <dgm:spPr/>
      <dgm:t>
        <a:bodyPr/>
        <a:lstStyle/>
        <a:p>
          <a:endParaRPr lang="en-US"/>
        </a:p>
      </dgm:t>
    </dgm:pt>
    <dgm:pt modelId="{8D01E03F-3418-4B80-85E9-6BDCCA0229B1}">
      <dgm:prSet/>
      <dgm:spPr/>
      <dgm:t>
        <a:bodyPr/>
        <a:lstStyle/>
        <a:p>
          <a:r>
            <a:rPr lang="en-GB"/>
            <a:t>Together, Tesla is underpinned from the world to pursue sustainable practices, which allows them to be adaptable to political and environmental considerations.</a:t>
          </a:r>
          <a:endParaRPr lang="en-US"/>
        </a:p>
      </dgm:t>
    </dgm:pt>
    <dgm:pt modelId="{0DE31F34-F47D-4B26-9274-D20BF5E89D20}" type="parTrans" cxnId="{B1B558E0-4BFC-4177-86A3-11E3BDBA558D}">
      <dgm:prSet/>
      <dgm:spPr/>
      <dgm:t>
        <a:bodyPr/>
        <a:lstStyle/>
        <a:p>
          <a:endParaRPr lang="en-US"/>
        </a:p>
      </dgm:t>
    </dgm:pt>
    <dgm:pt modelId="{5422BF04-C9DE-4673-90F1-8ED074519139}" type="sibTrans" cxnId="{B1B558E0-4BFC-4177-86A3-11E3BDBA558D}">
      <dgm:prSet/>
      <dgm:spPr/>
      <dgm:t>
        <a:bodyPr/>
        <a:lstStyle/>
        <a:p>
          <a:endParaRPr lang="en-US"/>
        </a:p>
      </dgm:t>
    </dgm:pt>
    <dgm:pt modelId="{55780C88-EB26-4419-A403-6E74CAE33CC0}" type="pres">
      <dgm:prSet presAssocID="{4BEA6D71-3FC6-4A8C-91D0-F437A02EE169}" presName="diagram" presStyleCnt="0">
        <dgm:presLayoutVars>
          <dgm:dir/>
          <dgm:resizeHandles val="exact"/>
        </dgm:presLayoutVars>
      </dgm:prSet>
      <dgm:spPr/>
    </dgm:pt>
    <dgm:pt modelId="{CB39C48E-39C3-4C33-82E5-D6D8A1D09E25}" type="pres">
      <dgm:prSet presAssocID="{4A5D9CEF-0197-40BF-9B05-ED99E776373C}" presName="node" presStyleLbl="node1" presStyleIdx="0" presStyleCnt="8">
        <dgm:presLayoutVars>
          <dgm:bulletEnabled val="1"/>
        </dgm:presLayoutVars>
      </dgm:prSet>
      <dgm:spPr/>
    </dgm:pt>
    <dgm:pt modelId="{DBC36AB6-CE29-4D14-B509-ACCC81088390}" type="pres">
      <dgm:prSet presAssocID="{60500033-4160-4289-AC75-D47EE1F42B21}" presName="sibTrans" presStyleCnt="0"/>
      <dgm:spPr/>
    </dgm:pt>
    <dgm:pt modelId="{38D88CC0-D594-420B-9CC9-6B306010827A}" type="pres">
      <dgm:prSet presAssocID="{7DE616D5-0620-4B56-A5FA-FEE6211869DB}" presName="node" presStyleLbl="node1" presStyleIdx="1" presStyleCnt="8">
        <dgm:presLayoutVars>
          <dgm:bulletEnabled val="1"/>
        </dgm:presLayoutVars>
      </dgm:prSet>
      <dgm:spPr/>
    </dgm:pt>
    <dgm:pt modelId="{7DC7564F-CBF6-40C5-AAA1-34A891A37017}" type="pres">
      <dgm:prSet presAssocID="{B04C5086-2856-4105-B3A2-BFA74DAAB8BE}" presName="sibTrans" presStyleCnt="0"/>
      <dgm:spPr/>
    </dgm:pt>
    <dgm:pt modelId="{36645C42-7FA6-47C4-9B59-A0F7CE2E8A98}" type="pres">
      <dgm:prSet presAssocID="{054E5123-DA47-4BF6-BEAC-12F96467E262}" presName="node" presStyleLbl="node1" presStyleIdx="2" presStyleCnt="8">
        <dgm:presLayoutVars>
          <dgm:bulletEnabled val="1"/>
        </dgm:presLayoutVars>
      </dgm:prSet>
      <dgm:spPr/>
    </dgm:pt>
    <dgm:pt modelId="{FB29694B-EF12-4614-9C61-82752D0F2F7C}" type="pres">
      <dgm:prSet presAssocID="{3159CC65-7936-4F54-AAB0-A20F96BA4598}" presName="sibTrans" presStyleCnt="0"/>
      <dgm:spPr/>
    </dgm:pt>
    <dgm:pt modelId="{4DB7CC0E-200D-4279-973C-18D9DA7154F8}" type="pres">
      <dgm:prSet presAssocID="{1F250FDF-A4EA-413E-9524-74D7331555E4}" presName="node" presStyleLbl="node1" presStyleIdx="3" presStyleCnt="8">
        <dgm:presLayoutVars>
          <dgm:bulletEnabled val="1"/>
        </dgm:presLayoutVars>
      </dgm:prSet>
      <dgm:spPr/>
    </dgm:pt>
    <dgm:pt modelId="{0B6D997A-9E82-4EF8-8AE2-C5D7C02A0F08}" type="pres">
      <dgm:prSet presAssocID="{5487080C-ED5C-4D93-8616-6E2D85C6E4DE}" presName="sibTrans" presStyleCnt="0"/>
      <dgm:spPr/>
    </dgm:pt>
    <dgm:pt modelId="{DD411434-70EA-4A5C-915C-016FA84690E1}" type="pres">
      <dgm:prSet presAssocID="{985A2F05-4322-43BA-A133-8058C05881C8}" presName="node" presStyleLbl="node1" presStyleIdx="4" presStyleCnt="8">
        <dgm:presLayoutVars>
          <dgm:bulletEnabled val="1"/>
        </dgm:presLayoutVars>
      </dgm:prSet>
      <dgm:spPr/>
    </dgm:pt>
    <dgm:pt modelId="{048BF18F-C007-4E33-9FF5-A48A825DE718}" type="pres">
      <dgm:prSet presAssocID="{3B96667F-8970-491A-9BDB-758E40C58D54}" presName="sibTrans" presStyleCnt="0"/>
      <dgm:spPr/>
    </dgm:pt>
    <dgm:pt modelId="{30F2580A-2000-4D24-A2D8-31AD8CB00F7C}" type="pres">
      <dgm:prSet presAssocID="{C3C8B1E3-38D3-426F-8223-EC5FDE4C91C0}" presName="node" presStyleLbl="node1" presStyleIdx="5" presStyleCnt="8">
        <dgm:presLayoutVars>
          <dgm:bulletEnabled val="1"/>
        </dgm:presLayoutVars>
      </dgm:prSet>
      <dgm:spPr/>
    </dgm:pt>
    <dgm:pt modelId="{2A2BDCAE-AE8C-4C1C-A668-936BE7685AD0}" type="pres">
      <dgm:prSet presAssocID="{AE7E0439-40AD-4515-B3BA-6E7947F136A9}" presName="sibTrans" presStyleCnt="0"/>
      <dgm:spPr/>
    </dgm:pt>
    <dgm:pt modelId="{17FED0D8-A0B7-4FF4-8CB3-4D2D51E5184F}" type="pres">
      <dgm:prSet presAssocID="{65A261D2-D815-4578-B090-55B07D79279E}" presName="node" presStyleLbl="node1" presStyleIdx="6" presStyleCnt="8">
        <dgm:presLayoutVars>
          <dgm:bulletEnabled val="1"/>
        </dgm:presLayoutVars>
      </dgm:prSet>
      <dgm:spPr/>
    </dgm:pt>
    <dgm:pt modelId="{04EBEA8A-B828-4271-BCBD-C7778A37F1EB}" type="pres">
      <dgm:prSet presAssocID="{B9A51932-A8C0-4820-8E7A-9203E4E5A15E}" presName="sibTrans" presStyleCnt="0"/>
      <dgm:spPr/>
    </dgm:pt>
    <dgm:pt modelId="{D3BAB567-60E9-48D4-9058-E94F870214F0}" type="pres">
      <dgm:prSet presAssocID="{8D01E03F-3418-4B80-85E9-6BDCCA0229B1}" presName="node" presStyleLbl="node1" presStyleIdx="7" presStyleCnt="8">
        <dgm:presLayoutVars>
          <dgm:bulletEnabled val="1"/>
        </dgm:presLayoutVars>
      </dgm:prSet>
      <dgm:spPr/>
    </dgm:pt>
  </dgm:ptLst>
  <dgm:cxnLst>
    <dgm:cxn modelId="{9A2C6D1B-88A8-4B72-8F58-FE7B81823E7B}" srcId="{4BEA6D71-3FC6-4A8C-91D0-F437A02EE169}" destId="{65A261D2-D815-4578-B090-55B07D79279E}" srcOrd="6" destOrd="0" parTransId="{F487E7B8-54EF-4E21-8A1A-25472205B924}" sibTransId="{B9A51932-A8C0-4820-8E7A-9203E4E5A15E}"/>
    <dgm:cxn modelId="{1F196D20-34E9-4E4D-B2DC-B4939A8EA9AA}" type="presOf" srcId="{1F250FDF-A4EA-413E-9524-74D7331555E4}" destId="{4DB7CC0E-200D-4279-973C-18D9DA7154F8}" srcOrd="0" destOrd="0" presId="urn:microsoft.com/office/officeart/2005/8/layout/default"/>
    <dgm:cxn modelId="{03C1DF25-2769-4168-A6EA-34B5F781D7C1}" type="presOf" srcId="{8D01E03F-3418-4B80-85E9-6BDCCA0229B1}" destId="{D3BAB567-60E9-48D4-9058-E94F870214F0}" srcOrd="0" destOrd="0" presId="urn:microsoft.com/office/officeart/2005/8/layout/default"/>
    <dgm:cxn modelId="{07A3B02A-FA42-4F79-A40C-EACFAA3841E7}" srcId="{4BEA6D71-3FC6-4A8C-91D0-F437A02EE169}" destId="{054E5123-DA47-4BF6-BEAC-12F96467E262}" srcOrd="2" destOrd="0" parTransId="{01658DF9-AA26-4545-9445-0717C71145E3}" sibTransId="{3159CC65-7936-4F54-AAB0-A20F96BA4598}"/>
    <dgm:cxn modelId="{5C0CDA2C-9EEE-4F85-98E8-3071DDDE57FB}" srcId="{4BEA6D71-3FC6-4A8C-91D0-F437A02EE169}" destId="{1F250FDF-A4EA-413E-9524-74D7331555E4}" srcOrd="3" destOrd="0" parTransId="{61167058-2E89-4F35-846F-9F1BC6559896}" sibTransId="{5487080C-ED5C-4D93-8616-6E2D85C6E4DE}"/>
    <dgm:cxn modelId="{BB12EC2D-2AE4-43DD-B7E3-3256D280E5E1}" type="presOf" srcId="{985A2F05-4322-43BA-A133-8058C05881C8}" destId="{DD411434-70EA-4A5C-915C-016FA84690E1}" srcOrd="0" destOrd="0" presId="urn:microsoft.com/office/officeart/2005/8/layout/default"/>
    <dgm:cxn modelId="{07CA535D-6472-491E-AC25-77DB6F24E680}" type="presOf" srcId="{C3C8B1E3-38D3-426F-8223-EC5FDE4C91C0}" destId="{30F2580A-2000-4D24-A2D8-31AD8CB00F7C}" srcOrd="0" destOrd="0" presId="urn:microsoft.com/office/officeart/2005/8/layout/default"/>
    <dgm:cxn modelId="{17156E71-BFD8-4296-8DC9-1A7DEF0DAB8C}" type="presOf" srcId="{7DE616D5-0620-4B56-A5FA-FEE6211869DB}" destId="{38D88CC0-D594-420B-9CC9-6B306010827A}" srcOrd="0" destOrd="0" presId="urn:microsoft.com/office/officeart/2005/8/layout/default"/>
    <dgm:cxn modelId="{4ABAA372-9A45-413E-8B88-79958F6E80CE}" srcId="{4BEA6D71-3FC6-4A8C-91D0-F437A02EE169}" destId="{C3C8B1E3-38D3-426F-8223-EC5FDE4C91C0}" srcOrd="5" destOrd="0" parTransId="{C8792BC3-AFDE-43D7-A710-27EDD48C6CD2}" sibTransId="{AE7E0439-40AD-4515-B3BA-6E7947F136A9}"/>
    <dgm:cxn modelId="{A8F5E352-8C8C-474D-93A7-599E89C3DDD5}" type="presOf" srcId="{65A261D2-D815-4578-B090-55B07D79279E}" destId="{17FED0D8-A0B7-4FF4-8CB3-4D2D51E5184F}" srcOrd="0" destOrd="0" presId="urn:microsoft.com/office/officeart/2005/8/layout/default"/>
    <dgm:cxn modelId="{C077928D-7E3E-42AB-92DB-C5723B6E6297}" type="presOf" srcId="{4BEA6D71-3FC6-4A8C-91D0-F437A02EE169}" destId="{55780C88-EB26-4419-A403-6E74CAE33CC0}" srcOrd="0" destOrd="0" presId="urn:microsoft.com/office/officeart/2005/8/layout/default"/>
    <dgm:cxn modelId="{1FAB319C-0A51-451F-A337-684A900D62F5}" srcId="{4BEA6D71-3FC6-4A8C-91D0-F437A02EE169}" destId="{4A5D9CEF-0197-40BF-9B05-ED99E776373C}" srcOrd="0" destOrd="0" parTransId="{48605BBE-3DF4-4D6C-9D0F-7E1CDF84DC58}" sibTransId="{60500033-4160-4289-AC75-D47EE1F42B21}"/>
    <dgm:cxn modelId="{9519DFA4-F36F-427F-8E95-7D3BB64BFF3C}" type="presOf" srcId="{054E5123-DA47-4BF6-BEAC-12F96467E262}" destId="{36645C42-7FA6-47C4-9B59-A0F7CE2E8A98}" srcOrd="0" destOrd="0" presId="urn:microsoft.com/office/officeart/2005/8/layout/default"/>
    <dgm:cxn modelId="{93B63BCF-179A-47BF-8A11-0BA6DDE92826}" srcId="{4BEA6D71-3FC6-4A8C-91D0-F437A02EE169}" destId="{7DE616D5-0620-4B56-A5FA-FEE6211869DB}" srcOrd="1" destOrd="0" parTransId="{2C67D2BF-E290-4E0F-9EF8-162F7A04A052}" sibTransId="{B04C5086-2856-4105-B3A2-BFA74DAAB8BE}"/>
    <dgm:cxn modelId="{BE01BFCF-C25C-4C06-931A-2E0EC6665264}" type="presOf" srcId="{4A5D9CEF-0197-40BF-9B05-ED99E776373C}" destId="{CB39C48E-39C3-4C33-82E5-D6D8A1D09E25}" srcOrd="0" destOrd="0" presId="urn:microsoft.com/office/officeart/2005/8/layout/default"/>
    <dgm:cxn modelId="{A8D953D3-8A8E-4AE6-8F21-F26187D28E7C}" srcId="{4BEA6D71-3FC6-4A8C-91D0-F437A02EE169}" destId="{985A2F05-4322-43BA-A133-8058C05881C8}" srcOrd="4" destOrd="0" parTransId="{71C57204-ECF3-453E-AEC4-CBF455DCD715}" sibTransId="{3B96667F-8970-491A-9BDB-758E40C58D54}"/>
    <dgm:cxn modelId="{B1B558E0-4BFC-4177-86A3-11E3BDBA558D}" srcId="{4BEA6D71-3FC6-4A8C-91D0-F437A02EE169}" destId="{8D01E03F-3418-4B80-85E9-6BDCCA0229B1}" srcOrd="7" destOrd="0" parTransId="{0DE31F34-F47D-4B26-9274-D20BF5E89D20}" sibTransId="{5422BF04-C9DE-4673-90F1-8ED074519139}"/>
    <dgm:cxn modelId="{8818D837-6082-492E-890A-372362591B40}" type="presParOf" srcId="{55780C88-EB26-4419-A403-6E74CAE33CC0}" destId="{CB39C48E-39C3-4C33-82E5-D6D8A1D09E25}" srcOrd="0" destOrd="0" presId="urn:microsoft.com/office/officeart/2005/8/layout/default"/>
    <dgm:cxn modelId="{095B29B8-A254-40C0-A7B2-C899B18EB26D}" type="presParOf" srcId="{55780C88-EB26-4419-A403-6E74CAE33CC0}" destId="{DBC36AB6-CE29-4D14-B509-ACCC81088390}" srcOrd="1" destOrd="0" presId="urn:microsoft.com/office/officeart/2005/8/layout/default"/>
    <dgm:cxn modelId="{468409F3-7147-47BD-B267-9A199585EA55}" type="presParOf" srcId="{55780C88-EB26-4419-A403-6E74CAE33CC0}" destId="{38D88CC0-D594-420B-9CC9-6B306010827A}" srcOrd="2" destOrd="0" presId="urn:microsoft.com/office/officeart/2005/8/layout/default"/>
    <dgm:cxn modelId="{92C52454-876E-4D0B-9595-0AD6C7081DF8}" type="presParOf" srcId="{55780C88-EB26-4419-A403-6E74CAE33CC0}" destId="{7DC7564F-CBF6-40C5-AAA1-34A891A37017}" srcOrd="3" destOrd="0" presId="urn:microsoft.com/office/officeart/2005/8/layout/default"/>
    <dgm:cxn modelId="{51D53FB2-7E08-45D2-85D6-A3512223CE08}" type="presParOf" srcId="{55780C88-EB26-4419-A403-6E74CAE33CC0}" destId="{36645C42-7FA6-47C4-9B59-A0F7CE2E8A98}" srcOrd="4" destOrd="0" presId="urn:microsoft.com/office/officeart/2005/8/layout/default"/>
    <dgm:cxn modelId="{6CA2937C-F12E-4FF6-87A9-27065A809F77}" type="presParOf" srcId="{55780C88-EB26-4419-A403-6E74CAE33CC0}" destId="{FB29694B-EF12-4614-9C61-82752D0F2F7C}" srcOrd="5" destOrd="0" presId="urn:microsoft.com/office/officeart/2005/8/layout/default"/>
    <dgm:cxn modelId="{11022D29-B5EE-4D58-AF91-B7FE31F47BEF}" type="presParOf" srcId="{55780C88-EB26-4419-A403-6E74CAE33CC0}" destId="{4DB7CC0E-200D-4279-973C-18D9DA7154F8}" srcOrd="6" destOrd="0" presId="urn:microsoft.com/office/officeart/2005/8/layout/default"/>
    <dgm:cxn modelId="{6B4AA150-12E1-4218-B72E-DAA35FDAEA6F}" type="presParOf" srcId="{55780C88-EB26-4419-A403-6E74CAE33CC0}" destId="{0B6D997A-9E82-4EF8-8AE2-C5D7C02A0F08}" srcOrd="7" destOrd="0" presId="urn:microsoft.com/office/officeart/2005/8/layout/default"/>
    <dgm:cxn modelId="{FBA2D975-6F9A-4EEA-981A-C3E0D53DF229}" type="presParOf" srcId="{55780C88-EB26-4419-A403-6E74CAE33CC0}" destId="{DD411434-70EA-4A5C-915C-016FA84690E1}" srcOrd="8" destOrd="0" presId="urn:microsoft.com/office/officeart/2005/8/layout/default"/>
    <dgm:cxn modelId="{9217B5EA-0FC5-4BF9-BC83-5D5DD8D33F54}" type="presParOf" srcId="{55780C88-EB26-4419-A403-6E74CAE33CC0}" destId="{048BF18F-C007-4E33-9FF5-A48A825DE718}" srcOrd="9" destOrd="0" presId="urn:microsoft.com/office/officeart/2005/8/layout/default"/>
    <dgm:cxn modelId="{B279178C-44AB-4196-94E6-1D28ACCA1340}" type="presParOf" srcId="{55780C88-EB26-4419-A403-6E74CAE33CC0}" destId="{30F2580A-2000-4D24-A2D8-31AD8CB00F7C}" srcOrd="10" destOrd="0" presId="urn:microsoft.com/office/officeart/2005/8/layout/default"/>
    <dgm:cxn modelId="{BB447A6E-906F-41EA-AF71-F9FBBDB2EA1E}" type="presParOf" srcId="{55780C88-EB26-4419-A403-6E74CAE33CC0}" destId="{2A2BDCAE-AE8C-4C1C-A668-936BE7685AD0}" srcOrd="11" destOrd="0" presId="urn:microsoft.com/office/officeart/2005/8/layout/default"/>
    <dgm:cxn modelId="{0C56EAAF-2E0E-4D9A-868C-56FFDAA637E9}" type="presParOf" srcId="{55780C88-EB26-4419-A403-6E74CAE33CC0}" destId="{17FED0D8-A0B7-4FF4-8CB3-4D2D51E5184F}" srcOrd="12" destOrd="0" presId="urn:microsoft.com/office/officeart/2005/8/layout/default"/>
    <dgm:cxn modelId="{3A02F6AC-224B-43FE-9330-9E9F49ECF751}" type="presParOf" srcId="{55780C88-EB26-4419-A403-6E74CAE33CC0}" destId="{04EBEA8A-B828-4271-BCBD-C7778A37F1EB}" srcOrd="13" destOrd="0" presId="urn:microsoft.com/office/officeart/2005/8/layout/default"/>
    <dgm:cxn modelId="{32600AF5-992A-4800-BBE2-DF8526DC2E66}" type="presParOf" srcId="{55780C88-EB26-4419-A403-6E74CAE33CC0}" destId="{D3BAB567-60E9-48D4-9058-E94F870214F0}"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1F4FA6-FD4E-4C36-853D-78C0BA98728A}" type="doc">
      <dgm:prSet loTypeId="urn:microsoft.com/office/officeart/2008/layout/LinedList" loCatId="list" qsTypeId="urn:microsoft.com/office/officeart/2005/8/quickstyle/simple5" qsCatId="simple" csTypeId="urn:microsoft.com/office/officeart/2005/8/colors/colorful5" csCatId="colorful"/>
      <dgm:spPr/>
      <dgm:t>
        <a:bodyPr/>
        <a:lstStyle/>
        <a:p>
          <a:endParaRPr lang="en-US"/>
        </a:p>
      </dgm:t>
    </dgm:pt>
    <dgm:pt modelId="{FF0B663F-368B-4B6D-8A87-2A70BE524ABA}">
      <dgm:prSet/>
      <dgm:spPr/>
      <dgm:t>
        <a:bodyPr/>
        <a:lstStyle/>
        <a:p>
          <a:r>
            <a:rPr lang="en-GB"/>
            <a:t>The company at hand has the unique position of being both a vehicle manufacturer and a technology innovator, which has allowed it to excel over its competitors, as noted by its relative market dominance.</a:t>
          </a:r>
          <a:endParaRPr lang="en-US"/>
        </a:p>
      </dgm:t>
    </dgm:pt>
    <dgm:pt modelId="{5CEA8642-4EFF-4007-B88B-0FF2CFD18A4D}" type="parTrans" cxnId="{39235FF1-F13C-4428-ABDF-E8C9ACB3F1F3}">
      <dgm:prSet/>
      <dgm:spPr/>
      <dgm:t>
        <a:bodyPr/>
        <a:lstStyle/>
        <a:p>
          <a:endParaRPr lang="en-US"/>
        </a:p>
      </dgm:t>
    </dgm:pt>
    <dgm:pt modelId="{AA9B305B-007B-4678-BA55-E66A15AF2207}" type="sibTrans" cxnId="{39235FF1-F13C-4428-ABDF-E8C9ACB3F1F3}">
      <dgm:prSet/>
      <dgm:spPr/>
      <dgm:t>
        <a:bodyPr/>
        <a:lstStyle/>
        <a:p>
          <a:endParaRPr lang="en-US"/>
        </a:p>
      </dgm:t>
    </dgm:pt>
    <dgm:pt modelId="{0B42E5A0-F56F-4EDC-BF89-3A2F45D78375}">
      <dgm:prSet/>
      <dgm:spPr/>
      <dgm:t>
        <a:bodyPr/>
        <a:lstStyle/>
        <a:p>
          <a:r>
            <a:rPr lang="en-GB" b="1"/>
            <a:t>Technological Leadership:</a:t>
          </a:r>
          <a:r>
            <a:rPr lang="en-GB"/>
            <a:t> The company operates electric powertrains, batteries, and autopilot systems which are unrivalled by any of its competitors (IEA, 2024).</a:t>
          </a:r>
          <a:endParaRPr lang="en-US"/>
        </a:p>
      </dgm:t>
    </dgm:pt>
    <dgm:pt modelId="{BDB7EC1D-6096-408C-BC64-D8747FBCEEAB}" type="parTrans" cxnId="{033A9113-76C2-4ADD-8FC0-A49BE5B4631C}">
      <dgm:prSet/>
      <dgm:spPr/>
      <dgm:t>
        <a:bodyPr/>
        <a:lstStyle/>
        <a:p>
          <a:endParaRPr lang="en-US"/>
        </a:p>
      </dgm:t>
    </dgm:pt>
    <dgm:pt modelId="{F12E60CC-37BD-4333-BF20-4999F111B9C5}" type="sibTrans" cxnId="{033A9113-76C2-4ADD-8FC0-A49BE5B4631C}">
      <dgm:prSet/>
      <dgm:spPr/>
      <dgm:t>
        <a:bodyPr/>
        <a:lstStyle/>
        <a:p>
          <a:endParaRPr lang="en-US"/>
        </a:p>
      </dgm:t>
    </dgm:pt>
    <dgm:pt modelId="{B6850F47-C3F9-4D8E-82DD-64A232049EFC}">
      <dgm:prSet/>
      <dgm:spPr/>
      <dgm:t>
        <a:bodyPr/>
        <a:lstStyle/>
        <a:p>
          <a:r>
            <a:rPr lang="en-GB" b="1"/>
            <a:t>Strong Brand Reputation:</a:t>
          </a:r>
          <a:r>
            <a:rPr lang="en-GB"/>
            <a:t> The company has earned the ability to cultivate and maintain a global customer base and customer loyalty due to its position as a leader in innovation as well as its eco-friendly initiatives (Statista, 2024).</a:t>
          </a:r>
          <a:endParaRPr lang="en-US"/>
        </a:p>
      </dgm:t>
    </dgm:pt>
    <dgm:pt modelId="{A9E83154-581F-441D-BD0C-A8F499897C57}" type="parTrans" cxnId="{7515D64F-8D81-4EAD-B2A5-9327C6E37A00}">
      <dgm:prSet/>
      <dgm:spPr/>
      <dgm:t>
        <a:bodyPr/>
        <a:lstStyle/>
        <a:p>
          <a:endParaRPr lang="en-US"/>
        </a:p>
      </dgm:t>
    </dgm:pt>
    <dgm:pt modelId="{E3B46B02-C4BA-42F7-879E-138D71017DCC}" type="sibTrans" cxnId="{7515D64F-8D81-4EAD-B2A5-9327C6E37A00}">
      <dgm:prSet/>
      <dgm:spPr/>
      <dgm:t>
        <a:bodyPr/>
        <a:lstStyle/>
        <a:p>
          <a:endParaRPr lang="en-US"/>
        </a:p>
      </dgm:t>
    </dgm:pt>
    <dgm:pt modelId="{2F5ED87D-80E7-4F2B-A4A8-C3FE0CE949DD}">
      <dgm:prSet/>
      <dgm:spPr/>
      <dgm:t>
        <a:bodyPr/>
        <a:lstStyle/>
        <a:p>
          <a:r>
            <a:rPr lang="en-GB" b="1"/>
            <a:t>Vertical Integration:</a:t>
          </a:r>
          <a:r>
            <a:rPr lang="en-GB"/>
            <a:t> The ability to self-supply parts and software enables the company to eliminate the system boundaries and delays imposed by suppliers which positively impacts retention of quality (Financial Times, 2024).</a:t>
          </a:r>
          <a:endParaRPr lang="en-US"/>
        </a:p>
      </dgm:t>
    </dgm:pt>
    <dgm:pt modelId="{1ED082C6-66B3-45E9-99D0-F80E5ABAC137}" type="parTrans" cxnId="{2FE44BF7-5951-48FA-B630-4F325EEB5B86}">
      <dgm:prSet/>
      <dgm:spPr/>
      <dgm:t>
        <a:bodyPr/>
        <a:lstStyle/>
        <a:p>
          <a:endParaRPr lang="en-US"/>
        </a:p>
      </dgm:t>
    </dgm:pt>
    <dgm:pt modelId="{EF21DF2F-BA3D-4071-8A3E-963A45F9778D}" type="sibTrans" cxnId="{2FE44BF7-5951-48FA-B630-4F325EEB5B86}">
      <dgm:prSet/>
      <dgm:spPr/>
      <dgm:t>
        <a:bodyPr/>
        <a:lstStyle/>
        <a:p>
          <a:endParaRPr lang="en-US"/>
        </a:p>
      </dgm:t>
    </dgm:pt>
    <dgm:pt modelId="{95F0AA40-4A7B-49F7-802D-085629908008}">
      <dgm:prSet/>
      <dgm:spPr/>
      <dgm:t>
        <a:bodyPr/>
        <a:lstStyle/>
        <a:p>
          <a:r>
            <a:rPr lang="en-GB" b="1"/>
            <a:t>Customer Convenience:</a:t>
          </a:r>
          <a:r>
            <a:rPr lang="en-GB"/>
            <a:t> The company has established a reputation of being dependable and stress-free due to the Supercharger network.</a:t>
          </a:r>
          <a:endParaRPr lang="en-US"/>
        </a:p>
      </dgm:t>
    </dgm:pt>
    <dgm:pt modelId="{A17F9CD3-61A9-42AD-AAC1-762C46539896}" type="parTrans" cxnId="{37306DA7-64ED-40B4-A8BA-EAE6511A219D}">
      <dgm:prSet/>
      <dgm:spPr/>
      <dgm:t>
        <a:bodyPr/>
        <a:lstStyle/>
        <a:p>
          <a:endParaRPr lang="en-US"/>
        </a:p>
      </dgm:t>
    </dgm:pt>
    <dgm:pt modelId="{50837A6B-6409-4E1F-9AF7-3D7FCB5098E2}" type="sibTrans" cxnId="{37306DA7-64ED-40B4-A8BA-EAE6511A219D}">
      <dgm:prSet/>
      <dgm:spPr/>
      <dgm:t>
        <a:bodyPr/>
        <a:lstStyle/>
        <a:p>
          <a:endParaRPr lang="en-US"/>
        </a:p>
      </dgm:t>
    </dgm:pt>
    <dgm:pt modelId="{782D6217-C04C-4D0C-899D-0D38629FD55D}">
      <dgm:prSet/>
      <dgm:spPr/>
      <dgm:t>
        <a:bodyPr/>
        <a:lstStyle/>
        <a:p>
          <a:r>
            <a:rPr lang="en-GB" b="1"/>
            <a:t>First-Mover Advantage:</a:t>
          </a:r>
          <a:r>
            <a:rPr lang="en-GB"/>
            <a:t> The company is one of the earliest dominant players in the market which has allowed it to earn the reputation of a trendsetter, as it moves in the direction of innovation rather than imitating the market (Kotler and Keller, 2022).</a:t>
          </a:r>
          <a:endParaRPr lang="en-US"/>
        </a:p>
      </dgm:t>
    </dgm:pt>
    <dgm:pt modelId="{70061112-086D-4EEB-BD0A-AC478EBCCE5C}" type="parTrans" cxnId="{64CE44D3-678D-4F3C-B9E0-C5E3BE84CFC4}">
      <dgm:prSet/>
      <dgm:spPr/>
      <dgm:t>
        <a:bodyPr/>
        <a:lstStyle/>
        <a:p>
          <a:endParaRPr lang="en-US"/>
        </a:p>
      </dgm:t>
    </dgm:pt>
    <dgm:pt modelId="{9A5A22EA-9481-4B8F-93B7-E09FCB54FED6}" type="sibTrans" cxnId="{64CE44D3-678D-4F3C-B9E0-C5E3BE84CFC4}">
      <dgm:prSet/>
      <dgm:spPr/>
      <dgm:t>
        <a:bodyPr/>
        <a:lstStyle/>
        <a:p>
          <a:endParaRPr lang="en-US"/>
        </a:p>
      </dgm:t>
    </dgm:pt>
    <dgm:pt modelId="{D703349A-FB2C-4993-A0E8-21C03CD34D19}">
      <dgm:prSet/>
      <dgm:spPr/>
      <dgm:t>
        <a:bodyPr/>
        <a:lstStyle/>
        <a:p>
          <a:r>
            <a:rPr lang="en-GB"/>
            <a:t>It has been outlined above why the company has been able to maintain its position and dominance as a leader in sustainable transport.</a:t>
          </a:r>
          <a:endParaRPr lang="en-US"/>
        </a:p>
      </dgm:t>
    </dgm:pt>
    <dgm:pt modelId="{1A9C2641-3FFA-4E77-A4FF-4D846E6959C6}" type="parTrans" cxnId="{817A7E90-E863-498B-898A-308431B93BDD}">
      <dgm:prSet/>
      <dgm:spPr/>
      <dgm:t>
        <a:bodyPr/>
        <a:lstStyle/>
        <a:p>
          <a:endParaRPr lang="en-US"/>
        </a:p>
      </dgm:t>
    </dgm:pt>
    <dgm:pt modelId="{117A0DD5-A613-4C57-85AE-54615616CCD5}" type="sibTrans" cxnId="{817A7E90-E863-498B-898A-308431B93BDD}">
      <dgm:prSet/>
      <dgm:spPr/>
      <dgm:t>
        <a:bodyPr/>
        <a:lstStyle/>
        <a:p>
          <a:endParaRPr lang="en-US"/>
        </a:p>
      </dgm:t>
    </dgm:pt>
    <dgm:pt modelId="{CC373599-B953-4E17-8245-9FD3801F0F64}" type="pres">
      <dgm:prSet presAssocID="{651F4FA6-FD4E-4C36-853D-78C0BA98728A}" presName="vert0" presStyleCnt="0">
        <dgm:presLayoutVars>
          <dgm:dir/>
          <dgm:animOne val="branch"/>
          <dgm:animLvl val="lvl"/>
        </dgm:presLayoutVars>
      </dgm:prSet>
      <dgm:spPr/>
    </dgm:pt>
    <dgm:pt modelId="{DB1FAA95-4F95-4449-BAA2-E7790CAB0EE0}" type="pres">
      <dgm:prSet presAssocID="{FF0B663F-368B-4B6D-8A87-2A70BE524ABA}" presName="thickLine" presStyleLbl="alignNode1" presStyleIdx="0" presStyleCnt="7"/>
      <dgm:spPr/>
    </dgm:pt>
    <dgm:pt modelId="{C4D07845-71FF-4F82-AC79-28A6708F7155}" type="pres">
      <dgm:prSet presAssocID="{FF0B663F-368B-4B6D-8A87-2A70BE524ABA}" presName="horz1" presStyleCnt="0"/>
      <dgm:spPr/>
    </dgm:pt>
    <dgm:pt modelId="{3A1BFD2A-64B9-4C82-A1AF-34756FA94EB9}" type="pres">
      <dgm:prSet presAssocID="{FF0B663F-368B-4B6D-8A87-2A70BE524ABA}" presName="tx1" presStyleLbl="revTx" presStyleIdx="0" presStyleCnt="7"/>
      <dgm:spPr/>
    </dgm:pt>
    <dgm:pt modelId="{73954645-9FB9-42DA-A483-ADF77F98F2E4}" type="pres">
      <dgm:prSet presAssocID="{FF0B663F-368B-4B6D-8A87-2A70BE524ABA}" presName="vert1" presStyleCnt="0"/>
      <dgm:spPr/>
    </dgm:pt>
    <dgm:pt modelId="{20C3D3BD-9316-42FF-A24D-048E6081C1DE}" type="pres">
      <dgm:prSet presAssocID="{0B42E5A0-F56F-4EDC-BF89-3A2F45D78375}" presName="thickLine" presStyleLbl="alignNode1" presStyleIdx="1" presStyleCnt="7"/>
      <dgm:spPr/>
    </dgm:pt>
    <dgm:pt modelId="{A02C5317-DF03-458C-9387-B64F28619B27}" type="pres">
      <dgm:prSet presAssocID="{0B42E5A0-F56F-4EDC-BF89-3A2F45D78375}" presName="horz1" presStyleCnt="0"/>
      <dgm:spPr/>
    </dgm:pt>
    <dgm:pt modelId="{D9A570A4-F026-41B0-805F-AE61F1400ACA}" type="pres">
      <dgm:prSet presAssocID="{0B42E5A0-F56F-4EDC-BF89-3A2F45D78375}" presName="tx1" presStyleLbl="revTx" presStyleIdx="1" presStyleCnt="7"/>
      <dgm:spPr/>
    </dgm:pt>
    <dgm:pt modelId="{5C06F14A-A58C-4633-B2B5-CE4C876FAD6A}" type="pres">
      <dgm:prSet presAssocID="{0B42E5A0-F56F-4EDC-BF89-3A2F45D78375}" presName="vert1" presStyleCnt="0"/>
      <dgm:spPr/>
    </dgm:pt>
    <dgm:pt modelId="{1373B5E2-798F-4B21-8677-9712082A4BDF}" type="pres">
      <dgm:prSet presAssocID="{B6850F47-C3F9-4D8E-82DD-64A232049EFC}" presName="thickLine" presStyleLbl="alignNode1" presStyleIdx="2" presStyleCnt="7"/>
      <dgm:spPr/>
    </dgm:pt>
    <dgm:pt modelId="{0C59A8F9-63A0-4587-AB83-707D1C8F64B7}" type="pres">
      <dgm:prSet presAssocID="{B6850F47-C3F9-4D8E-82DD-64A232049EFC}" presName="horz1" presStyleCnt="0"/>
      <dgm:spPr/>
    </dgm:pt>
    <dgm:pt modelId="{A4A24FDB-2D43-427D-A8CD-33B56064003F}" type="pres">
      <dgm:prSet presAssocID="{B6850F47-C3F9-4D8E-82DD-64A232049EFC}" presName="tx1" presStyleLbl="revTx" presStyleIdx="2" presStyleCnt="7"/>
      <dgm:spPr/>
    </dgm:pt>
    <dgm:pt modelId="{1D12D08F-862F-4EDF-99BD-A51FBD2C123F}" type="pres">
      <dgm:prSet presAssocID="{B6850F47-C3F9-4D8E-82DD-64A232049EFC}" presName="vert1" presStyleCnt="0"/>
      <dgm:spPr/>
    </dgm:pt>
    <dgm:pt modelId="{95363161-7747-44D5-B55F-B18D3D0BDB17}" type="pres">
      <dgm:prSet presAssocID="{2F5ED87D-80E7-4F2B-A4A8-C3FE0CE949DD}" presName="thickLine" presStyleLbl="alignNode1" presStyleIdx="3" presStyleCnt="7"/>
      <dgm:spPr/>
    </dgm:pt>
    <dgm:pt modelId="{3FC45E0A-25E9-40D0-89CF-6370CFB2E1C6}" type="pres">
      <dgm:prSet presAssocID="{2F5ED87D-80E7-4F2B-A4A8-C3FE0CE949DD}" presName="horz1" presStyleCnt="0"/>
      <dgm:spPr/>
    </dgm:pt>
    <dgm:pt modelId="{76D3C0A0-3D78-4B81-909D-98478AD973CA}" type="pres">
      <dgm:prSet presAssocID="{2F5ED87D-80E7-4F2B-A4A8-C3FE0CE949DD}" presName="tx1" presStyleLbl="revTx" presStyleIdx="3" presStyleCnt="7"/>
      <dgm:spPr/>
    </dgm:pt>
    <dgm:pt modelId="{C6BFA543-DBCE-463C-B1EF-B612D947B722}" type="pres">
      <dgm:prSet presAssocID="{2F5ED87D-80E7-4F2B-A4A8-C3FE0CE949DD}" presName="vert1" presStyleCnt="0"/>
      <dgm:spPr/>
    </dgm:pt>
    <dgm:pt modelId="{34A8FAEE-EEC2-4B71-9092-DD3A3A562D54}" type="pres">
      <dgm:prSet presAssocID="{95F0AA40-4A7B-49F7-802D-085629908008}" presName="thickLine" presStyleLbl="alignNode1" presStyleIdx="4" presStyleCnt="7"/>
      <dgm:spPr/>
    </dgm:pt>
    <dgm:pt modelId="{6E8A0530-1CAF-4666-9948-E9ECEC29DEB9}" type="pres">
      <dgm:prSet presAssocID="{95F0AA40-4A7B-49F7-802D-085629908008}" presName="horz1" presStyleCnt="0"/>
      <dgm:spPr/>
    </dgm:pt>
    <dgm:pt modelId="{059429BB-FA6D-457A-980B-8B8D00142F00}" type="pres">
      <dgm:prSet presAssocID="{95F0AA40-4A7B-49F7-802D-085629908008}" presName="tx1" presStyleLbl="revTx" presStyleIdx="4" presStyleCnt="7"/>
      <dgm:spPr/>
    </dgm:pt>
    <dgm:pt modelId="{80A64BDE-CF49-4FDB-8C95-FB601B05F2A2}" type="pres">
      <dgm:prSet presAssocID="{95F0AA40-4A7B-49F7-802D-085629908008}" presName="vert1" presStyleCnt="0"/>
      <dgm:spPr/>
    </dgm:pt>
    <dgm:pt modelId="{E8744DEB-DFB7-44ED-B346-DBEE266A662E}" type="pres">
      <dgm:prSet presAssocID="{782D6217-C04C-4D0C-899D-0D38629FD55D}" presName="thickLine" presStyleLbl="alignNode1" presStyleIdx="5" presStyleCnt="7"/>
      <dgm:spPr/>
    </dgm:pt>
    <dgm:pt modelId="{E8EC3225-3D5B-460E-BCC4-2A01C8D9F15C}" type="pres">
      <dgm:prSet presAssocID="{782D6217-C04C-4D0C-899D-0D38629FD55D}" presName="horz1" presStyleCnt="0"/>
      <dgm:spPr/>
    </dgm:pt>
    <dgm:pt modelId="{82CBD16C-BAAF-44C1-A4B9-8E540F489459}" type="pres">
      <dgm:prSet presAssocID="{782D6217-C04C-4D0C-899D-0D38629FD55D}" presName="tx1" presStyleLbl="revTx" presStyleIdx="5" presStyleCnt="7"/>
      <dgm:spPr/>
    </dgm:pt>
    <dgm:pt modelId="{CBFE08A5-7F51-411F-814E-AB896E7E2240}" type="pres">
      <dgm:prSet presAssocID="{782D6217-C04C-4D0C-899D-0D38629FD55D}" presName="vert1" presStyleCnt="0"/>
      <dgm:spPr/>
    </dgm:pt>
    <dgm:pt modelId="{F7C61F9D-29D0-4980-9C79-D5E703D08646}" type="pres">
      <dgm:prSet presAssocID="{D703349A-FB2C-4993-A0E8-21C03CD34D19}" presName="thickLine" presStyleLbl="alignNode1" presStyleIdx="6" presStyleCnt="7"/>
      <dgm:spPr/>
    </dgm:pt>
    <dgm:pt modelId="{16ED9032-C8AC-419B-B226-94DB9CE5EB1C}" type="pres">
      <dgm:prSet presAssocID="{D703349A-FB2C-4993-A0E8-21C03CD34D19}" presName="horz1" presStyleCnt="0"/>
      <dgm:spPr/>
    </dgm:pt>
    <dgm:pt modelId="{6A575DAF-C2E7-4716-BA81-849D88957DE4}" type="pres">
      <dgm:prSet presAssocID="{D703349A-FB2C-4993-A0E8-21C03CD34D19}" presName="tx1" presStyleLbl="revTx" presStyleIdx="6" presStyleCnt="7"/>
      <dgm:spPr/>
    </dgm:pt>
    <dgm:pt modelId="{2C0A5E31-8EAD-4A72-9DD1-67BE5FFA41F6}" type="pres">
      <dgm:prSet presAssocID="{D703349A-FB2C-4993-A0E8-21C03CD34D19}" presName="vert1" presStyleCnt="0"/>
      <dgm:spPr/>
    </dgm:pt>
  </dgm:ptLst>
  <dgm:cxnLst>
    <dgm:cxn modelId="{73C6A401-FD38-47D7-AE4C-0453E4F09E90}" type="presOf" srcId="{B6850F47-C3F9-4D8E-82DD-64A232049EFC}" destId="{A4A24FDB-2D43-427D-A8CD-33B56064003F}" srcOrd="0" destOrd="0" presId="urn:microsoft.com/office/officeart/2008/layout/LinedList"/>
    <dgm:cxn modelId="{667D6811-8967-4D80-B189-7DF31C75E35C}" type="presOf" srcId="{2F5ED87D-80E7-4F2B-A4A8-C3FE0CE949DD}" destId="{76D3C0A0-3D78-4B81-909D-98478AD973CA}" srcOrd="0" destOrd="0" presId="urn:microsoft.com/office/officeart/2008/layout/LinedList"/>
    <dgm:cxn modelId="{033A9113-76C2-4ADD-8FC0-A49BE5B4631C}" srcId="{651F4FA6-FD4E-4C36-853D-78C0BA98728A}" destId="{0B42E5A0-F56F-4EDC-BF89-3A2F45D78375}" srcOrd="1" destOrd="0" parTransId="{BDB7EC1D-6096-408C-BC64-D8747FBCEEAB}" sibTransId="{F12E60CC-37BD-4333-BF20-4999F111B9C5}"/>
    <dgm:cxn modelId="{81AEB022-DF9A-471D-8251-7FD68AA16A22}" type="presOf" srcId="{95F0AA40-4A7B-49F7-802D-085629908008}" destId="{059429BB-FA6D-457A-980B-8B8D00142F00}" srcOrd="0" destOrd="0" presId="urn:microsoft.com/office/officeart/2008/layout/LinedList"/>
    <dgm:cxn modelId="{277ADF2F-8C54-4C56-BF87-713793912FD0}" type="presOf" srcId="{0B42E5A0-F56F-4EDC-BF89-3A2F45D78375}" destId="{D9A570A4-F026-41B0-805F-AE61F1400ACA}" srcOrd="0" destOrd="0" presId="urn:microsoft.com/office/officeart/2008/layout/LinedList"/>
    <dgm:cxn modelId="{7515D64F-8D81-4EAD-B2A5-9327C6E37A00}" srcId="{651F4FA6-FD4E-4C36-853D-78C0BA98728A}" destId="{B6850F47-C3F9-4D8E-82DD-64A232049EFC}" srcOrd="2" destOrd="0" parTransId="{A9E83154-581F-441D-BD0C-A8F499897C57}" sibTransId="{E3B46B02-C4BA-42F7-879E-138D71017DCC}"/>
    <dgm:cxn modelId="{445B5283-056D-46D8-B59E-3A0E61DDD13B}" type="presOf" srcId="{782D6217-C04C-4D0C-899D-0D38629FD55D}" destId="{82CBD16C-BAAF-44C1-A4B9-8E540F489459}" srcOrd="0" destOrd="0" presId="urn:microsoft.com/office/officeart/2008/layout/LinedList"/>
    <dgm:cxn modelId="{817A7E90-E863-498B-898A-308431B93BDD}" srcId="{651F4FA6-FD4E-4C36-853D-78C0BA98728A}" destId="{D703349A-FB2C-4993-A0E8-21C03CD34D19}" srcOrd="6" destOrd="0" parTransId="{1A9C2641-3FFA-4E77-A4FF-4D846E6959C6}" sibTransId="{117A0DD5-A613-4C57-85AE-54615616CCD5}"/>
    <dgm:cxn modelId="{37306DA7-64ED-40B4-A8BA-EAE6511A219D}" srcId="{651F4FA6-FD4E-4C36-853D-78C0BA98728A}" destId="{95F0AA40-4A7B-49F7-802D-085629908008}" srcOrd="4" destOrd="0" parTransId="{A17F9CD3-61A9-42AD-AAC1-762C46539896}" sibTransId="{50837A6B-6409-4E1F-9AF7-3D7FCB5098E2}"/>
    <dgm:cxn modelId="{7A4492D0-C042-4922-9F24-20429371140F}" type="presOf" srcId="{FF0B663F-368B-4B6D-8A87-2A70BE524ABA}" destId="{3A1BFD2A-64B9-4C82-A1AF-34756FA94EB9}" srcOrd="0" destOrd="0" presId="urn:microsoft.com/office/officeart/2008/layout/LinedList"/>
    <dgm:cxn modelId="{64CE44D3-678D-4F3C-B9E0-C5E3BE84CFC4}" srcId="{651F4FA6-FD4E-4C36-853D-78C0BA98728A}" destId="{782D6217-C04C-4D0C-899D-0D38629FD55D}" srcOrd="5" destOrd="0" parTransId="{70061112-086D-4EEB-BD0A-AC478EBCCE5C}" sibTransId="{9A5A22EA-9481-4B8F-93B7-E09FCB54FED6}"/>
    <dgm:cxn modelId="{8A370EE7-F91B-4E98-B7FA-A0DE7F589681}" type="presOf" srcId="{651F4FA6-FD4E-4C36-853D-78C0BA98728A}" destId="{CC373599-B953-4E17-8245-9FD3801F0F64}" srcOrd="0" destOrd="0" presId="urn:microsoft.com/office/officeart/2008/layout/LinedList"/>
    <dgm:cxn modelId="{39235FF1-F13C-4428-ABDF-E8C9ACB3F1F3}" srcId="{651F4FA6-FD4E-4C36-853D-78C0BA98728A}" destId="{FF0B663F-368B-4B6D-8A87-2A70BE524ABA}" srcOrd="0" destOrd="0" parTransId="{5CEA8642-4EFF-4007-B88B-0FF2CFD18A4D}" sibTransId="{AA9B305B-007B-4678-BA55-E66A15AF2207}"/>
    <dgm:cxn modelId="{51AD33F5-AD18-4403-8F5B-A8899A70FD57}" type="presOf" srcId="{D703349A-FB2C-4993-A0E8-21C03CD34D19}" destId="{6A575DAF-C2E7-4716-BA81-849D88957DE4}" srcOrd="0" destOrd="0" presId="urn:microsoft.com/office/officeart/2008/layout/LinedList"/>
    <dgm:cxn modelId="{2FE44BF7-5951-48FA-B630-4F325EEB5B86}" srcId="{651F4FA6-FD4E-4C36-853D-78C0BA98728A}" destId="{2F5ED87D-80E7-4F2B-A4A8-C3FE0CE949DD}" srcOrd="3" destOrd="0" parTransId="{1ED082C6-66B3-45E9-99D0-F80E5ABAC137}" sibTransId="{EF21DF2F-BA3D-4071-8A3E-963A45F9778D}"/>
    <dgm:cxn modelId="{A91347B4-3049-4841-81A9-4DAA22AC42E0}" type="presParOf" srcId="{CC373599-B953-4E17-8245-9FD3801F0F64}" destId="{DB1FAA95-4F95-4449-BAA2-E7790CAB0EE0}" srcOrd="0" destOrd="0" presId="urn:microsoft.com/office/officeart/2008/layout/LinedList"/>
    <dgm:cxn modelId="{7E26A252-1AE0-499D-8DDF-65707408672E}" type="presParOf" srcId="{CC373599-B953-4E17-8245-9FD3801F0F64}" destId="{C4D07845-71FF-4F82-AC79-28A6708F7155}" srcOrd="1" destOrd="0" presId="urn:microsoft.com/office/officeart/2008/layout/LinedList"/>
    <dgm:cxn modelId="{9166B104-A797-4BA6-9771-2BF375F50F3F}" type="presParOf" srcId="{C4D07845-71FF-4F82-AC79-28A6708F7155}" destId="{3A1BFD2A-64B9-4C82-A1AF-34756FA94EB9}" srcOrd="0" destOrd="0" presId="urn:microsoft.com/office/officeart/2008/layout/LinedList"/>
    <dgm:cxn modelId="{5941A4DC-0F87-4B82-961A-8E5930CB9D00}" type="presParOf" srcId="{C4D07845-71FF-4F82-AC79-28A6708F7155}" destId="{73954645-9FB9-42DA-A483-ADF77F98F2E4}" srcOrd="1" destOrd="0" presId="urn:microsoft.com/office/officeart/2008/layout/LinedList"/>
    <dgm:cxn modelId="{CF498749-81F5-45B4-BAA4-1059C8909E60}" type="presParOf" srcId="{CC373599-B953-4E17-8245-9FD3801F0F64}" destId="{20C3D3BD-9316-42FF-A24D-048E6081C1DE}" srcOrd="2" destOrd="0" presId="urn:microsoft.com/office/officeart/2008/layout/LinedList"/>
    <dgm:cxn modelId="{B6C26874-64C1-47A9-B8A3-FDFC111520E5}" type="presParOf" srcId="{CC373599-B953-4E17-8245-9FD3801F0F64}" destId="{A02C5317-DF03-458C-9387-B64F28619B27}" srcOrd="3" destOrd="0" presId="urn:microsoft.com/office/officeart/2008/layout/LinedList"/>
    <dgm:cxn modelId="{2C96AA3A-01C1-4422-A50E-5E050B45B900}" type="presParOf" srcId="{A02C5317-DF03-458C-9387-B64F28619B27}" destId="{D9A570A4-F026-41B0-805F-AE61F1400ACA}" srcOrd="0" destOrd="0" presId="urn:microsoft.com/office/officeart/2008/layout/LinedList"/>
    <dgm:cxn modelId="{3941B23F-3E71-4E34-A4D6-CAED7A5C44E6}" type="presParOf" srcId="{A02C5317-DF03-458C-9387-B64F28619B27}" destId="{5C06F14A-A58C-4633-B2B5-CE4C876FAD6A}" srcOrd="1" destOrd="0" presId="urn:microsoft.com/office/officeart/2008/layout/LinedList"/>
    <dgm:cxn modelId="{AA1A3EF5-0667-4976-A157-7C3E5E6D092C}" type="presParOf" srcId="{CC373599-B953-4E17-8245-9FD3801F0F64}" destId="{1373B5E2-798F-4B21-8677-9712082A4BDF}" srcOrd="4" destOrd="0" presId="urn:microsoft.com/office/officeart/2008/layout/LinedList"/>
    <dgm:cxn modelId="{3E4D7FED-C215-4407-9C4B-183F6ADDA6BB}" type="presParOf" srcId="{CC373599-B953-4E17-8245-9FD3801F0F64}" destId="{0C59A8F9-63A0-4587-AB83-707D1C8F64B7}" srcOrd="5" destOrd="0" presId="urn:microsoft.com/office/officeart/2008/layout/LinedList"/>
    <dgm:cxn modelId="{C427DE6E-F0EF-4F1E-A110-709AB9117908}" type="presParOf" srcId="{0C59A8F9-63A0-4587-AB83-707D1C8F64B7}" destId="{A4A24FDB-2D43-427D-A8CD-33B56064003F}" srcOrd="0" destOrd="0" presId="urn:microsoft.com/office/officeart/2008/layout/LinedList"/>
    <dgm:cxn modelId="{DDAF0635-B1F8-4D68-8E9B-69DE56F3D3EB}" type="presParOf" srcId="{0C59A8F9-63A0-4587-AB83-707D1C8F64B7}" destId="{1D12D08F-862F-4EDF-99BD-A51FBD2C123F}" srcOrd="1" destOrd="0" presId="urn:microsoft.com/office/officeart/2008/layout/LinedList"/>
    <dgm:cxn modelId="{9FF9747C-FC42-44B5-9B95-838BEF575806}" type="presParOf" srcId="{CC373599-B953-4E17-8245-9FD3801F0F64}" destId="{95363161-7747-44D5-B55F-B18D3D0BDB17}" srcOrd="6" destOrd="0" presId="urn:microsoft.com/office/officeart/2008/layout/LinedList"/>
    <dgm:cxn modelId="{46ADDC9F-9BCE-437B-B676-330B113004A4}" type="presParOf" srcId="{CC373599-B953-4E17-8245-9FD3801F0F64}" destId="{3FC45E0A-25E9-40D0-89CF-6370CFB2E1C6}" srcOrd="7" destOrd="0" presId="urn:microsoft.com/office/officeart/2008/layout/LinedList"/>
    <dgm:cxn modelId="{241ED0AE-F273-4A83-A7D4-19DBE94B48C3}" type="presParOf" srcId="{3FC45E0A-25E9-40D0-89CF-6370CFB2E1C6}" destId="{76D3C0A0-3D78-4B81-909D-98478AD973CA}" srcOrd="0" destOrd="0" presId="urn:microsoft.com/office/officeart/2008/layout/LinedList"/>
    <dgm:cxn modelId="{CEA5B1D2-8121-4E64-AE94-DADFAECECD96}" type="presParOf" srcId="{3FC45E0A-25E9-40D0-89CF-6370CFB2E1C6}" destId="{C6BFA543-DBCE-463C-B1EF-B612D947B722}" srcOrd="1" destOrd="0" presId="urn:microsoft.com/office/officeart/2008/layout/LinedList"/>
    <dgm:cxn modelId="{D3CA59CC-34D5-4536-AA46-CB844F1E2FF3}" type="presParOf" srcId="{CC373599-B953-4E17-8245-9FD3801F0F64}" destId="{34A8FAEE-EEC2-4B71-9092-DD3A3A562D54}" srcOrd="8" destOrd="0" presId="urn:microsoft.com/office/officeart/2008/layout/LinedList"/>
    <dgm:cxn modelId="{38D6A379-60C1-4CEF-9F96-E803153EEC38}" type="presParOf" srcId="{CC373599-B953-4E17-8245-9FD3801F0F64}" destId="{6E8A0530-1CAF-4666-9948-E9ECEC29DEB9}" srcOrd="9" destOrd="0" presId="urn:microsoft.com/office/officeart/2008/layout/LinedList"/>
    <dgm:cxn modelId="{CDCAEEF1-7820-41BD-83AF-66618D22E46F}" type="presParOf" srcId="{6E8A0530-1CAF-4666-9948-E9ECEC29DEB9}" destId="{059429BB-FA6D-457A-980B-8B8D00142F00}" srcOrd="0" destOrd="0" presId="urn:microsoft.com/office/officeart/2008/layout/LinedList"/>
    <dgm:cxn modelId="{21A2B20F-C59B-4D74-B455-8133B65FC5DC}" type="presParOf" srcId="{6E8A0530-1CAF-4666-9948-E9ECEC29DEB9}" destId="{80A64BDE-CF49-4FDB-8C95-FB601B05F2A2}" srcOrd="1" destOrd="0" presId="urn:microsoft.com/office/officeart/2008/layout/LinedList"/>
    <dgm:cxn modelId="{345B268A-5E3C-4D5F-9129-4094451338BF}" type="presParOf" srcId="{CC373599-B953-4E17-8245-9FD3801F0F64}" destId="{E8744DEB-DFB7-44ED-B346-DBEE266A662E}" srcOrd="10" destOrd="0" presId="urn:microsoft.com/office/officeart/2008/layout/LinedList"/>
    <dgm:cxn modelId="{EE726C0E-8284-4DE4-8DCB-F0A931446869}" type="presParOf" srcId="{CC373599-B953-4E17-8245-9FD3801F0F64}" destId="{E8EC3225-3D5B-460E-BCC4-2A01C8D9F15C}" srcOrd="11" destOrd="0" presId="urn:microsoft.com/office/officeart/2008/layout/LinedList"/>
    <dgm:cxn modelId="{7E6858B3-46D3-45EB-855D-66BA01D33EBD}" type="presParOf" srcId="{E8EC3225-3D5B-460E-BCC4-2A01C8D9F15C}" destId="{82CBD16C-BAAF-44C1-A4B9-8E540F489459}" srcOrd="0" destOrd="0" presId="urn:microsoft.com/office/officeart/2008/layout/LinedList"/>
    <dgm:cxn modelId="{0594211B-F729-4DEB-9711-B3653EC56D98}" type="presParOf" srcId="{E8EC3225-3D5B-460E-BCC4-2A01C8D9F15C}" destId="{CBFE08A5-7F51-411F-814E-AB896E7E2240}" srcOrd="1" destOrd="0" presId="urn:microsoft.com/office/officeart/2008/layout/LinedList"/>
    <dgm:cxn modelId="{DE621BB5-6683-4D2A-9F4A-2D7768D69D81}" type="presParOf" srcId="{CC373599-B953-4E17-8245-9FD3801F0F64}" destId="{F7C61F9D-29D0-4980-9C79-D5E703D08646}" srcOrd="12" destOrd="0" presId="urn:microsoft.com/office/officeart/2008/layout/LinedList"/>
    <dgm:cxn modelId="{9798968E-7AAA-4DD5-91A0-60A14F69DB59}" type="presParOf" srcId="{CC373599-B953-4E17-8245-9FD3801F0F64}" destId="{16ED9032-C8AC-419B-B226-94DB9CE5EB1C}" srcOrd="13" destOrd="0" presId="urn:microsoft.com/office/officeart/2008/layout/LinedList"/>
    <dgm:cxn modelId="{0913DE17-0B8D-4F3F-85A9-50FB19A30478}" type="presParOf" srcId="{16ED9032-C8AC-419B-B226-94DB9CE5EB1C}" destId="{6A575DAF-C2E7-4716-BA81-849D88957DE4}" srcOrd="0" destOrd="0" presId="urn:microsoft.com/office/officeart/2008/layout/LinedList"/>
    <dgm:cxn modelId="{36D4C232-D9D5-44BB-9D5E-32CD1F77A2B0}" type="presParOf" srcId="{16ED9032-C8AC-419B-B226-94DB9CE5EB1C}" destId="{2C0A5E31-8EAD-4A72-9DD1-67BE5FFA41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278068-2C00-47A4-B293-2BFBE9C0B601}"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2A357860-263F-422A-B565-FDC48FDCC153}">
      <dgm:prSet/>
      <dgm:spPr/>
      <dgm:t>
        <a:bodyPr/>
        <a:lstStyle/>
        <a:p>
          <a:r>
            <a:rPr lang="en-GB"/>
            <a:t>Ever since Obama publicly proclaimed his company’s goal to create the market of electric vehicles in Central Asia, it has been known that head-to-head competition lies with the Split of America and the Tesla factories in Europe. Companies BYD, Mercedes, and Volkswagen are concurrently referenced in Statista (2024). The global economic turmoil and stagnation has led to an increase in the price of most basic needs, which is evident in the rising cost of batteries, as many parts are fiercely protected and now in rampant demand (International, 2024). </a:t>
          </a:r>
          <a:endParaRPr lang="en-US"/>
        </a:p>
      </dgm:t>
    </dgm:pt>
    <dgm:pt modelId="{F448124D-F873-4DDE-96D9-FFE1CE0D4C83}" type="parTrans" cxnId="{EBB179E1-EAA6-4CBD-A8AD-12FDA2A49B10}">
      <dgm:prSet/>
      <dgm:spPr/>
      <dgm:t>
        <a:bodyPr/>
        <a:lstStyle/>
        <a:p>
          <a:endParaRPr lang="en-US"/>
        </a:p>
      </dgm:t>
    </dgm:pt>
    <dgm:pt modelId="{B734A587-5369-417B-8958-3B510D87A637}" type="sibTrans" cxnId="{EBB179E1-EAA6-4CBD-A8AD-12FDA2A49B10}">
      <dgm:prSet/>
      <dgm:spPr/>
      <dgm:t>
        <a:bodyPr/>
        <a:lstStyle/>
        <a:p>
          <a:endParaRPr lang="en-US"/>
        </a:p>
      </dgm:t>
    </dgm:pt>
    <dgm:pt modelId="{8FEAE50B-EF3B-4BDF-AB56-ECB4F00C6013}">
      <dgm:prSet/>
      <dgm:spPr/>
      <dgm:t>
        <a:bodyPr/>
        <a:lstStyle/>
        <a:p>
          <a:r>
            <a:rPr lang="en-GB"/>
            <a:t>The fluctuation of interest rates is likely to further impede the purchase of expensive vehicles (Kotler and Keller, 2022). Self-driving Tesla vehicles are surrounded by complicated and strict self-driving and data protection information systems, which similarly pose a barrier to the innovation that is sought. Tesla is working to the fullest with company K in the hope of enabling more functionality within these complex systems. The conclusion that can be drawn is that Tesla needs to be more vigorous and diversified to be less vulnerable.</a:t>
          </a:r>
          <a:endParaRPr lang="en-US"/>
        </a:p>
      </dgm:t>
    </dgm:pt>
    <dgm:pt modelId="{667D27F6-430B-42F9-98F9-9EFCDC80BE02}" type="parTrans" cxnId="{02FF6EAF-5AF9-4997-8B6B-14B069394743}">
      <dgm:prSet/>
      <dgm:spPr/>
      <dgm:t>
        <a:bodyPr/>
        <a:lstStyle/>
        <a:p>
          <a:endParaRPr lang="en-US"/>
        </a:p>
      </dgm:t>
    </dgm:pt>
    <dgm:pt modelId="{2CDA290B-3716-467C-9CF4-FD945FD24773}" type="sibTrans" cxnId="{02FF6EAF-5AF9-4997-8B6B-14B069394743}">
      <dgm:prSet/>
      <dgm:spPr/>
      <dgm:t>
        <a:bodyPr/>
        <a:lstStyle/>
        <a:p>
          <a:endParaRPr lang="en-US"/>
        </a:p>
      </dgm:t>
    </dgm:pt>
    <dgm:pt modelId="{80597E1D-8D36-4694-91B7-25926A2E8826}" type="pres">
      <dgm:prSet presAssocID="{6E278068-2C00-47A4-B293-2BFBE9C0B601}" presName="Name0" presStyleCnt="0">
        <dgm:presLayoutVars>
          <dgm:dir/>
          <dgm:resizeHandles val="exact"/>
        </dgm:presLayoutVars>
      </dgm:prSet>
      <dgm:spPr/>
    </dgm:pt>
    <dgm:pt modelId="{8D6F2FCB-41CF-4A52-B14B-FB3C85AF8A08}" type="pres">
      <dgm:prSet presAssocID="{2A357860-263F-422A-B565-FDC48FDCC153}" presName="node" presStyleLbl="node1" presStyleIdx="0" presStyleCnt="2">
        <dgm:presLayoutVars>
          <dgm:bulletEnabled val="1"/>
        </dgm:presLayoutVars>
      </dgm:prSet>
      <dgm:spPr/>
    </dgm:pt>
    <dgm:pt modelId="{CD13388B-3DC4-482C-B7CC-03BE3BA68922}" type="pres">
      <dgm:prSet presAssocID="{B734A587-5369-417B-8958-3B510D87A637}" presName="sibTrans" presStyleLbl="sibTrans2D1" presStyleIdx="0" presStyleCnt="1"/>
      <dgm:spPr/>
    </dgm:pt>
    <dgm:pt modelId="{9F84C473-0D97-446F-A866-42720E305362}" type="pres">
      <dgm:prSet presAssocID="{B734A587-5369-417B-8958-3B510D87A637}" presName="connectorText" presStyleLbl="sibTrans2D1" presStyleIdx="0" presStyleCnt="1"/>
      <dgm:spPr/>
    </dgm:pt>
    <dgm:pt modelId="{A0FD58B7-FB8B-47A4-BAF9-5F3FAFB1EFF5}" type="pres">
      <dgm:prSet presAssocID="{8FEAE50B-EF3B-4BDF-AB56-ECB4F00C6013}" presName="node" presStyleLbl="node1" presStyleIdx="1" presStyleCnt="2">
        <dgm:presLayoutVars>
          <dgm:bulletEnabled val="1"/>
        </dgm:presLayoutVars>
      </dgm:prSet>
      <dgm:spPr/>
    </dgm:pt>
  </dgm:ptLst>
  <dgm:cxnLst>
    <dgm:cxn modelId="{1C87DC17-7D7F-4B11-BD8D-303406AC1481}" type="presOf" srcId="{2A357860-263F-422A-B565-FDC48FDCC153}" destId="{8D6F2FCB-41CF-4A52-B14B-FB3C85AF8A08}" srcOrd="0" destOrd="0" presId="urn:microsoft.com/office/officeart/2005/8/layout/process1"/>
    <dgm:cxn modelId="{F001389E-3E8B-4B47-A722-027BA53C4B96}" type="presOf" srcId="{B734A587-5369-417B-8958-3B510D87A637}" destId="{9F84C473-0D97-446F-A866-42720E305362}" srcOrd="1" destOrd="0" presId="urn:microsoft.com/office/officeart/2005/8/layout/process1"/>
    <dgm:cxn modelId="{7228D6AC-83BE-4489-A2E9-D1D2805D91E5}" type="presOf" srcId="{6E278068-2C00-47A4-B293-2BFBE9C0B601}" destId="{80597E1D-8D36-4694-91B7-25926A2E8826}" srcOrd="0" destOrd="0" presId="urn:microsoft.com/office/officeart/2005/8/layout/process1"/>
    <dgm:cxn modelId="{02FF6EAF-5AF9-4997-8B6B-14B069394743}" srcId="{6E278068-2C00-47A4-B293-2BFBE9C0B601}" destId="{8FEAE50B-EF3B-4BDF-AB56-ECB4F00C6013}" srcOrd="1" destOrd="0" parTransId="{667D27F6-430B-42F9-98F9-9EFCDC80BE02}" sibTransId="{2CDA290B-3716-467C-9CF4-FD945FD24773}"/>
    <dgm:cxn modelId="{3F500DB9-12EF-4B8C-9F7D-FF5F651E1B9F}" type="presOf" srcId="{B734A587-5369-417B-8958-3B510D87A637}" destId="{CD13388B-3DC4-482C-B7CC-03BE3BA68922}" srcOrd="0" destOrd="0" presId="urn:microsoft.com/office/officeart/2005/8/layout/process1"/>
    <dgm:cxn modelId="{EBB179E1-EAA6-4CBD-A8AD-12FDA2A49B10}" srcId="{6E278068-2C00-47A4-B293-2BFBE9C0B601}" destId="{2A357860-263F-422A-B565-FDC48FDCC153}" srcOrd="0" destOrd="0" parTransId="{F448124D-F873-4DDE-96D9-FFE1CE0D4C83}" sibTransId="{B734A587-5369-417B-8958-3B510D87A637}"/>
    <dgm:cxn modelId="{7285EFE9-DE44-40EB-8A38-BE7B46DA4003}" type="presOf" srcId="{8FEAE50B-EF3B-4BDF-AB56-ECB4F00C6013}" destId="{A0FD58B7-FB8B-47A4-BAF9-5F3FAFB1EFF5}" srcOrd="0" destOrd="0" presId="urn:microsoft.com/office/officeart/2005/8/layout/process1"/>
    <dgm:cxn modelId="{381711BF-26D9-4F00-B352-0C26A8D4B3B6}" type="presParOf" srcId="{80597E1D-8D36-4694-91B7-25926A2E8826}" destId="{8D6F2FCB-41CF-4A52-B14B-FB3C85AF8A08}" srcOrd="0" destOrd="0" presId="urn:microsoft.com/office/officeart/2005/8/layout/process1"/>
    <dgm:cxn modelId="{5156E3A2-BE65-4DD2-A1A4-17009A7B5F46}" type="presParOf" srcId="{80597E1D-8D36-4694-91B7-25926A2E8826}" destId="{CD13388B-3DC4-482C-B7CC-03BE3BA68922}" srcOrd="1" destOrd="0" presId="urn:microsoft.com/office/officeart/2005/8/layout/process1"/>
    <dgm:cxn modelId="{1CAA043A-1F08-4393-BAB7-4F03717FFB98}" type="presParOf" srcId="{CD13388B-3DC4-482C-B7CC-03BE3BA68922}" destId="{9F84C473-0D97-446F-A866-42720E305362}" srcOrd="0" destOrd="0" presId="urn:microsoft.com/office/officeart/2005/8/layout/process1"/>
    <dgm:cxn modelId="{E98CE7BE-74D8-44AE-9A0F-7B1B3C3C4728}" type="presParOf" srcId="{80597E1D-8D36-4694-91B7-25926A2E8826}" destId="{A0FD58B7-FB8B-47A4-BAF9-5F3FAFB1EFF5}"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09F72A-993B-491A-834C-5A5CC3E0C11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8D49DB1-9EBD-45F3-AFCB-182369224094}">
      <dgm:prSet/>
      <dgm:spPr/>
      <dgm:t>
        <a:bodyPr/>
        <a:lstStyle/>
        <a:p>
          <a:r>
            <a:rPr lang="en-GB"/>
            <a:t>Alongside the socio-cultural parameters, Tesla is also vulnerable to the political and economic factors of the regions where it operates. As in the US and Germany, which offer government subsidies to encourage the use of electric vehicles, thus increasing demand (IEA, 2024). </a:t>
          </a:r>
          <a:endParaRPr lang="en-US"/>
        </a:p>
      </dgm:t>
    </dgm:pt>
    <dgm:pt modelId="{09C053CA-2F20-42F6-94DD-C61897311A22}" type="parTrans" cxnId="{888C4586-A8EE-4B57-8FFE-DF24098F62A9}">
      <dgm:prSet/>
      <dgm:spPr/>
      <dgm:t>
        <a:bodyPr/>
        <a:lstStyle/>
        <a:p>
          <a:endParaRPr lang="en-US"/>
        </a:p>
      </dgm:t>
    </dgm:pt>
    <dgm:pt modelId="{09EAF514-C179-4D98-8008-50C1097FE1DE}" type="sibTrans" cxnId="{888C4586-A8EE-4B57-8FFE-DF24098F62A9}">
      <dgm:prSet/>
      <dgm:spPr/>
      <dgm:t>
        <a:bodyPr/>
        <a:lstStyle/>
        <a:p>
          <a:endParaRPr lang="en-US"/>
        </a:p>
      </dgm:t>
    </dgm:pt>
    <dgm:pt modelId="{3A31AC29-1E8C-4842-B935-FC78350E6D54}">
      <dgm:prSet/>
      <dgm:spPr/>
      <dgm:t>
        <a:bodyPr/>
        <a:lstStyle/>
        <a:p>
          <a:r>
            <a:rPr lang="en-GB"/>
            <a:t>However, trade tariffs and global inflation have not made the world easy in managing costs (Financial Times, 2024). Simultaneously, a rise in Tesla's stock price is caused by the increasing price of fuel and a growing concern towards the climate (Statista, 2024). </a:t>
          </a:r>
          <a:endParaRPr lang="en-US"/>
        </a:p>
      </dgm:t>
    </dgm:pt>
    <dgm:pt modelId="{ABEEFB8F-DD9D-4DD6-8ABD-EA800AFEAA27}" type="parTrans" cxnId="{E0A5F223-BFAC-465B-A219-8DB3B5D9DDCC}">
      <dgm:prSet/>
      <dgm:spPr/>
      <dgm:t>
        <a:bodyPr/>
        <a:lstStyle/>
        <a:p>
          <a:endParaRPr lang="en-US"/>
        </a:p>
      </dgm:t>
    </dgm:pt>
    <dgm:pt modelId="{77EA7435-1FAA-4C39-B94B-B4A43EC6546C}" type="sibTrans" cxnId="{E0A5F223-BFAC-465B-A219-8DB3B5D9DDCC}">
      <dgm:prSet/>
      <dgm:spPr/>
      <dgm:t>
        <a:bodyPr/>
        <a:lstStyle/>
        <a:p>
          <a:endParaRPr lang="en-US"/>
        </a:p>
      </dgm:t>
    </dgm:pt>
    <dgm:pt modelId="{5B9D353F-8789-45C2-A615-F7F198154D68}">
      <dgm:prSet/>
      <dgm:spPr/>
      <dgm:t>
        <a:bodyPr/>
        <a:lstStyle/>
        <a:p>
          <a:r>
            <a:rPr lang="en-GB"/>
            <a:t>Tesla is also able to protect itself from the uncalled-for shocks of the Western-dated economies due to its expanded developed position in the underdeveloped and emerging economies.</a:t>
          </a:r>
          <a:endParaRPr lang="en-US"/>
        </a:p>
      </dgm:t>
    </dgm:pt>
    <dgm:pt modelId="{23BEDD34-4D1A-4DEC-B122-4DCEBCD111C3}" type="parTrans" cxnId="{C6C0DF5B-225F-49D6-88F0-48B02DCF0526}">
      <dgm:prSet/>
      <dgm:spPr/>
      <dgm:t>
        <a:bodyPr/>
        <a:lstStyle/>
        <a:p>
          <a:endParaRPr lang="en-US"/>
        </a:p>
      </dgm:t>
    </dgm:pt>
    <dgm:pt modelId="{A469BE94-D8F3-44C0-B779-F35EDC4CCD14}" type="sibTrans" cxnId="{C6C0DF5B-225F-49D6-88F0-48B02DCF0526}">
      <dgm:prSet/>
      <dgm:spPr/>
      <dgm:t>
        <a:bodyPr/>
        <a:lstStyle/>
        <a:p>
          <a:endParaRPr lang="en-US"/>
        </a:p>
      </dgm:t>
    </dgm:pt>
    <dgm:pt modelId="{5E3D82D6-90CA-422A-AD2A-2EB614297C55}" type="pres">
      <dgm:prSet presAssocID="{3009F72A-993B-491A-834C-5A5CC3E0C110}" presName="linear" presStyleCnt="0">
        <dgm:presLayoutVars>
          <dgm:animLvl val="lvl"/>
          <dgm:resizeHandles val="exact"/>
        </dgm:presLayoutVars>
      </dgm:prSet>
      <dgm:spPr/>
    </dgm:pt>
    <dgm:pt modelId="{D7F66E56-D4B5-42DF-B05A-33E40640242B}" type="pres">
      <dgm:prSet presAssocID="{38D49DB1-9EBD-45F3-AFCB-182369224094}" presName="parentText" presStyleLbl="node1" presStyleIdx="0" presStyleCnt="3">
        <dgm:presLayoutVars>
          <dgm:chMax val="0"/>
          <dgm:bulletEnabled val="1"/>
        </dgm:presLayoutVars>
      </dgm:prSet>
      <dgm:spPr/>
    </dgm:pt>
    <dgm:pt modelId="{8633D370-20A1-46EB-AD04-6BE6AC86BBA8}" type="pres">
      <dgm:prSet presAssocID="{09EAF514-C179-4D98-8008-50C1097FE1DE}" presName="spacer" presStyleCnt="0"/>
      <dgm:spPr/>
    </dgm:pt>
    <dgm:pt modelId="{12F8C0D3-334C-4641-8769-797A1D34A3CD}" type="pres">
      <dgm:prSet presAssocID="{3A31AC29-1E8C-4842-B935-FC78350E6D54}" presName="parentText" presStyleLbl="node1" presStyleIdx="1" presStyleCnt="3">
        <dgm:presLayoutVars>
          <dgm:chMax val="0"/>
          <dgm:bulletEnabled val="1"/>
        </dgm:presLayoutVars>
      </dgm:prSet>
      <dgm:spPr/>
    </dgm:pt>
    <dgm:pt modelId="{F0F93C84-655C-4246-B45D-89F6EA077A97}" type="pres">
      <dgm:prSet presAssocID="{77EA7435-1FAA-4C39-B94B-B4A43EC6546C}" presName="spacer" presStyleCnt="0"/>
      <dgm:spPr/>
    </dgm:pt>
    <dgm:pt modelId="{A9BBBA6D-35BC-48B7-B839-2571345EDE9C}" type="pres">
      <dgm:prSet presAssocID="{5B9D353F-8789-45C2-A615-F7F198154D68}" presName="parentText" presStyleLbl="node1" presStyleIdx="2" presStyleCnt="3">
        <dgm:presLayoutVars>
          <dgm:chMax val="0"/>
          <dgm:bulletEnabled val="1"/>
        </dgm:presLayoutVars>
      </dgm:prSet>
      <dgm:spPr/>
    </dgm:pt>
  </dgm:ptLst>
  <dgm:cxnLst>
    <dgm:cxn modelId="{E0A5F223-BFAC-465B-A219-8DB3B5D9DDCC}" srcId="{3009F72A-993B-491A-834C-5A5CC3E0C110}" destId="{3A31AC29-1E8C-4842-B935-FC78350E6D54}" srcOrd="1" destOrd="0" parTransId="{ABEEFB8F-DD9D-4DD6-8ABD-EA800AFEAA27}" sibTransId="{77EA7435-1FAA-4C39-B94B-B4A43EC6546C}"/>
    <dgm:cxn modelId="{C6C0DF5B-225F-49D6-88F0-48B02DCF0526}" srcId="{3009F72A-993B-491A-834C-5A5CC3E0C110}" destId="{5B9D353F-8789-45C2-A615-F7F198154D68}" srcOrd="2" destOrd="0" parTransId="{23BEDD34-4D1A-4DEC-B122-4DCEBCD111C3}" sibTransId="{A469BE94-D8F3-44C0-B779-F35EDC4CCD14}"/>
    <dgm:cxn modelId="{876C9C5F-5E0B-4B70-A908-220115A66D83}" type="presOf" srcId="{38D49DB1-9EBD-45F3-AFCB-182369224094}" destId="{D7F66E56-D4B5-42DF-B05A-33E40640242B}" srcOrd="0" destOrd="0" presId="urn:microsoft.com/office/officeart/2005/8/layout/vList2"/>
    <dgm:cxn modelId="{7996ED76-0C29-4798-B527-A510594F4699}" type="presOf" srcId="{5B9D353F-8789-45C2-A615-F7F198154D68}" destId="{A9BBBA6D-35BC-48B7-B839-2571345EDE9C}" srcOrd="0" destOrd="0" presId="urn:microsoft.com/office/officeart/2005/8/layout/vList2"/>
    <dgm:cxn modelId="{888C4586-A8EE-4B57-8FFE-DF24098F62A9}" srcId="{3009F72A-993B-491A-834C-5A5CC3E0C110}" destId="{38D49DB1-9EBD-45F3-AFCB-182369224094}" srcOrd="0" destOrd="0" parTransId="{09C053CA-2F20-42F6-94DD-C61897311A22}" sibTransId="{09EAF514-C179-4D98-8008-50C1097FE1DE}"/>
    <dgm:cxn modelId="{2B734993-2471-4D21-A6D0-51A26BDEE030}" type="presOf" srcId="{3A31AC29-1E8C-4842-B935-FC78350E6D54}" destId="{12F8C0D3-334C-4641-8769-797A1D34A3CD}" srcOrd="0" destOrd="0" presId="urn:microsoft.com/office/officeart/2005/8/layout/vList2"/>
    <dgm:cxn modelId="{CF2C74B4-94AE-4DC2-9C07-64104F3116B2}" type="presOf" srcId="{3009F72A-993B-491A-834C-5A5CC3E0C110}" destId="{5E3D82D6-90CA-422A-AD2A-2EB614297C55}" srcOrd="0" destOrd="0" presId="urn:microsoft.com/office/officeart/2005/8/layout/vList2"/>
    <dgm:cxn modelId="{6A7216E3-6E00-4937-B6B0-6A627C50DADD}" type="presParOf" srcId="{5E3D82D6-90CA-422A-AD2A-2EB614297C55}" destId="{D7F66E56-D4B5-42DF-B05A-33E40640242B}" srcOrd="0" destOrd="0" presId="urn:microsoft.com/office/officeart/2005/8/layout/vList2"/>
    <dgm:cxn modelId="{66D72CAA-9DC5-461E-BC06-AF60438D2DB2}" type="presParOf" srcId="{5E3D82D6-90CA-422A-AD2A-2EB614297C55}" destId="{8633D370-20A1-46EB-AD04-6BE6AC86BBA8}" srcOrd="1" destOrd="0" presId="urn:microsoft.com/office/officeart/2005/8/layout/vList2"/>
    <dgm:cxn modelId="{80747286-9768-44C7-B390-6AF87B25EF0C}" type="presParOf" srcId="{5E3D82D6-90CA-422A-AD2A-2EB614297C55}" destId="{12F8C0D3-334C-4641-8769-797A1D34A3CD}" srcOrd="2" destOrd="0" presId="urn:microsoft.com/office/officeart/2005/8/layout/vList2"/>
    <dgm:cxn modelId="{D4D03506-E467-4955-ADFE-BE9F21C98A3E}" type="presParOf" srcId="{5E3D82D6-90CA-422A-AD2A-2EB614297C55}" destId="{F0F93C84-655C-4246-B45D-89F6EA077A97}" srcOrd="3" destOrd="0" presId="urn:microsoft.com/office/officeart/2005/8/layout/vList2"/>
    <dgm:cxn modelId="{645CDE53-A1A1-43FD-81EC-690412ED3CC2}" type="presParOf" srcId="{5E3D82D6-90CA-422A-AD2A-2EB614297C55}" destId="{A9BBBA6D-35BC-48B7-B839-2571345EDE9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58E2C6-8447-4720-B428-9E48264D77F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A2B1CC7-FA48-4964-83BD-A205855EF7A8}">
      <dgm:prSet/>
      <dgm:spPr/>
      <dgm:t>
        <a:bodyPr/>
        <a:lstStyle/>
        <a:p>
          <a:r>
            <a:rPr lang="en-GB"/>
            <a:t>Attitudes towards technology and the automobile world are changing. Most people are yearning for vehicles that are able to fully integrate and are fuel efficient, as well as having the multi-functional aspect. </a:t>
          </a:r>
          <a:endParaRPr lang="en-US"/>
        </a:p>
      </dgm:t>
    </dgm:pt>
    <dgm:pt modelId="{455B0603-5B60-4520-AA07-A8497F398DE2}" type="parTrans" cxnId="{5C090090-7F53-4224-8CAB-8F53C18980BA}">
      <dgm:prSet/>
      <dgm:spPr/>
      <dgm:t>
        <a:bodyPr/>
        <a:lstStyle/>
        <a:p>
          <a:endParaRPr lang="en-US"/>
        </a:p>
      </dgm:t>
    </dgm:pt>
    <dgm:pt modelId="{502649B1-731B-4229-9315-512172C32D08}" type="sibTrans" cxnId="{5C090090-7F53-4224-8CAB-8F53C18980BA}">
      <dgm:prSet/>
      <dgm:spPr/>
      <dgm:t>
        <a:bodyPr/>
        <a:lstStyle/>
        <a:p>
          <a:endParaRPr lang="en-US"/>
        </a:p>
      </dgm:t>
    </dgm:pt>
    <dgm:pt modelId="{6C438EA0-EC03-4F52-8474-AFD5E1020CAE}">
      <dgm:prSet/>
      <dgm:spPr/>
      <dgm:t>
        <a:bodyPr/>
        <a:lstStyle/>
        <a:p>
          <a:r>
            <a:rPr lang="en-GB"/>
            <a:t>To Tesla, the desire to be and sustain innovation aligned with the desire to protect the environment is a social movement aimed at the public (Tesla, 2024). In terms of advancement in technology, the company has set a display in the use of artificial intelligence, autonomous systems, and the relentless enhancing of the software which serves all the needs of the industry (IEA, 2024). </a:t>
          </a:r>
          <a:endParaRPr lang="en-US"/>
        </a:p>
      </dgm:t>
    </dgm:pt>
    <dgm:pt modelId="{B0349CC1-5BFA-487D-95BA-F5F699D4DB50}" type="parTrans" cxnId="{6D85B2E5-3795-4BFC-B4F7-D2B13AA966BD}">
      <dgm:prSet/>
      <dgm:spPr/>
      <dgm:t>
        <a:bodyPr/>
        <a:lstStyle/>
        <a:p>
          <a:endParaRPr lang="en-US"/>
        </a:p>
      </dgm:t>
    </dgm:pt>
    <dgm:pt modelId="{500C5A3F-3C52-41E0-AAC3-FA4611A6A454}" type="sibTrans" cxnId="{6D85B2E5-3795-4BFC-B4F7-D2B13AA966BD}">
      <dgm:prSet/>
      <dgm:spPr/>
      <dgm:t>
        <a:bodyPr/>
        <a:lstStyle/>
        <a:p>
          <a:endParaRPr lang="en-US"/>
        </a:p>
      </dgm:t>
    </dgm:pt>
    <dgm:pt modelId="{A4263043-A9D0-4C71-8498-7AC117805F5A}">
      <dgm:prSet/>
      <dgm:spPr/>
      <dgm:t>
        <a:bodyPr/>
        <a:lstStyle/>
        <a:p>
          <a:r>
            <a:rPr lang="en-GB"/>
            <a:t>Also, the company has made the feeling towards its cars more than just cars but a world of intelligence for those who are versed in technology. Thus, the promotion of the vehicles appears to be technology events (Financial Times, 2024).</a:t>
          </a:r>
          <a:endParaRPr lang="en-US"/>
        </a:p>
      </dgm:t>
    </dgm:pt>
    <dgm:pt modelId="{DCDDE3AA-3653-497D-B415-4E284F035C2E}" type="parTrans" cxnId="{E3570C2B-0D43-4543-AD61-4B895325E0E1}">
      <dgm:prSet/>
      <dgm:spPr/>
      <dgm:t>
        <a:bodyPr/>
        <a:lstStyle/>
        <a:p>
          <a:endParaRPr lang="en-US"/>
        </a:p>
      </dgm:t>
    </dgm:pt>
    <dgm:pt modelId="{A133558E-CDC6-4DF1-A613-7C72823F152A}" type="sibTrans" cxnId="{E3570C2B-0D43-4543-AD61-4B895325E0E1}">
      <dgm:prSet/>
      <dgm:spPr/>
      <dgm:t>
        <a:bodyPr/>
        <a:lstStyle/>
        <a:p>
          <a:endParaRPr lang="en-US"/>
        </a:p>
      </dgm:t>
    </dgm:pt>
    <dgm:pt modelId="{1DD55AB5-6D4B-45BE-B467-9CA05FCDB9B2}" type="pres">
      <dgm:prSet presAssocID="{CA58E2C6-8447-4720-B428-9E48264D77F3}" presName="linear" presStyleCnt="0">
        <dgm:presLayoutVars>
          <dgm:animLvl val="lvl"/>
          <dgm:resizeHandles val="exact"/>
        </dgm:presLayoutVars>
      </dgm:prSet>
      <dgm:spPr/>
    </dgm:pt>
    <dgm:pt modelId="{10400287-F920-46AD-9318-DEFD04E87780}" type="pres">
      <dgm:prSet presAssocID="{EA2B1CC7-FA48-4964-83BD-A205855EF7A8}" presName="parentText" presStyleLbl="node1" presStyleIdx="0" presStyleCnt="3">
        <dgm:presLayoutVars>
          <dgm:chMax val="0"/>
          <dgm:bulletEnabled val="1"/>
        </dgm:presLayoutVars>
      </dgm:prSet>
      <dgm:spPr/>
    </dgm:pt>
    <dgm:pt modelId="{EAF87C2E-E777-4B70-8881-498B1035F7E9}" type="pres">
      <dgm:prSet presAssocID="{502649B1-731B-4229-9315-512172C32D08}" presName="spacer" presStyleCnt="0"/>
      <dgm:spPr/>
    </dgm:pt>
    <dgm:pt modelId="{9B730EB7-248A-4E49-A243-6DBF7091295D}" type="pres">
      <dgm:prSet presAssocID="{6C438EA0-EC03-4F52-8474-AFD5E1020CAE}" presName="parentText" presStyleLbl="node1" presStyleIdx="1" presStyleCnt="3">
        <dgm:presLayoutVars>
          <dgm:chMax val="0"/>
          <dgm:bulletEnabled val="1"/>
        </dgm:presLayoutVars>
      </dgm:prSet>
      <dgm:spPr/>
    </dgm:pt>
    <dgm:pt modelId="{9FD4FEF9-FB36-4995-BD36-6041881FF39D}" type="pres">
      <dgm:prSet presAssocID="{500C5A3F-3C52-41E0-AAC3-FA4611A6A454}" presName="spacer" presStyleCnt="0"/>
      <dgm:spPr/>
    </dgm:pt>
    <dgm:pt modelId="{7460DCBD-DAA8-431C-A706-CB0C15A9C668}" type="pres">
      <dgm:prSet presAssocID="{A4263043-A9D0-4C71-8498-7AC117805F5A}" presName="parentText" presStyleLbl="node1" presStyleIdx="2" presStyleCnt="3">
        <dgm:presLayoutVars>
          <dgm:chMax val="0"/>
          <dgm:bulletEnabled val="1"/>
        </dgm:presLayoutVars>
      </dgm:prSet>
      <dgm:spPr/>
    </dgm:pt>
  </dgm:ptLst>
  <dgm:cxnLst>
    <dgm:cxn modelId="{E3570C2B-0D43-4543-AD61-4B895325E0E1}" srcId="{CA58E2C6-8447-4720-B428-9E48264D77F3}" destId="{A4263043-A9D0-4C71-8498-7AC117805F5A}" srcOrd="2" destOrd="0" parTransId="{DCDDE3AA-3653-497D-B415-4E284F035C2E}" sibTransId="{A133558E-CDC6-4DF1-A613-7C72823F152A}"/>
    <dgm:cxn modelId="{48BD4A2F-2AF0-44F6-A5A6-3B5F7F4E694A}" type="presOf" srcId="{A4263043-A9D0-4C71-8498-7AC117805F5A}" destId="{7460DCBD-DAA8-431C-A706-CB0C15A9C668}" srcOrd="0" destOrd="0" presId="urn:microsoft.com/office/officeart/2005/8/layout/vList2"/>
    <dgm:cxn modelId="{812DA064-F7EF-48FB-A5FF-E49D7C91B631}" type="presOf" srcId="{CA58E2C6-8447-4720-B428-9E48264D77F3}" destId="{1DD55AB5-6D4B-45BE-B467-9CA05FCDB9B2}" srcOrd="0" destOrd="0" presId="urn:microsoft.com/office/officeart/2005/8/layout/vList2"/>
    <dgm:cxn modelId="{5C090090-7F53-4224-8CAB-8F53C18980BA}" srcId="{CA58E2C6-8447-4720-B428-9E48264D77F3}" destId="{EA2B1CC7-FA48-4964-83BD-A205855EF7A8}" srcOrd="0" destOrd="0" parTransId="{455B0603-5B60-4520-AA07-A8497F398DE2}" sibTransId="{502649B1-731B-4229-9315-512172C32D08}"/>
    <dgm:cxn modelId="{BD7B339D-BA27-42ED-8FC1-27BF8A97F7D0}" type="presOf" srcId="{6C438EA0-EC03-4F52-8474-AFD5E1020CAE}" destId="{9B730EB7-248A-4E49-A243-6DBF7091295D}" srcOrd="0" destOrd="0" presId="urn:microsoft.com/office/officeart/2005/8/layout/vList2"/>
    <dgm:cxn modelId="{B17F18CB-0C9F-41CA-934D-EBFCCDFDC54B}" type="presOf" srcId="{EA2B1CC7-FA48-4964-83BD-A205855EF7A8}" destId="{10400287-F920-46AD-9318-DEFD04E87780}" srcOrd="0" destOrd="0" presId="urn:microsoft.com/office/officeart/2005/8/layout/vList2"/>
    <dgm:cxn modelId="{6D85B2E5-3795-4BFC-B4F7-D2B13AA966BD}" srcId="{CA58E2C6-8447-4720-B428-9E48264D77F3}" destId="{6C438EA0-EC03-4F52-8474-AFD5E1020CAE}" srcOrd="1" destOrd="0" parTransId="{B0349CC1-5BFA-487D-95BA-F5F699D4DB50}" sibTransId="{500C5A3F-3C52-41E0-AAC3-FA4611A6A454}"/>
    <dgm:cxn modelId="{BB78835E-45C1-4CC4-9171-C85F743ED04C}" type="presParOf" srcId="{1DD55AB5-6D4B-45BE-B467-9CA05FCDB9B2}" destId="{10400287-F920-46AD-9318-DEFD04E87780}" srcOrd="0" destOrd="0" presId="urn:microsoft.com/office/officeart/2005/8/layout/vList2"/>
    <dgm:cxn modelId="{8AA6250D-CCDC-420E-A770-07B62507EF23}" type="presParOf" srcId="{1DD55AB5-6D4B-45BE-B467-9CA05FCDB9B2}" destId="{EAF87C2E-E777-4B70-8881-498B1035F7E9}" srcOrd="1" destOrd="0" presId="urn:microsoft.com/office/officeart/2005/8/layout/vList2"/>
    <dgm:cxn modelId="{C05CCDAD-94B8-433D-8633-0B5D40572F0E}" type="presParOf" srcId="{1DD55AB5-6D4B-45BE-B467-9CA05FCDB9B2}" destId="{9B730EB7-248A-4E49-A243-6DBF7091295D}" srcOrd="2" destOrd="0" presId="urn:microsoft.com/office/officeart/2005/8/layout/vList2"/>
    <dgm:cxn modelId="{892A7D3B-17C5-4BED-BFEE-B45CB5B43F34}" type="presParOf" srcId="{1DD55AB5-6D4B-45BE-B467-9CA05FCDB9B2}" destId="{9FD4FEF9-FB36-4995-BD36-6041881FF39D}" srcOrd="3" destOrd="0" presId="urn:microsoft.com/office/officeart/2005/8/layout/vList2"/>
    <dgm:cxn modelId="{99CABEBF-DA14-45D4-A109-EBC63DC7FFAD}" type="presParOf" srcId="{1DD55AB5-6D4B-45BE-B467-9CA05FCDB9B2}" destId="{7460DCBD-DAA8-431C-A706-CB0C15A9C66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F21FDF6-05DE-4BDD-B67A-E38CC57E189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3648A0F-22D5-4495-9F2B-A00F5F842BE2}">
      <dgm:prSet/>
      <dgm:spPr/>
      <dgm:t>
        <a:bodyPr/>
        <a:lstStyle/>
        <a:p>
          <a:r>
            <a:rPr lang="en-GB"/>
            <a:t>Globalisation, or the world becoming more interconnected, certainly has had an impact on the history of Tesla. The company has factories in the U.S., Germany, and China which has improved their operational effectiveness as well as their proximity to clients (Tesla, 2024). </a:t>
          </a:r>
          <a:endParaRPr lang="en-US"/>
        </a:p>
      </dgm:t>
    </dgm:pt>
    <dgm:pt modelId="{AE071B49-85A9-4D73-A900-9ECD2B47DA55}" type="parTrans" cxnId="{79C57AB6-54C5-4EF4-9AE3-8C26665DF78F}">
      <dgm:prSet/>
      <dgm:spPr/>
      <dgm:t>
        <a:bodyPr/>
        <a:lstStyle/>
        <a:p>
          <a:endParaRPr lang="en-US"/>
        </a:p>
      </dgm:t>
    </dgm:pt>
    <dgm:pt modelId="{5004CCAA-19AB-4169-A54F-961A07E559A1}" type="sibTrans" cxnId="{79C57AB6-54C5-4EF4-9AE3-8C26665DF78F}">
      <dgm:prSet/>
      <dgm:spPr/>
      <dgm:t>
        <a:bodyPr/>
        <a:lstStyle/>
        <a:p>
          <a:endParaRPr lang="en-US"/>
        </a:p>
      </dgm:t>
    </dgm:pt>
    <dgm:pt modelId="{970A079B-25CA-4DD4-9679-133F646BB4EA}">
      <dgm:prSet/>
      <dgm:spPr/>
      <dgm:t>
        <a:bodyPr/>
        <a:lstStyle/>
        <a:p>
          <a:r>
            <a:rPr lang="en-GB"/>
            <a:t>Working with local suppliers also aids in cost reduction and energises the local economies (FT, 2024). On the other hand, Tesla’s global activities leave the company open to global prospective issues such as trade wars and currency fluctuations, along with other geopolitical complications (IEA, 2024).</a:t>
          </a:r>
          <a:endParaRPr lang="en-US"/>
        </a:p>
      </dgm:t>
    </dgm:pt>
    <dgm:pt modelId="{04AC7246-8704-46B0-BB2B-3A67E0DFB311}" type="parTrans" cxnId="{7A98FE65-1C2F-4361-8E23-E68820BAE79F}">
      <dgm:prSet/>
      <dgm:spPr/>
      <dgm:t>
        <a:bodyPr/>
        <a:lstStyle/>
        <a:p>
          <a:endParaRPr lang="en-US"/>
        </a:p>
      </dgm:t>
    </dgm:pt>
    <dgm:pt modelId="{2DFC02BD-AC75-413F-86AC-0160E2C41A59}" type="sibTrans" cxnId="{7A98FE65-1C2F-4361-8E23-E68820BAE79F}">
      <dgm:prSet/>
      <dgm:spPr/>
      <dgm:t>
        <a:bodyPr/>
        <a:lstStyle/>
        <a:p>
          <a:endParaRPr lang="en-US"/>
        </a:p>
      </dgm:t>
    </dgm:pt>
    <dgm:pt modelId="{C219F8FC-EC8B-4473-AF6F-F23522ED576A}">
      <dgm:prSet/>
      <dgm:spPr/>
      <dgm:t>
        <a:bodyPr/>
        <a:lstStyle/>
        <a:p>
          <a:r>
            <a:rPr lang="en-GB"/>
            <a:t>Even so, globalisation continues to offer Tesla an advantageous foundation on which to grow, develop, and compete globally.</a:t>
          </a:r>
          <a:endParaRPr lang="en-US"/>
        </a:p>
      </dgm:t>
    </dgm:pt>
    <dgm:pt modelId="{E906F74F-1A20-496D-9D41-21F6F6BC2A08}" type="parTrans" cxnId="{76B8943A-5876-43F9-9EE4-43C6DD54F439}">
      <dgm:prSet/>
      <dgm:spPr/>
      <dgm:t>
        <a:bodyPr/>
        <a:lstStyle/>
        <a:p>
          <a:endParaRPr lang="en-US"/>
        </a:p>
      </dgm:t>
    </dgm:pt>
    <dgm:pt modelId="{1246D1F5-2942-4FC8-BA04-A86031E3A23E}" type="sibTrans" cxnId="{76B8943A-5876-43F9-9EE4-43C6DD54F439}">
      <dgm:prSet/>
      <dgm:spPr/>
      <dgm:t>
        <a:bodyPr/>
        <a:lstStyle/>
        <a:p>
          <a:endParaRPr lang="en-US"/>
        </a:p>
      </dgm:t>
    </dgm:pt>
    <dgm:pt modelId="{91ABE5B2-3569-4688-BB92-E1D8EDD580AE}" type="pres">
      <dgm:prSet presAssocID="{BF21FDF6-05DE-4BDD-B67A-E38CC57E189E}" presName="root" presStyleCnt="0">
        <dgm:presLayoutVars>
          <dgm:dir/>
          <dgm:resizeHandles val="exact"/>
        </dgm:presLayoutVars>
      </dgm:prSet>
      <dgm:spPr/>
    </dgm:pt>
    <dgm:pt modelId="{BA74B672-057A-41C2-A673-89C44E38C3BC}" type="pres">
      <dgm:prSet presAssocID="{23648A0F-22D5-4495-9F2B-A00F5F842BE2}" presName="compNode" presStyleCnt="0"/>
      <dgm:spPr/>
    </dgm:pt>
    <dgm:pt modelId="{07D82707-63F8-4B5D-8179-C59BDE74A00C}" type="pres">
      <dgm:prSet presAssocID="{23648A0F-22D5-4495-9F2B-A00F5F842BE2}" presName="bgRect" presStyleLbl="bgShp" presStyleIdx="0" presStyleCnt="3"/>
      <dgm:spPr/>
    </dgm:pt>
    <dgm:pt modelId="{6D1D7F57-DFCA-40B5-97D1-23BB925F69DB}" type="pres">
      <dgm:prSet presAssocID="{23648A0F-22D5-4495-9F2B-A00F5F842BE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mill"/>
        </a:ext>
      </dgm:extLst>
    </dgm:pt>
    <dgm:pt modelId="{3F7AA515-CEC2-4759-8754-2DE24E19CFCD}" type="pres">
      <dgm:prSet presAssocID="{23648A0F-22D5-4495-9F2B-A00F5F842BE2}" presName="spaceRect" presStyleCnt="0"/>
      <dgm:spPr/>
    </dgm:pt>
    <dgm:pt modelId="{480F6322-7DE1-4806-BB75-7E69E1421039}" type="pres">
      <dgm:prSet presAssocID="{23648A0F-22D5-4495-9F2B-A00F5F842BE2}" presName="parTx" presStyleLbl="revTx" presStyleIdx="0" presStyleCnt="3">
        <dgm:presLayoutVars>
          <dgm:chMax val="0"/>
          <dgm:chPref val="0"/>
        </dgm:presLayoutVars>
      </dgm:prSet>
      <dgm:spPr/>
    </dgm:pt>
    <dgm:pt modelId="{C0FE708E-D7CC-41A2-B0E0-9E0AA696C254}" type="pres">
      <dgm:prSet presAssocID="{5004CCAA-19AB-4169-A54F-961A07E559A1}" presName="sibTrans" presStyleCnt="0"/>
      <dgm:spPr/>
    </dgm:pt>
    <dgm:pt modelId="{3D18E89A-C12C-4FFE-8FB7-78E01526E877}" type="pres">
      <dgm:prSet presAssocID="{970A079B-25CA-4DD4-9679-133F646BB4EA}" presName="compNode" presStyleCnt="0"/>
      <dgm:spPr/>
    </dgm:pt>
    <dgm:pt modelId="{9E393EA7-B5EA-4A62-80B8-63FB85E878EC}" type="pres">
      <dgm:prSet presAssocID="{970A079B-25CA-4DD4-9679-133F646BB4EA}" presName="bgRect" presStyleLbl="bgShp" presStyleIdx="1" presStyleCnt="3"/>
      <dgm:spPr/>
    </dgm:pt>
    <dgm:pt modelId="{686B6445-C7AB-4B58-A2E6-30BF139F8026}" type="pres">
      <dgm:prSet presAssocID="{970A079B-25CA-4DD4-9679-133F646BB4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0DE02163-2D9E-470F-AE96-FB67F6D47C49}" type="pres">
      <dgm:prSet presAssocID="{970A079B-25CA-4DD4-9679-133F646BB4EA}" presName="spaceRect" presStyleCnt="0"/>
      <dgm:spPr/>
    </dgm:pt>
    <dgm:pt modelId="{CE1CABC1-0B96-409C-B1AB-70A296548FCC}" type="pres">
      <dgm:prSet presAssocID="{970A079B-25CA-4DD4-9679-133F646BB4EA}" presName="parTx" presStyleLbl="revTx" presStyleIdx="1" presStyleCnt="3">
        <dgm:presLayoutVars>
          <dgm:chMax val="0"/>
          <dgm:chPref val="0"/>
        </dgm:presLayoutVars>
      </dgm:prSet>
      <dgm:spPr/>
    </dgm:pt>
    <dgm:pt modelId="{523F0766-82B5-4467-A680-8B8BA11E7413}" type="pres">
      <dgm:prSet presAssocID="{2DFC02BD-AC75-413F-86AC-0160E2C41A59}" presName="sibTrans" presStyleCnt="0"/>
      <dgm:spPr/>
    </dgm:pt>
    <dgm:pt modelId="{0C2F2A13-8864-4089-B595-E93F324C5035}" type="pres">
      <dgm:prSet presAssocID="{C219F8FC-EC8B-4473-AF6F-F23522ED576A}" presName="compNode" presStyleCnt="0"/>
      <dgm:spPr/>
    </dgm:pt>
    <dgm:pt modelId="{FCF23E13-8A22-4C19-B1E5-DB0B3E0A618E}" type="pres">
      <dgm:prSet presAssocID="{C219F8FC-EC8B-4473-AF6F-F23522ED576A}" presName="bgRect" presStyleLbl="bgShp" presStyleIdx="2" presStyleCnt="3"/>
      <dgm:spPr/>
    </dgm:pt>
    <dgm:pt modelId="{294410A8-6A05-4005-8D19-E9B773207110}" type="pres">
      <dgm:prSet presAssocID="{C219F8FC-EC8B-4473-AF6F-F23522ED57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ectric Car"/>
        </a:ext>
      </dgm:extLst>
    </dgm:pt>
    <dgm:pt modelId="{4E12B5A0-6026-4EF5-B023-E32F2EBF8795}" type="pres">
      <dgm:prSet presAssocID="{C219F8FC-EC8B-4473-AF6F-F23522ED576A}" presName="spaceRect" presStyleCnt="0"/>
      <dgm:spPr/>
    </dgm:pt>
    <dgm:pt modelId="{10D9D1B2-6C38-4C4A-AAC3-089C9257EF1C}" type="pres">
      <dgm:prSet presAssocID="{C219F8FC-EC8B-4473-AF6F-F23522ED576A}" presName="parTx" presStyleLbl="revTx" presStyleIdx="2" presStyleCnt="3">
        <dgm:presLayoutVars>
          <dgm:chMax val="0"/>
          <dgm:chPref val="0"/>
        </dgm:presLayoutVars>
      </dgm:prSet>
      <dgm:spPr/>
    </dgm:pt>
  </dgm:ptLst>
  <dgm:cxnLst>
    <dgm:cxn modelId="{76B8943A-5876-43F9-9EE4-43C6DD54F439}" srcId="{BF21FDF6-05DE-4BDD-B67A-E38CC57E189E}" destId="{C219F8FC-EC8B-4473-AF6F-F23522ED576A}" srcOrd="2" destOrd="0" parTransId="{E906F74F-1A20-496D-9D41-21F6F6BC2A08}" sibTransId="{1246D1F5-2942-4FC8-BA04-A86031E3A23E}"/>
    <dgm:cxn modelId="{7A98FE65-1C2F-4361-8E23-E68820BAE79F}" srcId="{BF21FDF6-05DE-4BDD-B67A-E38CC57E189E}" destId="{970A079B-25CA-4DD4-9679-133F646BB4EA}" srcOrd="1" destOrd="0" parTransId="{04AC7246-8704-46B0-BB2B-3A67E0DFB311}" sibTransId="{2DFC02BD-AC75-413F-86AC-0160E2C41A59}"/>
    <dgm:cxn modelId="{FA8CE653-F2B4-436D-A1D4-FDA823C0F6AA}" type="presOf" srcId="{970A079B-25CA-4DD4-9679-133F646BB4EA}" destId="{CE1CABC1-0B96-409C-B1AB-70A296548FCC}" srcOrd="0" destOrd="0" presId="urn:microsoft.com/office/officeart/2018/2/layout/IconVerticalSolidList"/>
    <dgm:cxn modelId="{C9A2A078-5D18-4007-9871-FC36CE43157C}" type="presOf" srcId="{C219F8FC-EC8B-4473-AF6F-F23522ED576A}" destId="{10D9D1B2-6C38-4C4A-AAC3-089C9257EF1C}" srcOrd="0" destOrd="0" presId="urn:microsoft.com/office/officeart/2018/2/layout/IconVerticalSolidList"/>
    <dgm:cxn modelId="{6A419199-C23F-4EC3-A22C-9B91424F00E6}" type="presOf" srcId="{23648A0F-22D5-4495-9F2B-A00F5F842BE2}" destId="{480F6322-7DE1-4806-BB75-7E69E1421039}" srcOrd="0" destOrd="0" presId="urn:microsoft.com/office/officeart/2018/2/layout/IconVerticalSolidList"/>
    <dgm:cxn modelId="{79C57AB6-54C5-4EF4-9AE3-8C26665DF78F}" srcId="{BF21FDF6-05DE-4BDD-B67A-E38CC57E189E}" destId="{23648A0F-22D5-4495-9F2B-A00F5F842BE2}" srcOrd="0" destOrd="0" parTransId="{AE071B49-85A9-4D73-A900-9ECD2B47DA55}" sibTransId="{5004CCAA-19AB-4169-A54F-961A07E559A1}"/>
    <dgm:cxn modelId="{CF0F64CE-9C5D-49E5-B74F-282A2DD66012}" type="presOf" srcId="{BF21FDF6-05DE-4BDD-B67A-E38CC57E189E}" destId="{91ABE5B2-3569-4688-BB92-E1D8EDD580AE}" srcOrd="0" destOrd="0" presId="urn:microsoft.com/office/officeart/2018/2/layout/IconVerticalSolidList"/>
    <dgm:cxn modelId="{6B040178-53AB-4278-BDC4-A6BF8B15B94A}" type="presParOf" srcId="{91ABE5B2-3569-4688-BB92-E1D8EDD580AE}" destId="{BA74B672-057A-41C2-A673-89C44E38C3BC}" srcOrd="0" destOrd="0" presId="urn:microsoft.com/office/officeart/2018/2/layout/IconVerticalSolidList"/>
    <dgm:cxn modelId="{9BEEE82C-A844-4223-9955-B53DB86E180C}" type="presParOf" srcId="{BA74B672-057A-41C2-A673-89C44E38C3BC}" destId="{07D82707-63F8-4B5D-8179-C59BDE74A00C}" srcOrd="0" destOrd="0" presId="urn:microsoft.com/office/officeart/2018/2/layout/IconVerticalSolidList"/>
    <dgm:cxn modelId="{DD38B76F-497F-4AE7-BDD2-91F42BA65F8E}" type="presParOf" srcId="{BA74B672-057A-41C2-A673-89C44E38C3BC}" destId="{6D1D7F57-DFCA-40B5-97D1-23BB925F69DB}" srcOrd="1" destOrd="0" presId="urn:microsoft.com/office/officeart/2018/2/layout/IconVerticalSolidList"/>
    <dgm:cxn modelId="{983CB7B5-09EF-47C3-BB22-B75603EE8CEA}" type="presParOf" srcId="{BA74B672-057A-41C2-A673-89C44E38C3BC}" destId="{3F7AA515-CEC2-4759-8754-2DE24E19CFCD}" srcOrd="2" destOrd="0" presId="urn:microsoft.com/office/officeart/2018/2/layout/IconVerticalSolidList"/>
    <dgm:cxn modelId="{BBA7DDCA-39AE-42A2-AA9A-EFF79B0DCBDB}" type="presParOf" srcId="{BA74B672-057A-41C2-A673-89C44E38C3BC}" destId="{480F6322-7DE1-4806-BB75-7E69E1421039}" srcOrd="3" destOrd="0" presId="urn:microsoft.com/office/officeart/2018/2/layout/IconVerticalSolidList"/>
    <dgm:cxn modelId="{74F2C679-A61D-47E9-A5D8-CEFE9C23EC1B}" type="presParOf" srcId="{91ABE5B2-3569-4688-BB92-E1D8EDD580AE}" destId="{C0FE708E-D7CC-41A2-B0E0-9E0AA696C254}" srcOrd="1" destOrd="0" presId="urn:microsoft.com/office/officeart/2018/2/layout/IconVerticalSolidList"/>
    <dgm:cxn modelId="{C18E74C9-23A0-4318-A1BD-193249782447}" type="presParOf" srcId="{91ABE5B2-3569-4688-BB92-E1D8EDD580AE}" destId="{3D18E89A-C12C-4FFE-8FB7-78E01526E877}" srcOrd="2" destOrd="0" presId="urn:microsoft.com/office/officeart/2018/2/layout/IconVerticalSolidList"/>
    <dgm:cxn modelId="{AC8DB342-68D5-40B0-B86D-7B3228C64457}" type="presParOf" srcId="{3D18E89A-C12C-4FFE-8FB7-78E01526E877}" destId="{9E393EA7-B5EA-4A62-80B8-63FB85E878EC}" srcOrd="0" destOrd="0" presId="urn:microsoft.com/office/officeart/2018/2/layout/IconVerticalSolidList"/>
    <dgm:cxn modelId="{AE518804-C10D-4B8D-854A-D5021BA6CC3D}" type="presParOf" srcId="{3D18E89A-C12C-4FFE-8FB7-78E01526E877}" destId="{686B6445-C7AB-4B58-A2E6-30BF139F8026}" srcOrd="1" destOrd="0" presId="urn:microsoft.com/office/officeart/2018/2/layout/IconVerticalSolidList"/>
    <dgm:cxn modelId="{E10A00B5-5180-426D-A3AD-DB7321731120}" type="presParOf" srcId="{3D18E89A-C12C-4FFE-8FB7-78E01526E877}" destId="{0DE02163-2D9E-470F-AE96-FB67F6D47C49}" srcOrd="2" destOrd="0" presId="urn:microsoft.com/office/officeart/2018/2/layout/IconVerticalSolidList"/>
    <dgm:cxn modelId="{A8D8FBD4-ADF5-40EB-B556-766AD573E963}" type="presParOf" srcId="{3D18E89A-C12C-4FFE-8FB7-78E01526E877}" destId="{CE1CABC1-0B96-409C-B1AB-70A296548FCC}" srcOrd="3" destOrd="0" presId="urn:microsoft.com/office/officeart/2018/2/layout/IconVerticalSolidList"/>
    <dgm:cxn modelId="{2B7176C2-9BAC-4815-969F-196071D366C6}" type="presParOf" srcId="{91ABE5B2-3569-4688-BB92-E1D8EDD580AE}" destId="{523F0766-82B5-4467-A680-8B8BA11E7413}" srcOrd="3" destOrd="0" presId="urn:microsoft.com/office/officeart/2018/2/layout/IconVerticalSolidList"/>
    <dgm:cxn modelId="{6DCDFA26-9C27-4E1C-B410-99A04B202720}" type="presParOf" srcId="{91ABE5B2-3569-4688-BB92-E1D8EDD580AE}" destId="{0C2F2A13-8864-4089-B595-E93F324C5035}" srcOrd="4" destOrd="0" presId="urn:microsoft.com/office/officeart/2018/2/layout/IconVerticalSolidList"/>
    <dgm:cxn modelId="{51FF8FC5-8C21-4911-A9C9-7DBD9A8CC96C}" type="presParOf" srcId="{0C2F2A13-8864-4089-B595-E93F324C5035}" destId="{FCF23E13-8A22-4C19-B1E5-DB0B3E0A618E}" srcOrd="0" destOrd="0" presId="urn:microsoft.com/office/officeart/2018/2/layout/IconVerticalSolidList"/>
    <dgm:cxn modelId="{9CAFCEDA-D639-41D0-B26C-CDFF78390598}" type="presParOf" srcId="{0C2F2A13-8864-4089-B595-E93F324C5035}" destId="{294410A8-6A05-4005-8D19-E9B773207110}" srcOrd="1" destOrd="0" presId="urn:microsoft.com/office/officeart/2018/2/layout/IconVerticalSolidList"/>
    <dgm:cxn modelId="{0A8AC636-2155-46D2-9063-B3D02313F369}" type="presParOf" srcId="{0C2F2A13-8864-4089-B595-E93F324C5035}" destId="{4E12B5A0-6026-4EF5-B023-E32F2EBF8795}" srcOrd="2" destOrd="0" presId="urn:microsoft.com/office/officeart/2018/2/layout/IconVerticalSolidList"/>
    <dgm:cxn modelId="{C13FE9DC-1E81-4F78-A488-B05EDBB53C7A}" type="presParOf" srcId="{0C2F2A13-8864-4089-B595-E93F324C5035}" destId="{10D9D1B2-6C38-4C4A-AAC3-089C9257EF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B64AB1E-1D29-45BD-AAFC-9A14428F41A8}"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A2F5E13-7923-4374-B041-09BDC0BB118D}">
      <dgm:prSet/>
      <dgm:spPr/>
      <dgm:t>
        <a:bodyPr/>
        <a:lstStyle/>
        <a:p>
          <a:r>
            <a:rPr lang="en-GB"/>
            <a:t>Tesla, in its endeavour to excel in innovation, has designed batteries with cutting-edge technologies and fully autonomous driving software (Tesla, 2024). </a:t>
          </a:r>
          <a:endParaRPr lang="en-US"/>
        </a:p>
      </dgm:t>
    </dgm:pt>
    <dgm:pt modelId="{72ED67BD-4F2D-40EF-8C0F-035B9948B70C}" type="parTrans" cxnId="{071B555E-DEEB-467C-B6EF-43CEE407452C}">
      <dgm:prSet/>
      <dgm:spPr/>
      <dgm:t>
        <a:bodyPr/>
        <a:lstStyle/>
        <a:p>
          <a:endParaRPr lang="en-US"/>
        </a:p>
      </dgm:t>
    </dgm:pt>
    <dgm:pt modelId="{25DF3456-9173-4031-BD7E-17CCB2BA32FB}" type="sibTrans" cxnId="{071B555E-DEEB-467C-B6EF-43CEE407452C}">
      <dgm:prSet/>
      <dgm:spPr/>
      <dgm:t>
        <a:bodyPr/>
        <a:lstStyle/>
        <a:p>
          <a:endParaRPr lang="en-US"/>
        </a:p>
      </dgm:t>
    </dgm:pt>
    <dgm:pt modelId="{C8885B5F-052C-44C8-8B4D-80AD804E3670}">
      <dgm:prSet/>
      <dgm:spPr/>
      <dgm:t>
        <a:bodyPr/>
        <a:lstStyle/>
        <a:p>
          <a:r>
            <a:rPr lang="en-GB"/>
            <a:t>A deep understanding of strategy is also apparent in the design of the Cybertruck and Model Y, as well as in future planned models, such as the Tesla Semi (Financial Times, 2024). The vision of Tesla fully integrates with what has seen the development of solar panels and batteries to household energy systems (IEA, 2024). </a:t>
          </a:r>
          <a:endParaRPr lang="en-US"/>
        </a:p>
      </dgm:t>
    </dgm:pt>
    <dgm:pt modelId="{B6FE6388-DB11-4019-ABCD-C68F0FFC7212}" type="parTrans" cxnId="{A80AAED3-E834-49A5-9C58-D73B9B26AFA6}">
      <dgm:prSet/>
      <dgm:spPr/>
      <dgm:t>
        <a:bodyPr/>
        <a:lstStyle/>
        <a:p>
          <a:endParaRPr lang="en-US"/>
        </a:p>
      </dgm:t>
    </dgm:pt>
    <dgm:pt modelId="{53C8181C-0F93-4F37-88AF-BE5B80B6BA62}" type="sibTrans" cxnId="{A80AAED3-E834-49A5-9C58-D73B9B26AFA6}">
      <dgm:prSet/>
      <dgm:spPr/>
      <dgm:t>
        <a:bodyPr/>
        <a:lstStyle/>
        <a:p>
          <a:endParaRPr lang="en-US"/>
        </a:p>
      </dgm:t>
    </dgm:pt>
    <dgm:pt modelId="{1A44A3B7-CA3D-44C9-9243-632709F72BCC}">
      <dgm:prSet/>
      <dgm:spPr/>
      <dgm:t>
        <a:bodyPr/>
        <a:lstStyle/>
        <a:p>
          <a:r>
            <a:rPr lang="en-GB"/>
            <a:t>The strength that has placed Tesla in its current position is the purpose of the technology that is invested in – to clean and smarter technologies for everyday living (Kotler and Keller, 2022).</a:t>
          </a:r>
          <a:endParaRPr lang="en-US"/>
        </a:p>
      </dgm:t>
    </dgm:pt>
    <dgm:pt modelId="{815A22C1-9097-4863-8D4C-AF5CBA62A4B9}" type="parTrans" cxnId="{DE01FFB4-8065-4522-8EC7-6E1474ABFD44}">
      <dgm:prSet/>
      <dgm:spPr/>
      <dgm:t>
        <a:bodyPr/>
        <a:lstStyle/>
        <a:p>
          <a:endParaRPr lang="en-US"/>
        </a:p>
      </dgm:t>
    </dgm:pt>
    <dgm:pt modelId="{6F0D112C-E399-4C23-A921-573B5DE26826}" type="sibTrans" cxnId="{DE01FFB4-8065-4522-8EC7-6E1474ABFD44}">
      <dgm:prSet/>
      <dgm:spPr/>
      <dgm:t>
        <a:bodyPr/>
        <a:lstStyle/>
        <a:p>
          <a:endParaRPr lang="en-US"/>
        </a:p>
      </dgm:t>
    </dgm:pt>
    <dgm:pt modelId="{D854A36A-04C0-41B1-98C6-5FCF135F548E}" type="pres">
      <dgm:prSet presAssocID="{8B64AB1E-1D29-45BD-AAFC-9A14428F41A8}" presName="root" presStyleCnt="0">
        <dgm:presLayoutVars>
          <dgm:dir/>
          <dgm:resizeHandles val="exact"/>
        </dgm:presLayoutVars>
      </dgm:prSet>
      <dgm:spPr/>
    </dgm:pt>
    <dgm:pt modelId="{5A9DDE46-06FA-4CE7-B713-650E418B9F3F}" type="pres">
      <dgm:prSet presAssocID="{8B64AB1E-1D29-45BD-AAFC-9A14428F41A8}" presName="container" presStyleCnt="0">
        <dgm:presLayoutVars>
          <dgm:dir/>
          <dgm:resizeHandles val="exact"/>
        </dgm:presLayoutVars>
      </dgm:prSet>
      <dgm:spPr/>
    </dgm:pt>
    <dgm:pt modelId="{0152C925-9D33-4791-A409-C42D328746E3}" type="pres">
      <dgm:prSet presAssocID="{5A2F5E13-7923-4374-B041-09BDC0BB118D}" presName="compNode" presStyleCnt="0"/>
      <dgm:spPr/>
    </dgm:pt>
    <dgm:pt modelId="{85DFC93A-7159-434B-8F7F-E838B102E3BA}" type="pres">
      <dgm:prSet presAssocID="{5A2F5E13-7923-4374-B041-09BDC0BB118D}" presName="iconBgRect" presStyleLbl="bgShp" presStyleIdx="0" presStyleCnt="3"/>
      <dgm:spPr/>
    </dgm:pt>
    <dgm:pt modelId="{836021FF-4171-4D35-8D02-FC525A7D7919}" type="pres">
      <dgm:prSet presAssocID="{5A2F5E13-7923-4374-B041-09BDC0BB11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B63974A7-4300-4A1B-94CD-532FBCCF7FD6}" type="pres">
      <dgm:prSet presAssocID="{5A2F5E13-7923-4374-B041-09BDC0BB118D}" presName="spaceRect" presStyleCnt="0"/>
      <dgm:spPr/>
    </dgm:pt>
    <dgm:pt modelId="{270DEB88-1051-44F0-84BD-158E23426738}" type="pres">
      <dgm:prSet presAssocID="{5A2F5E13-7923-4374-B041-09BDC0BB118D}" presName="textRect" presStyleLbl="revTx" presStyleIdx="0" presStyleCnt="3">
        <dgm:presLayoutVars>
          <dgm:chMax val="1"/>
          <dgm:chPref val="1"/>
        </dgm:presLayoutVars>
      </dgm:prSet>
      <dgm:spPr/>
    </dgm:pt>
    <dgm:pt modelId="{F0399619-C539-4D4B-B39B-B3D193876DDA}" type="pres">
      <dgm:prSet presAssocID="{25DF3456-9173-4031-BD7E-17CCB2BA32FB}" presName="sibTrans" presStyleLbl="sibTrans2D1" presStyleIdx="0" presStyleCnt="0"/>
      <dgm:spPr/>
    </dgm:pt>
    <dgm:pt modelId="{7909B475-9FE7-45A6-AB34-A6A91B6076E5}" type="pres">
      <dgm:prSet presAssocID="{C8885B5F-052C-44C8-8B4D-80AD804E3670}" presName="compNode" presStyleCnt="0"/>
      <dgm:spPr/>
    </dgm:pt>
    <dgm:pt modelId="{221248B2-2897-4A15-920C-69100E10C8CB}" type="pres">
      <dgm:prSet presAssocID="{C8885B5F-052C-44C8-8B4D-80AD804E3670}" presName="iconBgRect" presStyleLbl="bgShp" presStyleIdx="1" presStyleCnt="3"/>
      <dgm:spPr/>
    </dgm:pt>
    <dgm:pt modelId="{61C1CF0D-788C-42FC-B44C-C15B1DACFEAB}" type="pres">
      <dgm:prSet presAssocID="{C8885B5F-052C-44C8-8B4D-80AD804E36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5AB31383-2E35-4544-9576-31B54CA25612}" type="pres">
      <dgm:prSet presAssocID="{C8885B5F-052C-44C8-8B4D-80AD804E3670}" presName="spaceRect" presStyleCnt="0"/>
      <dgm:spPr/>
    </dgm:pt>
    <dgm:pt modelId="{35EEAB5B-8A2A-42B5-A479-35B1FACD5637}" type="pres">
      <dgm:prSet presAssocID="{C8885B5F-052C-44C8-8B4D-80AD804E3670}" presName="textRect" presStyleLbl="revTx" presStyleIdx="1" presStyleCnt="3">
        <dgm:presLayoutVars>
          <dgm:chMax val="1"/>
          <dgm:chPref val="1"/>
        </dgm:presLayoutVars>
      </dgm:prSet>
      <dgm:spPr/>
    </dgm:pt>
    <dgm:pt modelId="{F69B073E-DD58-4201-9BD9-5FC76E016D0E}" type="pres">
      <dgm:prSet presAssocID="{53C8181C-0F93-4F37-88AF-BE5B80B6BA62}" presName="sibTrans" presStyleLbl="sibTrans2D1" presStyleIdx="0" presStyleCnt="0"/>
      <dgm:spPr/>
    </dgm:pt>
    <dgm:pt modelId="{888503D3-65EC-401F-8D79-BB41AFFA4ABE}" type="pres">
      <dgm:prSet presAssocID="{1A44A3B7-CA3D-44C9-9243-632709F72BCC}" presName="compNode" presStyleCnt="0"/>
      <dgm:spPr/>
    </dgm:pt>
    <dgm:pt modelId="{816C54DB-8A76-4EDF-9862-68ED1F432ACA}" type="pres">
      <dgm:prSet presAssocID="{1A44A3B7-CA3D-44C9-9243-632709F72BCC}" presName="iconBgRect" presStyleLbl="bgShp" presStyleIdx="2" presStyleCnt="3"/>
      <dgm:spPr/>
    </dgm:pt>
    <dgm:pt modelId="{FEF53EFB-22B7-4D1E-AA3D-B8F6BC8CA5E4}" type="pres">
      <dgm:prSet presAssocID="{1A44A3B7-CA3D-44C9-9243-632709F72B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ooter"/>
        </a:ext>
      </dgm:extLst>
    </dgm:pt>
    <dgm:pt modelId="{B4FD4C2C-9361-45D7-93CF-62BE8B109931}" type="pres">
      <dgm:prSet presAssocID="{1A44A3B7-CA3D-44C9-9243-632709F72BCC}" presName="spaceRect" presStyleCnt="0"/>
      <dgm:spPr/>
    </dgm:pt>
    <dgm:pt modelId="{94C7CB9C-15D3-4876-96C2-EE1C04E5FD8F}" type="pres">
      <dgm:prSet presAssocID="{1A44A3B7-CA3D-44C9-9243-632709F72BCC}" presName="textRect" presStyleLbl="revTx" presStyleIdx="2" presStyleCnt="3">
        <dgm:presLayoutVars>
          <dgm:chMax val="1"/>
          <dgm:chPref val="1"/>
        </dgm:presLayoutVars>
      </dgm:prSet>
      <dgm:spPr/>
    </dgm:pt>
  </dgm:ptLst>
  <dgm:cxnLst>
    <dgm:cxn modelId="{7163FC3B-9B1D-4781-9B69-3205B193D46C}" type="presOf" srcId="{1A44A3B7-CA3D-44C9-9243-632709F72BCC}" destId="{94C7CB9C-15D3-4876-96C2-EE1C04E5FD8F}" srcOrd="0" destOrd="0" presId="urn:microsoft.com/office/officeart/2018/2/layout/IconCircleList"/>
    <dgm:cxn modelId="{10A60A3F-0E52-4683-ABB1-8C2E9DE456DA}" type="presOf" srcId="{5A2F5E13-7923-4374-B041-09BDC0BB118D}" destId="{270DEB88-1051-44F0-84BD-158E23426738}" srcOrd="0" destOrd="0" presId="urn:microsoft.com/office/officeart/2018/2/layout/IconCircleList"/>
    <dgm:cxn modelId="{071B555E-DEEB-467C-B6EF-43CEE407452C}" srcId="{8B64AB1E-1D29-45BD-AAFC-9A14428F41A8}" destId="{5A2F5E13-7923-4374-B041-09BDC0BB118D}" srcOrd="0" destOrd="0" parTransId="{72ED67BD-4F2D-40EF-8C0F-035B9948B70C}" sibTransId="{25DF3456-9173-4031-BD7E-17CCB2BA32FB}"/>
    <dgm:cxn modelId="{B994F644-8B0F-4CD6-AD23-CCBF8D107346}" type="presOf" srcId="{8B64AB1E-1D29-45BD-AAFC-9A14428F41A8}" destId="{D854A36A-04C0-41B1-98C6-5FCF135F548E}" srcOrd="0" destOrd="0" presId="urn:microsoft.com/office/officeart/2018/2/layout/IconCircleList"/>
    <dgm:cxn modelId="{98F16270-C6BC-4F4B-85F0-95D3DFA26AE6}" type="presOf" srcId="{53C8181C-0F93-4F37-88AF-BE5B80B6BA62}" destId="{F69B073E-DD58-4201-9BD9-5FC76E016D0E}" srcOrd="0" destOrd="0" presId="urn:microsoft.com/office/officeart/2018/2/layout/IconCircleList"/>
    <dgm:cxn modelId="{C6B2297E-3AB6-4047-A557-59AD46068797}" type="presOf" srcId="{C8885B5F-052C-44C8-8B4D-80AD804E3670}" destId="{35EEAB5B-8A2A-42B5-A479-35B1FACD5637}" srcOrd="0" destOrd="0" presId="urn:microsoft.com/office/officeart/2018/2/layout/IconCircleList"/>
    <dgm:cxn modelId="{DE01FFB4-8065-4522-8EC7-6E1474ABFD44}" srcId="{8B64AB1E-1D29-45BD-AAFC-9A14428F41A8}" destId="{1A44A3B7-CA3D-44C9-9243-632709F72BCC}" srcOrd="2" destOrd="0" parTransId="{815A22C1-9097-4863-8D4C-AF5CBA62A4B9}" sibTransId="{6F0D112C-E399-4C23-A921-573B5DE26826}"/>
    <dgm:cxn modelId="{503742BB-F387-4D96-8B4D-DE29F5B0CFB0}" type="presOf" srcId="{25DF3456-9173-4031-BD7E-17CCB2BA32FB}" destId="{F0399619-C539-4D4B-B39B-B3D193876DDA}" srcOrd="0" destOrd="0" presId="urn:microsoft.com/office/officeart/2018/2/layout/IconCircleList"/>
    <dgm:cxn modelId="{A80AAED3-E834-49A5-9C58-D73B9B26AFA6}" srcId="{8B64AB1E-1D29-45BD-AAFC-9A14428F41A8}" destId="{C8885B5F-052C-44C8-8B4D-80AD804E3670}" srcOrd="1" destOrd="0" parTransId="{B6FE6388-DB11-4019-ABCD-C68F0FFC7212}" sibTransId="{53C8181C-0F93-4F37-88AF-BE5B80B6BA62}"/>
    <dgm:cxn modelId="{2AE8211B-A5B8-458D-8AF9-863E4652B775}" type="presParOf" srcId="{D854A36A-04C0-41B1-98C6-5FCF135F548E}" destId="{5A9DDE46-06FA-4CE7-B713-650E418B9F3F}" srcOrd="0" destOrd="0" presId="urn:microsoft.com/office/officeart/2018/2/layout/IconCircleList"/>
    <dgm:cxn modelId="{EF705720-4603-4670-AE93-6E4295F71327}" type="presParOf" srcId="{5A9DDE46-06FA-4CE7-B713-650E418B9F3F}" destId="{0152C925-9D33-4791-A409-C42D328746E3}" srcOrd="0" destOrd="0" presId="urn:microsoft.com/office/officeart/2018/2/layout/IconCircleList"/>
    <dgm:cxn modelId="{EA1A6547-AFE6-4B99-AF6C-428FE03DD847}" type="presParOf" srcId="{0152C925-9D33-4791-A409-C42D328746E3}" destId="{85DFC93A-7159-434B-8F7F-E838B102E3BA}" srcOrd="0" destOrd="0" presId="urn:microsoft.com/office/officeart/2018/2/layout/IconCircleList"/>
    <dgm:cxn modelId="{608B7C64-48E6-4C25-B707-1628D18EDB17}" type="presParOf" srcId="{0152C925-9D33-4791-A409-C42D328746E3}" destId="{836021FF-4171-4D35-8D02-FC525A7D7919}" srcOrd="1" destOrd="0" presId="urn:microsoft.com/office/officeart/2018/2/layout/IconCircleList"/>
    <dgm:cxn modelId="{D60CADD5-9C23-440B-B0D0-0BFD17E3125A}" type="presParOf" srcId="{0152C925-9D33-4791-A409-C42D328746E3}" destId="{B63974A7-4300-4A1B-94CD-532FBCCF7FD6}" srcOrd="2" destOrd="0" presId="urn:microsoft.com/office/officeart/2018/2/layout/IconCircleList"/>
    <dgm:cxn modelId="{726E269D-FBDA-49A7-A91F-5CF889ABB38C}" type="presParOf" srcId="{0152C925-9D33-4791-A409-C42D328746E3}" destId="{270DEB88-1051-44F0-84BD-158E23426738}" srcOrd="3" destOrd="0" presId="urn:microsoft.com/office/officeart/2018/2/layout/IconCircleList"/>
    <dgm:cxn modelId="{42023791-24B4-416C-9CC2-23DDD23807BE}" type="presParOf" srcId="{5A9DDE46-06FA-4CE7-B713-650E418B9F3F}" destId="{F0399619-C539-4D4B-B39B-B3D193876DDA}" srcOrd="1" destOrd="0" presId="urn:microsoft.com/office/officeart/2018/2/layout/IconCircleList"/>
    <dgm:cxn modelId="{B2EEF813-551F-44EA-93C4-C6D24AC708E0}" type="presParOf" srcId="{5A9DDE46-06FA-4CE7-B713-650E418B9F3F}" destId="{7909B475-9FE7-45A6-AB34-A6A91B6076E5}" srcOrd="2" destOrd="0" presId="urn:microsoft.com/office/officeart/2018/2/layout/IconCircleList"/>
    <dgm:cxn modelId="{E0F4C7D2-FEED-43E1-ADDA-0747A97331BA}" type="presParOf" srcId="{7909B475-9FE7-45A6-AB34-A6A91B6076E5}" destId="{221248B2-2897-4A15-920C-69100E10C8CB}" srcOrd="0" destOrd="0" presId="urn:microsoft.com/office/officeart/2018/2/layout/IconCircleList"/>
    <dgm:cxn modelId="{6CC806AD-8212-45F9-830C-7542BC50890B}" type="presParOf" srcId="{7909B475-9FE7-45A6-AB34-A6A91B6076E5}" destId="{61C1CF0D-788C-42FC-B44C-C15B1DACFEAB}" srcOrd="1" destOrd="0" presId="urn:microsoft.com/office/officeart/2018/2/layout/IconCircleList"/>
    <dgm:cxn modelId="{9645EA84-9673-4217-BAF9-1272ADB2C88D}" type="presParOf" srcId="{7909B475-9FE7-45A6-AB34-A6A91B6076E5}" destId="{5AB31383-2E35-4544-9576-31B54CA25612}" srcOrd="2" destOrd="0" presId="urn:microsoft.com/office/officeart/2018/2/layout/IconCircleList"/>
    <dgm:cxn modelId="{CDF1C737-2C04-428C-BE0D-16826EBC4918}" type="presParOf" srcId="{7909B475-9FE7-45A6-AB34-A6A91B6076E5}" destId="{35EEAB5B-8A2A-42B5-A479-35B1FACD5637}" srcOrd="3" destOrd="0" presId="urn:microsoft.com/office/officeart/2018/2/layout/IconCircleList"/>
    <dgm:cxn modelId="{1526E78E-6604-44DC-A470-847EBD8A88C5}" type="presParOf" srcId="{5A9DDE46-06FA-4CE7-B713-650E418B9F3F}" destId="{F69B073E-DD58-4201-9BD9-5FC76E016D0E}" srcOrd="3" destOrd="0" presId="urn:microsoft.com/office/officeart/2018/2/layout/IconCircleList"/>
    <dgm:cxn modelId="{F80B1B31-260A-4B05-B25E-C3D10DB80F3E}" type="presParOf" srcId="{5A9DDE46-06FA-4CE7-B713-650E418B9F3F}" destId="{888503D3-65EC-401F-8D79-BB41AFFA4ABE}" srcOrd="4" destOrd="0" presId="urn:microsoft.com/office/officeart/2018/2/layout/IconCircleList"/>
    <dgm:cxn modelId="{038AC68E-239D-4928-91F0-52FEA39FEB04}" type="presParOf" srcId="{888503D3-65EC-401F-8D79-BB41AFFA4ABE}" destId="{816C54DB-8A76-4EDF-9862-68ED1F432ACA}" srcOrd="0" destOrd="0" presId="urn:microsoft.com/office/officeart/2018/2/layout/IconCircleList"/>
    <dgm:cxn modelId="{EF4DCAC5-5099-498B-98B9-53C3D85F3459}" type="presParOf" srcId="{888503D3-65EC-401F-8D79-BB41AFFA4ABE}" destId="{FEF53EFB-22B7-4D1E-AA3D-B8F6BC8CA5E4}" srcOrd="1" destOrd="0" presId="urn:microsoft.com/office/officeart/2018/2/layout/IconCircleList"/>
    <dgm:cxn modelId="{718CA185-D032-42CD-BBB6-32C588F7EB45}" type="presParOf" srcId="{888503D3-65EC-401F-8D79-BB41AFFA4ABE}" destId="{B4FD4C2C-9361-45D7-93CF-62BE8B109931}" srcOrd="2" destOrd="0" presId="urn:microsoft.com/office/officeart/2018/2/layout/IconCircleList"/>
    <dgm:cxn modelId="{32104E72-4DB1-40B2-9B3F-DA4F7E4BF926}" type="presParOf" srcId="{888503D3-65EC-401F-8D79-BB41AFFA4ABE}" destId="{94C7CB9C-15D3-4876-96C2-EE1C04E5FD8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855049-6727-49E1-993E-FEFB8639FEDB}"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FA62694-80D1-4997-AC53-015252623377}">
      <dgm:prSet/>
      <dgm:spPr/>
      <dgm:t>
        <a:bodyPr/>
        <a:lstStyle/>
        <a:p>
          <a:r>
            <a:rPr lang="en-GB"/>
            <a:t>In order to maintain its leading position, it is strategic for Tesla to:</a:t>
          </a:r>
          <a:endParaRPr lang="en-US"/>
        </a:p>
      </dgm:t>
    </dgm:pt>
    <dgm:pt modelId="{CE18972A-D517-406F-BB13-12BA689BD3EC}" type="parTrans" cxnId="{AFE4A004-6195-4CC6-AB97-9F7374C6622D}">
      <dgm:prSet/>
      <dgm:spPr/>
      <dgm:t>
        <a:bodyPr/>
        <a:lstStyle/>
        <a:p>
          <a:endParaRPr lang="en-US"/>
        </a:p>
      </dgm:t>
    </dgm:pt>
    <dgm:pt modelId="{41FC58E0-170C-4A66-BCC6-8707E95AA180}" type="sibTrans" cxnId="{AFE4A004-6195-4CC6-AB97-9F7374C6622D}">
      <dgm:prSet/>
      <dgm:spPr/>
      <dgm:t>
        <a:bodyPr/>
        <a:lstStyle/>
        <a:p>
          <a:endParaRPr lang="en-US"/>
        </a:p>
      </dgm:t>
    </dgm:pt>
    <dgm:pt modelId="{9EAA7838-A79D-45A8-AD0A-24C1F2AC10FF}">
      <dgm:prSet/>
      <dgm:spPr/>
      <dgm:t>
        <a:bodyPr/>
        <a:lstStyle/>
        <a:p>
          <a:r>
            <a:rPr lang="en-GB"/>
            <a:t>Broaden the market and target new segments with lower priced vehicles (Statista, 2024).</a:t>
          </a:r>
          <a:endParaRPr lang="en-US"/>
        </a:p>
      </dgm:t>
    </dgm:pt>
    <dgm:pt modelId="{66A041CD-931B-414A-9B67-179467EA786F}" type="parTrans" cxnId="{5B88397A-8CF7-4F84-82C6-F008566B36F5}">
      <dgm:prSet/>
      <dgm:spPr/>
      <dgm:t>
        <a:bodyPr/>
        <a:lstStyle/>
        <a:p>
          <a:endParaRPr lang="en-US"/>
        </a:p>
      </dgm:t>
    </dgm:pt>
    <dgm:pt modelId="{8066E870-54B7-4857-BF79-4C84020A93F1}" type="sibTrans" cxnId="{5B88397A-8CF7-4F84-82C6-F008566B36F5}">
      <dgm:prSet/>
      <dgm:spPr/>
      <dgm:t>
        <a:bodyPr/>
        <a:lstStyle/>
        <a:p>
          <a:endParaRPr lang="en-US"/>
        </a:p>
      </dgm:t>
    </dgm:pt>
    <dgm:pt modelId="{C9D5F312-70C6-45C0-B19B-43577004BA77}">
      <dgm:prSet/>
      <dgm:spPr/>
      <dgm:t>
        <a:bodyPr/>
        <a:lstStyle/>
        <a:p>
          <a:r>
            <a:rPr lang="en-GB"/>
            <a:t>Increase local production facilities for major selling countries to relieve pressure from the global supply chain (IEA, 2024).</a:t>
          </a:r>
          <a:endParaRPr lang="en-US"/>
        </a:p>
      </dgm:t>
    </dgm:pt>
    <dgm:pt modelId="{2345691B-9908-446C-9735-F684BFBD8F94}" type="parTrans" cxnId="{4352B662-51F5-4FE2-AC51-BB1A9C832D91}">
      <dgm:prSet/>
      <dgm:spPr/>
      <dgm:t>
        <a:bodyPr/>
        <a:lstStyle/>
        <a:p>
          <a:endParaRPr lang="en-US"/>
        </a:p>
      </dgm:t>
    </dgm:pt>
    <dgm:pt modelId="{6C3D4EDB-F128-45F7-9726-17003EEC9C0C}" type="sibTrans" cxnId="{4352B662-51F5-4FE2-AC51-BB1A9C832D91}">
      <dgm:prSet/>
      <dgm:spPr/>
      <dgm:t>
        <a:bodyPr/>
        <a:lstStyle/>
        <a:p>
          <a:endParaRPr lang="en-US"/>
        </a:p>
      </dgm:t>
    </dgm:pt>
    <dgm:pt modelId="{744FE72F-C1B3-4110-AC2B-55993A63FE98}">
      <dgm:prSet/>
      <dgm:spPr/>
      <dgm:t>
        <a:bodyPr/>
        <a:lstStyle/>
        <a:p>
          <a:r>
            <a:rPr lang="en-GB"/>
            <a:t>Enhance the service in emerging markets to improve post-sales customer relations (Financial Times, 2024).</a:t>
          </a:r>
          <a:endParaRPr lang="en-US"/>
        </a:p>
      </dgm:t>
    </dgm:pt>
    <dgm:pt modelId="{523B601A-BDB8-4972-9A7F-54B449A5F96F}" type="parTrans" cxnId="{58C06A78-24D2-4A09-A7BA-51E5ADB212FA}">
      <dgm:prSet/>
      <dgm:spPr/>
      <dgm:t>
        <a:bodyPr/>
        <a:lstStyle/>
        <a:p>
          <a:endParaRPr lang="en-US"/>
        </a:p>
      </dgm:t>
    </dgm:pt>
    <dgm:pt modelId="{ED4DF9B6-2054-4DE5-9D74-E6B4EB4B5167}" type="sibTrans" cxnId="{58C06A78-24D2-4A09-A7BA-51E5ADB212FA}">
      <dgm:prSet/>
      <dgm:spPr/>
      <dgm:t>
        <a:bodyPr/>
        <a:lstStyle/>
        <a:p>
          <a:endParaRPr lang="en-US"/>
        </a:p>
      </dgm:t>
    </dgm:pt>
    <dgm:pt modelId="{D9D4EC05-2BC2-4AE0-8ADF-1FC0D876D1CF}">
      <dgm:prSet/>
      <dgm:spPr/>
      <dgm:t>
        <a:bodyPr/>
        <a:lstStyle/>
        <a:p>
          <a:r>
            <a:rPr lang="en-GB"/>
            <a:t>Enhance investment in primary and secondary processing of batteries and materials from truly clean sources (Tesla, 2024).</a:t>
          </a:r>
          <a:endParaRPr lang="en-US"/>
        </a:p>
      </dgm:t>
    </dgm:pt>
    <dgm:pt modelId="{1DDEEFCA-3B21-4EC0-A214-A4B61CC022D9}" type="parTrans" cxnId="{85FFF3D1-D072-4E78-8E3A-D39134762CE0}">
      <dgm:prSet/>
      <dgm:spPr/>
      <dgm:t>
        <a:bodyPr/>
        <a:lstStyle/>
        <a:p>
          <a:endParaRPr lang="en-US"/>
        </a:p>
      </dgm:t>
    </dgm:pt>
    <dgm:pt modelId="{2D90F5C6-2840-4B5A-95E3-80C36019E14B}" type="sibTrans" cxnId="{85FFF3D1-D072-4E78-8E3A-D39134762CE0}">
      <dgm:prSet/>
      <dgm:spPr/>
      <dgm:t>
        <a:bodyPr/>
        <a:lstStyle/>
        <a:p>
          <a:endParaRPr lang="en-US"/>
        </a:p>
      </dgm:t>
    </dgm:pt>
    <dgm:pt modelId="{C21C5D91-9CC9-42BB-B390-794C589DDC67}">
      <dgm:prSet/>
      <dgm:spPr/>
      <dgm:t>
        <a:bodyPr/>
        <a:lstStyle/>
        <a:p>
          <a:r>
            <a:rPr lang="en-GB"/>
            <a:t>Increase the level of leadership, isolating it from over-encompassing central leadership (Kotler and Keller, 2022).</a:t>
          </a:r>
          <a:endParaRPr lang="en-US"/>
        </a:p>
      </dgm:t>
    </dgm:pt>
    <dgm:pt modelId="{D502822C-2F31-43E9-ADD4-20F01A863A95}" type="parTrans" cxnId="{02FEF95C-8288-45DE-BF8B-E7768273B02D}">
      <dgm:prSet/>
      <dgm:spPr/>
      <dgm:t>
        <a:bodyPr/>
        <a:lstStyle/>
        <a:p>
          <a:endParaRPr lang="en-US"/>
        </a:p>
      </dgm:t>
    </dgm:pt>
    <dgm:pt modelId="{FD1A8882-BC7C-483D-B187-8C65FC5A1E0F}" type="sibTrans" cxnId="{02FEF95C-8288-45DE-BF8B-E7768273B02D}">
      <dgm:prSet/>
      <dgm:spPr/>
      <dgm:t>
        <a:bodyPr/>
        <a:lstStyle/>
        <a:p>
          <a:endParaRPr lang="en-US"/>
        </a:p>
      </dgm:t>
    </dgm:pt>
    <dgm:pt modelId="{9603D178-447D-457F-93B4-16CCD85F91B5}">
      <dgm:prSet/>
      <dgm:spPr/>
      <dgm:t>
        <a:bodyPr/>
        <a:lstStyle/>
        <a:p>
          <a:r>
            <a:rPr lang="en-GB"/>
            <a:t>Tesla is capable of defending its position as a frontline innovator in innovation and sustainability with the implementation of the strategy that has been highlighted.</a:t>
          </a:r>
          <a:endParaRPr lang="en-US"/>
        </a:p>
      </dgm:t>
    </dgm:pt>
    <dgm:pt modelId="{4D79D93B-FBB8-4BD2-90DA-2DE09CF072FD}" type="parTrans" cxnId="{8348EF62-C95A-463C-8AA6-76529105CF09}">
      <dgm:prSet/>
      <dgm:spPr/>
      <dgm:t>
        <a:bodyPr/>
        <a:lstStyle/>
        <a:p>
          <a:endParaRPr lang="en-US"/>
        </a:p>
      </dgm:t>
    </dgm:pt>
    <dgm:pt modelId="{A6B351A7-EEFA-4F91-B3D4-42075EB7FDBD}" type="sibTrans" cxnId="{8348EF62-C95A-463C-8AA6-76529105CF09}">
      <dgm:prSet/>
      <dgm:spPr/>
      <dgm:t>
        <a:bodyPr/>
        <a:lstStyle/>
        <a:p>
          <a:endParaRPr lang="en-US"/>
        </a:p>
      </dgm:t>
    </dgm:pt>
    <dgm:pt modelId="{33024DC7-A45F-4421-9A61-DBE918316F03}" type="pres">
      <dgm:prSet presAssocID="{D8855049-6727-49E1-993E-FEFB8639FEDB}" presName="root" presStyleCnt="0">
        <dgm:presLayoutVars>
          <dgm:dir/>
          <dgm:resizeHandles val="exact"/>
        </dgm:presLayoutVars>
      </dgm:prSet>
      <dgm:spPr/>
    </dgm:pt>
    <dgm:pt modelId="{C5EDD3C0-B018-4A8C-A57A-88C4328592A4}" type="pres">
      <dgm:prSet presAssocID="{D8855049-6727-49E1-993E-FEFB8639FEDB}" presName="container" presStyleCnt="0">
        <dgm:presLayoutVars>
          <dgm:dir/>
          <dgm:resizeHandles val="exact"/>
        </dgm:presLayoutVars>
      </dgm:prSet>
      <dgm:spPr/>
    </dgm:pt>
    <dgm:pt modelId="{37E98CA9-F822-40D2-8ABD-0B922CBE7CAF}" type="pres">
      <dgm:prSet presAssocID="{5FA62694-80D1-4997-AC53-015252623377}" presName="compNode" presStyleCnt="0"/>
      <dgm:spPr/>
    </dgm:pt>
    <dgm:pt modelId="{5297D194-01EC-4494-91CE-B83F0FE8D1DC}" type="pres">
      <dgm:prSet presAssocID="{5FA62694-80D1-4997-AC53-015252623377}" presName="iconBgRect" presStyleLbl="bgShp" presStyleIdx="0" presStyleCnt="7"/>
      <dgm:spPr/>
    </dgm:pt>
    <dgm:pt modelId="{546DDF87-D0E2-4DA8-B8DF-C1E40990FD92}" type="pres">
      <dgm:prSet presAssocID="{5FA62694-80D1-4997-AC53-01525262337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F51EFB1B-CFA6-4A6E-8A32-026485C89150}" type="pres">
      <dgm:prSet presAssocID="{5FA62694-80D1-4997-AC53-015252623377}" presName="spaceRect" presStyleCnt="0"/>
      <dgm:spPr/>
    </dgm:pt>
    <dgm:pt modelId="{A2A6FCAB-CEC9-4114-88F5-256A66F96936}" type="pres">
      <dgm:prSet presAssocID="{5FA62694-80D1-4997-AC53-015252623377}" presName="textRect" presStyleLbl="revTx" presStyleIdx="0" presStyleCnt="7">
        <dgm:presLayoutVars>
          <dgm:chMax val="1"/>
          <dgm:chPref val="1"/>
        </dgm:presLayoutVars>
      </dgm:prSet>
      <dgm:spPr/>
    </dgm:pt>
    <dgm:pt modelId="{AD3E09D7-13B2-4542-A62F-EAD6A28E9E45}" type="pres">
      <dgm:prSet presAssocID="{41FC58E0-170C-4A66-BCC6-8707E95AA180}" presName="sibTrans" presStyleLbl="sibTrans2D1" presStyleIdx="0" presStyleCnt="0"/>
      <dgm:spPr/>
    </dgm:pt>
    <dgm:pt modelId="{834E4482-B139-4C43-A7DF-9D6A79F2DAD5}" type="pres">
      <dgm:prSet presAssocID="{9EAA7838-A79D-45A8-AD0A-24C1F2AC10FF}" presName="compNode" presStyleCnt="0"/>
      <dgm:spPr/>
    </dgm:pt>
    <dgm:pt modelId="{422685F7-FC0C-4B4A-8F4B-7E72DF99FB13}" type="pres">
      <dgm:prSet presAssocID="{9EAA7838-A79D-45A8-AD0A-24C1F2AC10FF}" presName="iconBgRect" presStyleLbl="bgShp" presStyleIdx="1" presStyleCnt="7"/>
      <dgm:spPr/>
    </dgm:pt>
    <dgm:pt modelId="{4770FEEF-3387-45D2-98C9-9C4876920585}" type="pres">
      <dgm:prSet presAssocID="{9EAA7838-A79D-45A8-AD0A-24C1F2AC10F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pcorn"/>
        </a:ext>
      </dgm:extLst>
    </dgm:pt>
    <dgm:pt modelId="{B8926898-AA85-4E3B-9AF1-F69794D2E038}" type="pres">
      <dgm:prSet presAssocID="{9EAA7838-A79D-45A8-AD0A-24C1F2AC10FF}" presName="spaceRect" presStyleCnt="0"/>
      <dgm:spPr/>
    </dgm:pt>
    <dgm:pt modelId="{B4EF3DEB-B614-4E93-ACA2-1BFA2757129B}" type="pres">
      <dgm:prSet presAssocID="{9EAA7838-A79D-45A8-AD0A-24C1F2AC10FF}" presName="textRect" presStyleLbl="revTx" presStyleIdx="1" presStyleCnt="7">
        <dgm:presLayoutVars>
          <dgm:chMax val="1"/>
          <dgm:chPref val="1"/>
        </dgm:presLayoutVars>
      </dgm:prSet>
      <dgm:spPr/>
    </dgm:pt>
    <dgm:pt modelId="{64AFA985-3BEA-4469-A084-4F630FBDA047}" type="pres">
      <dgm:prSet presAssocID="{8066E870-54B7-4857-BF79-4C84020A93F1}" presName="sibTrans" presStyleLbl="sibTrans2D1" presStyleIdx="0" presStyleCnt="0"/>
      <dgm:spPr/>
    </dgm:pt>
    <dgm:pt modelId="{903E4AE7-07A2-440E-A450-52B563338016}" type="pres">
      <dgm:prSet presAssocID="{C9D5F312-70C6-45C0-B19B-43577004BA77}" presName="compNode" presStyleCnt="0"/>
      <dgm:spPr/>
    </dgm:pt>
    <dgm:pt modelId="{F92AB527-7EA2-49F4-9BD8-C10A154DF92A}" type="pres">
      <dgm:prSet presAssocID="{C9D5F312-70C6-45C0-B19B-43577004BA77}" presName="iconBgRect" presStyleLbl="bgShp" presStyleIdx="2" presStyleCnt="7"/>
      <dgm:spPr/>
    </dgm:pt>
    <dgm:pt modelId="{257D0F27-67F3-4CDE-89AC-62E7EE7EE2A5}" type="pres">
      <dgm:prSet presAssocID="{C9D5F312-70C6-45C0-B19B-43577004BA7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7E8C234D-8149-48F2-B1D5-CC379327C770}" type="pres">
      <dgm:prSet presAssocID="{C9D5F312-70C6-45C0-B19B-43577004BA77}" presName="spaceRect" presStyleCnt="0"/>
      <dgm:spPr/>
    </dgm:pt>
    <dgm:pt modelId="{C485418E-DB51-4FFC-AA0F-AB28A3CB537F}" type="pres">
      <dgm:prSet presAssocID="{C9D5F312-70C6-45C0-B19B-43577004BA77}" presName="textRect" presStyleLbl="revTx" presStyleIdx="2" presStyleCnt="7">
        <dgm:presLayoutVars>
          <dgm:chMax val="1"/>
          <dgm:chPref val="1"/>
        </dgm:presLayoutVars>
      </dgm:prSet>
      <dgm:spPr/>
    </dgm:pt>
    <dgm:pt modelId="{D3E067B8-A999-4109-ABA9-FF1DC6082C97}" type="pres">
      <dgm:prSet presAssocID="{6C3D4EDB-F128-45F7-9726-17003EEC9C0C}" presName="sibTrans" presStyleLbl="sibTrans2D1" presStyleIdx="0" presStyleCnt="0"/>
      <dgm:spPr/>
    </dgm:pt>
    <dgm:pt modelId="{89F8B869-A91A-40BC-BAD8-42E4A1F59851}" type="pres">
      <dgm:prSet presAssocID="{744FE72F-C1B3-4110-AC2B-55993A63FE98}" presName="compNode" presStyleCnt="0"/>
      <dgm:spPr/>
    </dgm:pt>
    <dgm:pt modelId="{DD4F3673-1D07-4B4A-9161-389BEA443870}" type="pres">
      <dgm:prSet presAssocID="{744FE72F-C1B3-4110-AC2B-55993A63FE98}" presName="iconBgRect" presStyleLbl="bgShp" presStyleIdx="3" presStyleCnt="7"/>
      <dgm:spPr/>
    </dgm:pt>
    <dgm:pt modelId="{5C46CB5F-532C-4F0C-9F19-C89399A07243}" type="pres">
      <dgm:prSet presAssocID="{744FE72F-C1B3-4110-AC2B-55993A63FE9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F93168B-7D3D-4F01-B6D9-243C498E8CB4}" type="pres">
      <dgm:prSet presAssocID="{744FE72F-C1B3-4110-AC2B-55993A63FE98}" presName="spaceRect" presStyleCnt="0"/>
      <dgm:spPr/>
    </dgm:pt>
    <dgm:pt modelId="{F5CEAA69-59C3-442C-87AC-03668218D22F}" type="pres">
      <dgm:prSet presAssocID="{744FE72F-C1B3-4110-AC2B-55993A63FE98}" presName="textRect" presStyleLbl="revTx" presStyleIdx="3" presStyleCnt="7">
        <dgm:presLayoutVars>
          <dgm:chMax val="1"/>
          <dgm:chPref val="1"/>
        </dgm:presLayoutVars>
      </dgm:prSet>
      <dgm:spPr/>
    </dgm:pt>
    <dgm:pt modelId="{0433C286-84C1-418E-8BC4-3719C4B5B31C}" type="pres">
      <dgm:prSet presAssocID="{ED4DF9B6-2054-4DE5-9D74-E6B4EB4B5167}" presName="sibTrans" presStyleLbl="sibTrans2D1" presStyleIdx="0" presStyleCnt="0"/>
      <dgm:spPr/>
    </dgm:pt>
    <dgm:pt modelId="{256EAE27-B38D-4C45-B047-A26322B604EA}" type="pres">
      <dgm:prSet presAssocID="{D9D4EC05-2BC2-4AE0-8ADF-1FC0D876D1CF}" presName="compNode" presStyleCnt="0"/>
      <dgm:spPr/>
    </dgm:pt>
    <dgm:pt modelId="{958745D3-9ECE-47D6-9157-C7F1462C4C18}" type="pres">
      <dgm:prSet presAssocID="{D9D4EC05-2BC2-4AE0-8ADF-1FC0D876D1CF}" presName="iconBgRect" presStyleLbl="bgShp" presStyleIdx="4" presStyleCnt="7"/>
      <dgm:spPr/>
    </dgm:pt>
    <dgm:pt modelId="{337525DA-3288-4471-9466-46F3418DD2C7}" type="pres">
      <dgm:prSet presAssocID="{D9D4EC05-2BC2-4AE0-8ADF-1FC0D876D1C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ttery Charging"/>
        </a:ext>
      </dgm:extLst>
    </dgm:pt>
    <dgm:pt modelId="{A286448F-FBC9-430C-98D9-1B81E084E96F}" type="pres">
      <dgm:prSet presAssocID="{D9D4EC05-2BC2-4AE0-8ADF-1FC0D876D1CF}" presName="spaceRect" presStyleCnt="0"/>
      <dgm:spPr/>
    </dgm:pt>
    <dgm:pt modelId="{29A3F009-1B35-4646-A337-9AE5BA5C15FD}" type="pres">
      <dgm:prSet presAssocID="{D9D4EC05-2BC2-4AE0-8ADF-1FC0D876D1CF}" presName="textRect" presStyleLbl="revTx" presStyleIdx="4" presStyleCnt="7">
        <dgm:presLayoutVars>
          <dgm:chMax val="1"/>
          <dgm:chPref val="1"/>
        </dgm:presLayoutVars>
      </dgm:prSet>
      <dgm:spPr/>
    </dgm:pt>
    <dgm:pt modelId="{7A455694-5E59-4151-ACC1-EEB0DEAA3D4D}" type="pres">
      <dgm:prSet presAssocID="{2D90F5C6-2840-4B5A-95E3-80C36019E14B}" presName="sibTrans" presStyleLbl="sibTrans2D1" presStyleIdx="0" presStyleCnt="0"/>
      <dgm:spPr/>
    </dgm:pt>
    <dgm:pt modelId="{D1E67589-81FC-49F3-88B9-F2D07361FA02}" type="pres">
      <dgm:prSet presAssocID="{C21C5D91-9CC9-42BB-B390-794C589DDC67}" presName="compNode" presStyleCnt="0"/>
      <dgm:spPr/>
    </dgm:pt>
    <dgm:pt modelId="{529A264E-8234-41B4-94B6-AF025A15C05A}" type="pres">
      <dgm:prSet presAssocID="{C21C5D91-9CC9-42BB-B390-794C589DDC67}" presName="iconBgRect" presStyleLbl="bgShp" presStyleIdx="5" presStyleCnt="7"/>
      <dgm:spPr/>
    </dgm:pt>
    <dgm:pt modelId="{B56C49C9-427C-4319-82A0-22CB307CE7BB}" type="pres">
      <dgm:prSet presAssocID="{C21C5D91-9CC9-42BB-B390-794C589DDC6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aptain"/>
        </a:ext>
      </dgm:extLst>
    </dgm:pt>
    <dgm:pt modelId="{52A3DBF0-F667-4730-BA29-1C0D0FCCEE09}" type="pres">
      <dgm:prSet presAssocID="{C21C5D91-9CC9-42BB-B390-794C589DDC67}" presName="spaceRect" presStyleCnt="0"/>
      <dgm:spPr/>
    </dgm:pt>
    <dgm:pt modelId="{B0C9A829-B394-4EE7-A66A-1ED96C33A284}" type="pres">
      <dgm:prSet presAssocID="{C21C5D91-9CC9-42BB-B390-794C589DDC67}" presName="textRect" presStyleLbl="revTx" presStyleIdx="5" presStyleCnt="7">
        <dgm:presLayoutVars>
          <dgm:chMax val="1"/>
          <dgm:chPref val="1"/>
        </dgm:presLayoutVars>
      </dgm:prSet>
      <dgm:spPr/>
    </dgm:pt>
    <dgm:pt modelId="{70779E81-D0C0-4F95-A4DD-40E3D67488F5}" type="pres">
      <dgm:prSet presAssocID="{FD1A8882-BC7C-483D-B187-8C65FC5A1E0F}" presName="sibTrans" presStyleLbl="sibTrans2D1" presStyleIdx="0" presStyleCnt="0"/>
      <dgm:spPr/>
    </dgm:pt>
    <dgm:pt modelId="{324E137E-ADA6-427B-8A35-0193B7682B2D}" type="pres">
      <dgm:prSet presAssocID="{9603D178-447D-457F-93B4-16CCD85F91B5}" presName="compNode" presStyleCnt="0"/>
      <dgm:spPr/>
    </dgm:pt>
    <dgm:pt modelId="{AC84F022-8498-4DD2-B09F-96FFA5820CE4}" type="pres">
      <dgm:prSet presAssocID="{9603D178-447D-457F-93B4-16CCD85F91B5}" presName="iconBgRect" presStyleLbl="bgShp" presStyleIdx="6" presStyleCnt="7"/>
      <dgm:spPr/>
    </dgm:pt>
    <dgm:pt modelId="{E80DB865-FD2F-4F77-9882-D44614ADC878}" type="pres">
      <dgm:prSet presAssocID="{9603D178-447D-457F-93B4-16CCD85F91B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cooter"/>
        </a:ext>
      </dgm:extLst>
    </dgm:pt>
    <dgm:pt modelId="{AE0A1794-7FA6-4C11-89C3-989CA98CF21C}" type="pres">
      <dgm:prSet presAssocID="{9603D178-447D-457F-93B4-16CCD85F91B5}" presName="spaceRect" presStyleCnt="0"/>
      <dgm:spPr/>
    </dgm:pt>
    <dgm:pt modelId="{536E0599-6282-4A8E-AC90-2DE7BE1B0A27}" type="pres">
      <dgm:prSet presAssocID="{9603D178-447D-457F-93B4-16CCD85F91B5}" presName="textRect" presStyleLbl="revTx" presStyleIdx="6" presStyleCnt="7">
        <dgm:presLayoutVars>
          <dgm:chMax val="1"/>
          <dgm:chPref val="1"/>
        </dgm:presLayoutVars>
      </dgm:prSet>
      <dgm:spPr/>
    </dgm:pt>
  </dgm:ptLst>
  <dgm:cxnLst>
    <dgm:cxn modelId="{AFE4A004-6195-4CC6-AB97-9F7374C6622D}" srcId="{D8855049-6727-49E1-993E-FEFB8639FEDB}" destId="{5FA62694-80D1-4997-AC53-015252623377}" srcOrd="0" destOrd="0" parTransId="{CE18972A-D517-406F-BB13-12BA689BD3EC}" sibTransId="{41FC58E0-170C-4A66-BCC6-8707E95AA180}"/>
    <dgm:cxn modelId="{40CF8C0C-3A78-4AE1-9AFF-19EB147D72F5}" type="presOf" srcId="{9603D178-447D-457F-93B4-16CCD85F91B5}" destId="{536E0599-6282-4A8E-AC90-2DE7BE1B0A27}" srcOrd="0" destOrd="0" presId="urn:microsoft.com/office/officeart/2018/2/layout/IconCircleList"/>
    <dgm:cxn modelId="{08A62515-92F1-4C14-B142-2BA7B650F2D1}" type="presOf" srcId="{8066E870-54B7-4857-BF79-4C84020A93F1}" destId="{64AFA985-3BEA-4469-A084-4F630FBDA047}" srcOrd="0" destOrd="0" presId="urn:microsoft.com/office/officeart/2018/2/layout/IconCircleList"/>
    <dgm:cxn modelId="{6AD3B51E-44C9-421D-963D-D4A33B703481}" type="presOf" srcId="{D9D4EC05-2BC2-4AE0-8ADF-1FC0D876D1CF}" destId="{29A3F009-1B35-4646-A337-9AE5BA5C15FD}" srcOrd="0" destOrd="0" presId="urn:microsoft.com/office/officeart/2018/2/layout/IconCircleList"/>
    <dgm:cxn modelId="{02FEF95C-8288-45DE-BF8B-E7768273B02D}" srcId="{D8855049-6727-49E1-993E-FEFB8639FEDB}" destId="{C21C5D91-9CC9-42BB-B390-794C589DDC67}" srcOrd="5" destOrd="0" parTransId="{D502822C-2F31-43E9-ADD4-20F01A863A95}" sibTransId="{FD1A8882-BC7C-483D-B187-8C65FC5A1E0F}"/>
    <dgm:cxn modelId="{1E5AF560-4DD4-4659-8F97-83A0AC9B2D02}" type="presOf" srcId="{9EAA7838-A79D-45A8-AD0A-24C1F2AC10FF}" destId="{B4EF3DEB-B614-4E93-ACA2-1BFA2757129B}" srcOrd="0" destOrd="0" presId="urn:microsoft.com/office/officeart/2018/2/layout/IconCircleList"/>
    <dgm:cxn modelId="{E8CC0562-2470-4CE2-9477-A2C346999126}" type="presOf" srcId="{41FC58E0-170C-4A66-BCC6-8707E95AA180}" destId="{AD3E09D7-13B2-4542-A62F-EAD6A28E9E45}" srcOrd="0" destOrd="0" presId="urn:microsoft.com/office/officeart/2018/2/layout/IconCircleList"/>
    <dgm:cxn modelId="{4352B662-51F5-4FE2-AC51-BB1A9C832D91}" srcId="{D8855049-6727-49E1-993E-FEFB8639FEDB}" destId="{C9D5F312-70C6-45C0-B19B-43577004BA77}" srcOrd="2" destOrd="0" parTransId="{2345691B-9908-446C-9735-F684BFBD8F94}" sibTransId="{6C3D4EDB-F128-45F7-9726-17003EEC9C0C}"/>
    <dgm:cxn modelId="{8348EF62-C95A-463C-8AA6-76529105CF09}" srcId="{D8855049-6727-49E1-993E-FEFB8639FEDB}" destId="{9603D178-447D-457F-93B4-16CCD85F91B5}" srcOrd="6" destOrd="0" parTransId="{4D79D93B-FBB8-4BD2-90DA-2DE09CF072FD}" sibTransId="{A6B351A7-EEFA-4F91-B3D4-42075EB7FDBD}"/>
    <dgm:cxn modelId="{25D3C86C-CC9C-4B24-95A8-2BD2FFABDB24}" type="presOf" srcId="{2D90F5C6-2840-4B5A-95E3-80C36019E14B}" destId="{7A455694-5E59-4151-ACC1-EEB0DEAA3D4D}" srcOrd="0" destOrd="0" presId="urn:microsoft.com/office/officeart/2018/2/layout/IconCircleList"/>
    <dgm:cxn modelId="{05106B6F-2AAC-40F9-A964-EC288CBBF265}" type="presOf" srcId="{D8855049-6727-49E1-993E-FEFB8639FEDB}" destId="{33024DC7-A45F-4421-9A61-DBE918316F03}" srcOrd="0" destOrd="0" presId="urn:microsoft.com/office/officeart/2018/2/layout/IconCircleList"/>
    <dgm:cxn modelId="{8ADC806F-D34E-468E-BD7D-DC77C0652C22}" type="presOf" srcId="{C9D5F312-70C6-45C0-B19B-43577004BA77}" destId="{C485418E-DB51-4FFC-AA0F-AB28A3CB537F}" srcOrd="0" destOrd="0" presId="urn:microsoft.com/office/officeart/2018/2/layout/IconCircleList"/>
    <dgm:cxn modelId="{58C06A78-24D2-4A09-A7BA-51E5ADB212FA}" srcId="{D8855049-6727-49E1-993E-FEFB8639FEDB}" destId="{744FE72F-C1B3-4110-AC2B-55993A63FE98}" srcOrd="3" destOrd="0" parTransId="{523B601A-BDB8-4972-9A7F-54B449A5F96F}" sibTransId="{ED4DF9B6-2054-4DE5-9D74-E6B4EB4B5167}"/>
    <dgm:cxn modelId="{5B88397A-8CF7-4F84-82C6-F008566B36F5}" srcId="{D8855049-6727-49E1-993E-FEFB8639FEDB}" destId="{9EAA7838-A79D-45A8-AD0A-24C1F2AC10FF}" srcOrd="1" destOrd="0" parTransId="{66A041CD-931B-414A-9B67-179467EA786F}" sibTransId="{8066E870-54B7-4857-BF79-4C84020A93F1}"/>
    <dgm:cxn modelId="{54408384-0973-4546-A8AB-5807EA4D6807}" type="presOf" srcId="{FD1A8882-BC7C-483D-B187-8C65FC5A1E0F}" destId="{70779E81-D0C0-4F95-A4DD-40E3D67488F5}" srcOrd="0" destOrd="0" presId="urn:microsoft.com/office/officeart/2018/2/layout/IconCircleList"/>
    <dgm:cxn modelId="{44B0258B-CE3E-4279-A21F-77A27FF82F4E}" type="presOf" srcId="{ED4DF9B6-2054-4DE5-9D74-E6B4EB4B5167}" destId="{0433C286-84C1-418E-8BC4-3719C4B5B31C}" srcOrd="0" destOrd="0" presId="urn:microsoft.com/office/officeart/2018/2/layout/IconCircleList"/>
    <dgm:cxn modelId="{16D9D0CC-96DC-4227-8306-60C0E6A04316}" type="presOf" srcId="{5FA62694-80D1-4997-AC53-015252623377}" destId="{A2A6FCAB-CEC9-4114-88F5-256A66F96936}" srcOrd="0" destOrd="0" presId="urn:microsoft.com/office/officeart/2018/2/layout/IconCircleList"/>
    <dgm:cxn modelId="{7D97B9CE-B295-43B8-8861-E3A90C01BF2D}" type="presOf" srcId="{C21C5D91-9CC9-42BB-B390-794C589DDC67}" destId="{B0C9A829-B394-4EE7-A66A-1ED96C33A284}" srcOrd="0" destOrd="0" presId="urn:microsoft.com/office/officeart/2018/2/layout/IconCircleList"/>
    <dgm:cxn modelId="{85FFF3D1-D072-4E78-8E3A-D39134762CE0}" srcId="{D8855049-6727-49E1-993E-FEFB8639FEDB}" destId="{D9D4EC05-2BC2-4AE0-8ADF-1FC0D876D1CF}" srcOrd="4" destOrd="0" parTransId="{1DDEEFCA-3B21-4EC0-A214-A4B61CC022D9}" sibTransId="{2D90F5C6-2840-4B5A-95E3-80C36019E14B}"/>
    <dgm:cxn modelId="{CBEC0FDF-FC00-41EF-911D-1D45CF6F26F7}" type="presOf" srcId="{6C3D4EDB-F128-45F7-9726-17003EEC9C0C}" destId="{D3E067B8-A999-4109-ABA9-FF1DC6082C97}" srcOrd="0" destOrd="0" presId="urn:microsoft.com/office/officeart/2018/2/layout/IconCircleList"/>
    <dgm:cxn modelId="{8B7382E1-B7D2-4EE7-9FE0-26D019769754}" type="presOf" srcId="{744FE72F-C1B3-4110-AC2B-55993A63FE98}" destId="{F5CEAA69-59C3-442C-87AC-03668218D22F}" srcOrd="0" destOrd="0" presId="urn:microsoft.com/office/officeart/2018/2/layout/IconCircleList"/>
    <dgm:cxn modelId="{C86BFC7C-668A-4F04-85DE-1DD21D72CAFA}" type="presParOf" srcId="{33024DC7-A45F-4421-9A61-DBE918316F03}" destId="{C5EDD3C0-B018-4A8C-A57A-88C4328592A4}" srcOrd="0" destOrd="0" presId="urn:microsoft.com/office/officeart/2018/2/layout/IconCircleList"/>
    <dgm:cxn modelId="{E88442CC-94B9-4F1F-A299-B09222D7B1C0}" type="presParOf" srcId="{C5EDD3C0-B018-4A8C-A57A-88C4328592A4}" destId="{37E98CA9-F822-40D2-8ABD-0B922CBE7CAF}" srcOrd="0" destOrd="0" presId="urn:microsoft.com/office/officeart/2018/2/layout/IconCircleList"/>
    <dgm:cxn modelId="{BEED2CE8-84DA-4DE7-8BD1-230A42800686}" type="presParOf" srcId="{37E98CA9-F822-40D2-8ABD-0B922CBE7CAF}" destId="{5297D194-01EC-4494-91CE-B83F0FE8D1DC}" srcOrd="0" destOrd="0" presId="urn:microsoft.com/office/officeart/2018/2/layout/IconCircleList"/>
    <dgm:cxn modelId="{EE6FBFA2-48A6-4F21-A23B-7C770F57709A}" type="presParOf" srcId="{37E98CA9-F822-40D2-8ABD-0B922CBE7CAF}" destId="{546DDF87-D0E2-4DA8-B8DF-C1E40990FD92}" srcOrd="1" destOrd="0" presId="urn:microsoft.com/office/officeart/2018/2/layout/IconCircleList"/>
    <dgm:cxn modelId="{AD133F0F-90E8-49EE-9F88-E979C8B96FE2}" type="presParOf" srcId="{37E98CA9-F822-40D2-8ABD-0B922CBE7CAF}" destId="{F51EFB1B-CFA6-4A6E-8A32-026485C89150}" srcOrd="2" destOrd="0" presId="urn:microsoft.com/office/officeart/2018/2/layout/IconCircleList"/>
    <dgm:cxn modelId="{74D530F1-47C6-4CF0-BC32-7A1A2C01B0F2}" type="presParOf" srcId="{37E98CA9-F822-40D2-8ABD-0B922CBE7CAF}" destId="{A2A6FCAB-CEC9-4114-88F5-256A66F96936}" srcOrd="3" destOrd="0" presId="urn:microsoft.com/office/officeart/2018/2/layout/IconCircleList"/>
    <dgm:cxn modelId="{FA451E33-532D-4031-90E2-BAAAB284BE95}" type="presParOf" srcId="{C5EDD3C0-B018-4A8C-A57A-88C4328592A4}" destId="{AD3E09D7-13B2-4542-A62F-EAD6A28E9E45}" srcOrd="1" destOrd="0" presId="urn:microsoft.com/office/officeart/2018/2/layout/IconCircleList"/>
    <dgm:cxn modelId="{140519B8-2B11-43A9-9246-673572374FEF}" type="presParOf" srcId="{C5EDD3C0-B018-4A8C-A57A-88C4328592A4}" destId="{834E4482-B139-4C43-A7DF-9D6A79F2DAD5}" srcOrd="2" destOrd="0" presId="urn:microsoft.com/office/officeart/2018/2/layout/IconCircleList"/>
    <dgm:cxn modelId="{EEBEC149-5F3E-4D8A-9676-2A5E70922D59}" type="presParOf" srcId="{834E4482-B139-4C43-A7DF-9D6A79F2DAD5}" destId="{422685F7-FC0C-4B4A-8F4B-7E72DF99FB13}" srcOrd="0" destOrd="0" presId="urn:microsoft.com/office/officeart/2018/2/layout/IconCircleList"/>
    <dgm:cxn modelId="{CA52ACBC-F764-4630-B69B-EA7F10389456}" type="presParOf" srcId="{834E4482-B139-4C43-A7DF-9D6A79F2DAD5}" destId="{4770FEEF-3387-45D2-98C9-9C4876920585}" srcOrd="1" destOrd="0" presId="urn:microsoft.com/office/officeart/2018/2/layout/IconCircleList"/>
    <dgm:cxn modelId="{1C6CB602-4A8C-48C6-9278-EE3C66009421}" type="presParOf" srcId="{834E4482-B139-4C43-A7DF-9D6A79F2DAD5}" destId="{B8926898-AA85-4E3B-9AF1-F69794D2E038}" srcOrd="2" destOrd="0" presId="urn:microsoft.com/office/officeart/2018/2/layout/IconCircleList"/>
    <dgm:cxn modelId="{A878810E-4203-4423-8C56-96FF23DAD0B8}" type="presParOf" srcId="{834E4482-B139-4C43-A7DF-9D6A79F2DAD5}" destId="{B4EF3DEB-B614-4E93-ACA2-1BFA2757129B}" srcOrd="3" destOrd="0" presId="urn:microsoft.com/office/officeart/2018/2/layout/IconCircleList"/>
    <dgm:cxn modelId="{BF61A671-1476-4DE7-879C-49296FFE62F9}" type="presParOf" srcId="{C5EDD3C0-B018-4A8C-A57A-88C4328592A4}" destId="{64AFA985-3BEA-4469-A084-4F630FBDA047}" srcOrd="3" destOrd="0" presId="urn:microsoft.com/office/officeart/2018/2/layout/IconCircleList"/>
    <dgm:cxn modelId="{1126144D-62CC-46C3-8367-79F2DFCE367A}" type="presParOf" srcId="{C5EDD3C0-B018-4A8C-A57A-88C4328592A4}" destId="{903E4AE7-07A2-440E-A450-52B563338016}" srcOrd="4" destOrd="0" presId="urn:microsoft.com/office/officeart/2018/2/layout/IconCircleList"/>
    <dgm:cxn modelId="{A651981F-F8D1-4612-83DD-43339D42E02D}" type="presParOf" srcId="{903E4AE7-07A2-440E-A450-52B563338016}" destId="{F92AB527-7EA2-49F4-9BD8-C10A154DF92A}" srcOrd="0" destOrd="0" presId="urn:microsoft.com/office/officeart/2018/2/layout/IconCircleList"/>
    <dgm:cxn modelId="{15CD7A9E-390C-469E-A19A-188DD4F9BA1D}" type="presParOf" srcId="{903E4AE7-07A2-440E-A450-52B563338016}" destId="{257D0F27-67F3-4CDE-89AC-62E7EE7EE2A5}" srcOrd="1" destOrd="0" presId="urn:microsoft.com/office/officeart/2018/2/layout/IconCircleList"/>
    <dgm:cxn modelId="{0D5012A8-BEB4-4BD3-90A4-36248B0BC1DB}" type="presParOf" srcId="{903E4AE7-07A2-440E-A450-52B563338016}" destId="{7E8C234D-8149-48F2-B1D5-CC379327C770}" srcOrd="2" destOrd="0" presId="urn:microsoft.com/office/officeart/2018/2/layout/IconCircleList"/>
    <dgm:cxn modelId="{91252974-20E6-4882-8484-15DD534BDD90}" type="presParOf" srcId="{903E4AE7-07A2-440E-A450-52B563338016}" destId="{C485418E-DB51-4FFC-AA0F-AB28A3CB537F}" srcOrd="3" destOrd="0" presId="urn:microsoft.com/office/officeart/2018/2/layout/IconCircleList"/>
    <dgm:cxn modelId="{138F6B1C-4B92-4505-8952-5392F49188A7}" type="presParOf" srcId="{C5EDD3C0-B018-4A8C-A57A-88C4328592A4}" destId="{D3E067B8-A999-4109-ABA9-FF1DC6082C97}" srcOrd="5" destOrd="0" presId="urn:microsoft.com/office/officeart/2018/2/layout/IconCircleList"/>
    <dgm:cxn modelId="{88515CD8-C7A9-4AFC-BDF2-2F895D54FBE2}" type="presParOf" srcId="{C5EDD3C0-B018-4A8C-A57A-88C4328592A4}" destId="{89F8B869-A91A-40BC-BAD8-42E4A1F59851}" srcOrd="6" destOrd="0" presId="urn:microsoft.com/office/officeart/2018/2/layout/IconCircleList"/>
    <dgm:cxn modelId="{A31E5AD0-9DA4-466C-9A63-B27377E0E25D}" type="presParOf" srcId="{89F8B869-A91A-40BC-BAD8-42E4A1F59851}" destId="{DD4F3673-1D07-4B4A-9161-389BEA443870}" srcOrd="0" destOrd="0" presId="urn:microsoft.com/office/officeart/2018/2/layout/IconCircleList"/>
    <dgm:cxn modelId="{FA3D1CE1-750E-4977-A7A3-B4CAEAC40CE1}" type="presParOf" srcId="{89F8B869-A91A-40BC-BAD8-42E4A1F59851}" destId="{5C46CB5F-532C-4F0C-9F19-C89399A07243}" srcOrd="1" destOrd="0" presId="urn:microsoft.com/office/officeart/2018/2/layout/IconCircleList"/>
    <dgm:cxn modelId="{B5E1F5D4-5DFC-4E1F-B5FB-E6B5D7451B5A}" type="presParOf" srcId="{89F8B869-A91A-40BC-BAD8-42E4A1F59851}" destId="{1F93168B-7D3D-4F01-B6D9-243C498E8CB4}" srcOrd="2" destOrd="0" presId="urn:microsoft.com/office/officeart/2018/2/layout/IconCircleList"/>
    <dgm:cxn modelId="{D9C737D5-E343-4365-A86D-F8A60BB92054}" type="presParOf" srcId="{89F8B869-A91A-40BC-BAD8-42E4A1F59851}" destId="{F5CEAA69-59C3-442C-87AC-03668218D22F}" srcOrd="3" destOrd="0" presId="urn:microsoft.com/office/officeart/2018/2/layout/IconCircleList"/>
    <dgm:cxn modelId="{A285EC3E-CB3F-4B8B-8B5D-2494B8AF95A1}" type="presParOf" srcId="{C5EDD3C0-B018-4A8C-A57A-88C4328592A4}" destId="{0433C286-84C1-418E-8BC4-3719C4B5B31C}" srcOrd="7" destOrd="0" presId="urn:microsoft.com/office/officeart/2018/2/layout/IconCircleList"/>
    <dgm:cxn modelId="{4FA6BD51-FC30-4E6C-86E4-6882CBDBE147}" type="presParOf" srcId="{C5EDD3C0-B018-4A8C-A57A-88C4328592A4}" destId="{256EAE27-B38D-4C45-B047-A26322B604EA}" srcOrd="8" destOrd="0" presId="urn:microsoft.com/office/officeart/2018/2/layout/IconCircleList"/>
    <dgm:cxn modelId="{F4EBE6E7-9645-4743-80AD-449AADB0A614}" type="presParOf" srcId="{256EAE27-B38D-4C45-B047-A26322B604EA}" destId="{958745D3-9ECE-47D6-9157-C7F1462C4C18}" srcOrd="0" destOrd="0" presId="urn:microsoft.com/office/officeart/2018/2/layout/IconCircleList"/>
    <dgm:cxn modelId="{202CB0DC-EF49-4941-8132-F5BB36A497AA}" type="presParOf" srcId="{256EAE27-B38D-4C45-B047-A26322B604EA}" destId="{337525DA-3288-4471-9466-46F3418DD2C7}" srcOrd="1" destOrd="0" presId="urn:microsoft.com/office/officeart/2018/2/layout/IconCircleList"/>
    <dgm:cxn modelId="{5844AB3F-81DB-4801-AF55-A92251BE4923}" type="presParOf" srcId="{256EAE27-B38D-4C45-B047-A26322B604EA}" destId="{A286448F-FBC9-430C-98D9-1B81E084E96F}" srcOrd="2" destOrd="0" presId="urn:microsoft.com/office/officeart/2018/2/layout/IconCircleList"/>
    <dgm:cxn modelId="{449AEFD8-1753-4320-AD4E-449DF343EE4B}" type="presParOf" srcId="{256EAE27-B38D-4C45-B047-A26322B604EA}" destId="{29A3F009-1B35-4646-A337-9AE5BA5C15FD}" srcOrd="3" destOrd="0" presId="urn:microsoft.com/office/officeart/2018/2/layout/IconCircleList"/>
    <dgm:cxn modelId="{F1FE1474-A936-47A9-AF9B-195DF732CDB5}" type="presParOf" srcId="{C5EDD3C0-B018-4A8C-A57A-88C4328592A4}" destId="{7A455694-5E59-4151-ACC1-EEB0DEAA3D4D}" srcOrd="9" destOrd="0" presId="urn:microsoft.com/office/officeart/2018/2/layout/IconCircleList"/>
    <dgm:cxn modelId="{68F580BC-2B04-466C-9E05-27DA874F48E0}" type="presParOf" srcId="{C5EDD3C0-B018-4A8C-A57A-88C4328592A4}" destId="{D1E67589-81FC-49F3-88B9-F2D07361FA02}" srcOrd="10" destOrd="0" presId="urn:microsoft.com/office/officeart/2018/2/layout/IconCircleList"/>
    <dgm:cxn modelId="{95D8B2FC-431C-44AA-8408-86A7C5045606}" type="presParOf" srcId="{D1E67589-81FC-49F3-88B9-F2D07361FA02}" destId="{529A264E-8234-41B4-94B6-AF025A15C05A}" srcOrd="0" destOrd="0" presId="urn:microsoft.com/office/officeart/2018/2/layout/IconCircleList"/>
    <dgm:cxn modelId="{C1A07567-7733-4ADD-AA00-23594B6A26D8}" type="presParOf" srcId="{D1E67589-81FC-49F3-88B9-F2D07361FA02}" destId="{B56C49C9-427C-4319-82A0-22CB307CE7BB}" srcOrd="1" destOrd="0" presId="urn:microsoft.com/office/officeart/2018/2/layout/IconCircleList"/>
    <dgm:cxn modelId="{C6869E7A-C592-4AEB-84A0-EE69F7A66543}" type="presParOf" srcId="{D1E67589-81FC-49F3-88B9-F2D07361FA02}" destId="{52A3DBF0-F667-4730-BA29-1C0D0FCCEE09}" srcOrd="2" destOrd="0" presId="urn:microsoft.com/office/officeart/2018/2/layout/IconCircleList"/>
    <dgm:cxn modelId="{616DFDBD-8946-4E3E-AD69-5A66A48634C8}" type="presParOf" srcId="{D1E67589-81FC-49F3-88B9-F2D07361FA02}" destId="{B0C9A829-B394-4EE7-A66A-1ED96C33A284}" srcOrd="3" destOrd="0" presId="urn:microsoft.com/office/officeart/2018/2/layout/IconCircleList"/>
    <dgm:cxn modelId="{F4F97E59-413B-4910-8DAD-B29276E0795F}" type="presParOf" srcId="{C5EDD3C0-B018-4A8C-A57A-88C4328592A4}" destId="{70779E81-D0C0-4F95-A4DD-40E3D67488F5}" srcOrd="11" destOrd="0" presId="urn:microsoft.com/office/officeart/2018/2/layout/IconCircleList"/>
    <dgm:cxn modelId="{ABE4E039-8A78-41BD-9EAC-08F5359C38D3}" type="presParOf" srcId="{C5EDD3C0-B018-4A8C-A57A-88C4328592A4}" destId="{324E137E-ADA6-427B-8A35-0193B7682B2D}" srcOrd="12" destOrd="0" presId="urn:microsoft.com/office/officeart/2018/2/layout/IconCircleList"/>
    <dgm:cxn modelId="{3655FAD7-1896-4C64-AA05-369BAB3D9BC9}" type="presParOf" srcId="{324E137E-ADA6-427B-8A35-0193B7682B2D}" destId="{AC84F022-8498-4DD2-B09F-96FFA5820CE4}" srcOrd="0" destOrd="0" presId="urn:microsoft.com/office/officeart/2018/2/layout/IconCircleList"/>
    <dgm:cxn modelId="{6C7106D2-47C7-433B-8E61-B3C596396399}" type="presParOf" srcId="{324E137E-ADA6-427B-8A35-0193B7682B2D}" destId="{E80DB865-FD2F-4F77-9882-D44614ADC878}" srcOrd="1" destOrd="0" presId="urn:microsoft.com/office/officeart/2018/2/layout/IconCircleList"/>
    <dgm:cxn modelId="{0A1421B7-83E0-4B36-8741-899952E67418}" type="presParOf" srcId="{324E137E-ADA6-427B-8A35-0193B7682B2D}" destId="{AE0A1794-7FA6-4C11-89C3-989CA98CF21C}" srcOrd="2" destOrd="0" presId="urn:microsoft.com/office/officeart/2018/2/layout/IconCircleList"/>
    <dgm:cxn modelId="{47BC4A01-7AF4-4B1C-BD28-7EBD4F336813}" type="presParOf" srcId="{324E137E-ADA6-427B-8A35-0193B7682B2D}" destId="{536E0599-6282-4A8E-AC90-2DE7BE1B0A2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B3AE97C-5407-48F5-8A39-F2807E913C61}"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C6D36D2-A5A3-4AD0-A493-532F91E352D1}">
      <dgm:prSet/>
      <dgm:spPr/>
      <dgm:t>
        <a:bodyPr/>
        <a:lstStyle/>
        <a:p>
          <a:r>
            <a:rPr lang="en-GB"/>
            <a:t>Tesla’s business model stretches the boundaries of what car companies do. It moves beyond the scope of transportation to concentrate on the advancement of technology and energy (Tesla, 2024). </a:t>
          </a:r>
          <a:endParaRPr lang="en-US"/>
        </a:p>
      </dgm:t>
    </dgm:pt>
    <dgm:pt modelId="{88B3529D-FC03-49D7-8B70-8402FCC97B31}" type="parTrans" cxnId="{3B0D81D0-D5D2-4FB8-B6A0-56B486214BA4}">
      <dgm:prSet/>
      <dgm:spPr/>
      <dgm:t>
        <a:bodyPr/>
        <a:lstStyle/>
        <a:p>
          <a:endParaRPr lang="en-US"/>
        </a:p>
      </dgm:t>
    </dgm:pt>
    <dgm:pt modelId="{EA9DEE0C-74B1-48D8-B2B8-B0B1FAFE67E8}" type="sibTrans" cxnId="{3B0D81D0-D5D2-4FB8-B6A0-56B486214BA4}">
      <dgm:prSet/>
      <dgm:spPr/>
      <dgm:t>
        <a:bodyPr/>
        <a:lstStyle/>
        <a:p>
          <a:endParaRPr lang="en-US"/>
        </a:p>
      </dgm:t>
    </dgm:pt>
    <dgm:pt modelId="{8CAEF5EB-38F9-4CE6-BE61-C546D3EA902C}">
      <dgm:prSet/>
      <dgm:spPr/>
      <dgm:t>
        <a:bodyPr/>
        <a:lstStyle/>
        <a:p>
          <a:r>
            <a:rPr lang="en-GB"/>
            <a:t>The company’s zeal for innovation, design, and environmental consideration has transformed how the world thinks of mobility (IEA, 2024). </a:t>
          </a:r>
          <a:endParaRPr lang="en-US"/>
        </a:p>
      </dgm:t>
    </dgm:pt>
    <dgm:pt modelId="{A5D72FF8-8A34-4856-A5D0-1FD7DFFF02FB}" type="parTrans" cxnId="{68554873-EDBD-44D6-AC38-9990D27FCFFF}">
      <dgm:prSet/>
      <dgm:spPr/>
      <dgm:t>
        <a:bodyPr/>
        <a:lstStyle/>
        <a:p>
          <a:endParaRPr lang="en-US"/>
        </a:p>
      </dgm:t>
    </dgm:pt>
    <dgm:pt modelId="{B218EA63-4774-47B7-8D51-5F0B1F8D9E51}" type="sibTrans" cxnId="{68554873-EDBD-44D6-AC38-9990D27FCFFF}">
      <dgm:prSet/>
      <dgm:spPr/>
      <dgm:t>
        <a:bodyPr/>
        <a:lstStyle/>
        <a:p>
          <a:endParaRPr lang="en-US"/>
        </a:p>
      </dgm:t>
    </dgm:pt>
    <dgm:pt modelId="{6C28D278-9E07-4FEB-8097-B8CAEC71E498}">
      <dgm:prSet/>
      <dgm:spPr/>
      <dgm:t>
        <a:bodyPr/>
        <a:lstStyle/>
        <a:p>
          <a:r>
            <a:rPr lang="en-GB"/>
            <a:t>The company will continue to face the challenges of high costs, competition, and the complexity of regulations. However, what puts Tesla ahead of the competition is its creative and forward-looking culture (Financial Times, 2024). </a:t>
          </a:r>
          <a:endParaRPr lang="en-US"/>
        </a:p>
      </dgm:t>
    </dgm:pt>
    <dgm:pt modelId="{B94A08B3-1241-4C83-B891-961A67028205}" type="parTrans" cxnId="{59BD092B-5050-4DEE-8018-AA8271BD656D}">
      <dgm:prSet/>
      <dgm:spPr/>
      <dgm:t>
        <a:bodyPr/>
        <a:lstStyle/>
        <a:p>
          <a:endParaRPr lang="en-US"/>
        </a:p>
      </dgm:t>
    </dgm:pt>
    <dgm:pt modelId="{D9A708B5-8570-4A9F-B664-C84DA5B59CCA}" type="sibTrans" cxnId="{59BD092B-5050-4DEE-8018-AA8271BD656D}">
      <dgm:prSet/>
      <dgm:spPr/>
      <dgm:t>
        <a:bodyPr/>
        <a:lstStyle/>
        <a:p>
          <a:endParaRPr lang="en-US"/>
        </a:p>
      </dgm:t>
    </dgm:pt>
    <dgm:pt modelId="{2F18841F-6D33-4172-8756-48452CCAEFD1}">
      <dgm:prSet/>
      <dgm:spPr/>
      <dgm:t>
        <a:bodyPr/>
        <a:lstStyle/>
        <a:p>
          <a:r>
            <a:rPr lang="en-GB"/>
            <a:t>The company has the ability to remain a driving force toward responsible sustainable living across the world (Kotler and Keller, 2022).</a:t>
          </a:r>
          <a:endParaRPr lang="en-US"/>
        </a:p>
      </dgm:t>
    </dgm:pt>
    <dgm:pt modelId="{6A8D2FB0-2D2D-4F1F-A797-B8532AEFC244}" type="parTrans" cxnId="{5AFC676A-5BA6-45D7-830B-0DFBEAE00EAA}">
      <dgm:prSet/>
      <dgm:spPr/>
      <dgm:t>
        <a:bodyPr/>
        <a:lstStyle/>
        <a:p>
          <a:endParaRPr lang="en-US"/>
        </a:p>
      </dgm:t>
    </dgm:pt>
    <dgm:pt modelId="{A3A8833E-4FCC-4C1D-A5D8-D3E88D40E8F0}" type="sibTrans" cxnId="{5AFC676A-5BA6-45D7-830B-0DFBEAE00EAA}">
      <dgm:prSet/>
      <dgm:spPr/>
      <dgm:t>
        <a:bodyPr/>
        <a:lstStyle/>
        <a:p>
          <a:endParaRPr lang="en-US"/>
        </a:p>
      </dgm:t>
    </dgm:pt>
    <dgm:pt modelId="{E6FC2D8F-3550-42FF-BC9D-93C02207D523}" type="pres">
      <dgm:prSet presAssocID="{EB3AE97C-5407-48F5-8A39-F2807E913C61}" presName="root" presStyleCnt="0">
        <dgm:presLayoutVars>
          <dgm:dir/>
          <dgm:resizeHandles val="exact"/>
        </dgm:presLayoutVars>
      </dgm:prSet>
      <dgm:spPr/>
    </dgm:pt>
    <dgm:pt modelId="{113C7DE3-CF21-40F5-974B-266A46F584FD}" type="pres">
      <dgm:prSet presAssocID="{EB3AE97C-5407-48F5-8A39-F2807E913C61}" presName="container" presStyleCnt="0">
        <dgm:presLayoutVars>
          <dgm:dir/>
          <dgm:resizeHandles val="exact"/>
        </dgm:presLayoutVars>
      </dgm:prSet>
      <dgm:spPr/>
    </dgm:pt>
    <dgm:pt modelId="{187DD45B-1669-4EFB-A119-4D58FA1F1D27}" type="pres">
      <dgm:prSet presAssocID="{AC6D36D2-A5A3-4AD0-A493-532F91E352D1}" presName="compNode" presStyleCnt="0"/>
      <dgm:spPr/>
    </dgm:pt>
    <dgm:pt modelId="{AE0E4FC9-AC49-4238-848D-992A9F74B520}" type="pres">
      <dgm:prSet presAssocID="{AC6D36D2-A5A3-4AD0-A493-532F91E352D1}" presName="iconBgRect" presStyleLbl="bgShp" presStyleIdx="0" presStyleCnt="4"/>
      <dgm:spPr/>
    </dgm:pt>
    <dgm:pt modelId="{AF843DE5-51AA-4D07-B392-8B47FEA0EFFE}" type="pres">
      <dgm:prSet presAssocID="{AC6D36D2-A5A3-4AD0-A493-532F91E352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5E44A7BB-3EC6-44B5-864F-0FE6B5E982B1}" type="pres">
      <dgm:prSet presAssocID="{AC6D36D2-A5A3-4AD0-A493-532F91E352D1}" presName="spaceRect" presStyleCnt="0"/>
      <dgm:spPr/>
    </dgm:pt>
    <dgm:pt modelId="{DEA6FB11-CEF3-4B00-B0B2-8CA269FCF9F7}" type="pres">
      <dgm:prSet presAssocID="{AC6D36D2-A5A3-4AD0-A493-532F91E352D1}" presName="textRect" presStyleLbl="revTx" presStyleIdx="0" presStyleCnt="4">
        <dgm:presLayoutVars>
          <dgm:chMax val="1"/>
          <dgm:chPref val="1"/>
        </dgm:presLayoutVars>
      </dgm:prSet>
      <dgm:spPr/>
    </dgm:pt>
    <dgm:pt modelId="{BF7546D1-2352-49D3-8A37-25B0D10BCBA4}" type="pres">
      <dgm:prSet presAssocID="{EA9DEE0C-74B1-48D8-B2B8-B0B1FAFE67E8}" presName="sibTrans" presStyleLbl="sibTrans2D1" presStyleIdx="0" presStyleCnt="0"/>
      <dgm:spPr/>
    </dgm:pt>
    <dgm:pt modelId="{0D57843E-5018-4417-A1F5-F78F25DAD93A}" type="pres">
      <dgm:prSet presAssocID="{8CAEF5EB-38F9-4CE6-BE61-C546D3EA902C}" presName="compNode" presStyleCnt="0"/>
      <dgm:spPr/>
    </dgm:pt>
    <dgm:pt modelId="{48FD49B1-1C86-463A-89EF-3577F4134CDA}" type="pres">
      <dgm:prSet presAssocID="{8CAEF5EB-38F9-4CE6-BE61-C546D3EA902C}" presName="iconBgRect" presStyleLbl="bgShp" presStyleIdx="1" presStyleCnt="4"/>
      <dgm:spPr/>
    </dgm:pt>
    <dgm:pt modelId="{CDF0A64C-B36C-46F2-9E08-3FA718311AAC}" type="pres">
      <dgm:prSet presAssocID="{8CAEF5EB-38F9-4CE6-BE61-C546D3EA902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537A95AF-88E5-4978-9927-3E6CAED025F0}" type="pres">
      <dgm:prSet presAssocID="{8CAEF5EB-38F9-4CE6-BE61-C546D3EA902C}" presName="spaceRect" presStyleCnt="0"/>
      <dgm:spPr/>
    </dgm:pt>
    <dgm:pt modelId="{88A62157-2712-48AD-BF4F-FD6552C24FF0}" type="pres">
      <dgm:prSet presAssocID="{8CAEF5EB-38F9-4CE6-BE61-C546D3EA902C}" presName="textRect" presStyleLbl="revTx" presStyleIdx="1" presStyleCnt="4">
        <dgm:presLayoutVars>
          <dgm:chMax val="1"/>
          <dgm:chPref val="1"/>
        </dgm:presLayoutVars>
      </dgm:prSet>
      <dgm:spPr/>
    </dgm:pt>
    <dgm:pt modelId="{9503A5D1-E438-43D6-9430-8FF18F4AB112}" type="pres">
      <dgm:prSet presAssocID="{B218EA63-4774-47B7-8D51-5F0B1F8D9E51}" presName="sibTrans" presStyleLbl="sibTrans2D1" presStyleIdx="0" presStyleCnt="0"/>
      <dgm:spPr/>
    </dgm:pt>
    <dgm:pt modelId="{B4943EB2-AC0D-4AA3-BA10-6937C66266F5}" type="pres">
      <dgm:prSet presAssocID="{6C28D278-9E07-4FEB-8097-B8CAEC71E498}" presName="compNode" presStyleCnt="0"/>
      <dgm:spPr/>
    </dgm:pt>
    <dgm:pt modelId="{5FB57C52-7997-4D0B-9D92-AF64D2168E92}" type="pres">
      <dgm:prSet presAssocID="{6C28D278-9E07-4FEB-8097-B8CAEC71E498}" presName="iconBgRect" presStyleLbl="bgShp" presStyleIdx="2" presStyleCnt="4"/>
      <dgm:spPr/>
    </dgm:pt>
    <dgm:pt modelId="{4353B63E-9BCE-4C49-A8A4-A38C3B81C047}" type="pres">
      <dgm:prSet presAssocID="{6C28D278-9E07-4FEB-8097-B8CAEC71E49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ectric Car"/>
        </a:ext>
      </dgm:extLst>
    </dgm:pt>
    <dgm:pt modelId="{F5C4AAEE-9DC0-45CE-BC56-F3B59FED5BA6}" type="pres">
      <dgm:prSet presAssocID="{6C28D278-9E07-4FEB-8097-B8CAEC71E498}" presName="spaceRect" presStyleCnt="0"/>
      <dgm:spPr/>
    </dgm:pt>
    <dgm:pt modelId="{F9ABB529-B0CF-4D75-BF8B-BFCB306FA447}" type="pres">
      <dgm:prSet presAssocID="{6C28D278-9E07-4FEB-8097-B8CAEC71E498}" presName="textRect" presStyleLbl="revTx" presStyleIdx="2" presStyleCnt="4">
        <dgm:presLayoutVars>
          <dgm:chMax val="1"/>
          <dgm:chPref val="1"/>
        </dgm:presLayoutVars>
      </dgm:prSet>
      <dgm:spPr/>
    </dgm:pt>
    <dgm:pt modelId="{10EF8D0A-C81B-4B61-BE45-4A0BEE068161}" type="pres">
      <dgm:prSet presAssocID="{D9A708B5-8570-4A9F-B664-C84DA5B59CCA}" presName="sibTrans" presStyleLbl="sibTrans2D1" presStyleIdx="0" presStyleCnt="0"/>
      <dgm:spPr/>
    </dgm:pt>
    <dgm:pt modelId="{3C28B5F3-2F3B-48B7-A0AD-491419124D2E}" type="pres">
      <dgm:prSet presAssocID="{2F18841F-6D33-4172-8756-48452CCAEFD1}" presName="compNode" presStyleCnt="0"/>
      <dgm:spPr/>
    </dgm:pt>
    <dgm:pt modelId="{9DC9D594-B6B6-4DCA-8D6F-185A9DD618BB}" type="pres">
      <dgm:prSet presAssocID="{2F18841F-6D33-4172-8756-48452CCAEFD1}" presName="iconBgRect" presStyleLbl="bgShp" presStyleIdx="3" presStyleCnt="4"/>
      <dgm:spPr/>
    </dgm:pt>
    <dgm:pt modelId="{6D36B29F-FFA0-4140-8EB3-5172D79A2B39}" type="pres">
      <dgm:prSet presAssocID="{2F18841F-6D33-4172-8756-48452CCAEF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ximise"/>
        </a:ext>
      </dgm:extLst>
    </dgm:pt>
    <dgm:pt modelId="{8CB44580-8C67-4E2E-A210-A7A8407AA85F}" type="pres">
      <dgm:prSet presAssocID="{2F18841F-6D33-4172-8756-48452CCAEFD1}" presName="spaceRect" presStyleCnt="0"/>
      <dgm:spPr/>
    </dgm:pt>
    <dgm:pt modelId="{5396561E-6D47-434F-A2C0-8226F1CC08ED}" type="pres">
      <dgm:prSet presAssocID="{2F18841F-6D33-4172-8756-48452CCAEFD1}" presName="textRect" presStyleLbl="revTx" presStyleIdx="3" presStyleCnt="4">
        <dgm:presLayoutVars>
          <dgm:chMax val="1"/>
          <dgm:chPref val="1"/>
        </dgm:presLayoutVars>
      </dgm:prSet>
      <dgm:spPr/>
    </dgm:pt>
  </dgm:ptLst>
  <dgm:cxnLst>
    <dgm:cxn modelId="{6A20521C-008A-4D48-8FEC-47AF802C83AA}" type="presOf" srcId="{6C28D278-9E07-4FEB-8097-B8CAEC71E498}" destId="{F9ABB529-B0CF-4D75-BF8B-BFCB306FA447}" srcOrd="0" destOrd="0" presId="urn:microsoft.com/office/officeart/2018/2/layout/IconCircleList"/>
    <dgm:cxn modelId="{59BD092B-5050-4DEE-8018-AA8271BD656D}" srcId="{EB3AE97C-5407-48F5-8A39-F2807E913C61}" destId="{6C28D278-9E07-4FEB-8097-B8CAEC71E498}" srcOrd="2" destOrd="0" parTransId="{B94A08B3-1241-4C83-B891-961A67028205}" sibTransId="{D9A708B5-8570-4A9F-B664-C84DA5B59CCA}"/>
    <dgm:cxn modelId="{DD256230-B644-489B-B034-74E12EA02EE5}" type="presOf" srcId="{EB3AE97C-5407-48F5-8A39-F2807E913C61}" destId="{E6FC2D8F-3550-42FF-BC9D-93C02207D523}" srcOrd="0" destOrd="0" presId="urn:microsoft.com/office/officeart/2018/2/layout/IconCircleList"/>
    <dgm:cxn modelId="{C8F3AE39-40C5-445E-937D-A77211E55E50}" type="presOf" srcId="{D9A708B5-8570-4A9F-B664-C84DA5B59CCA}" destId="{10EF8D0A-C81B-4B61-BE45-4A0BEE068161}" srcOrd="0" destOrd="0" presId="urn:microsoft.com/office/officeart/2018/2/layout/IconCircleList"/>
    <dgm:cxn modelId="{5AFC676A-5BA6-45D7-830B-0DFBEAE00EAA}" srcId="{EB3AE97C-5407-48F5-8A39-F2807E913C61}" destId="{2F18841F-6D33-4172-8756-48452CCAEFD1}" srcOrd="3" destOrd="0" parTransId="{6A8D2FB0-2D2D-4F1F-A797-B8532AEFC244}" sibTransId="{A3A8833E-4FCC-4C1D-A5D8-D3E88D40E8F0}"/>
    <dgm:cxn modelId="{414C6C4D-031B-4BC3-B7E9-E121F9574E9E}" type="presOf" srcId="{8CAEF5EB-38F9-4CE6-BE61-C546D3EA902C}" destId="{88A62157-2712-48AD-BF4F-FD6552C24FF0}" srcOrd="0" destOrd="0" presId="urn:microsoft.com/office/officeart/2018/2/layout/IconCircleList"/>
    <dgm:cxn modelId="{68554873-EDBD-44D6-AC38-9990D27FCFFF}" srcId="{EB3AE97C-5407-48F5-8A39-F2807E913C61}" destId="{8CAEF5EB-38F9-4CE6-BE61-C546D3EA902C}" srcOrd="1" destOrd="0" parTransId="{A5D72FF8-8A34-4856-A5D0-1FD7DFFF02FB}" sibTransId="{B218EA63-4774-47B7-8D51-5F0B1F8D9E51}"/>
    <dgm:cxn modelId="{F4112B5A-26D7-4E98-B77A-C02FEBB3D2D2}" type="presOf" srcId="{EA9DEE0C-74B1-48D8-B2B8-B0B1FAFE67E8}" destId="{BF7546D1-2352-49D3-8A37-25B0D10BCBA4}" srcOrd="0" destOrd="0" presId="urn:microsoft.com/office/officeart/2018/2/layout/IconCircleList"/>
    <dgm:cxn modelId="{7FE0978B-0814-4E73-AA6B-1B5200A7CA83}" type="presOf" srcId="{2F18841F-6D33-4172-8756-48452CCAEFD1}" destId="{5396561E-6D47-434F-A2C0-8226F1CC08ED}" srcOrd="0" destOrd="0" presId="urn:microsoft.com/office/officeart/2018/2/layout/IconCircleList"/>
    <dgm:cxn modelId="{E84CD78E-AEE0-4809-971B-DA0C9CA40BF8}" type="presOf" srcId="{AC6D36D2-A5A3-4AD0-A493-532F91E352D1}" destId="{DEA6FB11-CEF3-4B00-B0B2-8CA269FCF9F7}" srcOrd="0" destOrd="0" presId="urn:microsoft.com/office/officeart/2018/2/layout/IconCircleList"/>
    <dgm:cxn modelId="{59CE27C4-BD4E-48D4-976A-87F7B5894A51}" type="presOf" srcId="{B218EA63-4774-47B7-8D51-5F0B1F8D9E51}" destId="{9503A5D1-E438-43D6-9430-8FF18F4AB112}" srcOrd="0" destOrd="0" presId="urn:microsoft.com/office/officeart/2018/2/layout/IconCircleList"/>
    <dgm:cxn modelId="{3B0D81D0-D5D2-4FB8-B6A0-56B486214BA4}" srcId="{EB3AE97C-5407-48F5-8A39-F2807E913C61}" destId="{AC6D36D2-A5A3-4AD0-A493-532F91E352D1}" srcOrd="0" destOrd="0" parTransId="{88B3529D-FC03-49D7-8B70-8402FCC97B31}" sibTransId="{EA9DEE0C-74B1-48D8-B2B8-B0B1FAFE67E8}"/>
    <dgm:cxn modelId="{C72B3EF6-79DC-4930-A338-F5FC333EA934}" type="presParOf" srcId="{E6FC2D8F-3550-42FF-BC9D-93C02207D523}" destId="{113C7DE3-CF21-40F5-974B-266A46F584FD}" srcOrd="0" destOrd="0" presId="urn:microsoft.com/office/officeart/2018/2/layout/IconCircleList"/>
    <dgm:cxn modelId="{A143F249-6088-4E5C-94ED-CD1643479E93}" type="presParOf" srcId="{113C7DE3-CF21-40F5-974B-266A46F584FD}" destId="{187DD45B-1669-4EFB-A119-4D58FA1F1D27}" srcOrd="0" destOrd="0" presId="urn:microsoft.com/office/officeart/2018/2/layout/IconCircleList"/>
    <dgm:cxn modelId="{777A0CF3-2079-4242-8568-748B6CA5C80F}" type="presParOf" srcId="{187DD45B-1669-4EFB-A119-4D58FA1F1D27}" destId="{AE0E4FC9-AC49-4238-848D-992A9F74B520}" srcOrd="0" destOrd="0" presId="urn:microsoft.com/office/officeart/2018/2/layout/IconCircleList"/>
    <dgm:cxn modelId="{AD0D8A89-E7A3-44E8-8748-DEF2BD3A07FF}" type="presParOf" srcId="{187DD45B-1669-4EFB-A119-4D58FA1F1D27}" destId="{AF843DE5-51AA-4D07-B392-8B47FEA0EFFE}" srcOrd="1" destOrd="0" presId="urn:microsoft.com/office/officeart/2018/2/layout/IconCircleList"/>
    <dgm:cxn modelId="{D8C527D2-0A1B-4E6B-B82F-3F6F5631687F}" type="presParOf" srcId="{187DD45B-1669-4EFB-A119-4D58FA1F1D27}" destId="{5E44A7BB-3EC6-44B5-864F-0FE6B5E982B1}" srcOrd="2" destOrd="0" presId="urn:microsoft.com/office/officeart/2018/2/layout/IconCircleList"/>
    <dgm:cxn modelId="{4A47C524-51A2-4905-BA07-F18833BF187F}" type="presParOf" srcId="{187DD45B-1669-4EFB-A119-4D58FA1F1D27}" destId="{DEA6FB11-CEF3-4B00-B0B2-8CA269FCF9F7}" srcOrd="3" destOrd="0" presId="urn:microsoft.com/office/officeart/2018/2/layout/IconCircleList"/>
    <dgm:cxn modelId="{A724BF6A-BFFA-4E06-AFDA-D34DAC036329}" type="presParOf" srcId="{113C7DE3-CF21-40F5-974B-266A46F584FD}" destId="{BF7546D1-2352-49D3-8A37-25B0D10BCBA4}" srcOrd="1" destOrd="0" presId="urn:microsoft.com/office/officeart/2018/2/layout/IconCircleList"/>
    <dgm:cxn modelId="{833ED25F-9EBA-496E-BCA6-B8205F8CA2B0}" type="presParOf" srcId="{113C7DE3-CF21-40F5-974B-266A46F584FD}" destId="{0D57843E-5018-4417-A1F5-F78F25DAD93A}" srcOrd="2" destOrd="0" presId="urn:microsoft.com/office/officeart/2018/2/layout/IconCircleList"/>
    <dgm:cxn modelId="{BD87C145-6BEA-4D00-9D03-F85E4A64885B}" type="presParOf" srcId="{0D57843E-5018-4417-A1F5-F78F25DAD93A}" destId="{48FD49B1-1C86-463A-89EF-3577F4134CDA}" srcOrd="0" destOrd="0" presId="urn:microsoft.com/office/officeart/2018/2/layout/IconCircleList"/>
    <dgm:cxn modelId="{D319D160-7D04-413A-8B84-652891FDC40A}" type="presParOf" srcId="{0D57843E-5018-4417-A1F5-F78F25DAD93A}" destId="{CDF0A64C-B36C-46F2-9E08-3FA718311AAC}" srcOrd="1" destOrd="0" presId="urn:microsoft.com/office/officeart/2018/2/layout/IconCircleList"/>
    <dgm:cxn modelId="{DF4514D5-D678-4C6D-AEEB-A67821553D87}" type="presParOf" srcId="{0D57843E-5018-4417-A1F5-F78F25DAD93A}" destId="{537A95AF-88E5-4978-9927-3E6CAED025F0}" srcOrd="2" destOrd="0" presId="urn:microsoft.com/office/officeart/2018/2/layout/IconCircleList"/>
    <dgm:cxn modelId="{FCE3478B-FB31-4BC0-A8B6-994BAE73C1BE}" type="presParOf" srcId="{0D57843E-5018-4417-A1F5-F78F25DAD93A}" destId="{88A62157-2712-48AD-BF4F-FD6552C24FF0}" srcOrd="3" destOrd="0" presId="urn:microsoft.com/office/officeart/2018/2/layout/IconCircleList"/>
    <dgm:cxn modelId="{C4D8EFC3-AC89-4139-AB05-C7A5DF2FC843}" type="presParOf" srcId="{113C7DE3-CF21-40F5-974B-266A46F584FD}" destId="{9503A5D1-E438-43D6-9430-8FF18F4AB112}" srcOrd="3" destOrd="0" presId="urn:microsoft.com/office/officeart/2018/2/layout/IconCircleList"/>
    <dgm:cxn modelId="{C816656E-C499-4AC9-87B1-0610F83CFC69}" type="presParOf" srcId="{113C7DE3-CF21-40F5-974B-266A46F584FD}" destId="{B4943EB2-AC0D-4AA3-BA10-6937C66266F5}" srcOrd="4" destOrd="0" presId="urn:microsoft.com/office/officeart/2018/2/layout/IconCircleList"/>
    <dgm:cxn modelId="{E8DB2FE3-4BE3-4C00-A82B-2B0B3434A48B}" type="presParOf" srcId="{B4943EB2-AC0D-4AA3-BA10-6937C66266F5}" destId="{5FB57C52-7997-4D0B-9D92-AF64D2168E92}" srcOrd="0" destOrd="0" presId="urn:microsoft.com/office/officeart/2018/2/layout/IconCircleList"/>
    <dgm:cxn modelId="{D87D266D-8619-4548-822D-2348BDBB9523}" type="presParOf" srcId="{B4943EB2-AC0D-4AA3-BA10-6937C66266F5}" destId="{4353B63E-9BCE-4C49-A8A4-A38C3B81C047}" srcOrd="1" destOrd="0" presId="urn:microsoft.com/office/officeart/2018/2/layout/IconCircleList"/>
    <dgm:cxn modelId="{8E8A269D-C270-41C3-97F8-BA9E5087C116}" type="presParOf" srcId="{B4943EB2-AC0D-4AA3-BA10-6937C66266F5}" destId="{F5C4AAEE-9DC0-45CE-BC56-F3B59FED5BA6}" srcOrd="2" destOrd="0" presId="urn:microsoft.com/office/officeart/2018/2/layout/IconCircleList"/>
    <dgm:cxn modelId="{EAD3E581-2A49-44B1-9B5C-C95FFC8CD55F}" type="presParOf" srcId="{B4943EB2-AC0D-4AA3-BA10-6937C66266F5}" destId="{F9ABB529-B0CF-4D75-BF8B-BFCB306FA447}" srcOrd="3" destOrd="0" presId="urn:microsoft.com/office/officeart/2018/2/layout/IconCircleList"/>
    <dgm:cxn modelId="{8EE18B92-BAD9-49DF-B1AF-A04058DD1342}" type="presParOf" srcId="{113C7DE3-CF21-40F5-974B-266A46F584FD}" destId="{10EF8D0A-C81B-4B61-BE45-4A0BEE068161}" srcOrd="5" destOrd="0" presId="urn:microsoft.com/office/officeart/2018/2/layout/IconCircleList"/>
    <dgm:cxn modelId="{A86DA07C-6664-4DD0-9E3C-3F674A6FD0DC}" type="presParOf" srcId="{113C7DE3-CF21-40F5-974B-266A46F584FD}" destId="{3C28B5F3-2F3B-48B7-A0AD-491419124D2E}" srcOrd="6" destOrd="0" presId="urn:microsoft.com/office/officeart/2018/2/layout/IconCircleList"/>
    <dgm:cxn modelId="{40F93AD2-FB18-40CE-BFC9-7FD87F24DCD4}" type="presParOf" srcId="{3C28B5F3-2F3B-48B7-A0AD-491419124D2E}" destId="{9DC9D594-B6B6-4DCA-8D6F-185A9DD618BB}" srcOrd="0" destOrd="0" presId="urn:microsoft.com/office/officeart/2018/2/layout/IconCircleList"/>
    <dgm:cxn modelId="{D8AA9ADC-6E15-4A31-AA24-9D4C57D1E876}" type="presParOf" srcId="{3C28B5F3-2F3B-48B7-A0AD-491419124D2E}" destId="{6D36B29F-FFA0-4140-8EB3-5172D79A2B39}" srcOrd="1" destOrd="0" presId="urn:microsoft.com/office/officeart/2018/2/layout/IconCircleList"/>
    <dgm:cxn modelId="{7DE7A603-7223-4F64-9A68-A844635D2D37}" type="presParOf" srcId="{3C28B5F3-2F3B-48B7-A0AD-491419124D2E}" destId="{8CB44580-8C67-4E2E-A210-A7A8407AA85F}" srcOrd="2" destOrd="0" presId="urn:microsoft.com/office/officeart/2018/2/layout/IconCircleList"/>
    <dgm:cxn modelId="{926C7A6F-B209-40D4-93E9-9CB7A42C86B4}" type="presParOf" srcId="{3C28B5F3-2F3B-48B7-A0AD-491419124D2E}" destId="{5396561E-6D47-434F-A2C0-8226F1CC08E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63D49F-FC06-41E3-B312-D903A704773A}">
      <dsp:nvSpPr>
        <dsp:cNvPr id="0" name=""/>
        <dsp:cNvSpPr/>
      </dsp:nvSpPr>
      <dsp:spPr>
        <a:xfrm>
          <a:off x="0" y="296469"/>
          <a:ext cx="10515600" cy="185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Founded in 2003 and initially just a start-up in California, Tesla Inc has managed to become one of the most prestigious technology and energy companies in the world. The company is currently headquartered in Austin, Texas and has over 140,000 global employees. In 2024, the company was able to make approximately 97 billion dollars in revenue. Tesla Inc. specialises in futuristic products and cleantech solutions such as electric vehicles, solar panels, and solar batteries. Tesla aims to change the world and eliminate fossil fuels and other pollutants in the world (Tesla, 2024).</a:t>
          </a:r>
          <a:endParaRPr lang="en-US" sz="1800" kern="1200"/>
        </a:p>
      </dsp:txBody>
      <dsp:txXfrm>
        <a:off x="90470" y="386939"/>
        <a:ext cx="10334660" cy="1672340"/>
      </dsp:txXfrm>
    </dsp:sp>
    <dsp:sp modelId="{C3969378-8DB2-446B-8EB4-81D792A71F90}">
      <dsp:nvSpPr>
        <dsp:cNvPr id="0" name=""/>
        <dsp:cNvSpPr/>
      </dsp:nvSpPr>
      <dsp:spPr>
        <a:xfrm>
          <a:off x="0" y="2201589"/>
          <a:ext cx="10515600" cy="185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Tesla is an extremely innovative company. They are not only helping the world by selling electric vehicles, but also changing the future by promoting sustainable living solutions. This is the vision that Tesla’s founder has. Tesla has also managed to promote economic growth and development at the same time, which is quite responsible (Statista, 2024).</a:t>
          </a:r>
          <a:endParaRPr lang="en-US" sz="1800" kern="1200"/>
        </a:p>
      </dsp:txBody>
      <dsp:txXfrm>
        <a:off x="90470" y="2292059"/>
        <a:ext cx="10334660" cy="1672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9C48E-39C3-4C33-82E5-D6D8A1D09E25}">
      <dsp:nvSpPr>
        <dsp:cNvPr id="0" name=""/>
        <dsp:cNvSpPr/>
      </dsp:nvSpPr>
      <dsp:spPr>
        <a:xfrm>
          <a:off x="3080"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understand Tesla’s environment, one needs to analyse the context using the PESTEL framework.</a:t>
          </a:r>
          <a:endParaRPr lang="en-US" sz="1200" kern="1200"/>
        </a:p>
      </dsp:txBody>
      <dsp:txXfrm>
        <a:off x="3080" y="587032"/>
        <a:ext cx="2444055" cy="1466433"/>
      </dsp:txXfrm>
    </dsp:sp>
    <dsp:sp modelId="{38D88CC0-D594-420B-9CC9-6B306010827A}">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Political:</a:t>
          </a:r>
          <a:r>
            <a:rPr lang="en-GB" sz="1200" kern="1200"/>
            <a:t> Encouraging electric vehicle development and sales in the domestic market is a top priority. However, trade wars, especially the one between the US and China, intrude into Tesla’s business operations (IEA 2024).</a:t>
          </a:r>
          <a:endParaRPr lang="en-US" sz="1200" kern="1200"/>
        </a:p>
      </dsp:txBody>
      <dsp:txXfrm>
        <a:off x="2691541" y="587032"/>
        <a:ext cx="2444055" cy="1466433"/>
      </dsp:txXfrm>
    </dsp:sp>
    <dsp:sp modelId="{36645C42-7FA6-47C4-9B59-A0F7CE2E8A98}">
      <dsp:nvSpPr>
        <dsp:cNvPr id="0" name=""/>
        <dsp:cNvSpPr/>
      </dsp:nvSpPr>
      <dsp:spPr>
        <a:xfrm>
          <a:off x="5380002"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Economic:</a:t>
          </a:r>
          <a:r>
            <a:rPr lang="en-GB" sz="1200" kern="1200"/>
            <a:t> Tesla’s production costs have significantly increased due to high inflation and increases in the prices of lithium and nickel. However, the global increase in petrol prices assists in the sale of electric vehicles (Financial Times 2024).</a:t>
          </a:r>
          <a:endParaRPr lang="en-US" sz="1200" kern="1200"/>
        </a:p>
      </dsp:txBody>
      <dsp:txXfrm>
        <a:off x="5380002" y="587032"/>
        <a:ext cx="2444055" cy="1466433"/>
      </dsp:txXfrm>
    </dsp:sp>
    <dsp:sp modelId="{4DB7CC0E-200D-4279-973C-18D9DA7154F8}">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Social:</a:t>
          </a:r>
          <a:r>
            <a:rPr lang="en-GB" sz="1200" kern="1200"/>
            <a:t> There is a growing concern about the environment and the adoption of sustainable practices. This is where the brand identity of Tesla correlates with the change (Statista, 2024).</a:t>
          </a:r>
          <a:endParaRPr lang="en-US" sz="1200" kern="1200"/>
        </a:p>
      </dsp:txBody>
      <dsp:txXfrm>
        <a:off x="8068463" y="587032"/>
        <a:ext cx="2444055" cy="1466433"/>
      </dsp:txXfrm>
    </dsp:sp>
    <dsp:sp modelId="{DD411434-70EA-4A5C-915C-016FA84690E1}">
      <dsp:nvSpPr>
        <dsp:cNvPr id="0" name=""/>
        <dsp:cNvSpPr/>
      </dsp:nvSpPr>
      <dsp:spPr>
        <a:xfrm>
          <a:off x="3080"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Technological:</a:t>
          </a:r>
          <a:r>
            <a:rPr lang="en-GB" sz="1200" kern="1200"/>
            <a:t> The company is a frontrunner in the ever-changing fields of AI, automation, and battery technologies, and the constant improvements put the company ahead of its rivals (Tesla, 2024).</a:t>
          </a:r>
          <a:endParaRPr lang="en-US" sz="1200" kern="1200"/>
        </a:p>
      </dsp:txBody>
      <dsp:txXfrm>
        <a:off x="3080" y="2297871"/>
        <a:ext cx="2444055" cy="1466433"/>
      </dsp:txXfrm>
    </dsp:sp>
    <dsp:sp modelId="{30F2580A-2000-4D24-A2D8-31AD8CB00F7C}">
      <dsp:nvSpPr>
        <dsp:cNvPr id="0" name=""/>
        <dsp:cNvSpPr/>
      </dsp:nvSpPr>
      <dsp:spPr>
        <a:xfrm>
          <a:off x="2691541"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Environmental:</a:t>
          </a:r>
          <a:r>
            <a:rPr lang="en-GB" sz="1200" kern="1200"/>
            <a:t> Emissions from Tesla's products are positive, and mining and disposing of the batteries is a concern with the use of the products (IEA, 2024).</a:t>
          </a:r>
          <a:endParaRPr lang="en-US" sz="1200" kern="1200"/>
        </a:p>
      </dsp:txBody>
      <dsp:txXfrm>
        <a:off x="2691541" y="2297871"/>
        <a:ext cx="2444055" cy="1466433"/>
      </dsp:txXfrm>
    </dsp:sp>
    <dsp:sp modelId="{17FED0D8-A0B7-4FF4-8CB3-4D2D51E5184F}">
      <dsp:nvSpPr>
        <dsp:cNvPr id="0" name=""/>
        <dsp:cNvSpPr/>
      </dsp:nvSpPr>
      <dsp:spPr>
        <a:xfrm>
          <a:off x="538000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Legal:</a:t>
          </a:r>
          <a:r>
            <a:rPr lang="en-GB" sz="1200" kern="1200"/>
            <a:t> There is a region that is the territory of the more chromosomes and weaker region of data. In these areas, the Tesla autonomous driving feature is delayed more than in other parts of the world (Financial Times, 2024).</a:t>
          </a:r>
          <a:endParaRPr lang="en-US" sz="1200" kern="1200"/>
        </a:p>
      </dsp:txBody>
      <dsp:txXfrm>
        <a:off x="5380002" y="2297871"/>
        <a:ext cx="2444055" cy="1466433"/>
      </dsp:txXfrm>
    </dsp:sp>
    <dsp:sp modelId="{D3BAB567-60E9-48D4-9058-E94F870214F0}">
      <dsp:nvSpPr>
        <dsp:cNvPr id="0" name=""/>
        <dsp:cNvSpPr/>
      </dsp:nvSpPr>
      <dsp:spPr>
        <a:xfrm>
          <a:off x="8068463"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Together, Tesla is underpinned from the world to pursue sustainable practices, which allows them to be adaptable to political and environmental considerations.</a:t>
          </a:r>
          <a:endParaRPr lang="en-US" sz="1200" kern="1200"/>
        </a:p>
      </dsp:txBody>
      <dsp:txXfrm>
        <a:off x="806846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FAA95-4F95-4449-BAA2-E7790CAB0EE0}">
      <dsp:nvSpPr>
        <dsp:cNvPr id="0" name=""/>
        <dsp:cNvSpPr/>
      </dsp:nvSpPr>
      <dsp:spPr>
        <a:xfrm>
          <a:off x="0" y="531"/>
          <a:ext cx="1051560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A1BFD2A-64B9-4C82-A1AF-34756FA94EB9}">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company at hand has the unique position of being both a vehicle manufacturer and a technology innovator, which has allowed it to excel over its competitors, as noted by its relative market dominance.</a:t>
          </a:r>
          <a:endParaRPr lang="en-US" sz="1500" kern="1200"/>
        </a:p>
      </dsp:txBody>
      <dsp:txXfrm>
        <a:off x="0" y="531"/>
        <a:ext cx="10515600" cy="621467"/>
      </dsp:txXfrm>
    </dsp:sp>
    <dsp:sp modelId="{20C3D3BD-9316-42FF-A24D-048E6081C1DE}">
      <dsp:nvSpPr>
        <dsp:cNvPr id="0" name=""/>
        <dsp:cNvSpPr/>
      </dsp:nvSpPr>
      <dsp:spPr>
        <a:xfrm>
          <a:off x="0" y="621999"/>
          <a:ext cx="10515600" cy="0"/>
        </a:xfrm>
        <a:prstGeom prst="line">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w="12700" cap="flat" cmpd="sng" algn="ctr">
          <a:solidFill>
            <a:schemeClr val="accent5">
              <a:hueOff val="-2025358"/>
              <a:satOff val="-138"/>
              <a:lumOff val="32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9A570A4-F026-41B0-805F-AE61F1400ACA}">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Technological Leadership:</a:t>
          </a:r>
          <a:r>
            <a:rPr lang="en-GB" sz="1500" kern="1200"/>
            <a:t> The company operates electric powertrains, batteries, and autopilot systems which are unrivalled by any of its competitors (IEA, 2024).</a:t>
          </a:r>
          <a:endParaRPr lang="en-US" sz="1500" kern="1200"/>
        </a:p>
      </dsp:txBody>
      <dsp:txXfrm>
        <a:off x="0" y="621999"/>
        <a:ext cx="10515600" cy="621467"/>
      </dsp:txXfrm>
    </dsp:sp>
    <dsp:sp modelId="{1373B5E2-798F-4B21-8677-9712082A4BDF}">
      <dsp:nvSpPr>
        <dsp:cNvPr id="0" name=""/>
        <dsp:cNvSpPr/>
      </dsp:nvSpPr>
      <dsp:spPr>
        <a:xfrm>
          <a:off x="0" y="1243467"/>
          <a:ext cx="10515600" cy="0"/>
        </a:xfrm>
        <a:prstGeom prst="line">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w="12700" cap="flat" cmpd="sng" algn="ctr">
          <a:solidFill>
            <a:schemeClr val="accent5">
              <a:hueOff val="-4050717"/>
              <a:satOff val="-275"/>
              <a:lumOff val="65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4A24FDB-2D43-427D-A8CD-33B56064003F}">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Strong Brand Reputation:</a:t>
          </a:r>
          <a:r>
            <a:rPr lang="en-GB" sz="1500" kern="1200"/>
            <a:t> The company has earned the ability to cultivate and maintain a global customer base and customer loyalty due to its position as a leader in innovation as well as its eco-friendly initiatives (Statista, 2024).</a:t>
          </a:r>
          <a:endParaRPr lang="en-US" sz="1500" kern="1200"/>
        </a:p>
      </dsp:txBody>
      <dsp:txXfrm>
        <a:off x="0" y="1243467"/>
        <a:ext cx="10515600" cy="621467"/>
      </dsp:txXfrm>
    </dsp:sp>
    <dsp:sp modelId="{95363161-7747-44D5-B55F-B18D3D0BDB17}">
      <dsp:nvSpPr>
        <dsp:cNvPr id="0" name=""/>
        <dsp:cNvSpPr/>
      </dsp:nvSpPr>
      <dsp:spPr>
        <a:xfrm>
          <a:off x="0" y="1864935"/>
          <a:ext cx="10515600" cy="0"/>
        </a:xfrm>
        <a:prstGeom prst="line">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6D3C0A0-3D78-4B81-909D-98478AD973CA}">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Vertical Integration:</a:t>
          </a:r>
          <a:r>
            <a:rPr lang="en-GB" sz="1500" kern="1200"/>
            <a:t> The ability to self-supply parts and software enables the company to eliminate the system boundaries and delays imposed by suppliers which positively impacts retention of quality (Financial Times, 2024).</a:t>
          </a:r>
          <a:endParaRPr lang="en-US" sz="1500" kern="1200"/>
        </a:p>
      </dsp:txBody>
      <dsp:txXfrm>
        <a:off x="0" y="1864935"/>
        <a:ext cx="10515600" cy="621467"/>
      </dsp:txXfrm>
    </dsp:sp>
    <dsp:sp modelId="{34A8FAEE-EEC2-4B71-9092-DD3A3A562D54}">
      <dsp:nvSpPr>
        <dsp:cNvPr id="0" name=""/>
        <dsp:cNvSpPr/>
      </dsp:nvSpPr>
      <dsp:spPr>
        <a:xfrm>
          <a:off x="0" y="2486402"/>
          <a:ext cx="10515600" cy="0"/>
        </a:xfrm>
        <a:prstGeom prst="line">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w="12700" cap="flat" cmpd="sng" algn="ctr">
          <a:solidFill>
            <a:schemeClr val="accent5">
              <a:hueOff val="-8101434"/>
              <a:satOff val="-551"/>
              <a:lumOff val="130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59429BB-FA6D-457A-980B-8B8D00142F00}">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Customer Convenience:</a:t>
          </a:r>
          <a:r>
            <a:rPr lang="en-GB" sz="1500" kern="1200"/>
            <a:t> The company has established a reputation of being dependable and stress-free due to the Supercharger network.</a:t>
          </a:r>
          <a:endParaRPr lang="en-US" sz="1500" kern="1200"/>
        </a:p>
      </dsp:txBody>
      <dsp:txXfrm>
        <a:off x="0" y="2486402"/>
        <a:ext cx="10515600" cy="621467"/>
      </dsp:txXfrm>
    </dsp:sp>
    <dsp:sp modelId="{E8744DEB-DFB7-44ED-B346-DBEE266A662E}">
      <dsp:nvSpPr>
        <dsp:cNvPr id="0" name=""/>
        <dsp:cNvSpPr/>
      </dsp:nvSpPr>
      <dsp:spPr>
        <a:xfrm>
          <a:off x="0" y="3107870"/>
          <a:ext cx="10515600" cy="0"/>
        </a:xfrm>
        <a:prstGeom prst="line">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w="12700" cap="flat" cmpd="sng" algn="ctr">
          <a:solidFill>
            <a:schemeClr val="accent5">
              <a:hueOff val="-10126791"/>
              <a:satOff val="-688"/>
              <a:lumOff val="163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2CBD16C-BAAF-44C1-A4B9-8E540F489459}">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First-Mover Advantage:</a:t>
          </a:r>
          <a:r>
            <a:rPr lang="en-GB" sz="1500" kern="1200"/>
            <a:t> The company is one of the earliest dominant players in the market which has allowed it to earn the reputation of a trendsetter, as it moves in the direction of innovation rather than imitating the market (Kotler and Keller, 2022).</a:t>
          </a:r>
          <a:endParaRPr lang="en-US" sz="1500" kern="1200"/>
        </a:p>
      </dsp:txBody>
      <dsp:txXfrm>
        <a:off x="0" y="3107870"/>
        <a:ext cx="10515600" cy="621467"/>
      </dsp:txXfrm>
    </dsp:sp>
    <dsp:sp modelId="{F7C61F9D-29D0-4980-9C79-D5E703D08646}">
      <dsp:nvSpPr>
        <dsp:cNvPr id="0" name=""/>
        <dsp:cNvSpPr/>
      </dsp:nvSpPr>
      <dsp:spPr>
        <a:xfrm>
          <a:off x="0" y="3729338"/>
          <a:ext cx="10515600"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A575DAF-C2E7-4716-BA81-849D88957DE4}">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It has been outlined above why the company has been able to maintain its position and dominance as a leader in sustainable transport.</a:t>
          </a:r>
          <a:endParaRPr lang="en-US" sz="1500" kern="1200"/>
        </a:p>
      </dsp:txBody>
      <dsp:txXfrm>
        <a:off x="0" y="3729338"/>
        <a:ext cx="10515600" cy="621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F2FCB-41CF-4A52-B14B-FB3C85AF8A08}">
      <dsp:nvSpPr>
        <dsp:cNvPr id="0" name=""/>
        <dsp:cNvSpPr/>
      </dsp:nvSpPr>
      <dsp:spPr>
        <a:xfrm>
          <a:off x="2053" y="61052"/>
          <a:ext cx="4379788" cy="422923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Ever since Obama publicly proclaimed his company’s goal to create the market of electric vehicles in Central Asia, it has been known that head-to-head competition lies with the Split of America and the Tesla factories in Europe. Companies BYD, Mercedes, and Volkswagen are concurrently referenced in Statista (2024). The global economic turmoil and stagnation has led to an increase in the price of most basic needs, which is evident in the rising cost of batteries, as many parts are fiercely protected and now in rampant demand (International, 2024). </a:t>
          </a:r>
          <a:endParaRPr lang="en-US" sz="1800" kern="1200"/>
        </a:p>
      </dsp:txBody>
      <dsp:txXfrm>
        <a:off x="125923" y="184922"/>
        <a:ext cx="4132048" cy="3981493"/>
      </dsp:txXfrm>
    </dsp:sp>
    <dsp:sp modelId="{CD13388B-3DC4-482C-B7CC-03BE3BA68922}">
      <dsp:nvSpPr>
        <dsp:cNvPr id="0" name=""/>
        <dsp:cNvSpPr/>
      </dsp:nvSpPr>
      <dsp:spPr>
        <a:xfrm>
          <a:off x="4819821" y="1632575"/>
          <a:ext cx="928515" cy="10861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849812"/>
        <a:ext cx="649961" cy="651713"/>
      </dsp:txXfrm>
    </dsp:sp>
    <dsp:sp modelId="{A0FD58B7-FB8B-47A4-BAF9-5F3FAFB1EFF5}">
      <dsp:nvSpPr>
        <dsp:cNvPr id="0" name=""/>
        <dsp:cNvSpPr/>
      </dsp:nvSpPr>
      <dsp:spPr>
        <a:xfrm>
          <a:off x="6133757" y="61052"/>
          <a:ext cx="4379788" cy="4229233"/>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fluctuation of interest rates is likely to further impede the purchase of expensive vehicles (Kotler and Keller, 2022). Self-driving Tesla vehicles are surrounded by complicated and strict self-driving and data protection information systems, which similarly pose a barrier to the innovation that is sought. Tesla is working to the fullest with company K in the hope of enabling more functionality within these complex systems. The conclusion that can be drawn is that Tesla needs to be more vigorous and diversified to be less vulnerable.</a:t>
          </a:r>
          <a:endParaRPr lang="en-US" sz="1800" kern="1200"/>
        </a:p>
      </dsp:txBody>
      <dsp:txXfrm>
        <a:off x="6257627" y="184922"/>
        <a:ext cx="4132048" cy="39814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F66E56-D4B5-42DF-B05A-33E40640242B}">
      <dsp:nvSpPr>
        <dsp:cNvPr id="0" name=""/>
        <dsp:cNvSpPr/>
      </dsp:nvSpPr>
      <dsp:spPr>
        <a:xfrm>
          <a:off x="0" y="468368"/>
          <a:ext cx="10515600" cy="1099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Alongside the socio-cultural parameters, Tesla is also vulnerable to the political and economic factors of the regions where it operates. As in the US and Germany, which offer government subsidies to encourage the use of electric vehicles, thus increasing demand (IEA, 2024). </a:t>
          </a:r>
          <a:endParaRPr lang="en-US" sz="2000" kern="1200"/>
        </a:p>
      </dsp:txBody>
      <dsp:txXfrm>
        <a:off x="53688" y="522056"/>
        <a:ext cx="10408224" cy="992424"/>
      </dsp:txXfrm>
    </dsp:sp>
    <dsp:sp modelId="{12F8C0D3-334C-4641-8769-797A1D34A3CD}">
      <dsp:nvSpPr>
        <dsp:cNvPr id="0" name=""/>
        <dsp:cNvSpPr/>
      </dsp:nvSpPr>
      <dsp:spPr>
        <a:xfrm>
          <a:off x="0" y="1625769"/>
          <a:ext cx="10515600" cy="1099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However, trade tariffs and global inflation have not made the world easy in managing costs (Financial Times, 2024). Simultaneously, a rise in Tesla's stock price is caused by the increasing price of fuel and a growing concern towards the climate (Statista, 2024). </a:t>
          </a:r>
          <a:endParaRPr lang="en-US" sz="2000" kern="1200"/>
        </a:p>
      </dsp:txBody>
      <dsp:txXfrm>
        <a:off x="53688" y="1679457"/>
        <a:ext cx="10408224" cy="992424"/>
      </dsp:txXfrm>
    </dsp:sp>
    <dsp:sp modelId="{A9BBBA6D-35BC-48B7-B839-2571345EDE9C}">
      <dsp:nvSpPr>
        <dsp:cNvPr id="0" name=""/>
        <dsp:cNvSpPr/>
      </dsp:nvSpPr>
      <dsp:spPr>
        <a:xfrm>
          <a:off x="0" y="2783169"/>
          <a:ext cx="10515600" cy="10998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Tesla is also able to protect itself from the uncalled-for shocks of the Western-dated economies due to its expanded developed position in the underdeveloped and emerging economies.</a:t>
          </a:r>
          <a:endParaRPr lang="en-US" sz="2000" kern="1200"/>
        </a:p>
      </dsp:txBody>
      <dsp:txXfrm>
        <a:off x="53688" y="2836857"/>
        <a:ext cx="10408224" cy="9924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00287-F920-46AD-9318-DEFD04E87780}">
      <dsp:nvSpPr>
        <dsp:cNvPr id="0" name=""/>
        <dsp:cNvSpPr/>
      </dsp:nvSpPr>
      <dsp:spPr>
        <a:xfrm>
          <a:off x="0" y="112954"/>
          <a:ext cx="10515600" cy="13386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Attitudes towards technology and the automobile world are changing. Most people are yearning for vehicles that are able to fully integrate and are fuel efficient, as well as having the multi-functional aspect. </a:t>
          </a:r>
          <a:endParaRPr lang="en-US" sz="1900" kern="1200"/>
        </a:p>
      </dsp:txBody>
      <dsp:txXfrm>
        <a:off x="65348" y="178302"/>
        <a:ext cx="10384904" cy="1207966"/>
      </dsp:txXfrm>
    </dsp:sp>
    <dsp:sp modelId="{9B730EB7-248A-4E49-A243-6DBF7091295D}">
      <dsp:nvSpPr>
        <dsp:cNvPr id="0" name=""/>
        <dsp:cNvSpPr/>
      </dsp:nvSpPr>
      <dsp:spPr>
        <a:xfrm>
          <a:off x="0" y="1506337"/>
          <a:ext cx="10515600" cy="1338662"/>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To Tesla, the desire to be and sustain innovation aligned with the desire to protect the environment is a social movement aimed at the public (Tesla, 2024). In terms of advancement in technology, the company has set a display in the use of artificial intelligence, autonomous systems, and the relentless enhancing of the software which serves all the needs of the industry (IEA, 2024). </a:t>
          </a:r>
          <a:endParaRPr lang="en-US" sz="1900" kern="1200"/>
        </a:p>
      </dsp:txBody>
      <dsp:txXfrm>
        <a:off x="65348" y="1571685"/>
        <a:ext cx="10384904" cy="1207966"/>
      </dsp:txXfrm>
    </dsp:sp>
    <dsp:sp modelId="{7460DCBD-DAA8-431C-A706-CB0C15A9C668}">
      <dsp:nvSpPr>
        <dsp:cNvPr id="0" name=""/>
        <dsp:cNvSpPr/>
      </dsp:nvSpPr>
      <dsp:spPr>
        <a:xfrm>
          <a:off x="0" y="2899720"/>
          <a:ext cx="10515600" cy="1338662"/>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Also, the company has made the feeling towards its cars more than just cars but a world of intelligence for those who are versed in technology. Thus, the promotion of the vehicles appears to be technology events (Financial Times, 2024).</a:t>
          </a:r>
          <a:endParaRPr lang="en-US" sz="1900" kern="1200"/>
        </a:p>
      </dsp:txBody>
      <dsp:txXfrm>
        <a:off x="65348" y="2965068"/>
        <a:ext cx="10384904" cy="12079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82707-63F8-4B5D-8179-C59BDE74A00C}">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1D7F57-DFCA-40B5-97D1-23BB925F69DB}">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0F6322-7DE1-4806-BB75-7E69E1421039}">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Globalisation, or the world becoming more interconnected, certainly has had an impact on the history of Tesla. The company has factories in the U.S., Germany, and China which has improved their operational effectiveness as well as their proximity to clients (Tesla, 2024). </a:t>
          </a:r>
          <a:endParaRPr lang="en-US" sz="1700" kern="1200"/>
        </a:p>
      </dsp:txBody>
      <dsp:txXfrm>
        <a:off x="1437631" y="531"/>
        <a:ext cx="9077968" cy="1244702"/>
      </dsp:txXfrm>
    </dsp:sp>
    <dsp:sp modelId="{9E393EA7-B5EA-4A62-80B8-63FB85E878EC}">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6B6445-C7AB-4B58-A2E6-30BF139F8026}">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1CABC1-0B96-409C-B1AB-70A296548FCC}">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Working with local suppliers also aids in cost reduction and energises the local economies (FT, 2024). On the other hand, Tesla’s global activities leave the company open to global prospective issues such as trade wars and currency fluctuations, along with other geopolitical complications (IEA, 2024).</a:t>
          </a:r>
          <a:endParaRPr lang="en-US" sz="1700" kern="1200"/>
        </a:p>
      </dsp:txBody>
      <dsp:txXfrm>
        <a:off x="1437631" y="1556410"/>
        <a:ext cx="9077968" cy="1244702"/>
      </dsp:txXfrm>
    </dsp:sp>
    <dsp:sp modelId="{FCF23E13-8A22-4C19-B1E5-DB0B3E0A618E}">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4410A8-6A05-4005-8D19-E9B773207110}">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D9D1B2-6C38-4C4A-AAC3-089C9257EF1C}">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Even so, globalisation continues to offer Tesla an advantageous foundation on which to grow, develop, and compete globally.</a:t>
          </a:r>
          <a:endParaRPr lang="en-US" sz="1700" kern="1200"/>
        </a:p>
      </dsp:txBody>
      <dsp:txXfrm>
        <a:off x="1437631" y="3112289"/>
        <a:ext cx="9077968" cy="12447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FC93A-7159-434B-8F7F-E838B102E3BA}">
      <dsp:nvSpPr>
        <dsp:cNvPr id="0" name=""/>
        <dsp:cNvSpPr/>
      </dsp:nvSpPr>
      <dsp:spPr>
        <a:xfrm>
          <a:off x="82613" y="1727046"/>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021FF-4171-4D35-8D02-FC525A7D7919}">
      <dsp:nvSpPr>
        <dsp:cNvPr id="0" name=""/>
        <dsp:cNvSpPr/>
      </dsp:nvSpPr>
      <dsp:spPr>
        <a:xfrm>
          <a:off x="271034" y="1915467"/>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0DEB88-1051-44F0-84BD-158E23426738}">
      <dsp:nvSpPr>
        <dsp:cNvPr id="0" name=""/>
        <dsp:cNvSpPr/>
      </dsp:nvSpPr>
      <dsp:spPr>
        <a:xfrm>
          <a:off x="1172126"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Tesla, in its endeavour to excel in innovation, has designed batteries with cutting-edge technologies and fully autonomous driving software (Tesla, 2024). </a:t>
          </a:r>
          <a:endParaRPr lang="en-US" sz="1100" kern="1200"/>
        </a:p>
      </dsp:txBody>
      <dsp:txXfrm>
        <a:off x="1172126" y="1727046"/>
        <a:ext cx="2114937" cy="897246"/>
      </dsp:txXfrm>
    </dsp:sp>
    <dsp:sp modelId="{221248B2-2897-4A15-920C-69100E10C8CB}">
      <dsp:nvSpPr>
        <dsp:cNvPr id="0" name=""/>
        <dsp:cNvSpPr/>
      </dsp:nvSpPr>
      <dsp:spPr>
        <a:xfrm>
          <a:off x="3655575" y="1727046"/>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C1CF0D-788C-42FC-B44C-C15B1DACFEAB}">
      <dsp:nvSpPr>
        <dsp:cNvPr id="0" name=""/>
        <dsp:cNvSpPr/>
      </dsp:nvSpPr>
      <dsp:spPr>
        <a:xfrm>
          <a:off x="3843996" y="1915467"/>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EEAB5B-8A2A-42B5-A479-35B1FACD5637}">
      <dsp:nvSpPr>
        <dsp:cNvPr id="0" name=""/>
        <dsp:cNvSpPr/>
      </dsp:nvSpPr>
      <dsp:spPr>
        <a:xfrm>
          <a:off x="4745088"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 deep understanding of strategy is also apparent in the design of the Cybertruck and Model Y, as well as in future planned models, such as the Tesla Semi (Financial Times, 2024). The vision of Tesla fully integrates with what has seen the development of solar panels and batteries to household energy systems (IEA, 2024). </a:t>
          </a:r>
          <a:endParaRPr lang="en-US" sz="1100" kern="1200"/>
        </a:p>
      </dsp:txBody>
      <dsp:txXfrm>
        <a:off x="4745088" y="1727046"/>
        <a:ext cx="2114937" cy="897246"/>
      </dsp:txXfrm>
    </dsp:sp>
    <dsp:sp modelId="{816C54DB-8A76-4EDF-9862-68ED1F432ACA}">
      <dsp:nvSpPr>
        <dsp:cNvPr id="0" name=""/>
        <dsp:cNvSpPr/>
      </dsp:nvSpPr>
      <dsp:spPr>
        <a:xfrm>
          <a:off x="7228536" y="1727046"/>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F53EFB-22B7-4D1E-AA3D-B8F6BC8CA5E4}">
      <dsp:nvSpPr>
        <dsp:cNvPr id="0" name=""/>
        <dsp:cNvSpPr/>
      </dsp:nvSpPr>
      <dsp:spPr>
        <a:xfrm>
          <a:off x="7416958" y="1915467"/>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C7CB9C-15D3-4876-96C2-EE1C04E5FD8F}">
      <dsp:nvSpPr>
        <dsp:cNvPr id="0" name=""/>
        <dsp:cNvSpPr/>
      </dsp:nvSpPr>
      <dsp:spPr>
        <a:xfrm>
          <a:off x="8318049"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strength that has placed Tesla in its current position is the purpose of the technology that is invested in – to clean and smarter technologies for everyday living (Kotler and Keller, 2022).</a:t>
          </a:r>
          <a:endParaRPr lang="en-US" sz="1100" kern="1200"/>
        </a:p>
      </dsp:txBody>
      <dsp:txXfrm>
        <a:off x="8318049" y="1727046"/>
        <a:ext cx="2114937" cy="8972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7D194-01EC-4494-91CE-B83F0FE8D1DC}">
      <dsp:nvSpPr>
        <dsp:cNvPr id="0" name=""/>
        <dsp:cNvSpPr/>
      </dsp:nvSpPr>
      <dsp:spPr>
        <a:xfrm>
          <a:off x="205509" y="16114"/>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6DDF87-D0E2-4DA8-B8DF-C1E40990FD92}">
      <dsp:nvSpPr>
        <dsp:cNvPr id="0" name=""/>
        <dsp:cNvSpPr/>
      </dsp:nvSpPr>
      <dsp:spPr>
        <a:xfrm>
          <a:off x="396960" y="207566"/>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A6FCAB-CEC9-4114-88F5-256A66F96936}">
      <dsp:nvSpPr>
        <dsp:cNvPr id="0" name=""/>
        <dsp:cNvSpPr/>
      </dsp:nvSpPr>
      <dsp:spPr>
        <a:xfrm>
          <a:off x="1312541"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In order to maintain its leading position, it is strategic for Tesla to:</a:t>
          </a:r>
          <a:endParaRPr lang="en-US" sz="1100" kern="1200"/>
        </a:p>
      </dsp:txBody>
      <dsp:txXfrm>
        <a:off x="1312541" y="16114"/>
        <a:ext cx="2148945" cy="911674"/>
      </dsp:txXfrm>
    </dsp:sp>
    <dsp:sp modelId="{422685F7-FC0C-4B4A-8F4B-7E72DF99FB13}">
      <dsp:nvSpPr>
        <dsp:cNvPr id="0" name=""/>
        <dsp:cNvSpPr/>
      </dsp:nvSpPr>
      <dsp:spPr>
        <a:xfrm>
          <a:off x="3835925" y="16114"/>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0FEEF-3387-45D2-98C9-9C4876920585}">
      <dsp:nvSpPr>
        <dsp:cNvPr id="0" name=""/>
        <dsp:cNvSpPr/>
      </dsp:nvSpPr>
      <dsp:spPr>
        <a:xfrm>
          <a:off x="4027376" y="207566"/>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EF3DEB-B614-4E93-ACA2-1BFA2757129B}">
      <dsp:nvSpPr>
        <dsp:cNvPr id="0" name=""/>
        <dsp:cNvSpPr/>
      </dsp:nvSpPr>
      <dsp:spPr>
        <a:xfrm>
          <a:off x="4942957"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Broaden the market and target new segments with lower priced vehicles (Statista, 2024).</a:t>
          </a:r>
          <a:endParaRPr lang="en-US" sz="1100" kern="1200"/>
        </a:p>
      </dsp:txBody>
      <dsp:txXfrm>
        <a:off x="4942957" y="16114"/>
        <a:ext cx="2148945" cy="911674"/>
      </dsp:txXfrm>
    </dsp:sp>
    <dsp:sp modelId="{F92AB527-7EA2-49F4-9BD8-C10A154DF92A}">
      <dsp:nvSpPr>
        <dsp:cNvPr id="0" name=""/>
        <dsp:cNvSpPr/>
      </dsp:nvSpPr>
      <dsp:spPr>
        <a:xfrm>
          <a:off x="7466341" y="16114"/>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D0F27-67F3-4CDE-89AC-62E7EE7EE2A5}">
      <dsp:nvSpPr>
        <dsp:cNvPr id="0" name=""/>
        <dsp:cNvSpPr/>
      </dsp:nvSpPr>
      <dsp:spPr>
        <a:xfrm>
          <a:off x="7657792" y="207566"/>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85418E-DB51-4FFC-AA0F-AB28A3CB537F}">
      <dsp:nvSpPr>
        <dsp:cNvPr id="0" name=""/>
        <dsp:cNvSpPr/>
      </dsp:nvSpPr>
      <dsp:spPr>
        <a:xfrm>
          <a:off x="8573374" y="1611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Increase local production facilities for major selling countries to relieve pressure from the global supply chain (IEA, 2024).</a:t>
          </a:r>
          <a:endParaRPr lang="en-US" sz="1100" kern="1200"/>
        </a:p>
      </dsp:txBody>
      <dsp:txXfrm>
        <a:off x="8573374" y="16114"/>
        <a:ext cx="2148945" cy="911674"/>
      </dsp:txXfrm>
    </dsp:sp>
    <dsp:sp modelId="{DD4F3673-1D07-4B4A-9161-389BEA443870}">
      <dsp:nvSpPr>
        <dsp:cNvPr id="0" name=""/>
        <dsp:cNvSpPr/>
      </dsp:nvSpPr>
      <dsp:spPr>
        <a:xfrm>
          <a:off x="205509" y="1640565"/>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46CB5F-532C-4F0C-9F19-C89399A07243}">
      <dsp:nvSpPr>
        <dsp:cNvPr id="0" name=""/>
        <dsp:cNvSpPr/>
      </dsp:nvSpPr>
      <dsp:spPr>
        <a:xfrm>
          <a:off x="396960" y="1832017"/>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CEAA69-59C3-442C-87AC-03668218D22F}">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Enhance the service in emerging markets to improve post-sales customer relations (Financial Times, 2024).</a:t>
          </a:r>
          <a:endParaRPr lang="en-US" sz="1100" kern="1200"/>
        </a:p>
      </dsp:txBody>
      <dsp:txXfrm>
        <a:off x="1312541" y="1640565"/>
        <a:ext cx="2148945" cy="911674"/>
      </dsp:txXfrm>
    </dsp:sp>
    <dsp:sp modelId="{958745D3-9ECE-47D6-9157-C7F1462C4C18}">
      <dsp:nvSpPr>
        <dsp:cNvPr id="0" name=""/>
        <dsp:cNvSpPr/>
      </dsp:nvSpPr>
      <dsp:spPr>
        <a:xfrm>
          <a:off x="3835925" y="1640565"/>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7525DA-3288-4471-9466-46F3418DD2C7}">
      <dsp:nvSpPr>
        <dsp:cNvPr id="0" name=""/>
        <dsp:cNvSpPr/>
      </dsp:nvSpPr>
      <dsp:spPr>
        <a:xfrm>
          <a:off x="4027376" y="1832017"/>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A3F009-1B35-4646-A337-9AE5BA5C15FD}">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Enhance investment in primary and secondary processing of batteries and materials from truly clean sources (Tesla, 2024).</a:t>
          </a:r>
          <a:endParaRPr lang="en-US" sz="1100" kern="1200"/>
        </a:p>
      </dsp:txBody>
      <dsp:txXfrm>
        <a:off x="4942957" y="1640565"/>
        <a:ext cx="2148945" cy="911674"/>
      </dsp:txXfrm>
    </dsp:sp>
    <dsp:sp modelId="{529A264E-8234-41B4-94B6-AF025A15C05A}">
      <dsp:nvSpPr>
        <dsp:cNvPr id="0" name=""/>
        <dsp:cNvSpPr/>
      </dsp:nvSpPr>
      <dsp:spPr>
        <a:xfrm>
          <a:off x="7466341"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6C49C9-427C-4319-82A0-22CB307CE7BB}">
      <dsp:nvSpPr>
        <dsp:cNvPr id="0" name=""/>
        <dsp:cNvSpPr/>
      </dsp:nvSpPr>
      <dsp:spPr>
        <a:xfrm>
          <a:off x="7657792" y="1832017"/>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C9A829-B394-4EE7-A66A-1ED96C33A284}">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Increase the level of leadership, isolating it from over-encompassing central leadership (Kotler and Keller, 2022).</a:t>
          </a:r>
          <a:endParaRPr lang="en-US" sz="1100" kern="1200"/>
        </a:p>
      </dsp:txBody>
      <dsp:txXfrm>
        <a:off x="8573374" y="1640565"/>
        <a:ext cx="2148945" cy="911674"/>
      </dsp:txXfrm>
    </dsp:sp>
    <dsp:sp modelId="{AC84F022-8498-4DD2-B09F-96FFA5820CE4}">
      <dsp:nvSpPr>
        <dsp:cNvPr id="0" name=""/>
        <dsp:cNvSpPr/>
      </dsp:nvSpPr>
      <dsp:spPr>
        <a:xfrm>
          <a:off x="205509" y="3265016"/>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DB865-FD2F-4F77-9882-D44614ADC878}">
      <dsp:nvSpPr>
        <dsp:cNvPr id="0" name=""/>
        <dsp:cNvSpPr/>
      </dsp:nvSpPr>
      <dsp:spPr>
        <a:xfrm>
          <a:off x="396960" y="3456467"/>
          <a:ext cx="528770" cy="52877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E0599-6282-4A8E-AC90-2DE7BE1B0A27}">
      <dsp:nvSpPr>
        <dsp:cNvPr id="0" name=""/>
        <dsp:cNvSpPr/>
      </dsp:nvSpPr>
      <dsp:spPr>
        <a:xfrm>
          <a:off x="1312541" y="3265016"/>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Tesla is capable of defending its position as a frontline innovator in innovation and sustainability with the implementation of the strategy that has been highlighted.</a:t>
          </a:r>
          <a:endParaRPr lang="en-US" sz="1100" kern="1200"/>
        </a:p>
      </dsp:txBody>
      <dsp:txXfrm>
        <a:off x="1312541" y="3265016"/>
        <a:ext cx="2148945" cy="9116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E4FC9-AC49-4238-848D-992A9F74B520}">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843DE5-51AA-4D07-B392-8B47FEA0EFFE}">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A6FB11-CEF3-4B00-B0B2-8CA269FCF9F7}">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Tesla’s business model stretches the boundaries of what car companies do. It moves beyond the scope of transportation to concentrate on the advancement of technology and energy (Tesla, 2024). </a:t>
          </a:r>
          <a:endParaRPr lang="en-US" sz="1500" kern="1200"/>
        </a:p>
      </dsp:txBody>
      <dsp:txXfrm>
        <a:off x="1948202" y="368029"/>
        <a:ext cx="3233964" cy="1371985"/>
      </dsp:txXfrm>
    </dsp:sp>
    <dsp:sp modelId="{48FD49B1-1C86-463A-89EF-3577F4134CDA}">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0A64C-B36C-46F2-9E08-3FA718311AAC}">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A62157-2712-48AD-BF4F-FD6552C24FF0}">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The company’s zeal for innovation, design, and environmental consideration has transformed how the world thinks of mobility (IEA, 2024). </a:t>
          </a:r>
          <a:endParaRPr lang="en-US" sz="1500" kern="1200"/>
        </a:p>
      </dsp:txBody>
      <dsp:txXfrm>
        <a:off x="7411643" y="368029"/>
        <a:ext cx="3233964" cy="1371985"/>
      </dsp:txXfrm>
    </dsp:sp>
    <dsp:sp modelId="{5FB57C52-7997-4D0B-9D92-AF64D2168E92}">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53B63E-9BCE-4C49-A8A4-A38C3B81C047}">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ABB529-B0CF-4D75-BF8B-BFCB306FA447}">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The company will continue to face the challenges of high costs, competition, and the complexity of regulations. However, what puts Tesla ahead of the competition is its creative and forward-looking culture (Financial Times, 2024). </a:t>
          </a:r>
          <a:endParaRPr lang="en-US" sz="1500" kern="1200"/>
        </a:p>
      </dsp:txBody>
      <dsp:txXfrm>
        <a:off x="1948202" y="2452790"/>
        <a:ext cx="3233964" cy="1371985"/>
      </dsp:txXfrm>
    </dsp:sp>
    <dsp:sp modelId="{9DC9D594-B6B6-4DCA-8D6F-185A9DD618BB}">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36B29F-FFA0-4140-8EB3-5172D79A2B39}">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96561E-6D47-434F-A2C0-8226F1CC08ED}">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The company has the ability to remain a driving force toward responsible sustainable living across the world (Kotler and Keller, 2022).</a:t>
          </a:r>
          <a:endParaRPr lang="en-US" sz="1500" kern="1200"/>
        </a:p>
      </dsp:txBody>
      <dsp:txXfrm>
        <a:off x="7411643" y="2452790"/>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E8028-D942-E780-88DC-B079993DA4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C91092E-52D4-7CCC-CECF-BDEA6B4C8E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0BE8AEE-78CA-A83D-C41F-8D380B2D290B}"/>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5" name="Footer Placeholder 4">
            <a:extLst>
              <a:ext uri="{FF2B5EF4-FFF2-40B4-BE49-F238E27FC236}">
                <a16:creationId xmlns:a16="http://schemas.microsoft.com/office/drawing/2014/main" id="{F464EED7-CD80-0EEE-8275-1A61CD38DA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2EE5F9-47B9-16C1-268F-0F06FDCEB4AD}"/>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2803311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1A2C4-65A1-5280-BEC9-2FCDCA1F5CE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DF2638E-B2D0-6713-ADA7-4F8044CCF7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D05159-8DDC-101E-4D11-905FDEED1001}"/>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5" name="Footer Placeholder 4">
            <a:extLst>
              <a:ext uri="{FF2B5EF4-FFF2-40B4-BE49-F238E27FC236}">
                <a16:creationId xmlns:a16="http://schemas.microsoft.com/office/drawing/2014/main" id="{342279FB-0228-0FBA-F00D-F9701A8D4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E99F2E-8CC4-B2AC-B635-FD2CC33001CA}"/>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1961859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8AC22-55B3-3530-B1FD-01EDA32B90C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2759408-C232-16A1-AB04-C3683447B5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1290A14-7035-58D2-4482-FC3811E8B4AF}"/>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5" name="Footer Placeholder 4">
            <a:extLst>
              <a:ext uri="{FF2B5EF4-FFF2-40B4-BE49-F238E27FC236}">
                <a16:creationId xmlns:a16="http://schemas.microsoft.com/office/drawing/2014/main" id="{BA1B5FD6-AD0F-3B4C-AD87-80FC6A354A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C619FF-F01D-9E62-1127-AF9D0DCB7D07}"/>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326568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B5411-1AB9-D652-383E-2939F3EA2C7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4FA18B4-3ADF-BBBA-E69D-039CB815CE4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9222DAE-D4FC-AE04-7C70-7BCF09D8083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C69DBCA-D8A8-1721-FE55-858D723ED121}"/>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6" name="Footer Placeholder 5">
            <a:extLst>
              <a:ext uri="{FF2B5EF4-FFF2-40B4-BE49-F238E27FC236}">
                <a16:creationId xmlns:a16="http://schemas.microsoft.com/office/drawing/2014/main" id="{3E3C575E-1850-0328-B894-800046FB7C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3BDA85-2928-67B6-6BF2-B19996DAD3AF}"/>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3836617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A0F85-F92E-A747-4DB9-B717F0937FA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B6CA635-8A69-83DE-7CE2-0C2D9C6EB2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47FE01-FCD7-28E8-3D5C-345D756F29B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4DD5921-16E9-79EE-8F41-7569861A90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58CFFFC-01AD-342C-FB1B-BDC7E634F19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D9F4014-0AF8-B495-ED77-3B80D838512C}"/>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8" name="Footer Placeholder 7">
            <a:extLst>
              <a:ext uri="{FF2B5EF4-FFF2-40B4-BE49-F238E27FC236}">
                <a16:creationId xmlns:a16="http://schemas.microsoft.com/office/drawing/2014/main" id="{2246FC61-7610-46DC-1C64-9CF65AADDC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5DA755-C5E4-B6BB-8D85-DBA97F176E38}"/>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4179288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DAB72-007A-57ED-F02F-5B4A79FCBB3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DC2A1D0-7335-56F1-F3DA-837465F91620}"/>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4" name="Footer Placeholder 3">
            <a:extLst>
              <a:ext uri="{FF2B5EF4-FFF2-40B4-BE49-F238E27FC236}">
                <a16:creationId xmlns:a16="http://schemas.microsoft.com/office/drawing/2014/main" id="{5B987F19-BFCE-031E-BC4D-A2979FCF81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2459DA-980C-F0D0-0B39-8C785E91E4A6}"/>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2603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4E2A93-BFA4-8308-282A-4CDD73F90BF8}"/>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3" name="Footer Placeholder 2">
            <a:extLst>
              <a:ext uri="{FF2B5EF4-FFF2-40B4-BE49-F238E27FC236}">
                <a16:creationId xmlns:a16="http://schemas.microsoft.com/office/drawing/2014/main" id="{2B8488F0-AE13-7AEE-1048-0970BAC96A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9632F1-20A8-859F-6D92-4D86A4A181B7}"/>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1459029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28834-EC12-F775-763E-380FF10656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9FF49ED-4B1D-63A3-5438-053353A47E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8834268-04F2-5F3F-9651-7E9C223D75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C4D3A8-52A4-F256-7F9C-FE70103C4496}"/>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6" name="Footer Placeholder 5">
            <a:extLst>
              <a:ext uri="{FF2B5EF4-FFF2-40B4-BE49-F238E27FC236}">
                <a16:creationId xmlns:a16="http://schemas.microsoft.com/office/drawing/2014/main" id="{544CCE33-231A-83DA-86F1-C8B635B6EC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4C510C-9550-F6BB-AB74-452A1F28E090}"/>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4138571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E8763-96AA-3110-8187-5110FF4625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7A2A05B-11CA-52CA-00C5-87B57C3A5E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DAC6BD-9A4B-20FD-FEDA-45DA9A527B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CAE697-DABF-8632-6C93-CCC485F2D97E}"/>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6" name="Footer Placeholder 5">
            <a:extLst>
              <a:ext uri="{FF2B5EF4-FFF2-40B4-BE49-F238E27FC236}">
                <a16:creationId xmlns:a16="http://schemas.microsoft.com/office/drawing/2014/main" id="{46CA0238-3B51-625B-31C3-16C99D183E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34BF9A-A4F7-F465-CC4D-F8A99954BFB1}"/>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2591310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73A5B-7873-6BFE-9928-76CDC7F7DDA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C2D329F-C394-FADD-4D93-A3945B8E1A2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09083A-16A7-AAA9-1DFD-AFC23B8976DD}"/>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5" name="Footer Placeholder 4">
            <a:extLst>
              <a:ext uri="{FF2B5EF4-FFF2-40B4-BE49-F238E27FC236}">
                <a16:creationId xmlns:a16="http://schemas.microsoft.com/office/drawing/2014/main" id="{470562D3-2B39-8C76-49B6-29797EAB10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44DB47-1F79-3E41-18D1-B0FC70A524DC}"/>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3945736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C2E1BC-496C-E039-48B8-7AEA377C278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AC05C43-F144-FC21-008B-360908A993E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AF15E1-4496-57C3-0191-4B2BCF30DECD}"/>
              </a:ext>
            </a:extLst>
          </p:cNvPr>
          <p:cNvSpPr>
            <a:spLocks noGrp="1"/>
          </p:cNvSpPr>
          <p:nvPr>
            <p:ph type="dt" sz="half" idx="10"/>
          </p:nvPr>
        </p:nvSpPr>
        <p:spPr/>
        <p:txBody>
          <a:bodyPr/>
          <a:lstStyle/>
          <a:p>
            <a:fld id="{2AFAF23A-AF48-491A-A194-297B16F9ED89}" type="datetimeFigureOut">
              <a:rPr lang="en-GB" smtClean="0"/>
              <a:t>18/11/2025</a:t>
            </a:fld>
            <a:endParaRPr lang="en-GB"/>
          </a:p>
        </p:txBody>
      </p:sp>
      <p:sp>
        <p:nvSpPr>
          <p:cNvPr id="5" name="Footer Placeholder 4">
            <a:extLst>
              <a:ext uri="{FF2B5EF4-FFF2-40B4-BE49-F238E27FC236}">
                <a16:creationId xmlns:a16="http://schemas.microsoft.com/office/drawing/2014/main" id="{F72E72D3-A823-E515-48AF-CD02BE125C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709AB8-E6F8-ADD8-342C-121B50DF5770}"/>
              </a:ext>
            </a:extLst>
          </p:cNvPr>
          <p:cNvSpPr>
            <a:spLocks noGrp="1"/>
          </p:cNvSpPr>
          <p:nvPr>
            <p:ph type="sldNum" sz="quarter" idx="12"/>
          </p:nvPr>
        </p:nvSpPr>
        <p:spPr/>
        <p:txBody>
          <a:bodyPr/>
          <a:lstStyle/>
          <a:p>
            <a:fld id="{96E82DA8-E528-495B-BCAD-9C32ED7E72FD}" type="slidenum">
              <a:rPr lang="en-GB" smtClean="0"/>
              <a:t>‹#›</a:t>
            </a:fld>
            <a:endParaRPr lang="en-GB"/>
          </a:p>
        </p:txBody>
      </p:sp>
    </p:spTree>
    <p:extLst>
      <p:ext uri="{BB962C8B-B14F-4D97-AF65-F5344CB8AC3E}">
        <p14:creationId xmlns:p14="http://schemas.microsoft.com/office/powerpoint/2010/main" val="2693068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33A185-282A-D13A-C1A5-C9ED2FD57F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A2FEE8E-0A65-64D2-5F97-A9CEC74A69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510E7C1-FE7E-7811-A51C-18E7C67A74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FAF23A-AF48-491A-A194-297B16F9ED89}" type="datetimeFigureOut">
              <a:rPr lang="en-GB" smtClean="0"/>
              <a:t>18/11/2025</a:t>
            </a:fld>
            <a:endParaRPr lang="en-GB"/>
          </a:p>
        </p:txBody>
      </p:sp>
      <p:sp>
        <p:nvSpPr>
          <p:cNvPr id="5" name="Footer Placeholder 4">
            <a:extLst>
              <a:ext uri="{FF2B5EF4-FFF2-40B4-BE49-F238E27FC236}">
                <a16:creationId xmlns:a16="http://schemas.microsoft.com/office/drawing/2014/main" id="{960697DE-CEFE-24BB-2C83-80538B3FE1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957878-B4DD-2198-D5B5-EC5A694B54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6E82DA8-E528-495B-BCAD-9C32ED7E72FD}" type="slidenum">
              <a:rPr lang="en-GB" smtClean="0"/>
              <a:t>‹#›</a:t>
            </a:fld>
            <a:endParaRPr lang="en-GB"/>
          </a:p>
        </p:txBody>
      </p:sp>
    </p:spTree>
    <p:extLst>
      <p:ext uri="{BB962C8B-B14F-4D97-AF65-F5344CB8AC3E}">
        <p14:creationId xmlns:p14="http://schemas.microsoft.com/office/powerpoint/2010/main" val="35204878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3.jpeg"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image" Target="../media/image5.jpeg"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image" Target="../media/image6.jpeg"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image" Target="../media/image7.jpeg"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1.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 /><Relationship Id="rId2" Type="http://schemas.openxmlformats.org/officeDocument/2006/relationships/diagramData" Target="../diagrams/data8.xml" /><Relationship Id="rId1" Type="http://schemas.openxmlformats.org/officeDocument/2006/relationships/slideLayout" Target="../slideLayouts/slideLayout2.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 /><Relationship Id="rId2" Type="http://schemas.openxmlformats.org/officeDocument/2006/relationships/diagramData" Target="../diagrams/data9.xml" /><Relationship Id="rId1" Type="http://schemas.openxmlformats.org/officeDocument/2006/relationships/slideLayout" Target="../slideLayouts/slideLayout2.xml" /><Relationship Id="rId6" Type="http://schemas.microsoft.com/office/2007/relationships/diagramDrawing" Target="../diagrams/drawing9.xml" /><Relationship Id="rId5" Type="http://schemas.openxmlformats.org/officeDocument/2006/relationships/diagramColors" Target="../diagrams/colors9.xml" /><Relationship Id="rId4" Type="http://schemas.openxmlformats.org/officeDocument/2006/relationships/diagramQuickStyle" Target="../diagrams/quickStyle9.xml" /></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 /><Relationship Id="rId2" Type="http://schemas.openxmlformats.org/officeDocument/2006/relationships/diagramData" Target="../diagrams/data10.xml" /><Relationship Id="rId1" Type="http://schemas.openxmlformats.org/officeDocument/2006/relationships/slideLayout" Target="../slideLayouts/slideLayout2.xml" /><Relationship Id="rId6" Type="http://schemas.microsoft.com/office/2007/relationships/diagramDrawing" Target="../diagrams/drawing10.xml" /><Relationship Id="rId5" Type="http://schemas.openxmlformats.org/officeDocument/2006/relationships/diagramColors" Target="../diagrams/colors10.xml" /><Relationship Id="rId4" Type="http://schemas.openxmlformats.org/officeDocument/2006/relationships/diagramQuickStyle" Target="../diagrams/quickStyle10.xml" /></Relationships>
</file>

<file path=ppt/slides/_rels/slide16.xml.rels><?xml version="1.0" encoding="UTF-8" standalone="yes"?>
<Relationships xmlns="http://schemas.openxmlformats.org/package/2006/relationships"><Relationship Id="rId2" Type="http://schemas.openxmlformats.org/officeDocument/2006/relationships/hyperlink" Target="https://www.statista.com/"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4F383-6AF3-55FB-B765-AA09F965D665}"/>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2500" b="1" kern="1200">
                <a:solidFill>
                  <a:srgbClr val="FFFFFF"/>
                </a:solidFill>
                <a:latin typeface="+mj-lt"/>
                <a:ea typeface="+mj-ea"/>
                <a:cs typeface="+mj-cs"/>
              </a:rPr>
              <a:t>LCBB4014 – Introduction to Business</a:t>
            </a:r>
            <a:br>
              <a:rPr lang="en-US" sz="2500" b="1" kern="1200">
                <a:solidFill>
                  <a:srgbClr val="FFFFFF"/>
                </a:solidFill>
                <a:latin typeface="+mj-lt"/>
                <a:ea typeface="+mj-ea"/>
                <a:cs typeface="+mj-cs"/>
              </a:rPr>
            </a:br>
            <a:r>
              <a:rPr lang="en-US" sz="2500" b="1" kern="1200">
                <a:solidFill>
                  <a:srgbClr val="FFFFFF"/>
                </a:solidFill>
                <a:latin typeface="+mj-lt"/>
                <a:ea typeface="+mj-ea"/>
                <a:cs typeface="+mj-cs"/>
              </a:rPr>
              <a:t>Group Presentation: Tesla Inc. – Micro and Macro Business Analysis</a:t>
            </a:r>
            <a:br>
              <a:rPr lang="en-US" sz="2500" b="1" kern="1200">
                <a:solidFill>
                  <a:srgbClr val="FFFFFF"/>
                </a:solidFill>
                <a:latin typeface="+mj-lt"/>
                <a:ea typeface="+mj-ea"/>
                <a:cs typeface="+mj-cs"/>
              </a:rPr>
            </a:br>
            <a:endParaRPr lang="en-US" sz="2500" kern="120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62B2003C-5DD1-EEF4-9F19-FC4C4367652A}"/>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indent="-228600" algn="l">
              <a:buFont typeface="Arial" panose="020B0604020202020204" pitchFamily="34" charset="0"/>
              <a:buChar char="•"/>
            </a:pPr>
            <a:r>
              <a:rPr lang="en-US" sz="2000" b="1"/>
              <a:t>Group Members:</a:t>
            </a:r>
            <a:endParaRPr lang="en-US" sz="2000"/>
          </a:p>
          <a:p>
            <a:pPr indent="-228600" algn="l">
              <a:buFont typeface="Arial" panose="020B0604020202020204" pitchFamily="34" charset="0"/>
              <a:buChar char="•"/>
            </a:pPr>
            <a:r>
              <a:rPr lang="en-US" sz="2000" b="1"/>
              <a:t>Emanuel Gabriel Repede</a:t>
            </a:r>
            <a:r>
              <a:rPr lang="en-US" sz="2000"/>
              <a:t> – </a:t>
            </a:r>
            <a:r>
              <a:rPr lang="en-US" sz="2000" i="1"/>
              <a:t>Student ID 2025150151</a:t>
            </a:r>
            <a:endParaRPr lang="en-US" sz="2000"/>
          </a:p>
          <a:p>
            <a:pPr indent="-228600" algn="l">
              <a:buFont typeface="Arial" panose="020B0604020202020204" pitchFamily="34" charset="0"/>
              <a:buChar char="•"/>
            </a:pPr>
            <a:r>
              <a:rPr lang="en-US" sz="2000" b="1"/>
              <a:t>Gheorghita Denisa Chitu</a:t>
            </a:r>
            <a:r>
              <a:rPr lang="en-US" sz="2000"/>
              <a:t> – </a:t>
            </a:r>
            <a:r>
              <a:rPr lang="en-US" sz="2000" i="1"/>
              <a:t>Student ID 2025150141</a:t>
            </a:r>
            <a:endParaRPr lang="en-US" sz="2000"/>
          </a:p>
          <a:p>
            <a:pPr indent="-228600" algn="l">
              <a:buFont typeface="Arial" panose="020B0604020202020204" pitchFamily="34" charset="0"/>
              <a:buChar char="•"/>
            </a:pPr>
            <a:r>
              <a:rPr lang="en-US" sz="2000" b="1"/>
              <a:t>Claudiu Sebastian Ana</a:t>
            </a:r>
            <a:r>
              <a:rPr lang="en-US" sz="2000"/>
              <a:t> – </a:t>
            </a:r>
            <a:r>
              <a:rPr lang="en-US" sz="2000" i="1"/>
              <a:t>Student ID 2025136661</a:t>
            </a:r>
            <a:endParaRPr lang="en-US" sz="2000"/>
          </a:p>
          <a:p>
            <a:pPr indent="-228600" algn="l">
              <a:buFont typeface="Arial" panose="020B0604020202020204" pitchFamily="34" charset="0"/>
              <a:buChar char="•"/>
            </a:pPr>
            <a:r>
              <a:rPr lang="en-US" sz="2000" b="1"/>
              <a:t>Mihaela Vasilica Toader</a:t>
            </a:r>
            <a:r>
              <a:rPr lang="en-US" sz="2000"/>
              <a:t> – </a:t>
            </a:r>
            <a:r>
              <a:rPr lang="en-US" sz="2000" i="1"/>
              <a:t>Student ID 2025150131</a:t>
            </a:r>
            <a:endParaRPr lang="en-US" sz="2000"/>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25832832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D9E7D-60AE-624B-9427-A70FD460C2D2}"/>
              </a:ext>
            </a:extLst>
          </p:cNvPr>
          <p:cNvSpPr>
            <a:spLocks noGrp="1"/>
          </p:cNvSpPr>
          <p:nvPr>
            <p:ph type="title"/>
          </p:nvPr>
        </p:nvSpPr>
        <p:spPr/>
        <p:txBody>
          <a:bodyPr/>
          <a:lstStyle/>
          <a:p>
            <a:r>
              <a:rPr lang="en-GB" dirty="0"/>
              <a:t>Company Overview</a:t>
            </a:r>
          </a:p>
        </p:txBody>
      </p:sp>
      <p:graphicFrame>
        <p:nvGraphicFramePr>
          <p:cNvPr id="5" name="Content Placeholder 2">
            <a:extLst>
              <a:ext uri="{FF2B5EF4-FFF2-40B4-BE49-F238E27FC236}">
                <a16:creationId xmlns:a16="http://schemas.microsoft.com/office/drawing/2014/main" id="{81073859-BB03-5C6E-581F-ADE9784BE2D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2311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9C992-3DDE-94E4-E350-3E4558780A01}"/>
              </a:ext>
            </a:extLst>
          </p:cNvPr>
          <p:cNvSpPr>
            <a:spLocks noGrp="1"/>
          </p:cNvSpPr>
          <p:nvPr>
            <p:ph type="title"/>
          </p:nvPr>
        </p:nvSpPr>
        <p:spPr>
          <a:xfrm>
            <a:off x="761803" y="350196"/>
            <a:ext cx="4646904" cy="1624520"/>
          </a:xfrm>
        </p:spPr>
        <p:txBody>
          <a:bodyPr anchor="ctr">
            <a:normAutofit/>
          </a:bodyPr>
          <a:lstStyle/>
          <a:p>
            <a:r>
              <a:rPr lang="en-GB" sz="4000"/>
              <a:t>Core Business Strategy</a:t>
            </a:r>
          </a:p>
        </p:txBody>
      </p:sp>
      <p:sp>
        <p:nvSpPr>
          <p:cNvPr id="3" name="Content Placeholder 2">
            <a:extLst>
              <a:ext uri="{FF2B5EF4-FFF2-40B4-BE49-F238E27FC236}">
                <a16:creationId xmlns:a16="http://schemas.microsoft.com/office/drawing/2014/main" id="{C713E990-0AE1-23B8-4DAB-8F6C44084FEB}"/>
              </a:ext>
            </a:extLst>
          </p:cNvPr>
          <p:cNvSpPr>
            <a:spLocks noGrp="1"/>
          </p:cNvSpPr>
          <p:nvPr>
            <p:ph idx="1"/>
          </p:nvPr>
        </p:nvSpPr>
        <p:spPr>
          <a:xfrm>
            <a:off x="761802" y="2743200"/>
            <a:ext cx="4646905" cy="3613149"/>
          </a:xfrm>
        </p:spPr>
        <p:txBody>
          <a:bodyPr anchor="ctr">
            <a:normAutofit/>
          </a:bodyPr>
          <a:lstStyle/>
          <a:p>
            <a:pPr marL="0" indent="0">
              <a:buNone/>
            </a:pPr>
            <a:r>
              <a:rPr lang="en-GB" sz="1600"/>
              <a:t>Tesla's business strategies involve the three pillars of innovation, operational governance, and sustainability. Operating self-supplied software and producing battery components, like its competitors, places Tesla in a unique position among manufacturers (Tesla 2024). Such a vertical approach affords flexibility and enhanced quality oversight. Improving the range and charge time of batteries and developing self-driving systems, Tesla invests billions in research and development (Financial Times 2024). Tesla intends to be carbon negative by 2030, and aims to eliminate fossil fuel use and maintain renewable energy use and recovered materials throughout the entire supply chain (IEA 2024).</a:t>
            </a:r>
          </a:p>
        </p:txBody>
      </p:sp>
      <p:pic>
        <p:nvPicPr>
          <p:cNvPr id="5" name="Picture 4">
            <a:extLst>
              <a:ext uri="{FF2B5EF4-FFF2-40B4-BE49-F238E27FC236}">
                <a16:creationId xmlns:a16="http://schemas.microsoft.com/office/drawing/2014/main" id="{961D6F92-4333-BCA2-88D2-9AD9C676BF18}"/>
              </a:ext>
            </a:extLst>
          </p:cNvPr>
          <p:cNvPicPr>
            <a:picLocks noChangeAspect="1"/>
          </p:cNvPicPr>
          <p:nvPr/>
        </p:nvPicPr>
        <p:blipFill>
          <a:blip r:embed="rId2"/>
          <a:srcRect l="26778" r="23166"/>
          <a:stretch>
            <a:fillRect/>
          </a:stretch>
        </p:blipFill>
        <p:spPr>
          <a:xfrm>
            <a:off x="6096000" y="1"/>
            <a:ext cx="6102825" cy="6858000"/>
          </a:xfrm>
          <a:prstGeom prst="rect">
            <a:avLst/>
          </a:prstGeom>
        </p:spPr>
      </p:pic>
    </p:spTree>
    <p:extLst>
      <p:ext uri="{BB962C8B-B14F-4D97-AF65-F5344CB8AC3E}">
        <p14:creationId xmlns:p14="http://schemas.microsoft.com/office/powerpoint/2010/main" val="906182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0E43FCA-D8BC-97CE-F4B7-1D4C75E099A0}"/>
              </a:ext>
            </a:extLst>
          </p:cNvPr>
          <p:cNvPicPr>
            <a:picLocks noChangeAspect="1"/>
          </p:cNvPicPr>
          <p:nvPr/>
        </p:nvPicPr>
        <p:blipFill>
          <a:blip r:embed="rId2">
            <a:duotone>
              <a:schemeClr val="bg2">
                <a:shade val="45000"/>
                <a:satMod val="135000"/>
              </a:schemeClr>
              <a:prstClr val="white"/>
            </a:duotone>
          </a:blip>
          <a:srcRect t="25325" b="945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6A8111-B80D-EA3C-1435-38B6984F70DC}"/>
              </a:ext>
            </a:extLst>
          </p:cNvPr>
          <p:cNvSpPr>
            <a:spLocks noGrp="1"/>
          </p:cNvSpPr>
          <p:nvPr>
            <p:ph type="title"/>
          </p:nvPr>
        </p:nvSpPr>
        <p:spPr>
          <a:xfrm>
            <a:off x="838200" y="365125"/>
            <a:ext cx="10515600" cy="1325563"/>
          </a:xfrm>
        </p:spPr>
        <p:txBody>
          <a:bodyPr>
            <a:normAutofit/>
          </a:bodyPr>
          <a:lstStyle/>
          <a:p>
            <a:r>
              <a:rPr lang="en-GB" dirty="0"/>
              <a:t>PESTEL Analysis</a:t>
            </a:r>
          </a:p>
        </p:txBody>
      </p:sp>
      <p:graphicFrame>
        <p:nvGraphicFramePr>
          <p:cNvPr id="5" name="Content Placeholder 2">
            <a:extLst>
              <a:ext uri="{FF2B5EF4-FFF2-40B4-BE49-F238E27FC236}">
                <a16:creationId xmlns:a16="http://schemas.microsoft.com/office/drawing/2014/main" id="{32E68254-C2F9-EE06-BF42-8100C4F81068}"/>
              </a:ext>
            </a:extLst>
          </p:cNvPr>
          <p:cNvGraphicFramePr>
            <a:graphicFrameLocks noGrp="1"/>
          </p:cNvGraphicFramePr>
          <p:nvPr>
            <p:ph idx="1"/>
            <p:extLst>
              <p:ext uri="{D42A27DB-BD31-4B8C-83A1-F6EECF244321}">
                <p14:modId xmlns:p14="http://schemas.microsoft.com/office/powerpoint/2010/main" val="21800789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8761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5" name="Picture 14" descr="A blue and green wavy lines&#10;&#10;AI-generated content may be incorrect.">
            <a:extLst>
              <a:ext uri="{FF2B5EF4-FFF2-40B4-BE49-F238E27FC236}">
                <a16:creationId xmlns:a16="http://schemas.microsoft.com/office/drawing/2014/main" id="{2BA6C238-E30E-8D3E-9326-D8523A1C6D78}"/>
              </a:ext>
            </a:extLst>
          </p:cNvPr>
          <p:cNvPicPr>
            <a:picLocks noChangeAspect="1"/>
          </p:cNvPicPr>
          <p:nvPr/>
        </p:nvPicPr>
        <p:blipFill>
          <a:blip r:embed="rId2">
            <a:duotone>
              <a:prstClr val="black"/>
              <a:schemeClr val="tx2">
                <a:tint val="45000"/>
                <a:satMod val="400000"/>
              </a:schemeClr>
            </a:duotone>
            <a:alphaModFix amt="25000"/>
          </a:blip>
          <a:srcRect t="25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DEEB458-3365-03B2-065D-99DC096A27A6}"/>
              </a:ext>
            </a:extLst>
          </p:cNvPr>
          <p:cNvSpPr>
            <a:spLocks noGrp="1"/>
          </p:cNvSpPr>
          <p:nvPr>
            <p:ph type="title"/>
          </p:nvPr>
        </p:nvSpPr>
        <p:spPr>
          <a:xfrm>
            <a:off x="838200" y="365125"/>
            <a:ext cx="10515599" cy="1325563"/>
          </a:xfrm>
        </p:spPr>
        <p:txBody>
          <a:bodyPr>
            <a:normAutofit/>
          </a:bodyPr>
          <a:lstStyle/>
          <a:p>
            <a:r>
              <a:rPr lang="en-GB"/>
              <a:t>Strengths</a:t>
            </a:r>
            <a:endParaRPr lang="en-GB" dirty="0"/>
          </a:p>
        </p:txBody>
      </p:sp>
      <p:graphicFrame>
        <p:nvGraphicFramePr>
          <p:cNvPr id="16" name="Content Placeholder 2">
            <a:extLst>
              <a:ext uri="{FF2B5EF4-FFF2-40B4-BE49-F238E27FC236}">
                <a16:creationId xmlns:a16="http://schemas.microsoft.com/office/drawing/2014/main" id="{D3A1B8D2-D2E4-E646-D502-97980AAC3F83}"/>
              </a:ext>
            </a:extLst>
          </p:cNvPr>
          <p:cNvGraphicFramePr>
            <a:graphicFrameLocks noGrp="1"/>
          </p:cNvGraphicFramePr>
          <p:nvPr>
            <p:ph idx="1"/>
            <p:extLst>
              <p:ext uri="{D42A27DB-BD31-4B8C-83A1-F6EECF244321}">
                <p14:modId xmlns:p14="http://schemas.microsoft.com/office/powerpoint/2010/main" val="26106425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308251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ng exposure of lights">
            <a:extLst>
              <a:ext uri="{FF2B5EF4-FFF2-40B4-BE49-F238E27FC236}">
                <a16:creationId xmlns:a16="http://schemas.microsoft.com/office/drawing/2014/main" id="{6C245FA4-2D20-5DB1-AE21-1CD57B31580C}"/>
              </a:ext>
            </a:extLst>
          </p:cNvPr>
          <p:cNvPicPr>
            <a:picLocks noChangeAspect="1"/>
          </p:cNvPicPr>
          <p:nvPr/>
        </p:nvPicPr>
        <p:blipFill>
          <a:blip r:embed="rId2">
            <a:alphaModFix amt="35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2F5C117-FBE8-7105-C8BD-ABE80FB15888}"/>
              </a:ext>
            </a:extLst>
          </p:cNvPr>
          <p:cNvSpPr>
            <a:spLocks noGrp="1"/>
          </p:cNvSpPr>
          <p:nvPr>
            <p:ph type="title"/>
          </p:nvPr>
        </p:nvSpPr>
        <p:spPr>
          <a:xfrm>
            <a:off x="838200" y="365125"/>
            <a:ext cx="10515600" cy="1325563"/>
          </a:xfrm>
        </p:spPr>
        <p:txBody>
          <a:bodyPr>
            <a:normAutofit/>
          </a:bodyPr>
          <a:lstStyle/>
          <a:p>
            <a:r>
              <a:rPr lang="en-GB">
                <a:solidFill>
                  <a:srgbClr val="FFFFFF"/>
                </a:solidFill>
              </a:rPr>
              <a:t>Weaknesses</a:t>
            </a:r>
          </a:p>
        </p:txBody>
      </p:sp>
      <p:sp>
        <p:nvSpPr>
          <p:cNvPr id="3" name="Content Placeholder 2">
            <a:extLst>
              <a:ext uri="{FF2B5EF4-FFF2-40B4-BE49-F238E27FC236}">
                <a16:creationId xmlns:a16="http://schemas.microsoft.com/office/drawing/2014/main" id="{E9C389AB-C794-1F5F-BCC5-A7C91F3FDC69}"/>
              </a:ext>
            </a:extLst>
          </p:cNvPr>
          <p:cNvSpPr>
            <a:spLocks noGrp="1"/>
          </p:cNvSpPr>
          <p:nvPr>
            <p:ph idx="1"/>
          </p:nvPr>
        </p:nvSpPr>
        <p:spPr>
          <a:xfrm>
            <a:off x="838200" y="1825625"/>
            <a:ext cx="10515600" cy="4351338"/>
          </a:xfrm>
        </p:spPr>
        <p:txBody>
          <a:bodyPr>
            <a:normAutofit/>
          </a:bodyPr>
          <a:lstStyle/>
          <a:p>
            <a:pPr marL="0" indent="0">
              <a:buNone/>
            </a:pPr>
            <a:r>
              <a:rPr lang="en-GB" sz="2400">
                <a:solidFill>
                  <a:srgbClr val="FFFFFF"/>
                </a:solidFill>
              </a:rPr>
              <a:t>Like any other company, Tesla has to deal with some internal issues. The production of high-tech vehicles in the company is extremely costly, and these costs trickle down to the end consumers, which makes the vehicles highly priced (Financial Times, 2024). The company’s product portfolio is relatively limited compared to other industry players, which reduces the margins for multiple market offers (Statista, 2024). The strong reliance on Elon Musk for leadership and direction is also a source of risk for the company. Although Tesla’s brand is a visionary leader, Elon Musk’s public image often overshadows the organisation (Kotler and Keller, 2022). “Tesla is also inefficient in providing services outside the United States, and global supply chain disruptions now slow production” (IEA, 2024).</a:t>
            </a:r>
          </a:p>
        </p:txBody>
      </p:sp>
    </p:spTree>
    <p:extLst>
      <p:ext uri="{BB962C8B-B14F-4D97-AF65-F5344CB8AC3E}">
        <p14:creationId xmlns:p14="http://schemas.microsoft.com/office/powerpoint/2010/main" val="197740400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8A0E7126-FBB5-108E-7C1E-03BEAE8C8E75}"/>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Opportunities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DDE5A0-A71B-AE06-434D-7AB814D5DAAB}"/>
              </a:ext>
            </a:extLst>
          </p:cNvPr>
          <p:cNvSpPr>
            <a:spLocks noGrp="1"/>
          </p:cNvSpPr>
          <p:nvPr>
            <p:ph idx="1"/>
          </p:nvPr>
        </p:nvSpPr>
        <p:spPr>
          <a:xfrm>
            <a:off x="1392667" y="2398957"/>
            <a:ext cx="9406666" cy="3526144"/>
          </a:xfrm>
        </p:spPr>
        <p:txBody>
          <a:bodyPr>
            <a:normAutofit/>
          </a:bodyPr>
          <a:lstStyle/>
          <a:p>
            <a:pPr marL="0" indent="0">
              <a:buNone/>
            </a:pPr>
            <a:r>
              <a:rPr lang="en-GB" sz="2000">
                <a:solidFill>
                  <a:schemeClr val="bg1"/>
                </a:solidFill>
              </a:rPr>
              <a:t>Although Tesla has already made a foray into the European market, the company is most welcoming to the incoming overseas investment, as Tesla is more than able to make use of the growing trends that are evident globally in the business at hand. These include the rising demand for more cost-effective electric vehicles, which is the fact that the electric vehicles market is the most favourable in Asia and the Middle East, as the demand lies within the middle-income brackets. Tesla has ventured into the market for batteries and photovoltaic cells, which opened a lucrative section for it in the renewable energy market as well. There exists the opportunity to construct purpose-made innovation ecosystems through the establishment of strategic collaboration with the state and energy companies (Tesla, 2024).</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6284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0E192D0-6BEE-4A35-6442-4014CBB8EC6F}"/>
              </a:ext>
            </a:extLst>
          </p:cNvPr>
          <p:cNvPicPr>
            <a:picLocks noChangeAspect="1"/>
          </p:cNvPicPr>
          <p:nvPr/>
        </p:nvPicPr>
        <p:blipFill>
          <a:blip r:embed="rId2">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76F394A-2AAA-278C-D31B-3D579A6C96EC}"/>
              </a:ext>
            </a:extLst>
          </p:cNvPr>
          <p:cNvSpPr>
            <a:spLocks noGrp="1"/>
          </p:cNvSpPr>
          <p:nvPr>
            <p:ph type="title"/>
          </p:nvPr>
        </p:nvSpPr>
        <p:spPr>
          <a:xfrm>
            <a:off x="838200" y="365125"/>
            <a:ext cx="10515600" cy="1325563"/>
          </a:xfrm>
        </p:spPr>
        <p:txBody>
          <a:bodyPr>
            <a:normAutofit/>
          </a:bodyPr>
          <a:lstStyle/>
          <a:p>
            <a:r>
              <a:rPr lang="en-GB">
                <a:solidFill>
                  <a:srgbClr val="FFFFFF"/>
                </a:solidFill>
              </a:rPr>
              <a:t>Threats</a:t>
            </a:r>
          </a:p>
        </p:txBody>
      </p:sp>
      <p:graphicFrame>
        <p:nvGraphicFramePr>
          <p:cNvPr id="5" name="Content Placeholder 2">
            <a:extLst>
              <a:ext uri="{FF2B5EF4-FFF2-40B4-BE49-F238E27FC236}">
                <a16:creationId xmlns:a16="http://schemas.microsoft.com/office/drawing/2014/main" id="{E18EEB85-7827-4AC0-C644-C4D1B675CD40}"/>
              </a:ext>
            </a:extLst>
          </p:cNvPr>
          <p:cNvGraphicFramePr>
            <a:graphicFrameLocks noGrp="1"/>
          </p:cNvGraphicFramePr>
          <p:nvPr>
            <p:ph idx="1"/>
            <p:extLst>
              <p:ext uri="{D42A27DB-BD31-4B8C-83A1-F6EECF244321}">
                <p14:modId xmlns:p14="http://schemas.microsoft.com/office/powerpoint/2010/main" val="35522190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50458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E536247-E865-6DA0-1358-22052B8B0B99}"/>
              </a:ext>
            </a:extLst>
          </p:cNvPr>
          <p:cNvPicPr>
            <a:picLocks noChangeAspect="1"/>
          </p:cNvPicPr>
          <p:nvPr/>
        </p:nvPicPr>
        <p:blipFill>
          <a:blip r:embed="rId2">
            <a:alphaModFix amt="35000"/>
          </a:blip>
          <a:srcRect t="7529" b="820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75BB22F-605C-5EFE-74F8-2FBF229D2CAA}"/>
              </a:ext>
            </a:extLst>
          </p:cNvPr>
          <p:cNvSpPr>
            <a:spLocks noGrp="1"/>
          </p:cNvSpPr>
          <p:nvPr>
            <p:ph type="title"/>
          </p:nvPr>
        </p:nvSpPr>
        <p:spPr>
          <a:xfrm>
            <a:off x="838200" y="365125"/>
            <a:ext cx="10515600" cy="1325563"/>
          </a:xfrm>
        </p:spPr>
        <p:txBody>
          <a:bodyPr>
            <a:normAutofit/>
          </a:bodyPr>
          <a:lstStyle/>
          <a:p>
            <a:r>
              <a:rPr lang="en-GB">
                <a:solidFill>
                  <a:srgbClr val="FFFFFF"/>
                </a:solidFill>
              </a:rPr>
              <a:t>Political and Economic Factors</a:t>
            </a:r>
          </a:p>
        </p:txBody>
      </p:sp>
      <p:graphicFrame>
        <p:nvGraphicFramePr>
          <p:cNvPr id="5" name="Content Placeholder 2">
            <a:extLst>
              <a:ext uri="{FF2B5EF4-FFF2-40B4-BE49-F238E27FC236}">
                <a16:creationId xmlns:a16="http://schemas.microsoft.com/office/drawing/2014/main" id="{08DEC739-DC74-CE26-C4FC-8F5ED9025813}"/>
              </a:ext>
            </a:extLst>
          </p:cNvPr>
          <p:cNvGraphicFramePr>
            <a:graphicFrameLocks noGrp="1"/>
          </p:cNvGraphicFramePr>
          <p:nvPr>
            <p:ph idx="1"/>
            <p:extLst>
              <p:ext uri="{D42A27DB-BD31-4B8C-83A1-F6EECF244321}">
                <p14:modId xmlns:p14="http://schemas.microsoft.com/office/powerpoint/2010/main" val="34655390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373407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8FAE7CE-65A4-07D8-539E-DA1AD57ED63E}"/>
              </a:ext>
            </a:extLst>
          </p:cNvPr>
          <p:cNvPicPr>
            <a:picLocks noChangeAspect="1"/>
          </p:cNvPicPr>
          <p:nvPr/>
        </p:nvPicPr>
        <p:blipFill>
          <a:blip r:embed="rId2">
            <a:alphaModFix amt="35000"/>
          </a:blip>
          <a:srcRect t="7751" b="798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0253D7D-9C7A-F8B6-E0D6-588EB309F384}"/>
              </a:ext>
            </a:extLst>
          </p:cNvPr>
          <p:cNvSpPr>
            <a:spLocks noGrp="1"/>
          </p:cNvSpPr>
          <p:nvPr>
            <p:ph type="title"/>
          </p:nvPr>
        </p:nvSpPr>
        <p:spPr>
          <a:xfrm>
            <a:off x="838200" y="365125"/>
            <a:ext cx="10515600" cy="1325563"/>
          </a:xfrm>
        </p:spPr>
        <p:txBody>
          <a:bodyPr>
            <a:normAutofit/>
          </a:bodyPr>
          <a:lstStyle/>
          <a:p>
            <a:r>
              <a:rPr lang="en-GB">
                <a:solidFill>
                  <a:srgbClr val="FFFFFF"/>
                </a:solidFill>
              </a:rPr>
              <a:t>Social and Technological Factors</a:t>
            </a:r>
          </a:p>
        </p:txBody>
      </p:sp>
      <p:graphicFrame>
        <p:nvGraphicFramePr>
          <p:cNvPr id="5" name="Content Placeholder 2">
            <a:extLst>
              <a:ext uri="{FF2B5EF4-FFF2-40B4-BE49-F238E27FC236}">
                <a16:creationId xmlns:a16="http://schemas.microsoft.com/office/drawing/2014/main" id="{ADFEF7FE-FB89-8A49-67E9-931F14B66C75}"/>
              </a:ext>
            </a:extLst>
          </p:cNvPr>
          <p:cNvGraphicFramePr>
            <a:graphicFrameLocks noGrp="1"/>
          </p:cNvGraphicFramePr>
          <p:nvPr>
            <p:ph idx="1"/>
            <p:extLst>
              <p:ext uri="{D42A27DB-BD31-4B8C-83A1-F6EECF244321}">
                <p14:modId xmlns:p14="http://schemas.microsoft.com/office/powerpoint/2010/main" val="8195123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7518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5671A-789C-992B-8419-3269050B81A9}"/>
              </a:ext>
            </a:extLst>
          </p:cNvPr>
          <p:cNvSpPr>
            <a:spLocks noGrp="1"/>
          </p:cNvSpPr>
          <p:nvPr>
            <p:ph type="title"/>
          </p:nvPr>
        </p:nvSpPr>
        <p:spPr>
          <a:xfrm>
            <a:off x="6823878" y="741391"/>
            <a:ext cx="4491821" cy="1616203"/>
          </a:xfrm>
        </p:spPr>
        <p:txBody>
          <a:bodyPr anchor="b">
            <a:normAutofit/>
          </a:bodyPr>
          <a:lstStyle/>
          <a:p>
            <a:r>
              <a:rPr lang="en-GB" sz="3200"/>
              <a:t>Environmental and Legal Factors</a:t>
            </a:r>
          </a:p>
        </p:txBody>
      </p:sp>
      <p:pic>
        <p:nvPicPr>
          <p:cNvPr id="5" name="Picture 4" descr="Pipes over the sea">
            <a:extLst>
              <a:ext uri="{FF2B5EF4-FFF2-40B4-BE49-F238E27FC236}">
                <a16:creationId xmlns:a16="http://schemas.microsoft.com/office/drawing/2014/main" id="{ADAAA6AF-85F9-E79A-20B0-26FBF4C9F426}"/>
              </a:ext>
            </a:extLst>
          </p:cNvPr>
          <p:cNvPicPr>
            <a:picLocks noChangeAspect="1"/>
          </p:cNvPicPr>
          <p:nvPr/>
        </p:nvPicPr>
        <p:blipFill>
          <a:blip r:embed="rId2"/>
          <a:srcRect l="12970" r="20363"/>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0A50C06-B6A3-A4BD-C7A5-EB96959AC9F2}"/>
              </a:ext>
            </a:extLst>
          </p:cNvPr>
          <p:cNvSpPr>
            <a:spLocks noGrp="1"/>
          </p:cNvSpPr>
          <p:nvPr>
            <p:ph idx="1"/>
          </p:nvPr>
        </p:nvSpPr>
        <p:spPr>
          <a:xfrm>
            <a:off x="6823878" y="2533476"/>
            <a:ext cx="4491820" cy="3447832"/>
          </a:xfrm>
        </p:spPr>
        <p:txBody>
          <a:bodyPr anchor="t">
            <a:normAutofit/>
          </a:bodyPr>
          <a:lstStyle/>
          <a:p>
            <a:pPr marL="0" indent="0">
              <a:buNone/>
            </a:pPr>
            <a:r>
              <a:rPr lang="en-GB" sz="1600"/>
              <a:t>The company's dedication to sustainable development seems to be equally important to their success. The reduction of greenhouse gas emissions and transition to renewable energy (IEA, 2024) demonstrates how, through the purchase of electric vehicles, Tesla helps combat climate change. However, there tend to be disputes regarding the environmental effects of battery production. Legally, Tesla must adhere to various safety laws and data standards set by each nation (Financial Times, 2024). In certain areas, restrictions on novel technologies such as autonomous driving throttle more innovation Tesla could provide. The company must remain pliable and responsible in order to uphold trust.</a:t>
            </a:r>
          </a:p>
        </p:txBody>
      </p:sp>
    </p:spTree>
    <p:extLst>
      <p:ext uri="{BB962C8B-B14F-4D97-AF65-F5344CB8AC3E}">
        <p14:creationId xmlns:p14="http://schemas.microsoft.com/office/powerpoint/2010/main" val="3677024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5CC5FB-0803-7BAC-C2D7-51120F3E013D}"/>
              </a:ext>
            </a:extLst>
          </p:cNvPr>
          <p:cNvSpPr>
            <a:spLocks noGrp="1"/>
          </p:cNvSpPr>
          <p:nvPr>
            <p:ph type="title"/>
          </p:nvPr>
        </p:nvSpPr>
        <p:spPr>
          <a:xfrm>
            <a:off x="841248" y="256032"/>
            <a:ext cx="10506456" cy="1014984"/>
          </a:xfrm>
        </p:spPr>
        <p:txBody>
          <a:bodyPr anchor="b">
            <a:normAutofit/>
          </a:bodyPr>
          <a:lstStyle/>
          <a:p>
            <a:r>
              <a:rPr lang="en-GB" dirty="0"/>
              <a:t>Impact of Globalisation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7645E7A-5FA9-F411-4640-B7E5DDC1FCAE}"/>
              </a:ext>
            </a:extLst>
          </p:cNvPr>
          <p:cNvGraphicFramePr>
            <a:graphicFrameLocks noGrp="1"/>
          </p:cNvGraphicFramePr>
          <p:nvPr>
            <p:ph idx="1"/>
            <p:extLst>
              <p:ext uri="{D42A27DB-BD31-4B8C-83A1-F6EECF244321}">
                <p14:modId xmlns:p14="http://schemas.microsoft.com/office/powerpoint/2010/main" val="204602357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411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9FCB8D-416B-E31C-492A-D16B35059B0D}"/>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The Business Innovation Process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86E2CC-3E7A-5DE3-FA2F-C35436565C87}"/>
              </a:ext>
            </a:extLst>
          </p:cNvPr>
          <p:cNvGraphicFramePr>
            <a:graphicFrameLocks noGrp="1"/>
          </p:cNvGraphicFramePr>
          <p:nvPr>
            <p:ph idx="1"/>
            <p:extLst>
              <p:ext uri="{D42A27DB-BD31-4B8C-83A1-F6EECF244321}">
                <p14:modId xmlns:p14="http://schemas.microsoft.com/office/powerpoint/2010/main" val="61996370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2902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DAA60F-FE1C-5ABD-55DD-4D9FA1A94642}"/>
              </a:ext>
            </a:extLst>
          </p:cNvPr>
          <p:cNvSpPr>
            <a:spLocks noGrp="1"/>
          </p:cNvSpPr>
          <p:nvPr>
            <p:ph type="title"/>
          </p:nvPr>
        </p:nvSpPr>
        <p:spPr>
          <a:xfrm>
            <a:off x="1371597" y="348865"/>
            <a:ext cx="10044023" cy="877729"/>
          </a:xfrm>
        </p:spPr>
        <p:txBody>
          <a:bodyPr anchor="ctr">
            <a:normAutofit/>
          </a:bodyPr>
          <a:lstStyle/>
          <a:p>
            <a:r>
              <a:rPr lang="en-GB" sz="2800" b="1">
                <a:solidFill>
                  <a:srgbClr val="FFFFFF"/>
                </a:solidFill>
              </a:rPr>
              <a:t>Recommendations</a:t>
            </a:r>
            <a:br>
              <a:rPr lang="en-GB" sz="2800" b="1">
                <a:solidFill>
                  <a:srgbClr val="FFFFFF"/>
                </a:solidFill>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BEDA3D39-C2FC-B9E0-6828-BDE73C6B0AFB}"/>
              </a:ext>
            </a:extLst>
          </p:cNvPr>
          <p:cNvGraphicFramePr>
            <a:graphicFrameLocks noGrp="1"/>
          </p:cNvGraphicFramePr>
          <p:nvPr>
            <p:ph idx="1"/>
            <p:extLst>
              <p:ext uri="{D42A27DB-BD31-4B8C-83A1-F6EECF244321}">
                <p14:modId xmlns:p14="http://schemas.microsoft.com/office/powerpoint/2010/main" val="330361521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14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A18ACF-F1A5-00AC-B27D-890F16A9E0B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DAAA7A3E-6793-5D0B-510B-19B7ECD148EF}"/>
              </a:ext>
            </a:extLst>
          </p:cNvPr>
          <p:cNvGraphicFramePr>
            <a:graphicFrameLocks noGrp="1"/>
          </p:cNvGraphicFramePr>
          <p:nvPr>
            <p:ph idx="1"/>
            <p:extLst>
              <p:ext uri="{D42A27DB-BD31-4B8C-83A1-F6EECF244321}">
                <p14:modId xmlns:p14="http://schemas.microsoft.com/office/powerpoint/2010/main" val="147291560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375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22A6B-B75B-015D-617F-2D8B423F916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List </a:t>
            </a:r>
          </a:p>
        </p:txBody>
      </p:sp>
      <p:sp>
        <p:nvSpPr>
          <p:cNvPr id="3" name="Content Placeholder 2">
            <a:extLst>
              <a:ext uri="{FF2B5EF4-FFF2-40B4-BE49-F238E27FC236}">
                <a16:creationId xmlns:a16="http://schemas.microsoft.com/office/drawing/2014/main" id="{D16940B6-C38C-D2A2-8914-A9C82E8EEDF8}"/>
              </a:ext>
            </a:extLst>
          </p:cNvPr>
          <p:cNvSpPr>
            <a:spLocks noGrp="1"/>
          </p:cNvSpPr>
          <p:nvPr>
            <p:ph idx="1"/>
          </p:nvPr>
        </p:nvSpPr>
        <p:spPr>
          <a:xfrm>
            <a:off x="1371599" y="2318197"/>
            <a:ext cx="9724031" cy="3683358"/>
          </a:xfrm>
        </p:spPr>
        <p:txBody>
          <a:bodyPr anchor="ctr">
            <a:normAutofit/>
          </a:bodyPr>
          <a:lstStyle/>
          <a:p>
            <a:r>
              <a:rPr lang="en-GB" sz="1700"/>
              <a:t>Tesla Inc. (2024) </a:t>
            </a:r>
            <a:r>
              <a:rPr lang="en-GB" sz="1700" i="1"/>
              <a:t>Annual Impact Report 2024.</a:t>
            </a:r>
            <a:r>
              <a:rPr lang="en-GB" sz="1700"/>
              <a:t> Austin, TX: Tesla Inc.</a:t>
            </a:r>
          </a:p>
          <a:p>
            <a:r>
              <a:rPr lang="en-GB" sz="1700"/>
              <a:t>Financial Times (2024) ‘Tesla’s growth and profitability amid global EV competition,’ </a:t>
            </a:r>
            <a:r>
              <a:rPr lang="en-GB" sz="1700" i="1"/>
              <a:t>Financial Times,</a:t>
            </a:r>
            <a:r>
              <a:rPr lang="en-GB" sz="1700"/>
              <a:t> 12 March.</a:t>
            </a:r>
          </a:p>
          <a:p>
            <a:r>
              <a:rPr lang="en-GB" sz="1700"/>
              <a:t>FT (2024) ‘Tesla and the changing face of the global auto industry,’ </a:t>
            </a:r>
            <a:r>
              <a:rPr lang="en-GB" sz="1700" i="1"/>
              <a:t>Financial Times,</a:t>
            </a:r>
            <a:r>
              <a:rPr lang="en-GB" sz="1700"/>
              <a:t> 8 April.</a:t>
            </a:r>
          </a:p>
          <a:p>
            <a:r>
              <a:rPr lang="en-GB" sz="1700"/>
              <a:t>International Energy Agency (IEA) (2024) </a:t>
            </a:r>
            <a:r>
              <a:rPr lang="en-GB" sz="1700" i="1"/>
              <a:t>Global EV Outlook 2024.</a:t>
            </a:r>
            <a:r>
              <a:rPr lang="en-GB" sz="1700"/>
              <a:t> Paris: IEA.</a:t>
            </a:r>
          </a:p>
          <a:p>
            <a:r>
              <a:rPr lang="en-GB" sz="1700"/>
              <a:t>Statista (2024) </a:t>
            </a:r>
            <a:r>
              <a:rPr lang="en-GB" sz="1700" i="1"/>
              <a:t>Tesla Global Revenue, Workforce and Market Share 2024.</a:t>
            </a:r>
            <a:r>
              <a:rPr lang="en-GB" sz="1700"/>
              <a:t> Available at: </a:t>
            </a:r>
            <a:r>
              <a:rPr lang="en-GB" sz="1700">
                <a:hlinkClick r:id="rId2"/>
              </a:rPr>
              <a:t>https://www.statista.com/</a:t>
            </a:r>
            <a:r>
              <a:rPr lang="en-GB" sz="1700"/>
              <a:t> (Accessed: 31 October 2025).</a:t>
            </a:r>
          </a:p>
          <a:p>
            <a:r>
              <a:rPr lang="en-GB" sz="1700"/>
              <a:t>International Business Times (2024) ‘Global supply and battery cost challenges in electric vehicle markets,’ </a:t>
            </a:r>
            <a:r>
              <a:rPr lang="en-GB" sz="1700" i="1"/>
              <a:t>International Business Times,</a:t>
            </a:r>
            <a:r>
              <a:rPr lang="en-GB" sz="1700"/>
              <a:t> 4 February.</a:t>
            </a:r>
          </a:p>
          <a:p>
            <a:r>
              <a:rPr lang="en-GB" sz="1700"/>
              <a:t>Kotler, P. and Keller, K. L. (2022) </a:t>
            </a:r>
            <a:r>
              <a:rPr lang="en-GB" sz="1700" i="1"/>
              <a:t>Marketing Management.</a:t>
            </a:r>
            <a:r>
              <a:rPr lang="en-GB" sz="1700"/>
              <a:t> 16th edn. Harlow: Pearson Education.</a:t>
            </a:r>
          </a:p>
          <a:p>
            <a:pPr marL="0" indent="0">
              <a:buNone/>
            </a:pPr>
            <a:endParaRPr lang="en-GB" sz="1700"/>
          </a:p>
        </p:txBody>
      </p:sp>
    </p:spTree>
    <p:extLst>
      <p:ext uri="{BB962C8B-B14F-4D97-AF65-F5344CB8AC3E}">
        <p14:creationId xmlns:p14="http://schemas.microsoft.com/office/powerpoint/2010/main" val="3301314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2402</Words>
  <Application>Microsoft Office PowerPoint</Application>
  <PresentationFormat>Ecran lat</PresentationFormat>
  <Paragraphs>74</Paragraphs>
  <Slides>16</Slides>
  <Notes>0</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Office Theme</vt:lpstr>
      <vt:lpstr>LCBB4014 – Introduction to Business Group Presentation: Tesla Inc. – Micro and Macro Business Analysis </vt:lpstr>
      <vt:lpstr>Company Overview</vt:lpstr>
      <vt:lpstr>Core Business Strategy</vt:lpstr>
      <vt:lpstr>PESTEL Analysis</vt:lpstr>
      <vt:lpstr>Strengths</vt:lpstr>
      <vt:lpstr>Weaknesses</vt:lpstr>
      <vt:lpstr>Opportunities</vt:lpstr>
      <vt:lpstr>Threats</vt:lpstr>
      <vt:lpstr>Political and Economic Factors</vt:lpstr>
      <vt:lpstr>Social and Technological Factors</vt:lpstr>
      <vt:lpstr>Environmental and Legal Factors</vt:lpstr>
      <vt:lpstr>Impact of Globalisation</vt:lpstr>
      <vt:lpstr>The Business Innovation Process</vt:lpstr>
      <vt:lpstr>Recommendations </vt:lpstr>
      <vt:lpstr>Conclusion</vt:lpstr>
      <vt:lpstr>References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LCBB4014 – Introduction to Business Group Presentation: Tesla Inc. – Micro and Macro Business Analysis </dc:title>
  <dc:creator>Dalina Popov</dc:creator>
  <cp:lastModifiedBy>Emanuel gabriel Repede</cp:lastModifiedBy>
  <cp:revision>2</cp:revision>
  <dcterms:created xsi:type="dcterms:W3CDTF">2025-11-01T20:36:13Z</dcterms:created>
  <dcterms:modified xsi:type="dcterms:W3CDTF">2025-11-18T20:46:07Z</dcterms:modified>
</cp:coreProperties>
</file>