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6" r:id="rId1"/>
  </p:sldMasterIdLst>
  <p:notesMasterIdLst>
    <p:notesMasterId r:id="rId21"/>
  </p:notesMasterIdLst>
  <p:sldIdLst>
    <p:sldId id="256" r:id="rId2"/>
    <p:sldId id="269" r:id="rId3"/>
    <p:sldId id="264" r:id="rId4"/>
    <p:sldId id="273" r:id="rId5"/>
    <p:sldId id="274" r:id="rId6"/>
    <p:sldId id="275" r:id="rId7"/>
    <p:sldId id="276" r:id="rId8"/>
    <p:sldId id="281" r:id="rId9"/>
    <p:sldId id="257" r:id="rId10"/>
    <p:sldId id="259" r:id="rId11"/>
    <p:sldId id="285" r:id="rId12"/>
    <p:sldId id="258" r:id="rId13"/>
    <p:sldId id="286" r:id="rId14"/>
    <p:sldId id="260" r:id="rId15"/>
    <p:sldId id="280" r:id="rId16"/>
    <p:sldId id="261" r:id="rId17"/>
    <p:sldId id="290" r:id="rId18"/>
    <p:sldId id="263" r:id="rId19"/>
    <p:sldId id="287" r:id="rId20"/>
  </p:sldIdLst>
  <p:sldSz cx="12192000" cy="6858000"/>
  <p:notesSz cx="6858000" cy="9144000"/>
  <p:defaultTextStyle>
    <a:defPPr>
      <a:defRPr lang="pt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B94A27-4771-4702-8DDF-BBC7F0012951}" v="1360" dt="2022-12-15T20:43:05.4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61D637-6789-D449-8A13-A5CCA170A8BA}" type="datetimeFigureOut">
              <a:rPr lang="en-US" smtClean="0"/>
              <a:t>12/15/2022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4B55E8-0EE5-D64E-99B0-DBE5575F4F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45761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4B55E8-0EE5-D64E-99B0-DBE5575F4F77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55971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o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510AA3E-61E0-F25B-7D31-369F2E6928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t-PT"/>
              <a:t>Clique para editar o estilo de título do Modelo Global</a:t>
            </a:r>
            <a:endParaRPr lang="pt-GB"/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D63D2394-AC77-662E-CDDA-C1DD50157F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PT"/>
              <a:t>Clique para editar o estilo de subtítulo do Modelo Global</a:t>
            </a:r>
            <a:endParaRPr lang="pt-GB"/>
          </a:p>
        </p:txBody>
      </p:sp>
      <p:sp>
        <p:nvSpPr>
          <p:cNvPr id="4" name="Marcador de Posição da Data 3">
            <a:extLst>
              <a:ext uri="{FF2B5EF4-FFF2-40B4-BE49-F238E27FC236}">
                <a16:creationId xmlns:a16="http://schemas.microsoft.com/office/drawing/2014/main" id="{9596D474-E92A-619B-0A2D-25720A04A6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5B492-EC74-3442-B6F7-E0F5783EE55F}" type="datetimeFigureOut">
              <a:rPr lang="pt-GB" smtClean="0"/>
              <a:t>12/15/2022</a:t>
            </a:fld>
            <a:endParaRPr lang="pt-GB"/>
          </a:p>
        </p:txBody>
      </p:sp>
      <p:sp>
        <p:nvSpPr>
          <p:cNvPr id="5" name="Marcador de Posição do Rodapé 4">
            <a:extLst>
              <a:ext uri="{FF2B5EF4-FFF2-40B4-BE49-F238E27FC236}">
                <a16:creationId xmlns:a16="http://schemas.microsoft.com/office/drawing/2014/main" id="{0518DD16-E886-CB33-1A39-C5A4AA26D6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GB"/>
          </a:p>
        </p:txBody>
      </p:sp>
      <p:sp>
        <p:nvSpPr>
          <p:cNvPr id="6" name="Marcador de Posição do Número do Diapositivo 5">
            <a:extLst>
              <a:ext uri="{FF2B5EF4-FFF2-40B4-BE49-F238E27FC236}">
                <a16:creationId xmlns:a16="http://schemas.microsoft.com/office/drawing/2014/main" id="{EB0B6AE6-45CC-E877-A542-C9BCF64231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BD7C1-419D-684F-B590-136AEF461379}" type="slidenum">
              <a:rPr lang="pt-GB" smtClean="0"/>
              <a:t>‹#›</a:t>
            </a:fld>
            <a:endParaRPr lang="pt-GB"/>
          </a:p>
        </p:txBody>
      </p:sp>
    </p:spTree>
    <p:extLst>
      <p:ext uri="{BB962C8B-B14F-4D97-AF65-F5344CB8AC3E}">
        <p14:creationId xmlns:p14="http://schemas.microsoft.com/office/powerpoint/2010/main" val="760406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Obje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C1D072A-7A0C-60FD-DDC2-6F23DE8EF2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pt-GB"/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E3F74B7D-F871-8E94-CE08-E85EF731AB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pt-GB"/>
          </a:p>
        </p:txBody>
      </p:sp>
      <p:sp>
        <p:nvSpPr>
          <p:cNvPr id="4" name="Marcador de Posição da Data 3">
            <a:extLst>
              <a:ext uri="{FF2B5EF4-FFF2-40B4-BE49-F238E27FC236}">
                <a16:creationId xmlns:a16="http://schemas.microsoft.com/office/drawing/2014/main" id="{09EBA6FA-E015-AC0A-9BED-A6311111A3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5B492-EC74-3442-B6F7-E0F5783EE55F}" type="datetimeFigureOut">
              <a:rPr lang="pt-GB" smtClean="0"/>
              <a:t>12/15/2022</a:t>
            </a:fld>
            <a:endParaRPr lang="pt-GB"/>
          </a:p>
        </p:txBody>
      </p:sp>
      <p:sp>
        <p:nvSpPr>
          <p:cNvPr id="5" name="Marcador de Posição do Rodapé 4">
            <a:extLst>
              <a:ext uri="{FF2B5EF4-FFF2-40B4-BE49-F238E27FC236}">
                <a16:creationId xmlns:a16="http://schemas.microsoft.com/office/drawing/2014/main" id="{DA3EF954-94F1-B33A-EFB0-44DF7C2D59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GB"/>
          </a:p>
        </p:txBody>
      </p:sp>
      <p:sp>
        <p:nvSpPr>
          <p:cNvPr id="6" name="Marcador de Posição do Número do Diapositivo 5">
            <a:extLst>
              <a:ext uri="{FF2B5EF4-FFF2-40B4-BE49-F238E27FC236}">
                <a16:creationId xmlns:a16="http://schemas.microsoft.com/office/drawing/2014/main" id="{3AB12AE1-4286-8372-7913-1FA1DD93FD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BD7C1-419D-684F-B590-136AEF461379}" type="slidenum">
              <a:rPr lang="pt-GB" smtClean="0"/>
              <a:t>‹#›</a:t>
            </a:fld>
            <a:endParaRPr lang="pt-GB"/>
          </a:p>
        </p:txBody>
      </p:sp>
    </p:spTree>
    <p:extLst>
      <p:ext uri="{BB962C8B-B14F-4D97-AF65-F5344CB8AC3E}">
        <p14:creationId xmlns:p14="http://schemas.microsoft.com/office/powerpoint/2010/main" val="36839196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c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46006BF-6F4C-AB11-E62C-2C6357F0B0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t-PT"/>
              <a:t>Clique para editar o estilo de título do Modelo Global</a:t>
            </a:r>
            <a:endParaRPr lang="pt-GB"/>
          </a:p>
        </p:txBody>
      </p:sp>
      <p:sp>
        <p:nvSpPr>
          <p:cNvPr id="3" name="Marcador de Posição do Texto 2">
            <a:extLst>
              <a:ext uri="{FF2B5EF4-FFF2-40B4-BE49-F238E27FC236}">
                <a16:creationId xmlns:a16="http://schemas.microsoft.com/office/drawing/2014/main" id="{25AE4E1A-E1C9-409A-7200-F62D41398E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4" name="Marcador de Posição da Data 3">
            <a:extLst>
              <a:ext uri="{FF2B5EF4-FFF2-40B4-BE49-F238E27FC236}">
                <a16:creationId xmlns:a16="http://schemas.microsoft.com/office/drawing/2014/main" id="{F94ED5CE-A61E-0F64-1299-CA0CDB842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5B492-EC74-3442-B6F7-E0F5783EE55F}" type="datetimeFigureOut">
              <a:rPr lang="pt-GB" smtClean="0"/>
              <a:t>12/15/2022</a:t>
            </a:fld>
            <a:endParaRPr lang="pt-GB"/>
          </a:p>
        </p:txBody>
      </p:sp>
      <p:sp>
        <p:nvSpPr>
          <p:cNvPr id="5" name="Marcador de Posição do Rodapé 4">
            <a:extLst>
              <a:ext uri="{FF2B5EF4-FFF2-40B4-BE49-F238E27FC236}">
                <a16:creationId xmlns:a16="http://schemas.microsoft.com/office/drawing/2014/main" id="{D6EC0BA4-DF31-A49E-E32F-DBE6F235C8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GB"/>
          </a:p>
        </p:txBody>
      </p:sp>
      <p:sp>
        <p:nvSpPr>
          <p:cNvPr id="6" name="Marcador de Posição do Número do Diapositivo 5">
            <a:extLst>
              <a:ext uri="{FF2B5EF4-FFF2-40B4-BE49-F238E27FC236}">
                <a16:creationId xmlns:a16="http://schemas.microsoft.com/office/drawing/2014/main" id="{92F2CDB0-7ED1-1C5F-3233-7ED512BCD1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BD7C1-419D-684F-B590-136AEF461379}" type="slidenum">
              <a:rPr lang="pt-GB" smtClean="0"/>
              <a:t>‹#›</a:t>
            </a:fld>
            <a:endParaRPr lang="pt-GB"/>
          </a:p>
        </p:txBody>
      </p:sp>
    </p:spTree>
    <p:extLst>
      <p:ext uri="{BB962C8B-B14F-4D97-AF65-F5344CB8AC3E}">
        <p14:creationId xmlns:p14="http://schemas.microsoft.com/office/powerpoint/2010/main" val="20713965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Conteúdo Dup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BFD5F99-E294-0368-E74A-759700C1C9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pt-GB"/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30E16C75-583A-7612-C43B-CFDF9A480E5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pt-GB"/>
          </a:p>
        </p:txBody>
      </p:sp>
      <p:sp>
        <p:nvSpPr>
          <p:cNvPr id="4" name="Marcador de Posição de Conteúdo 3">
            <a:extLst>
              <a:ext uri="{FF2B5EF4-FFF2-40B4-BE49-F238E27FC236}">
                <a16:creationId xmlns:a16="http://schemas.microsoft.com/office/drawing/2014/main" id="{BD96C39F-5205-891C-BF11-7B0409BC74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pt-GB"/>
          </a:p>
        </p:txBody>
      </p:sp>
      <p:sp>
        <p:nvSpPr>
          <p:cNvPr id="5" name="Marcador de Posição da Data 4">
            <a:extLst>
              <a:ext uri="{FF2B5EF4-FFF2-40B4-BE49-F238E27FC236}">
                <a16:creationId xmlns:a16="http://schemas.microsoft.com/office/drawing/2014/main" id="{35CA4EEF-8182-DB09-FE94-B23F504996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5B492-EC74-3442-B6F7-E0F5783EE55F}" type="datetimeFigureOut">
              <a:rPr lang="pt-GB" smtClean="0"/>
              <a:t>12/15/2022</a:t>
            </a:fld>
            <a:endParaRPr lang="pt-GB"/>
          </a:p>
        </p:txBody>
      </p:sp>
      <p:sp>
        <p:nvSpPr>
          <p:cNvPr id="6" name="Marcador de Posição do Rodapé 5">
            <a:extLst>
              <a:ext uri="{FF2B5EF4-FFF2-40B4-BE49-F238E27FC236}">
                <a16:creationId xmlns:a16="http://schemas.microsoft.com/office/drawing/2014/main" id="{FF3EE5F7-D13E-DB0D-198D-76374B2A2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GB"/>
          </a:p>
        </p:txBody>
      </p:sp>
      <p:sp>
        <p:nvSpPr>
          <p:cNvPr id="7" name="Marcador de Posição do Número do Diapositivo 6">
            <a:extLst>
              <a:ext uri="{FF2B5EF4-FFF2-40B4-BE49-F238E27FC236}">
                <a16:creationId xmlns:a16="http://schemas.microsoft.com/office/drawing/2014/main" id="{A532DA0C-5142-26D6-C8AD-431E39BDC1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BD7C1-419D-684F-B590-136AEF461379}" type="slidenum">
              <a:rPr lang="pt-GB" smtClean="0"/>
              <a:t>‹#›</a:t>
            </a:fld>
            <a:endParaRPr lang="pt-GB"/>
          </a:p>
        </p:txBody>
      </p:sp>
    </p:spTree>
    <p:extLst>
      <p:ext uri="{BB962C8B-B14F-4D97-AF65-F5344CB8AC3E}">
        <p14:creationId xmlns:p14="http://schemas.microsoft.com/office/powerpoint/2010/main" val="32347766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2D5718E-5A00-31E7-A688-0C6C15AC9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t-PT"/>
              <a:t>Clique para editar o estilo de título do Modelo Global</a:t>
            </a:r>
            <a:endParaRPr lang="pt-GB"/>
          </a:p>
        </p:txBody>
      </p:sp>
      <p:sp>
        <p:nvSpPr>
          <p:cNvPr id="3" name="Marcador de Posição do Texto 2">
            <a:extLst>
              <a:ext uri="{FF2B5EF4-FFF2-40B4-BE49-F238E27FC236}">
                <a16:creationId xmlns:a16="http://schemas.microsoft.com/office/drawing/2014/main" id="{A48922DC-BD22-7105-368E-F48459DAC0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4" name="Marcador de Posição de Conteúdo 3">
            <a:extLst>
              <a:ext uri="{FF2B5EF4-FFF2-40B4-BE49-F238E27FC236}">
                <a16:creationId xmlns:a16="http://schemas.microsoft.com/office/drawing/2014/main" id="{A3211A03-2AD6-E9EB-AE1C-70C0D13D10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pt-GB"/>
          </a:p>
        </p:txBody>
      </p:sp>
      <p:sp>
        <p:nvSpPr>
          <p:cNvPr id="5" name="Marcador de Posição do Texto 4">
            <a:extLst>
              <a:ext uri="{FF2B5EF4-FFF2-40B4-BE49-F238E27FC236}">
                <a16:creationId xmlns:a16="http://schemas.microsoft.com/office/drawing/2014/main" id="{86047DE2-7069-8D03-7778-FD718B5BAB1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6" name="Marcador de Posição de Conteúdo 5">
            <a:extLst>
              <a:ext uri="{FF2B5EF4-FFF2-40B4-BE49-F238E27FC236}">
                <a16:creationId xmlns:a16="http://schemas.microsoft.com/office/drawing/2014/main" id="{6946CE3C-9DAB-520A-4D9B-EF84C0363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pt-GB"/>
          </a:p>
        </p:txBody>
      </p:sp>
      <p:sp>
        <p:nvSpPr>
          <p:cNvPr id="7" name="Marcador de Posição da Data 6">
            <a:extLst>
              <a:ext uri="{FF2B5EF4-FFF2-40B4-BE49-F238E27FC236}">
                <a16:creationId xmlns:a16="http://schemas.microsoft.com/office/drawing/2014/main" id="{D33A1965-6DDA-B3C7-4767-058EF49E86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5B492-EC74-3442-B6F7-E0F5783EE55F}" type="datetimeFigureOut">
              <a:rPr lang="pt-GB" smtClean="0"/>
              <a:t>12/15/2022</a:t>
            </a:fld>
            <a:endParaRPr lang="pt-GB"/>
          </a:p>
        </p:txBody>
      </p:sp>
      <p:sp>
        <p:nvSpPr>
          <p:cNvPr id="8" name="Marcador de Posição do Rodapé 7">
            <a:extLst>
              <a:ext uri="{FF2B5EF4-FFF2-40B4-BE49-F238E27FC236}">
                <a16:creationId xmlns:a16="http://schemas.microsoft.com/office/drawing/2014/main" id="{C4513F0D-8183-B44B-1020-2EB1FEC20E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GB"/>
          </a:p>
        </p:txBody>
      </p:sp>
      <p:sp>
        <p:nvSpPr>
          <p:cNvPr id="9" name="Marcador de Posição do Número do Diapositivo 8">
            <a:extLst>
              <a:ext uri="{FF2B5EF4-FFF2-40B4-BE49-F238E27FC236}">
                <a16:creationId xmlns:a16="http://schemas.microsoft.com/office/drawing/2014/main" id="{B8E4B79A-BA25-E5D5-EE9B-0E8876CBD9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BD7C1-419D-684F-B590-136AEF461379}" type="slidenum">
              <a:rPr lang="pt-GB" smtClean="0"/>
              <a:t>‹#›</a:t>
            </a:fld>
            <a:endParaRPr lang="pt-GB"/>
          </a:p>
        </p:txBody>
      </p:sp>
    </p:spTree>
    <p:extLst>
      <p:ext uri="{BB962C8B-B14F-4D97-AF65-F5344CB8AC3E}">
        <p14:creationId xmlns:p14="http://schemas.microsoft.com/office/powerpoint/2010/main" val="35110933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CDC598F-A4A5-33BB-BAB9-E63450F8E9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pt-GB"/>
          </a:p>
        </p:txBody>
      </p:sp>
      <p:sp>
        <p:nvSpPr>
          <p:cNvPr id="3" name="Marcador de Posição da Data 2">
            <a:extLst>
              <a:ext uri="{FF2B5EF4-FFF2-40B4-BE49-F238E27FC236}">
                <a16:creationId xmlns:a16="http://schemas.microsoft.com/office/drawing/2014/main" id="{85C03115-E22B-16B1-76F2-6490186B08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5B492-EC74-3442-B6F7-E0F5783EE55F}" type="datetimeFigureOut">
              <a:rPr lang="pt-GB" smtClean="0"/>
              <a:t>12/15/2022</a:t>
            </a:fld>
            <a:endParaRPr lang="pt-GB"/>
          </a:p>
        </p:txBody>
      </p:sp>
      <p:sp>
        <p:nvSpPr>
          <p:cNvPr id="4" name="Marcador de Posição do Rodapé 3">
            <a:extLst>
              <a:ext uri="{FF2B5EF4-FFF2-40B4-BE49-F238E27FC236}">
                <a16:creationId xmlns:a16="http://schemas.microsoft.com/office/drawing/2014/main" id="{5B2CB396-3352-0F6D-C740-97FC41584B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GB"/>
          </a:p>
        </p:txBody>
      </p:sp>
      <p:sp>
        <p:nvSpPr>
          <p:cNvPr id="5" name="Marcador de Posição do Número do Diapositivo 4">
            <a:extLst>
              <a:ext uri="{FF2B5EF4-FFF2-40B4-BE49-F238E27FC236}">
                <a16:creationId xmlns:a16="http://schemas.microsoft.com/office/drawing/2014/main" id="{EA0238B0-F087-84BE-E636-A1C9E8829E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BD7C1-419D-684F-B590-136AEF461379}" type="slidenum">
              <a:rPr lang="pt-GB" smtClean="0"/>
              <a:t>‹#›</a:t>
            </a:fld>
            <a:endParaRPr lang="pt-GB"/>
          </a:p>
        </p:txBody>
      </p:sp>
    </p:spTree>
    <p:extLst>
      <p:ext uri="{BB962C8B-B14F-4D97-AF65-F5344CB8AC3E}">
        <p14:creationId xmlns:p14="http://schemas.microsoft.com/office/powerpoint/2010/main" val="41438479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a Data 1">
            <a:extLst>
              <a:ext uri="{FF2B5EF4-FFF2-40B4-BE49-F238E27FC236}">
                <a16:creationId xmlns:a16="http://schemas.microsoft.com/office/drawing/2014/main" id="{21357DF7-8CD1-6B5F-5998-CCB403ABF2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5B492-EC74-3442-B6F7-E0F5783EE55F}" type="datetimeFigureOut">
              <a:rPr lang="pt-GB" smtClean="0"/>
              <a:t>12/15/2022</a:t>
            </a:fld>
            <a:endParaRPr lang="pt-GB"/>
          </a:p>
        </p:txBody>
      </p:sp>
      <p:sp>
        <p:nvSpPr>
          <p:cNvPr id="3" name="Marcador de Posição do Rodapé 2">
            <a:extLst>
              <a:ext uri="{FF2B5EF4-FFF2-40B4-BE49-F238E27FC236}">
                <a16:creationId xmlns:a16="http://schemas.microsoft.com/office/drawing/2014/main" id="{A4027953-E034-11F0-7B8C-3EE4F6193B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GB"/>
          </a:p>
        </p:txBody>
      </p:sp>
      <p:sp>
        <p:nvSpPr>
          <p:cNvPr id="4" name="Marcador de Posição do Número do Diapositivo 3">
            <a:extLst>
              <a:ext uri="{FF2B5EF4-FFF2-40B4-BE49-F238E27FC236}">
                <a16:creationId xmlns:a16="http://schemas.microsoft.com/office/drawing/2014/main" id="{0E94AACD-D74B-878C-74E8-912B858830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BD7C1-419D-684F-B590-136AEF461379}" type="slidenum">
              <a:rPr lang="pt-GB" smtClean="0"/>
              <a:t>‹#›</a:t>
            </a:fld>
            <a:endParaRPr lang="pt-GB"/>
          </a:p>
        </p:txBody>
      </p:sp>
    </p:spTree>
    <p:extLst>
      <p:ext uri="{BB962C8B-B14F-4D97-AF65-F5344CB8AC3E}">
        <p14:creationId xmlns:p14="http://schemas.microsoft.com/office/powerpoint/2010/main" val="32642231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7AC83EEA-D90C-1FA0-CF17-220871260B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PT"/>
              <a:t>Clique para editar o estilo de título do Modelo Global</a:t>
            </a:r>
            <a:endParaRPr lang="pt-GB"/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DED2EAC2-CDE2-7F74-2AB7-68314EBD5B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pt-GB"/>
          </a:p>
        </p:txBody>
      </p:sp>
      <p:sp>
        <p:nvSpPr>
          <p:cNvPr id="4" name="Marcador de Posição do Texto 3">
            <a:extLst>
              <a:ext uri="{FF2B5EF4-FFF2-40B4-BE49-F238E27FC236}">
                <a16:creationId xmlns:a16="http://schemas.microsoft.com/office/drawing/2014/main" id="{A13142DA-A0C8-D1B1-C497-85040771AD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5" name="Marcador de Posição da Data 4">
            <a:extLst>
              <a:ext uri="{FF2B5EF4-FFF2-40B4-BE49-F238E27FC236}">
                <a16:creationId xmlns:a16="http://schemas.microsoft.com/office/drawing/2014/main" id="{6E759319-D338-6C51-10F2-DF8A2B0C3E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5B492-EC74-3442-B6F7-E0F5783EE55F}" type="datetimeFigureOut">
              <a:rPr lang="pt-GB" smtClean="0"/>
              <a:t>12/15/2022</a:t>
            </a:fld>
            <a:endParaRPr lang="pt-GB"/>
          </a:p>
        </p:txBody>
      </p:sp>
      <p:sp>
        <p:nvSpPr>
          <p:cNvPr id="6" name="Marcador de Posição do Rodapé 5">
            <a:extLst>
              <a:ext uri="{FF2B5EF4-FFF2-40B4-BE49-F238E27FC236}">
                <a16:creationId xmlns:a16="http://schemas.microsoft.com/office/drawing/2014/main" id="{544EF8FF-DB64-F25A-E26E-38E10D9A42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GB"/>
          </a:p>
        </p:txBody>
      </p:sp>
      <p:sp>
        <p:nvSpPr>
          <p:cNvPr id="7" name="Marcador de Posição do Número do Diapositivo 6">
            <a:extLst>
              <a:ext uri="{FF2B5EF4-FFF2-40B4-BE49-F238E27FC236}">
                <a16:creationId xmlns:a16="http://schemas.microsoft.com/office/drawing/2014/main" id="{6B0E2990-CDD2-EF2B-4A0E-36F580BAF5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BD7C1-419D-684F-B590-136AEF461379}" type="slidenum">
              <a:rPr lang="pt-GB" smtClean="0"/>
              <a:t>‹#›</a:t>
            </a:fld>
            <a:endParaRPr lang="pt-GB"/>
          </a:p>
        </p:txBody>
      </p:sp>
    </p:spTree>
    <p:extLst>
      <p:ext uri="{BB962C8B-B14F-4D97-AF65-F5344CB8AC3E}">
        <p14:creationId xmlns:p14="http://schemas.microsoft.com/office/powerpoint/2010/main" val="4221855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5C5C966-0A57-056E-01DC-B0D634AB2C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PT"/>
              <a:t>Clique para editar o estilo de título do Modelo Global</a:t>
            </a:r>
            <a:endParaRPr lang="pt-GB"/>
          </a:p>
        </p:txBody>
      </p:sp>
      <p:sp>
        <p:nvSpPr>
          <p:cNvPr id="3" name="Marcador de Posição da Imagem 2">
            <a:extLst>
              <a:ext uri="{FF2B5EF4-FFF2-40B4-BE49-F238E27FC236}">
                <a16:creationId xmlns:a16="http://schemas.microsoft.com/office/drawing/2014/main" id="{28B1E8E6-CC03-584F-7558-AE2258A8F1C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t-GB"/>
          </a:p>
        </p:txBody>
      </p:sp>
      <p:sp>
        <p:nvSpPr>
          <p:cNvPr id="4" name="Marcador de Posição do Texto 3">
            <a:extLst>
              <a:ext uri="{FF2B5EF4-FFF2-40B4-BE49-F238E27FC236}">
                <a16:creationId xmlns:a16="http://schemas.microsoft.com/office/drawing/2014/main" id="{5A593108-DB47-4F37-75F8-6A2654B098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5" name="Marcador de Posição da Data 4">
            <a:extLst>
              <a:ext uri="{FF2B5EF4-FFF2-40B4-BE49-F238E27FC236}">
                <a16:creationId xmlns:a16="http://schemas.microsoft.com/office/drawing/2014/main" id="{7A8D9C02-C111-D465-F65F-38C42F67DC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5B492-EC74-3442-B6F7-E0F5783EE55F}" type="datetimeFigureOut">
              <a:rPr lang="pt-GB" smtClean="0"/>
              <a:t>12/15/2022</a:t>
            </a:fld>
            <a:endParaRPr lang="pt-GB"/>
          </a:p>
        </p:txBody>
      </p:sp>
      <p:sp>
        <p:nvSpPr>
          <p:cNvPr id="6" name="Marcador de Posição do Rodapé 5">
            <a:extLst>
              <a:ext uri="{FF2B5EF4-FFF2-40B4-BE49-F238E27FC236}">
                <a16:creationId xmlns:a16="http://schemas.microsoft.com/office/drawing/2014/main" id="{54B62340-AB88-2B54-AE5A-194A3AEC11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GB"/>
          </a:p>
        </p:txBody>
      </p:sp>
      <p:sp>
        <p:nvSpPr>
          <p:cNvPr id="7" name="Marcador de Posição do Número do Diapositivo 6">
            <a:extLst>
              <a:ext uri="{FF2B5EF4-FFF2-40B4-BE49-F238E27FC236}">
                <a16:creationId xmlns:a16="http://schemas.microsoft.com/office/drawing/2014/main" id="{86570078-D13A-EDFA-F15C-E5E426D15B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BD7C1-419D-684F-B590-136AEF461379}" type="slidenum">
              <a:rPr lang="pt-GB" smtClean="0"/>
              <a:t>‹#›</a:t>
            </a:fld>
            <a:endParaRPr lang="pt-GB"/>
          </a:p>
        </p:txBody>
      </p:sp>
    </p:spTree>
    <p:extLst>
      <p:ext uri="{BB962C8B-B14F-4D97-AF65-F5344CB8AC3E}">
        <p14:creationId xmlns:p14="http://schemas.microsoft.com/office/powerpoint/2010/main" val="12046645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2E724C6-FCDD-B50E-FD1B-6E4F92E086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pt-GB"/>
          </a:p>
        </p:txBody>
      </p:sp>
      <p:sp>
        <p:nvSpPr>
          <p:cNvPr id="3" name="Marcador de Posição de Texto Vertical 2">
            <a:extLst>
              <a:ext uri="{FF2B5EF4-FFF2-40B4-BE49-F238E27FC236}">
                <a16:creationId xmlns:a16="http://schemas.microsoft.com/office/drawing/2014/main" id="{A7D9B328-1B14-E79A-E6D1-564116F820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pt-GB"/>
          </a:p>
        </p:txBody>
      </p:sp>
      <p:sp>
        <p:nvSpPr>
          <p:cNvPr id="4" name="Marcador de Posição da Data 3">
            <a:extLst>
              <a:ext uri="{FF2B5EF4-FFF2-40B4-BE49-F238E27FC236}">
                <a16:creationId xmlns:a16="http://schemas.microsoft.com/office/drawing/2014/main" id="{BEC223CA-2B66-320D-F6F4-75CF7842C8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5B492-EC74-3442-B6F7-E0F5783EE55F}" type="datetimeFigureOut">
              <a:rPr lang="pt-GB" smtClean="0"/>
              <a:t>12/15/2022</a:t>
            </a:fld>
            <a:endParaRPr lang="pt-GB"/>
          </a:p>
        </p:txBody>
      </p:sp>
      <p:sp>
        <p:nvSpPr>
          <p:cNvPr id="5" name="Marcador de Posição do Rodapé 4">
            <a:extLst>
              <a:ext uri="{FF2B5EF4-FFF2-40B4-BE49-F238E27FC236}">
                <a16:creationId xmlns:a16="http://schemas.microsoft.com/office/drawing/2014/main" id="{7D3FD9CA-59DA-FFEF-BE46-32B2602800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GB"/>
          </a:p>
        </p:txBody>
      </p:sp>
      <p:sp>
        <p:nvSpPr>
          <p:cNvPr id="6" name="Marcador de Posição do Número do Diapositivo 5">
            <a:extLst>
              <a:ext uri="{FF2B5EF4-FFF2-40B4-BE49-F238E27FC236}">
                <a16:creationId xmlns:a16="http://schemas.microsoft.com/office/drawing/2014/main" id="{3E0AA722-12E2-9040-869A-5C636CAF2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BD7C1-419D-684F-B590-136AEF461379}" type="slidenum">
              <a:rPr lang="pt-GB" smtClean="0"/>
              <a:t>‹#›</a:t>
            </a:fld>
            <a:endParaRPr lang="pt-GB"/>
          </a:p>
        </p:txBody>
      </p:sp>
    </p:spTree>
    <p:extLst>
      <p:ext uri="{BB962C8B-B14F-4D97-AF65-F5344CB8AC3E}">
        <p14:creationId xmlns:p14="http://schemas.microsoft.com/office/powerpoint/2010/main" val="34137728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e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CADE6365-AA30-7CFF-AF2E-A5DD7E083F6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t-PT"/>
              <a:t>Clique para editar o estilo de título do Modelo Global</a:t>
            </a:r>
            <a:endParaRPr lang="pt-GB"/>
          </a:p>
        </p:txBody>
      </p:sp>
      <p:sp>
        <p:nvSpPr>
          <p:cNvPr id="3" name="Marcador de Posição de Texto Vertical 2">
            <a:extLst>
              <a:ext uri="{FF2B5EF4-FFF2-40B4-BE49-F238E27FC236}">
                <a16:creationId xmlns:a16="http://schemas.microsoft.com/office/drawing/2014/main" id="{49C18F2A-0134-E499-2053-1DBE3D28B2D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pt-GB"/>
          </a:p>
        </p:txBody>
      </p:sp>
      <p:sp>
        <p:nvSpPr>
          <p:cNvPr id="4" name="Marcador de Posição da Data 3">
            <a:extLst>
              <a:ext uri="{FF2B5EF4-FFF2-40B4-BE49-F238E27FC236}">
                <a16:creationId xmlns:a16="http://schemas.microsoft.com/office/drawing/2014/main" id="{71B449A9-9ADC-C875-65F0-F3ACC62748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5B492-EC74-3442-B6F7-E0F5783EE55F}" type="datetimeFigureOut">
              <a:rPr lang="pt-GB" smtClean="0"/>
              <a:t>12/15/2022</a:t>
            </a:fld>
            <a:endParaRPr lang="pt-GB"/>
          </a:p>
        </p:txBody>
      </p:sp>
      <p:sp>
        <p:nvSpPr>
          <p:cNvPr id="5" name="Marcador de Posição do Rodapé 4">
            <a:extLst>
              <a:ext uri="{FF2B5EF4-FFF2-40B4-BE49-F238E27FC236}">
                <a16:creationId xmlns:a16="http://schemas.microsoft.com/office/drawing/2014/main" id="{8EA07AED-5B1C-64B7-6065-A86AFCD5DC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GB"/>
          </a:p>
        </p:txBody>
      </p:sp>
      <p:sp>
        <p:nvSpPr>
          <p:cNvPr id="6" name="Marcador de Posição do Número do Diapositivo 5">
            <a:extLst>
              <a:ext uri="{FF2B5EF4-FFF2-40B4-BE49-F238E27FC236}">
                <a16:creationId xmlns:a16="http://schemas.microsoft.com/office/drawing/2014/main" id="{57B41E09-3DAA-3205-FF67-292F9CF846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BD7C1-419D-684F-B590-136AEF461379}" type="slidenum">
              <a:rPr lang="pt-GB" smtClean="0"/>
              <a:t>‹#›</a:t>
            </a:fld>
            <a:endParaRPr lang="pt-GB"/>
          </a:p>
        </p:txBody>
      </p:sp>
    </p:spTree>
    <p:extLst>
      <p:ext uri="{BB962C8B-B14F-4D97-AF65-F5344CB8AC3E}">
        <p14:creationId xmlns:p14="http://schemas.microsoft.com/office/powerpoint/2010/main" val="20907344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o Título 1">
            <a:extLst>
              <a:ext uri="{FF2B5EF4-FFF2-40B4-BE49-F238E27FC236}">
                <a16:creationId xmlns:a16="http://schemas.microsoft.com/office/drawing/2014/main" id="{7F1BF45D-9E52-9967-9B2F-D8B659A93C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PT"/>
              <a:t>Clique para editar o estilo de título do Modelo Global</a:t>
            </a:r>
            <a:endParaRPr lang="pt-GB"/>
          </a:p>
        </p:txBody>
      </p:sp>
      <p:sp>
        <p:nvSpPr>
          <p:cNvPr id="3" name="Marcador de Posição do Texto 2">
            <a:extLst>
              <a:ext uri="{FF2B5EF4-FFF2-40B4-BE49-F238E27FC236}">
                <a16:creationId xmlns:a16="http://schemas.microsoft.com/office/drawing/2014/main" id="{4ED94EA7-E211-1D0A-2AC8-BA925A3E51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pt-GB"/>
          </a:p>
        </p:txBody>
      </p:sp>
      <p:sp>
        <p:nvSpPr>
          <p:cNvPr id="4" name="Marcador de Posição da Data 3">
            <a:extLst>
              <a:ext uri="{FF2B5EF4-FFF2-40B4-BE49-F238E27FC236}">
                <a16:creationId xmlns:a16="http://schemas.microsoft.com/office/drawing/2014/main" id="{9463715E-BC09-CA3E-56F3-CC3157335C0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05B492-EC74-3442-B6F7-E0F5783EE55F}" type="datetimeFigureOut">
              <a:rPr lang="pt-GB" smtClean="0"/>
              <a:t>12/15/2022</a:t>
            </a:fld>
            <a:endParaRPr lang="pt-GB"/>
          </a:p>
        </p:txBody>
      </p:sp>
      <p:sp>
        <p:nvSpPr>
          <p:cNvPr id="5" name="Marcador de Posição do Rodapé 4">
            <a:extLst>
              <a:ext uri="{FF2B5EF4-FFF2-40B4-BE49-F238E27FC236}">
                <a16:creationId xmlns:a16="http://schemas.microsoft.com/office/drawing/2014/main" id="{A360B9AA-308D-8233-EE74-B8028E44FA4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t-GB"/>
          </a:p>
        </p:txBody>
      </p:sp>
      <p:sp>
        <p:nvSpPr>
          <p:cNvPr id="6" name="Marcador de Posição do Número do Diapositivo 5">
            <a:extLst>
              <a:ext uri="{FF2B5EF4-FFF2-40B4-BE49-F238E27FC236}">
                <a16:creationId xmlns:a16="http://schemas.microsoft.com/office/drawing/2014/main" id="{4D596246-FC62-9799-9250-8B8AC23EE4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7BD7C1-419D-684F-B590-136AEF461379}" type="slidenum">
              <a:rPr lang="pt-GB" smtClean="0"/>
              <a:t>‹#›</a:t>
            </a:fld>
            <a:endParaRPr lang="pt-GB"/>
          </a:p>
        </p:txBody>
      </p:sp>
    </p:spTree>
    <p:extLst>
      <p:ext uri="{BB962C8B-B14F-4D97-AF65-F5344CB8AC3E}">
        <p14:creationId xmlns:p14="http://schemas.microsoft.com/office/powerpoint/2010/main" val="21119221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6cNIRAg2CS4?feature=oembed" TargetMode="External"/><Relationship Id="rId4" Type="http://schemas.openxmlformats.org/officeDocument/2006/relationships/hyperlink" Target="https://www.youtube.com/watch?v=6cNIRAg2CS4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slideLayout" Target="../slideLayouts/slideLayout1.xml"/><Relationship Id="rId1" Type="http://schemas.openxmlformats.org/officeDocument/2006/relationships/video" Target="https://www.youtube.com/embed/Cvek9QOcHJ8?feature=oembed" TargetMode="External"/><Relationship Id="rId5" Type="http://schemas.openxmlformats.org/officeDocument/2006/relationships/image" Target="../media/image23.jpeg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1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1minutecpd.wordpress.com/category/jisc-6-elements-of-digital-capability/digital-communication-collaboration-and-participation-participating" TargetMode="External"/><Relationship Id="rId3" Type="http://schemas.openxmlformats.org/officeDocument/2006/relationships/hyperlink" Target="https://www.med-technews.com/medtech-insights/assessing-patents-in-surgical-robotics/" TargetMode="External"/><Relationship Id="rId7" Type="http://schemas.openxmlformats.org/officeDocument/2006/relationships/hyperlink" Target="https://www.brookings.edu/techstream/contact-tracing-apps-are-political/" TargetMode="External"/><Relationship Id="rId2" Type="http://schemas.openxmlformats.org/officeDocument/2006/relationships/hyperlink" Target="https://www.expmedndm.ox.ac.uk/modernising-medical-microbiology/blogs/covid-19-accelerating-testing-with-roboti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uroparl.europa.eu/at-your-service/en/stay-informed/research-and-analysis" TargetMode="External"/><Relationship Id="rId5" Type="http://schemas.openxmlformats.org/officeDocument/2006/relationships/hyperlink" Target="https://telblog.hee.nhs.uk/wp-content/uploads/2019/10/6.-Digital-Literacy-ExistingEducationalResources.pdf" TargetMode="External"/><Relationship Id="rId4" Type="http://schemas.openxmlformats.org/officeDocument/2006/relationships/hyperlink" Target="https://www.foreseemed.com/blog/big-data-analytics-in-healthcare" TargetMode="External"/><Relationship Id="rId9" Type="http://schemas.openxmlformats.org/officeDocument/2006/relationships/hyperlink" Target="https://medicalfuturist.com/ten-ways-technology-changing-healthcare/" TargetMode="Externa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iinsight.biz/electronic-medical-records-software/" TargetMode="External"/><Relationship Id="rId3" Type="http://schemas.openxmlformats.org/officeDocument/2006/relationships/hyperlink" Target="https://digitalhealthcentral.com/2022/02/16/best-smartwatch-for-health-monitoring" TargetMode="External"/><Relationship Id="rId7" Type="http://schemas.openxmlformats.org/officeDocument/2006/relationships/hyperlink" Target="https://digitalhealthcentral.com/2022/02/16/best-smartwatch-for-health-monitoring/" TargetMode="External"/><Relationship Id="rId2" Type="http://schemas.openxmlformats.org/officeDocument/2006/relationships/hyperlink" Target="https://news.careinnovations.com/blog/how-virtual-reality-is-changing-the-future-of-healthcare-deliver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uowtsd-my.sharepoint.com/personal/2217515_student_uwtsd_ac_uk/Documents/Documents/Presentation%20FRIDAY%202ND.pptx" TargetMode="External"/><Relationship Id="rId11" Type="http://schemas.openxmlformats.org/officeDocument/2006/relationships/hyperlink" Target="https://www.healthline.com/health/diabetes/blood-sugar-monitor-without-finger-pricks" TargetMode="External"/><Relationship Id="rId5" Type="http://schemas.openxmlformats.org/officeDocument/2006/relationships/hyperlink" Target="https://www.sciencedirect.com/science/article/pii/S0735109718344139" TargetMode="External"/><Relationship Id="rId10" Type="http://schemas.openxmlformats.org/officeDocument/2006/relationships/hyperlink" Target="https://tecknoworks.com/wearables-for-healthcare/" TargetMode="External"/><Relationship Id="rId4" Type="http://schemas.openxmlformats.org/officeDocument/2006/relationships/hyperlink" Target="https://www.youtube.com/watch?v=Cvek9QOcHJ8" TargetMode="External"/><Relationship Id="rId9" Type="http://schemas.openxmlformats.org/officeDocument/2006/relationships/hyperlink" Target="https://www.everydayhealth.com/type-2-diabetes/treatment/fda-approves-first-implantable-cgm-diabetic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0" name="Rectangle 3080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6" name="Picture 4" descr="Healthcare technology - Why technology must be compassionate | Adia">
            <a:extLst>
              <a:ext uri="{FF2B5EF4-FFF2-40B4-BE49-F238E27FC236}">
                <a16:creationId xmlns:a16="http://schemas.microsoft.com/office/drawing/2014/main" id="{D67E4D29-45D6-7BCB-3676-E7F78FCE2EC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554" r="9089" b="17523"/>
          <a:stretch/>
        </p:blipFill>
        <p:spPr bwMode="auto">
          <a:xfrm>
            <a:off x="3523488" y="10"/>
            <a:ext cx="866851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84" name="Rectangle 3082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44234155-D028-E7B1-5FF7-C8796048CD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4059" y="2111445"/>
            <a:ext cx="5358029" cy="2074352"/>
          </a:xfrm>
        </p:spPr>
        <p:txBody>
          <a:bodyPr anchor="b">
            <a:normAutofit/>
          </a:bodyPr>
          <a:lstStyle/>
          <a:p>
            <a:pPr algn="l"/>
            <a:r>
              <a:rPr lang="en-GB" sz="2400">
                <a:latin typeface="Arial"/>
                <a:cs typeface="Arial"/>
              </a:rPr>
              <a:t>Technology and Technique to improve efficiency in the healthcare Workplace</a:t>
            </a:r>
            <a:b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9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pt-PT" sz="190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pt-PT" sz="19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Lecturer’s name</a:t>
            </a:r>
            <a:r>
              <a:rPr lang="pt-PT" sz="190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pt-PT" sz="19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Koushik Modak</a:t>
            </a:r>
            <a:r>
              <a:rPr lang="pt-PT" sz="190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pt-GB" sz="19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1B7ECFE2-E11A-8221-004D-E00BB058C1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1" y="4872922"/>
            <a:ext cx="4394058" cy="151587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pt-PT" sz="1900">
                <a:latin typeface="Arial"/>
                <a:cs typeface="Arial"/>
              </a:rPr>
              <a:t>Alpha mukeba(2125293)</a:t>
            </a:r>
          </a:p>
          <a:p>
            <a:pPr algn="l"/>
            <a:r>
              <a:rPr lang="pt-PT" sz="1900">
                <a:latin typeface="Arial"/>
                <a:cs typeface="Arial"/>
              </a:rPr>
              <a:t>Sharon Barnett(</a:t>
            </a:r>
            <a:r>
              <a:rPr lang="en-GB" sz="1900">
                <a:effectLst/>
                <a:latin typeface="Arial"/>
                <a:ea typeface="Calibri" panose="020F0502020204030204" pitchFamily="34" charset="0"/>
                <a:cs typeface="Arial"/>
              </a:rPr>
              <a:t>2217515</a:t>
            </a:r>
            <a:r>
              <a:rPr lang="pt-PT" sz="1900">
                <a:latin typeface="Arial"/>
                <a:cs typeface="Arial"/>
              </a:rPr>
              <a:t>)</a:t>
            </a:r>
          </a:p>
          <a:p>
            <a:pPr algn="l"/>
            <a:r>
              <a:rPr lang="pt-PT" sz="1900">
                <a:latin typeface="Arial"/>
                <a:cs typeface="Arial"/>
              </a:rPr>
              <a:t>E</a:t>
            </a:r>
            <a:r>
              <a:rPr lang="pt-GB" sz="1900">
                <a:latin typeface="Arial"/>
                <a:cs typeface="Arial"/>
              </a:rPr>
              <a:t>djamila Aragao(</a:t>
            </a:r>
            <a:r>
              <a:rPr lang="en-GB" sz="1900">
                <a:latin typeface="Arial"/>
                <a:cs typeface="Arial"/>
              </a:rPr>
              <a:t>2213572</a:t>
            </a:r>
            <a:r>
              <a:rPr lang="pt-GB" sz="1900">
                <a:latin typeface="Arial"/>
                <a:cs typeface="Arial"/>
              </a:rPr>
              <a:t>)</a:t>
            </a:r>
          </a:p>
          <a:p>
            <a:pPr algn="l"/>
            <a:r>
              <a:rPr lang="pt-GB" sz="1900">
                <a:latin typeface="Arial"/>
                <a:cs typeface="Arial"/>
              </a:rPr>
              <a:t>Katia Amado(</a:t>
            </a:r>
            <a:r>
              <a:rPr lang="en-GB" sz="1900">
                <a:latin typeface="Arial"/>
                <a:cs typeface="Arial"/>
              </a:rPr>
              <a:t>2211924</a:t>
            </a:r>
            <a:r>
              <a:rPr lang="pt-GB" sz="1900">
                <a:latin typeface="Arial"/>
                <a:cs typeface="Arial"/>
              </a:rPr>
              <a:t>)</a:t>
            </a:r>
          </a:p>
          <a:p>
            <a:pPr algn="l"/>
            <a:endParaRPr lang="pt-GB" sz="800"/>
          </a:p>
        </p:txBody>
      </p:sp>
      <p:sp>
        <p:nvSpPr>
          <p:cNvPr id="3086" name="Rectangle 308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089" name="Rectangle 308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7E225C2-1CBF-7E80-773A-576AD6ED98D8}"/>
              </a:ext>
            </a:extLst>
          </p:cNvPr>
          <p:cNvSpPr txBox="1"/>
          <p:nvPr/>
        </p:nvSpPr>
        <p:spPr>
          <a:xfrm>
            <a:off x="404059" y="1038770"/>
            <a:ext cx="48974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sz="200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Digital Skills and Research Methods LCHS4002_LON</a:t>
            </a:r>
            <a:endParaRPr lang="en-US" sz="2000"/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8A6DE917-80AE-29E7-184F-B771AFA315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19781" y="5219472"/>
            <a:ext cx="2572216" cy="1664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3285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spd="med">
        <p159:morph option="byObject"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EDBE3F2-92BD-42DE-6DE3-8DAEAE1077F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5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GB" sz="2400">
                <a:solidFill>
                  <a:schemeClr val="bg1"/>
                </a:solidFill>
                <a:latin typeface="Arial"/>
                <a:cs typeface="Arial"/>
              </a:rPr>
              <a:t>The use of contemporary technology in HealthCare</a:t>
            </a:r>
            <a:endParaRPr lang="pt-GB" sz="2400">
              <a:solidFill>
                <a:schemeClr val="bg1"/>
              </a:solidFill>
            </a:endParaRPr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653EF2A6-1E06-99B7-6D1A-33F37DA696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00590"/>
            <a:ext cx="2962275" cy="574675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1800" b="0" i="0" u="none" strike="noStrike" kern="1200" cap="none" spc="0" baseline="0">
              <a:uFillTx/>
              <a:latin typeface="Arial" pitchFamily="34"/>
              <a:cs typeface="Arial" pitchFamily="34"/>
            </a:endParaRPr>
          </a:p>
          <a:p>
            <a:endParaRPr lang="pt-GB"/>
          </a:p>
        </p:txBody>
      </p:sp>
      <p:pic>
        <p:nvPicPr>
          <p:cNvPr id="7170" name="Picture 2" descr="The patent power struggle in surgical robotics - Med-Tech Innovation">
            <a:extLst>
              <a:ext uri="{FF2B5EF4-FFF2-40B4-BE49-F238E27FC236}">
                <a16:creationId xmlns:a16="http://schemas.microsoft.com/office/drawing/2014/main" id="{CDB74EA6-ECC8-31D3-4647-A5260758D1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25" y="3631521"/>
            <a:ext cx="4006487" cy="1843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B607ABCA-AE03-BA49-1782-13A91A827667}"/>
              </a:ext>
            </a:extLst>
          </p:cNvPr>
          <p:cNvSpPr txBox="1"/>
          <p:nvPr/>
        </p:nvSpPr>
        <p:spPr>
          <a:xfrm>
            <a:off x="4593707" y="3212991"/>
            <a:ext cx="3176588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endParaRPr lang="pt-GB"/>
          </a:p>
        </p:txBody>
      </p:sp>
      <p:sp>
        <p:nvSpPr>
          <p:cNvPr id="8" name="CaixaDeTexto 7">
            <a:extLst>
              <a:ext uri="{FF2B5EF4-FFF2-40B4-BE49-F238E27FC236}">
                <a16:creationId xmlns:a16="http://schemas.microsoft.com/office/drawing/2014/main" id="{41A67709-0F1E-941D-6832-13C0FF46C830}"/>
              </a:ext>
            </a:extLst>
          </p:cNvPr>
          <p:cNvSpPr txBox="1"/>
          <p:nvPr/>
        </p:nvSpPr>
        <p:spPr>
          <a:xfrm>
            <a:off x="7905934" y="2252099"/>
            <a:ext cx="3447866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endParaRPr lang="pt-GB"/>
          </a:p>
        </p:txBody>
      </p:sp>
      <p:pic>
        <p:nvPicPr>
          <p:cNvPr id="7174" name="Picture 6" descr="Electronic Medical Records Software">
            <a:extLst>
              <a:ext uri="{FF2B5EF4-FFF2-40B4-BE49-F238E27FC236}">
                <a16:creationId xmlns:a16="http://schemas.microsoft.com/office/drawing/2014/main" id="{2F6A21E9-F110-C3EE-B4FB-72239DB73C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06868" y="3630605"/>
            <a:ext cx="3154305" cy="1843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85B0DF84-88FC-7F52-1D56-5C07581C652C}"/>
              </a:ext>
            </a:extLst>
          </p:cNvPr>
          <p:cNvSpPr/>
          <p:nvPr/>
        </p:nvSpPr>
        <p:spPr>
          <a:xfrm>
            <a:off x="290945" y="2045071"/>
            <a:ext cx="3252355" cy="1167920"/>
          </a:xfrm>
          <a:prstGeom prst="ellipse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Robots Surgery</a:t>
            </a:r>
            <a:endParaRPr lang="en-US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33966182-53DB-BCA6-B763-642E9BCF9F94}"/>
              </a:ext>
            </a:extLst>
          </p:cNvPr>
          <p:cNvSpPr/>
          <p:nvPr/>
        </p:nvSpPr>
        <p:spPr>
          <a:xfrm>
            <a:off x="8048960" y="2040216"/>
            <a:ext cx="3562596" cy="1276596"/>
          </a:xfrm>
          <a:prstGeom prst="ellipse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endParaRPr lang="en-GB">
              <a:latin typeface="Arial"/>
              <a:cs typeface="Arial"/>
            </a:endParaRPr>
          </a:p>
          <a:p>
            <a:pPr algn="ctr"/>
            <a:r>
              <a:rPr lang="en-GB">
                <a:latin typeface="Arial"/>
                <a:cs typeface="Arial"/>
              </a:rPr>
              <a:t>Electronic medical records</a:t>
            </a:r>
            <a:endParaRPr lang="en-GB" sz="1400">
              <a:latin typeface="Arial"/>
              <a:cs typeface="Arial"/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0FA44F07-8AC2-3524-7CC9-05F7742114CC}"/>
              </a:ext>
            </a:extLst>
          </p:cNvPr>
          <p:cNvSpPr/>
          <p:nvPr/>
        </p:nvSpPr>
        <p:spPr>
          <a:xfrm>
            <a:off x="4012679" y="2045071"/>
            <a:ext cx="3720933" cy="1276596"/>
          </a:xfrm>
          <a:prstGeom prst="ellipse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latin typeface="Arial"/>
                <a:cs typeface="Arial"/>
              </a:rPr>
              <a:t>Needleless Glucose monitor</a:t>
            </a:r>
            <a:endParaRPr lang="en-GB">
              <a:latin typeface="Arial"/>
              <a:ea typeface="+mn-lt"/>
              <a:cs typeface="Arial"/>
            </a:endParaRPr>
          </a:p>
          <a:p>
            <a:pPr algn="ctr"/>
            <a:endParaRPr lang="en-US" sz="1400"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77FD7A1-CD15-7A5B-8902-92C00641B31B}"/>
              </a:ext>
            </a:extLst>
          </p:cNvPr>
          <p:cNvSpPr txBox="1"/>
          <p:nvPr/>
        </p:nvSpPr>
        <p:spPr>
          <a:xfrm>
            <a:off x="669754" y="5721698"/>
            <a:ext cx="256572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>
                <a:latin typeface="Arial"/>
                <a:ea typeface="+mn-lt"/>
                <a:cs typeface="+mn-lt"/>
              </a:rPr>
              <a:t>(Edwards,2020)</a:t>
            </a:r>
            <a:endParaRPr lang="en-US" sz="120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ECD4035-63B4-70BE-05FE-DF640686B024}"/>
              </a:ext>
            </a:extLst>
          </p:cNvPr>
          <p:cNvSpPr txBox="1"/>
          <p:nvPr/>
        </p:nvSpPr>
        <p:spPr>
          <a:xfrm>
            <a:off x="4894693" y="5758347"/>
            <a:ext cx="2298700" cy="27699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1200">
                <a:latin typeface="Arial"/>
                <a:cs typeface="Calibri"/>
              </a:rPr>
              <a:t>(Roan,2019)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4CE14D0-98D0-AE26-BEB9-6FD1F2C45CEA}"/>
              </a:ext>
            </a:extLst>
          </p:cNvPr>
          <p:cNvSpPr txBox="1"/>
          <p:nvPr/>
        </p:nvSpPr>
        <p:spPr>
          <a:xfrm>
            <a:off x="8852603" y="5753741"/>
            <a:ext cx="195531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>
                <a:latin typeface="Arial"/>
                <a:ea typeface="+mn-lt"/>
                <a:cs typeface="+mn-lt"/>
              </a:rPr>
              <a:t>(Iinsight,2022)</a:t>
            </a:r>
            <a:endParaRPr lang="en-US" sz="1200"/>
          </a:p>
        </p:txBody>
      </p:sp>
      <p:pic>
        <p:nvPicPr>
          <p:cNvPr id="14" name="Picture 1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EDEB2C55-A470-157E-28BB-410908E005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2051" y="3630605"/>
            <a:ext cx="3551561" cy="1937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105083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med">
        <p159:morph option="byObject"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9" grpId="0" animBg="1"/>
      <p:bldP spid="10" grpId="0"/>
      <p:bldP spid="11" grpId="0"/>
      <p:bldP spid="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7B59768C-797D-D4CF-CF5C-10F405A882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99307" y="2780311"/>
            <a:ext cx="4212919" cy="60007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marR="0" lvl="0" indent="0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>
              <a:uFillTx/>
              <a:latin typeface="Arial" pitchFamily="34"/>
              <a:cs typeface="Arial" pitchFamily="34"/>
            </a:endParaRPr>
          </a:p>
          <a:p>
            <a:pPr marL="0" marR="0" lvl="0" indent="0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800" b="0" i="0" u="none" strike="noStrike" kern="1200" cap="none" spc="0" baseline="0">
              <a:uFillTx/>
              <a:latin typeface="Arial" pitchFamily="34"/>
              <a:cs typeface="Arial" pitchFamily="34"/>
            </a:endParaRPr>
          </a:p>
          <a:p>
            <a:pPr marL="0" marR="0" lvl="0" indent="0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>
              <a:latin typeface="Arial" pitchFamily="34"/>
              <a:cs typeface="Arial" pitchFamily="34"/>
            </a:endParaRPr>
          </a:p>
          <a:p>
            <a:pPr marL="0" marR="0" lvl="0" indent="0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800" b="0" i="0" u="none" strike="noStrike" kern="1200" cap="none" spc="0" baseline="0">
              <a:uFillTx/>
              <a:latin typeface="Arial" pitchFamily="34"/>
              <a:cs typeface="Arial" pitchFamily="34"/>
            </a:endParaRPr>
          </a:p>
          <a:p>
            <a:endParaRPr lang="pt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B7D8F2FC-79A3-1855-95AC-092DFAFCC94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solidFill>
            <a:schemeClr val="accent1">
              <a:lumMod val="5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GB" sz="2400">
                <a:solidFill>
                  <a:schemeClr val="bg1"/>
                </a:solidFill>
                <a:latin typeface="Arial"/>
                <a:cs typeface="Arial"/>
              </a:rPr>
              <a:t>The use of contemporary technology in HealthCare</a:t>
            </a:r>
            <a:br>
              <a:rPr lang="en-GB" sz="2400">
                <a:solidFill>
                  <a:schemeClr val="bg1"/>
                </a:solidFill>
                <a:latin typeface="Arial"/>
                <a:cs typeface="Arial"/>
              </a:rPr>
            </a:br>
            <a:endParaRPr lang="en-GB" sz="24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30" name="Picture 6" descr="Wearables for Healthcare (and Other Industries) | Tecknoworks">
            <a:extLst>
              <a:ext uri="{FF2B5EF4-FFF2-40B4-BE49-F238E27FC236}">
                <a16:creationId xmlns:a16="http://schemas.microsoft.com/office/drawing/2014/main" id="{0F479491-A21B-3557-F125-8E6DD1687D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3200400"/>
            <a:ext cx="4710545" cy="239445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3B354C30-E23F-73B4-DF86-931F0582382C}"/>
              </a:ext>
            </a:extLst>
          </p:cNvPr>
          <p:cNvSpPr txBox="1"/>
          <p:nvPr/>
        </p:nvSpPr>
        <p:spPr>
          <a:xfrm>
            <a:off x="612923" y="4952744"/>
            <a:ext cx="5250006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endParaRPr lang="pt-GB"/>
          </a:p>
        </p:txBody>
      </p:sp>
      <p:pic>
        <p:nvPicPr>
          <p:cNvPr id="1032" name="Picture 8" descr="How Virtual Reality Is Changing the Future of Healthcare Delivery">
            <a:extLst>
              <a:ext uri="{FF2B5EF4-FFF2-40B4-BE49-F238E27FC236}">
                <a16:creationId xmlns:a16="http://schemas.microsoft.com/office/drawing/2014/main" id="{CB5A3D43-B51A-4529-AFD4-A7344F0742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0826" y="3200400"/>
            <a:ext cx="4851400" cy="239445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BC143A5B-9A2D-4065-1FB5-FDA471EA1FFF}"/>
              </a:ext>
            </a:extLst>
          </p:cNvPr>
          <p:cNvSpPr/>
          <p:nvPr/>
        </p:nvSpPr>
        <p:spPr>
          <a:xfrm>
            <a:off x="1050353" y="1863244"/>
            <a:ext cx="3978233" cy="910441"/>
          </a:xfrm>
          <a:prstGeom prst="ellipse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endParaRPr lang="en-GB">
              <a:solidFill>
                <a:srgbClr val="FFFFFF"/>
              </a:solidFill>
              <a:latin typeface="Arial"/>
              <a:cs typeface="Arial"/>
            </a:endParaRPr>
          </a:p>
          <a:p>
            <a:pPr algn="ctr"/>
            <a:r>
              <a:rPr lang="en-GB">
                <a:solidFill>
                  <a:srgbClr val="FFFFFF"/>
                </a:solidFill>
                <a:latin typeface="Arial"/>
                <a:cs typeface="Arial"/>
              </a:rPr>
              <a:t>HealthCare trackers</a:t>
            </a:r>
            <a:endParaRPr lang="en-GB">
              <a:solidFill>
                <a:srgbClr val="FFFFFF"/>
              </a:solidFill>
              <a:latin typeface="Arial"/>
              <a:ea typeface="+mn-lt"/>
              <a:cs typeface="Arial"/>
            </a:endParaRPr>
          </a:p>
          <a:p>
            <a:pPr algn="ctr"/>
            <a:endParaRPr lang="en-US">
              <a:solidFill>
                <a:srgbClr val="FFFFFF"/>
              </a:solidFill>
              <a:cs typeface="Calibri"/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247B84FC-DE8E-8C8E-3F53-7895C0828BBB}"/>
              </a:ext>
            </a:extLst>
          </p:cNvPr>
          <p:cNvSpPr/>
          <p:nvPr/>
        </p:nvSpPr>
        <p:spPr>
          <a:xfrm>
            <a:off x="7006854" y="1830567"/>
            <a:ext cx="3829791" cy="910441"/>
          </a:xfrm>
          <a:prstGeom prst="ellipse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Virtual reality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32ACE37-7A7F-8CB2-B64F-37948FCE4A52}"/>
              </a:ext>
            </a:extLst>
          </p:cNvPr>
          <p:cNvSpPr txBox="1"/>
          <p:nvPr/>
        </p:nvSpPr>
        <p:spPr>
          <a:xfrm>
            <a:off x="1553633" y="5734737"/>
            <a:ext cx="220133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>
                <a:latin typeface="Arial"/>
                <a:ea typeface="+mn-lt"/>
                <a:cs typeface="+mn-lt"/>
              </a:rPr>
              <a:t>(</a:t>
            </a:r>
            <a:r>
              <a:rPr lang="en-GB" sz="1200" err="1">
                <a:latin typeface="Arial"/>
                <a:ea typeface="+mn-lt"/>
                <a:cs typeface="+mn-lt"/>
              </a:rPr>
              <a:t>Tecknoworks</a:t>
            </a:r>
            <a:r>
              <a:rPr lang="en-GB" sz="1200">
                <a:latin typeface="Arial"/>
                <a:ea typeface="+mn-lt"/>
                <a:cs typeface="+mn-lt"/>
              </a:rPr>
              <a:t>, 2022)</a:t>
            </a:r>
            <a:endParaRPr lang="en-US" sz="12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8512155-D664-6CD2-AF36-5E96F134FE3B}"/>
              </a:ext>
            </a:extLst>
          </p:cNvPr>
          <p:cNvSpPr txBox="1"/>
          <p:nvPr/>
        </p:nvSpPr>
        <p:spPr>
          <a:xfrm>
            <a:off x="7607300" y="5734736"/>
            <a:ext cx="26289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(Care,2022)</a:t>
            </a:r>
          </a:p>
        </p:txBody>
      </p:sp>
    </p:spTree>
    <p:extLst>
      <p:ext uri="{BB962C8B-B14F-4D97-AF65-F5344CB8AC3E}">
        <p14:creationId xmlns:p14="http://schemas.microsoft.com/office/powerpoint/2010/main" val="164120036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med">
        <p159:morph option="byObject"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9F1FFA9-D672-408C-9220-ADEEC6ABD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B37479-B35E-5A39-4D27-8B82B815CD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84999"/>
            <a:ext cx="4894119" cy="1288002"/>
          </a:xfrm>
          <a:solidFill>
            <a:schemeClr val="accent1">
              <a:lumMod val="50000"/>
            </a:schemeClr>
          </a:solidFill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 sz="2400">
                <a:solidFill>
                  <a:schemeClr val="bg1"/>
                </a:solidFill>
                <a:latin typeface="Arial"/>
                <a:cs typeface="Arial"/>
              </a:rPr>
              <a:t>The use of technology during the </a:t>
            </a:r>
            <a:br>
              <a:rPr lang="en-US" sz="2400">
                <a:solidFill>
                  <a:schemeClr val="bg1"/>
                </a:solidFill>
                <a:latin typeface="Arial"/>
                <a:cs typeface="Arial"/>
              </a:rPr>
            </a:br>
            <a:r>
              <a:rPr lang="en-US" sz="2400">
                <a:solidFill>
                  <a:schemeClr val="bg1"/>
                </a:solidFill>
                <a:latin typeface="Arial"/>
                <a:cs typeface="Arial"/>
              </a:rPr>
              <a:t>covid-19</a:t>
            </a:r>
            <a:endParaRPr lang="en-US">
              <a:solidFill>
                <a:schemeClr val="bg1"/>
              </a:solidFill>
            </a:endParaRPr>
          </a:p>
        </p:txBody>
      </p:sp>
      <p:pic>
        <p:nvPicPr>
          <p:cNvPr id="7" name="Picture 7" descr="A picture containing text, stage&#10;&#10;Description automatically generated">
            <a:extLst>
              <a:ext uri="{FF2B5EF4-FFF2-40B4-BE49-F238E27FC236}">
                <a16:creationId xmlns:a16="http://schemas.microsoft.com/office/drawing/2014/main" id="{D90D63F1-8A38-533D-DF2E-6412DA9475A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9475"/>
          <a:stretch/>
        </p:blipFill>
        <p:spPr>
          <a:xfrm>
            <a:off x="4904316" y="-4"/>
            <a:ext cx="7287684" cy="3694372"/>
          </a:xfrm>
          <a:custGeom>
            <a:avLst/>
            <a:gdLst/>
            <a:ahLst/>
            <a:cxnLst/>
            <a:rect l="l" t="t" r="r" b="b"/>
            <a:pathLst>
              <a:path w="7287684" h="3694372">
                <a:moveTo>
                  <a:pt x="1047969" y="0"/>
                </a:moveTo>
                <a:lnTo>
                  <a:pt x="7287684" y="0"/>
                </a:lnTo>
                <a:lnTo>
                  <a:pt x="7287684" y="814388"/>
                </a:lnTo>
                <a:lnTo>
                  <a:pt x="7287684" y="3694372"/>
                </a:lnTo>
                <a:lnTo>
                  <a:pt x="471411" y="3694372"/>
                </a:lnTo>
                <a:lnTo>
                  <a:pt x="470992" y="3686621"/>
                </a:lnTo>
                <a:cubicBezTo>
                  <a:pt x="458999" y="3642419"/>
                  <a:pt x="427907" y="3602236"/>
                  <a:pt x="376383" y="3554015"/>
                </a:cubicBezTo>
                <a:cubicBezTo>
                  <a:pt x="315976" y="3500438"/>
                  <a:pt x="255568" y="3454003"/>
                  <a:pt x="170288" y="3407569"/>
                </a:cubicBezTo>
                <a:cubicBezTo>
                  <a:pt x="365723" y="3382565"/>
                  <a:pt x="163181" y="3296841"/>
                  <a:pt x="230695" y="3243263"/>
                </a:cubicBezTo>
                <a:cubicBezTo>
                  <a:pt x="369276" y="3221831"/>
                  <a:pt x="479431" y="3393282"/>
                  <a:pt x="667759" y="3343275"/>
                </a:cubicBezTo>
                <a:cubicBezTo>
                  <a:pt x="440344" y="3196828"/>
                  <a:pt x="184501" y="3150393"/>
                  <a:pt x="17493" y="2953940"/>
                </a:cubicBezTo>
                <a:cubicBezTo>
                  <a:pt x="56580" y="2911078"/>
                  <a:pt x="95667" y="2953940"/>
                  <a:pt x="127647" y="2936081"/>
                </a:cubicBezTo>
                <a:cubicBezTo>
                  <a:pt x="127647" y="2925365"/>
                  <a:pt x="500751" y="2993232"/>
                  <a:pt x="522071" y="2714625"/>
                </a:cubicBezTo>
                <a:cubicBezTo>
                  <a:pt x="529178" y="2714625"/>
                  <a:pt x="536285" y="2714625"/>
                  <a:pt x="543391" y="2703909"/>
                </a:cubicBezTo>
                <a:cubicBezTo>
                  <a:pt x="582478" y="2664619"/>
                  <a:pt x="546945" y="2571750"/>
                  <a:pt x="610905" y="2564606"/>
                </a:cubicBezTo>
                <a:cubicBezTo>
                  <a:pt x="681973" y="2557462"/>
                  <a:pt x="749487" y="2525315"/>
                  <a:pt x="824107" y="2543175"/>
                </a:cubicBezTo>
                <a:cubicBezTo>
                  <a:pt x="880961" y="2557462"/>
                  <a:pt x="941368" y="2575322"/>
                  <a:pt x="1001776" y="2575322"/>
                </a:cubicBezTo>
                <a:cubicBezTo>
                  <a:pt x="1065736" y="2575322"/>
                  <a:pt x="1154570" y="2696766"/>
                  <a:pt x="1193658" y="2536031"/>
                </a:cubicBezTo>
                <a:cubicBezTo>
                  <a:pt x="1193658" y="2528888"/>
                  <a:pt x="1303812" y="2546747"/>
                  <a:pt x="1364219" y="2553891"/>
                </a:cubicBezTo>
                <a:cubicBezTo>
                  <a:pt x="1413966" y="2561035"/>
                  <a:pt x="1474374" y="2593181"/>
                  <a:pt x="1509907" y="2528888"/>
                </a:cubicBezTo>
                <a:cubicBezTo>
                  <a:pt x="1527674" y="2489596"/>
                  <a:pt x="1442393" y="2418159"/>
                  <a:pt x="1367772" y="2411015"/>
                </a:cubicBezTo>
                <a:cubicBezTo>
                  <a:pt x="1300259" y="2403872"/>
                  <a:pt x="1232745" y="2396728"/>
                  <a:pt x="1168784" y="2411015"/>
                </a:cubicBezTo>
                <a:cubicBezTo>
                  <a:pt x="1090610" y="2428875"/>
                  <a:pt x="1047969" y="2400300"/>
                  <a:pt x="1026649" y="2336007"/>
                </a:cubicBezTo>
                <a:cubicBezTo>
                  <a:pt x="1001776" y="2268141"/>
                  <a:pt x="955582" y="2232422"/>
                  <a:pt x="891621" y="2200275"/>
                </a:cubicBezTo>
                <a:cubicBezTo>
                  <a:pt x="735273" y="2121694"/>
                  <a:pt x="586032" y="2028825"/>
                  <a:pt x="415470" y="1982390"/>
                </a:cubicBezTo>
                <a:cubicBezTo>
                  <a:pt x="383490" y="1975246"/>
                  <a:pt x="344403" y="1960959"/>
                  <a:pt x="330189" y="1900238"/>
                </a:cubicBezTo>
                <a:cubicBezTo>
                  <a:pt x="792127" y="1993106"/>
                  <a:pt x="1211424" y="2232422"/>
                  <a:pt x="1687576" y="2218135"/>
                </a:cubicBezTo>
                <a:cubicBezTo>
                  <a:pt x="1559654" y="2143125"/>
                  <a:pt x="1406860" y="2139554"/>
                  <a:pt x="1268278" y="2085975"/>
                </a:cubicBezTo>
                <a:cubicBezTo>
                  <a:pt x="1367772" y="2046685"/>
                  <a:pt x="1460160" y="2089547"/>
                  <a:pt x="1552548" y="2110978"/>
                </a:cubicBezTo>
                <a:cubicBezTo>
                  <a:pt x="1630722" y="2128837"/>
                  <a:pt x="1701789" y="2132410"/>
                  <a:pt x="1708896" y="2021681"/>
                </a:cubicBezTo>
                <a:cubicBezTo>
                  <a:pt x="1708896" y="2010965"/>
                  <a:pt x="1708896" y="2003821"/>
                  <a:pt x="1708896" y="1993106"/>
                </a:cubicBezTo>
                <a:cubicBezTo>
                  <a:pt x="1680469" y="1946672"/>
                  <a:pt x="1641382" y="1925240"/>
                  <a:pt x="1591635" y="1910953"/>
                </a:cubicBezTo>
                <a:cubicBezTo>
                  <a:pt x="1563208" y="1903809"/>
                  <a:pt x="1524121" y="1889522"/>
                  <a:pt x="1524121" y="1857375"/>
                </a:cubicBezTo>
                <a:cubicBezTo>
                  <a:pt x="1527674" y="1735931"/>
                  <a:pt x="1431733" y="1700212"/>
                  <a:pt x="1339346" y="1664493"/>
                </a:cubicBezTo>
                <a:cubicBezTo>
                  <a:pt x="1389093" y="1603772"/>
                  <a:pt x="1431733" y="1646635"/>
                  <a:pt x="1470820" y="1643062"/>
                </a:cubicBezTo>
                <a:cubicBezTo>
                  <a:pt x="1495694" y="1639491"/>
                  <a:pt x="1520567" y="1635919"/>
                  <a:pt x="1520567" y="1603772"/>
                </a:cubicBezTo>
                <a:cubicBezTo>
                  <a:pt x="1520567" y="1578769"/>
                  <a:pt x="1509907" y="1546622"/>
                  <a:pt x="1485034" y="1546622"/>
                </a:cubicBezTo>
                <a:cubicBezTo>
                  <a:pt x="1328686" y="1543050"/>
                  <a:pt x="1239851" y="1371600"/>
                  <a:pt x="1076396" y="1371600"/>
                </a:cubicBezTo>
                <a:cubicBezTo>
                  <a:pt x="976902" y="1371600"/>
                  <a:pt x="1126144" y="1275159"/>
                  <a:pt x="1044416" y="1235869"/>
                </a:cubicBezTo>
                <a:cubicBezTo>
                  <a:pt x="1026649" y="1225153"/>
                  <a:pt x="1094163" y="1210866"/>
                  <a:pt x="1122590" y="1214437"/>
                </a:cubicBezTo>
                <a:cubicBezTo>
                  <a:pt x="1151017" y="1218009"/>
                  <a:pt x="1175891" y="1243013"/>
                  <a:pt x="1211424" y="1225153"/>
                </a:cubicBezTo>
                <a:cubicBezTo>
                  <a:pt x="1229191" y="1160860"/>
                  <a:pt x="1182997" y="1135856"/>
                  <a:pt x="1140357" y="1117997"/>
                </a:cubicBezTo>
                <a:cubicBezTo>
                  <a:pt x="1047969" y="1075135"/>
                  <a:pt x="955582" y="1025129"/>
                  <a:pt x="852534" y="1010841"/>
                </a:cubicBezTo>
                <a:cubicBezTo>
                  <a:pt x="817001" y="1007269"/>
                  <a:pt x="795680" y="989409"/>
                  <a:pt x="799234" y="953690"/>
                </a:cubicBezTo>
                <a:cubicBezTo>
                  <a:pt x="806340" y="907256"/>
                  <a:pt x="841874" y="921544"/>
                  <a:pt x="870301" y="925115"/>
                </a:cubicBezTo>
                <a:cubicBezTo>
                  <a:pt x="888068" y="928688"/>
                  <a:pt x="905835" y="939403"/>
                  <a:pt x="923602" y="914400"/>
                </a:cubicBezTo>
                <a:cubicBezTo>
                  <a:pt x="611794" y="724198"/>
                  <a:pt x="409919" y="684684"/>
                  <a:pt x="132090" y="589415"/>
                </a:cubicBezTo>
                <a:lnTo>
                  <a:pt x="31922" y="552917"/>
                </a:lnTo>
                <a:lnTo>
                  <a:pt x="26859" y="541335"/>
                </a:lnTo>
                <a:cubicBezTo>
                  <a:pt x="20137" y="534929"/>
                  <a:pt x="8953" y="532232"/>
                  <a:pt x="0" y="527681"/>
                </a:cubicBezTo>
                <a:cubicBezTo>
                  <a:pt x="5969" y="516305"/>
                  <a:pt x="7617" y="502963"/>
                  <a:pt x="17905" y="493550"/>
                </a:cubicBezTo>
                <a:cubicBezTo>
                  <a:pt x="23947" y="488022"/>
                  <a:pt x="35344" y="487159"/>
                  <a:pt x="44763" y="486724"/>
                </a:cubicBezTo>
                <a:lnTo>
                  <a:pt x="165722" y="483650"/>
                </a:lnTo>
                <a:lnTo>
                  <a:pt x="193385" y="498723"/>
                </a:lnTo>
                <a:cubicBezTo>
                  <a:pt x="210263" y="511671"/>
                  <a:pt x="227142" y="525066"/>
                  <a:pt x="315976" y="535781"/>
                </a:cubicBezTo>
                <a:cubicBezTo>
                  <a:pt x="401257" y="546497"/>
                  <a:pt x="479431" y="582216"/>
                  <a:pt x="575372" y="525066"/>
                </a:cubicBezTo>
                <a:cubicBezTo>
                  <a:pt x="639332" y="485775"/>
                  <a:pt x="742380" y="528637"/>
                  <a:pt x="820554" y="560785"/>
                </a:cubicBezTo>
                <a:cubicBezTo>
                  <a:pt x="884515" y="589360"/>
                  <a:pt x="948475" y="596503"/>
                  <a:pt x="1033756" y="560785"/>
                </a:cubicBezTo>
                <a:cubicBezTo>
                  <a:pt x="955582" y="539354"/>
                  <a:pt x="895175" y="521494"/>
                  <a:pt x="834767" y="507206"/>
                </a:cubicBezTo>
                <a:cubicBezTo>
                  <a:pt x="785020" y="496491"/>
                  <a:pt x="756593" y="471488"/>
                  <a:pt x="760147" y="417909"/>
                </a:cubicBezTo>
                <a:cubicBezTo>
                  <a:pt x="760147" y="389334"/>
                  <a:pt x="749487" y="350044"/>
                  <a:pt x="785020" y="335757"/>
                </a:cubicBezTo>
                <a:cubicBezTo>
                  <a:pt x="813447" y="321469"/>
                  <a:pt x="852534" y="335757"/>
                  <a:pt x="866748" y="360759"/>
                </a:cubicBezTo>
                <a:cubicBezTo>
                  <a:pt x="884515" y="407194"/>
                  <a:pt x="902281" y="450056"/>
                  <a:pt x="962689" y="453629"/>
                </a:cubicBezTo>
                <a:cubicBezTo>
                  <a:pt x="1044416" y="460771"/>
                  <a:pt x="998222" y="432197"/>
                  <a:pt x="984009" y="396478"/>
                </a:cubicBezTo>
                <a:cubicBezTo>
                  <a:pt x="969795" y="357188"/>
                  <a:pt x="1012436" y="346472"/>
                  <a:pt x="1040863" y="353615"/>
                </a:cubicBezTo>
                <a:cubicBezTo>
                  <a:pt x="1147464" y="385763"/>
                  <a:pt x="1257618" y="328613"/>
                  <a:pt x="1367772" y="375047"/>
                </a:cubicBezTo>
                <a:cubicBezTo>
                  <a:pt x="1339346" y="260747"/>
                  <a:pt x="1278938" y="210741"/>
                  <a:pt x="1151017" y="192881"/>
                </a:cubicBezTo>
                <a:cubicBezTo>
                  <a:pt x="1104823" y="189310"/>
                  <a:pt x="1055076" y="196453"/>
                  <a:pt x="1012436" y="164306"/>
                </a:cubicBezTo>
                <a:cubicBezTo>
                  <a:pt x="987562" y="146447"/>
                  <a:pt x="962689" y="125016"/>
                  <a:pt x="980456" y="89297"/>
                </a:cubicBezTo>
                <a:cubicBezTo>
                  <a:pt x="991116" y="64294"/>
                  <a:pt x="1019542" y="64294"/>
                  <a:pt x="1044416" y="71437"/>
                </a:cubicBezTo>
                <a:cubicBezTo>
                  <a:pt x="1147464" y="110728"/>
                  <a:pt x="1257618" y="121444"/>
                  <a:pt x="1364219" y="135731"/>
                </a:cubicBezTo>
                <a:cubicBezTo>
                  <a:pt x="1381986" y="139303"/>
                  <a:pt x="1399753" y="146447"/>
                  <a:pt x="1417520" y="110728"/>
                </a:cubicBezTo>
                <a:cubicBezTo>
                  <a:pt x="1293152" y="78581"/>
                  <a:pt x="1172337" y="35719"/>
                  <a:pt x="1047969" y="0"/>
                </a:cubicBezTo>
                <a:close/>
              </a:path>
            </a:pathLst>
          </a:custGeom>
        </p:spPr>
      </p:pic>
      <p:pic>
        <p:nvPicPr>
          <p:cNvPr id="10" name="Picture 10" descr="A picture containing coelenterate, hydrozoan&#10;&#10;Description automatically generated">
            <a:extLst>
              <a:ext uri="{FF2B5EF4-FFF2-40B4-BE49-F238E27FC236}">
                <a16:creationId xmlns:a16="http://schemas.microsoft.com/office/drawing/2014/main" id="{EC0E9AB3-41DD-FD42-62E6-F7D181BECF7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346" b="34615"/>
          <a:stretch/>
        </p:blipFill>
        <p:spPr>
          <a:xfrm>
            <a:off x="4776208" y="3802961"/>
            <a:ext cx="7472381" cy="3055043"/>
          </a:xfrm>
          <a:custGeom>
            <a:avLst/>
            <a:gdLst/>
            <a:ahLst/>
            <a:cxnLst/>
            <a:rect l="l" t="t" r="r" b="b"/>
            <a:pathLst>
              <a:path w="7472381" h="3055043">
                <a:moveTo>
                  <a:pt x="638975" y="0"/>
                </a:moveTo>
                <a:lnTo>
                  <a:pt x="7472381" y="0"/>
                </a:lnTo>
                <a:lnTo>
                  <a:pt x="7472381" y="2579984"/>
                </a:lnTo>
                <a:lnTo>
                  <a:pt x="7472381" y="3055043"/>
                </a:lnTo>
                <a:lnTo>
                  <a:pt x="6992676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214C54-24FD-5139-C391-934D91CE34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604426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med">
        <p159:morph option="byObject"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6" descr="A picture containing text, person, monitor, electronics&#10;&#10;Description automatically generated">
            <a:extLst>
              <a:ext uri="{FF2B5EF4-FFF2-40B4-BE49-F238E27FC236}">
                <a16:creationId xmlns:a16="http://schemas.microsoft.com/office/drawing/2014/main" id="{94A8628D-27A5-7D58-F72A-197ECE7F81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450" r="1951"/>
          <a:stretch/>
        </p:blipFill>
        <p:spPr>
          <a:xfrm>
            <a:off x="4590643" y="10"/>
            <a:ext cx="7601357" cy="6857990"/>
          </a:xfrm>
          <a:prstGeom prst="rect">
            <a:avLst/>
          </a:prstGeom>
        </p:spPr>
      </p:pic>
      <p:sp>
        <p:nvSpPr>
          <p:cNvPr id="76" name="Rectangle 7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CB2971-1485-005A-5728-ACDACCADCF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162" y="352425"/>
            <a:ext cx="3932381" cy="1069975"/>
          </a:xfrm>
          <a:solidFill>
            <a:schemeClr val="accent1">
              <a:lumMod val="5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GB" sz="2400">
                <a:solidFill>
                  <a:schemeClr val="bg1"/>
                </a:solidFill>
                <a:latin typeface="Arial"/>
                <a:cs typeface="Arial"/>
              </a:rPr>
              <a:t>Telehealth technologies</a:t>
            </a:r>
            <a:endParaRPr lang="en-US" sz="240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962EC614-69F1-F1DF-01D1-4D2B91E62216}"/>
              </a:ext>
            </a:extLst>
          </p:cNvPr>
          <p:cNvSpPr/>
          <p:nvPr/>
        </p:nvSpPr>
        <p:spPr>
          <a:xfrm>
            <a:off x="479961" y="1771403"/>
            <a:ext cx="3928751" cy="3720933"/>
          </a:xfrm>
          <a:prstGeom prst="ellipse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latin typeface="Arial"/>
                <a:ea typeface="Arial"/>
                <a:cs typeface="Arial"/>
              </a:rPr>
              <a:t>Remote delivery of clinical care </a:t>
            </a:r>
            <a:endParaRPr lang="en-US">
              <a:latin typeface="Arial"/>
              <a:ea typeface="Arial"/>
              <a:cs typeface="Arial"/>
            </a:endParaRPr>
          </a:p>
          <a:p>
            <a:pPr>
              <a:buChar char="•"/>
            </a:pPr>
            <a:endParaRPr lang="en-GB">
              <a:latin typeface="Arial"/>
              <a:ea typeface="Arial"/>
              <a:cs typeface="Arial"/>
            </a:endParaRPr>
          </a:p>
          <a:p>
            <a:pPr algn="ctr"/>
            <a:r>
              <a:rPr lang="en-GB">
                <a:latin typeface="Arial"/>
                <a:ea typeface="Arial"/>
                <a:cs typeface="Arial"/>
              </a:rPr>
              <a:t>Contact- tracing digital app.</a:t>
            </a:r>
            <a:r>
              <a:rPr lang="en-US">
                <a:latin typeface="Arial"/>
                <a:ea typeface="Arial"/>
                <a:cs typeface="Arial"/>
              </a:rPr>
              <a:t>​</a:t>
            </a:r>
          </a:p>
          <a:p>
            <a:pPr rtl="0"/>
            <a:r>
              <a:rPr lang="en-GB">
                <a:latin typeface="Arial"/>
                <a:ea typeface="Arial"/>
                <a:cs typeface="Arial"/>
              </a:rPr>
              <a:t>​</a:t>
            </a:r>
          </a:p>
          <a:p>
            <a:pPr algn="ctr"/>
            <a:r>
              <a:rPr lang="en-GB">
                <a:latin typeface="Arial"/>
                <a:ea typeface="Arial"/>
                <a:cs typeface="Arial"/>
              </a:rPr>
              <a:t>Two ways interaction between patients and doctors via an audio-visual 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5DF5AA-39CD-81C0-F32A-54B1DA735190}"/>
              </a:ext>
            </a:extLst>
          </p:cNvPr>
          <p:cNvSpPr txBox="1"/>
          <p:nvPr/>
        </p:nvSpPr>
        <p:spPr>
          <a:xfrm>
            <a:off x="0" y="6488668"/>
            <a:ext cx="257298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Arial"/>
              </a:rPr>
              <a:t>(</a:t>
            </a:r>
            <a:r>
              <a:rPr lang="en-GB" sz="1400">
                <a:latin typeface="Arial"/>
                <a:cs typeface="Arial"/>
              </a:rPr>
              <a:t>Kristikos,2020)</a:t>
            </a:r>
            <a:r>
              <a:rPr lang="en-US" sz="1400">
                <a:latin typeface="Arial"/>
                <a:cs typeface="Arial"/>
              </a:rPr>
              <a:t> </a:t>
            </a:r>
            <a:endParaRPr lang="en-US" sz="14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130474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med">
        <p159:morph option="byObject"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text, sky, red&#10;&#10;Description automatically generated">
            <a:extLst>
              <a:ext uri="{FF2B5EF4-FFF2-40B4-BE49-F238E27FC236}">
                <a16:creationId xmlns:a16="http://schemas.microsoft.com/office/drawing/2014/main" id="{9E113961-7F9E-7621-DF15-BDE6E13C1E8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098" r="9623" b="3"/>
          <a:stretch/>
        </p:blipFill>
        <p:spPr>
          <a:xfrm>
            <a:off x="4270473" y="10"/>
            <a:ext cx="7921525" cy="6857990"/>
          </a:xfrm>
          <a:prstGeom prst="rect">
            <a:avLst/>
          </a:prstGeom>
        </p:spPr>
      </p:pic>
      <p:sp>
        <p:nvSpPr>
          <p:cNvPr id="44" name="Rectangle 4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1CB2A8-A9B7-2DE6-8CDA-0D2F2A2634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800" y="198409"/>
            <a:ext cx="6153496" cy="1028411"/>
          </a:xfrm>
          <a:solidFill>
            <a:schemeClr val="accent1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en-GB" sz="2400">
                <a:solidFill>
                  <a:schemeClr val="bg1"/>
                </a:solidFill>
                <a:latin typeface="Arial"/>
                <a:cs typeface="Calibri Light"/>
              </a:rPr>
              <a:t>Drones &amp; Smart Vehicles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661995-A9F8-7EB9-A2E4-92E1589079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875" y="1508391"/>
            <a:ext cx="3822189" cy="53671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600">
                <a:latin typeface="Arial"/>
                <a:cs typeface="Calibri"/>
              </a:rPr>
              <a:t>Drones</a:t>
            </a:r>
            <a:endParaRPr lang="en-US" sz="1600"/>
          </a:p>
          <a:p>
            <a:pPr marL="0" indent="0">
              <a:buNone/>
            </a:pPr>
            <a:endParaRPr lang="en-GB" sz="1800">
              <a:latin typeface="Arial"/>
              <a:cs typeface="Calibri"/>
            </a:endParaRPr>
          </a:p>
          <a:p>
            <a:pPr marL="0" indent="0">
              <a:buNone/>
            </a:pPr>
            <a:endParaRPr lang="en-GB" sz="1800">
              <a:latin typeface="Arial"/>
              <a:cs typeface="Calibri"/>
            </a:endParaRPr>
          </a:p>
          <a:p>
            <a:pPr marL="0" indent="0">
              <a:buNone/>
            </a:pPr>
            <a:endParaRPr lang="en-GB" sz="1800">
              <a:latin typeface="Arial"/>
              <a:cs typeface="Calibri"/>
            </a:endParaRPr>
          </a:p>
          <a:p>
            <a:pPr marL="0" indent="0">
              <a:buNone/>
            </a:pPr>
            <a:endParaRPr lang="en-GB" sz="1800">
              <a:latin typeface="Arial"/>
              <a:cs typeface="Calibri"/>
            </a:endParaRPr>
          </a:p>
          <a:p>
            <a:pPr marL="0" indent="0">
              <a:buNone/>
            </a:pPr>
            <a:endParaRPr lang="en-GB" sz="1800">
              <a:solidFill>
                <a:schemeClr val="bg1"/>
              </a:solidFill>
              <a:latin typeface="Arial"/>
              <a:cs typeface="Calibri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F263355E-D843-0EF7-2F98-6C5CC4AFC78A}"/>
              </a:ext>
            </a:extLst>
          </p:cNvPr>
          <p:cNvSpPr/>
          <p:nvPr/>
        </p:nvSpPr>
        <p:spPr>
          <a:xfrm>
            <a:off x="178130" y="2329213"/>
            <a:ext cx="4087088" cy="1224288"/>
          </a:xfrm>
          <a:prstGeom prst="ellipse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GB">
                <a:latin typeface="Arial"/>
                <a:cs typeface="Arial"/>
              </a:rPr>
              <a:t>Drones for disinfecting places.</a:t>
            </a:r>
            <a:endParaRPr lang="en-GB">
              <a:latin typeface="Arial"/>
              <a:ea typeface="+mn-lt"/>
              <a:cs typeface="Arial"/>
            </a:endParaRPr>
          </a:p>
          <a:p>
            <a:pPr algn="ctr"/>
            <a:endParaRPr lang="en-US">
              <a:cs typeface="Calibri"/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06F005B6-FD76-8E55-12B4-32BBAE5E6F13}"/>
              </a:ext>
            </a:extLst>
          </p:cNvPr>
          <p:cNvSpPr/>
          <p:nvPr/>
        </p:nvSpPr>
        <p:spPr>
          <a:xfrm>
            <a:off x="48155" y="4697672"/>
            <a:ext cx="4084614" cy="1412833"/>
          </a:xfrm>
          <a:prstGeom prst="ellipse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buChar char="•"/>
            </a:pPr>
            <a:endParaRPr lang="en-GB">
              <a:solidFill>
                <a:srgbClr val="FFFFFF"/>
              </a:solidFill>
              <a:latin typeface="Arial"/>
              <a:ea typeface="Arial"/>
              <a:cs typeface="Arial"/>
            </a:endParaRPr>
          </a:p>
          <a:p>
            <a:pPr lvl="0" algn="ctr"/>
            <a:r>
              <a:rPr lang="en-GB">
                <a:solidFill>
                  <a:srgbClr val="FFFFFF"/>
                </a:solidFill>
                <a:latin typeface="Arial"/>
                <a:ea typeface="Arial"/>
                <a:cs typeface="Arial"/>
              </a:rPr>
              <a:t>Distribute medicines in isolation centres, control the lockdown in the cities.</a:t>
            </a:r>
            <a:endParaRPr lang="en-GB">
              <a:latin typeface="Arial"/>
              <a:cs typeface="Arial"/>
            </a:endParaRPr>
          </a:p>
          <a:p>
            <a:pPr lvl="0" rtl="0"/>
            <a:endParaRPr lang="en-GB"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5C28BB0-A81D-86E1-4AC2-CFF0EE551D8F}"/>
              </a:ext>
            </a:extLst>
          </p:cNvPr>
          <p:cNvSpPr txBox="1"/>
          <p:nvPr/>
        </p:nvSpPr>
        <p:spPr>
          <a:xfrm>
            <a:off x="249876" y="6442364"/>
            <a:ext cx="2350324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Arial"/>
                <a:cs typeface="Arial"/>
              </a:rPr>
              <a:t>(Kristikos,2020 ) </a:t>
            </a:r>
            <a:endParaRPr lang="en-US" sz="1400"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75D58AB-E930-71C6-B2B1-9B024BACDB19}"/>
              </a:ext>
            </a:extLst>
          </p:cNvPr>
          <p:cNvSpPr txBox="1"/>
          <p:nvPr/>
        </p:nvSpPr>
        <p:spPr>
          <a:xfrm>
            <a:off x="172875" y="4082223"/>
            <a:ext cx="382218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Unnamed vehicles </a:t>
            </a:r>
          </a:p>
        </p:txBody>
      </p:sp>
    </p:spTree>
    <p:extLst>
      <p:ext uri="{BB962C8B-B14F-4D97-AF65-F5344CB8AC3E}">
        <p14:creationId xmlns:p14="http://schemas.microsoft.com/office/powerpoint/2010/main" val="351886941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med">
        <p159:morph option="byObject"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6" grpId="0" animBg="1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6" descr="A picture containing indoor, camera&#10;&#10;Description automatically generated">
            <a:extLst>
              <a:ext uri="{FF2B5EF4-FFF2-40B4-BE49-F238E27FC236}">
                <a16:creationId xmlns:a16="http://schemas.microsoft.com/office/drawing/2014/main" id="{823C60E1-3113-A909-7161-1E47C418EED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02" r="8537" b="1"/>
          <a:stretch/>
        </p:blipFill>
        <p:spPr>
          <a:xfrm>
            <a:off x="5461498" y="10"/>
            <a:ext cx="8026889" cy="6857990"/>
          </a:xfrm>
          <a:prstGeom prst="rect">
            <a:avLst/>
          </a:prstGeom>
        </p:spPr>
      </p:pic>
      <p:sp>
        <p:nvSpPr>
          <p:cNvPr id="76" name="Rectangle 7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E4A7CC-874C-D41E-7B79-E3E275EEF9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92" y="129267"/>
            <a:ext cx="4858006" cy="1109230"/>
          </a:xfrm>
          <a:solidFill>
            <a:schemeClr val="accent1">
              <a:lumMod val="5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GB" sz="2400">
                <a:solidFill>
                  <a:schemeClr val="bg1"/>
                </a:solidFill>
                <a:latin typeface="Arial"/>
                <a:ea typeface="+mj-lt"/>
                <a:cs typeface="Arial"/>
              </a:rPr>
              <a:t>Robot nurse during the covid-19</a:t>
            </a:r>
            <a:endParaRPr lang="en-US" sz="240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291396-7212-8F18-32B9-E510C98FD5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460" y="1360969"/>
            <a:ext cx="3822189" cy="486102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180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endParaRPr lang="en-GB" sz="1800">
              <a:latin typeface="Arial"/>
              <a:ea typeface="+mn-lt"/>
              <a:cs typeface="+mn-lt"/>
            </a:endParaRPr>
          </a:p>
          <a:p>
            <a:endParaRPr lang="en-GB" sz="1800">
              <a:latin typeface="Arial"/>
              <a:ea typeface="+mn-lt"/>
              <a:cs typeface="+mn-lt"/>
            </a:endParaRPr>
          </a:p>
          <a:p>
            <a:endParaRPr lang="en-GB" sz="1800">
              <a:latin typeface="Arial"/>
              <a:ea typeface="+mn-lt"/>
              <a:cs typeface="+mn-lt"/>
            </a:endParaRPr>
          </a:p>
          <a:p>
            <a:endParaRPr lang="en-GB" sz="180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endParaRPr lang="en-GB" sz="1800">
              <a:latin typeface="Arial"/>
              <a:ea typeface="+mn-lt"/>
              <a:cs typeface="+mn-lt"/>
            </a:endParaRPr>
          </a:p>
          <a:p>
            <a:endParaRPr lang="en-GB" sz="2000">
              <a:latin typeface="Calibri" panose="020F0502020204030204"/>
              <a:ea typeface="+mn-lt"/>
              <a:cs typeface="+mn-lt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142B0CCE-F840-00A8-525B-7C724CB41639}"/>
              </a:ext>
            </a:extLst>
          </p:cNvPr>
          <p:cNvSpPr/>
          <p:nvPr/>
        </p:nvSpPr>
        <p:spPr>
          <a:xfrm>
            <a:off x="242308" y="1875168"/>
            <a:ext cx="4671395" cy="1929916"/>
          </a:xfrm>
          <a:prstGeom prst="ellipse">
            <a:avLst/>
          </a:prstGeom>
          <a:solidFill>
            <a:schemeClr val="accent1">
              <a:lumMod val="5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 sz="1600">
              <a:latin typeface="Arial"/>
              <a:cs typeface="Arial"/>
            </a:endParaRPr>
          </a:p>
          <a:p>
            <a:pPr algn="ctr"/>
            <a:r>
              <a:rPr lang="en-GB">
                <a:latin typeface="Arial"/>
                <a:cs typeface="Arial"/>
              </a:rPr>
              <a:t>Delivery of medical equipment's, social distancing, disinfect the hospital. Emotional support, medical procedures. </a:t>
            </a:r>
            <a:endParaRPr lang="en-GB">
              <a:latin typeface="Arial"/>
              <a:ea typeface="+mn-lt"/>
              <a:cs typeface="Arial"/>
            </a:endParaRPr>
          </a:p>
          <a:p>
            <a:pPr algn="ctr"/>
            <a:r>
              <a:rPr lang="en-GB" sz="1400">
                <a:latin typeface="Arial"/>
                <a:cs typeface="Arial"/>
              </a:rPr>
              <a:t>(</a:t>
            </a:r>
            <a:r>
              <a:rPr lang="en-GB" sz="1400" err="1">
                <a:latin typeface="Arial"/>
                <a:cs typeface="Arial"/>
              </a:rPr>
              <a:t>Kristikos,Mihalis</a:t>
            </a:r>
            <a:r>
              <a:rPr lang="en-GB" sz="1400">
                <a:latin typeface="Arial"/>
                <a:cs typeface="Arial"/>
              </a:rPr>
              <a:t> 2020)</a:t>
            </a:r>
            <a:endParaRPr lang="en-US" sz="1400">
              <a:cs typeface="Calibri"/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6457A645-27A5-270C-BDF5-089BF1EB21CC}"/>
              </a:ext>
            </a:extLst>
          </p:cNvPr>
          <p:cNvSpPr/>
          <p:nvPr/>
        </p:nvSpPr>
        <p:spPr>
          <a:xfrm>
            <a:off x="316239" y="4345263"/>
            <a:ext cx="4515534" cy="1692233"/>
          </a:xfrm>
          <a:prstGeom prst="ellipse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>
              <a:ea typeface="+mn-lt"/>
              <a:cs typeface="+mn-lt"/>
            </a:endParaRPr>
          </a:p>
          <a:p>
            <a:pPr algn="ctr"/>
            <a:r>
              <a:rPr lang="en-US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Robotic lab processing  blood samples for covid-19 anti-bodies</a:t>
            </a:r>
            <a:r>
              <a:rPr lang="en-US">
                <a:ea typeface="+mn-lt"/>
                <a:cs typeface="+mn-lt"/>
              </a:rPr>
              <a:t>.</a:t>
            </a:r>
            <a:r>
              <a:rPr lang="en-US" sz="1400">
                <a:ea typeface="+mn-lt"/>
                <a:cs typeface="+mn-lt"/>
              </a:rPr>
              <a:t>(</a:t>
            </a:r>
            <a:r>
              <a:rPr lang="en-US" sz="1400" err="1">
                <a:ea typeface="+mn-lt"/>
                <a:cs typeface="+mn-lt"/>
              </a:rPr>
              <a:t>Chau,Kevin</a:t>
            </a:r>
            <a:r>
              <a:rPr lang="en-US" sz="1400">
                <a:ea typeface="+mn-lt"/>
                <a:cs typeface="+mn-lt"/>
              </a:rPr>
              <a:t> 2022)</a:t>
            </a:r>
            <a:endParaRPr lang="en-US" sz="1400">
              <a:cs typeface="Calibri"/>
            </a:endParaRPr>
          </a:p>
          <a:p>
            <a:pPr algn="ctr"/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12692670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med">
        <p159:morph option="byObject"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9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557784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Online Media 3" title="Tommy, The Robot Nurse Helps keep Italy Doctors Safe from Coronavirus.">
            <a:hlinkClick r:id="" action="ppaction://media"/>
            <a:extLst>
              <a:ext uri="{FF2B5EF4-FFF2-40B4-BE49-F238E27FC236}">
                <a16:creationId xmlns:a16="http://schemas.microsoft.com/office/drawing/2014/main" id="{C893EC88-3895-EAC4-0932-5832F4F9B33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405862" y="1170128"/>
            <a:ext cx="6019331" cy="4514498"/>
          </a:xfrm>
          <a:prstGeom prst="rect">
            <a:avLst/>
          </a:prstGeom>
          <a:effectLst/>
        </p:spPr>
      </p:pic>
      <p:sp>
        <p:nvSpPr>
          <p:cNvPr id="16" name="Oval 15">
            <a:extLst>
              <a:ext uri="{FF2B5EF4-FFF2-40B4-BE49-F238E27FC236}">
                <a16:creationId xmlns:a16="http://schemas.microsoft.com/office/drawing/2014/main" id="{52B90EF4-734F-10CD-B4DD-62791F4FB009}"/>
              </a:ext>
            </a:extLst>
          </p:cNvPr>
          <p:cNvSpPr/>
          <p:nvPr/>
        </p:nvSpPr>
        <p:spPr>
          <a:xfrm>
            <a:off x="635934" y="2073088"/>
            <a:ext cx="3204882" cy="2196352"/>
          </a:xfrm>
          <a:prstGeom prst="ellipse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>
                <a:latin typeface="Arial"/>
                <a:cs typeface="Calibri Light"/>
              </a:rPr>
              <a:t>Robot nurse during the covid-19</a:t>
            </a:r>
            <a:endParaRPr lang="en-US" sz="2400">
              <a:latin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45C9BB7-D870-3819-5D95-58262856530F}"/>
              </a:ext>
            </a:extLst>
          </p:cNvPr>
          <p:cNvSpPr txBox="1"/>
          <p:nvPr/>
        </p:nvSpPr>
        <p:spPr>
          <a:xfrm>
            <a:off x="5812971" y="5704114"/>
            <a:ext cx="552400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0563C1"/>
                </a:solidFill>
                <a:latin typeface="Arial"/>
                <a:cs typeface="Segoe UI"/>
                <a:hlinkClick r:id="rId4"/>
              </a:rPr>
              <a:t>https://www.youtube.com/watch?v=6cNIRAg2CS4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43093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med">
        <p159:morph option="byObject"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B3A3D0-B204-1478-6B95-46AE23D6B9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852" y="273815"/>
            <a:ext cx="9886864" cy="471132"/>
          </a:xfrm>
          <a:solidFill>
            <a:schemeClr val="accent1">
              <a:lumMod val="50000"/>
            </a:schemeClr>
          </a:solidFill>
        </p:spPr>
        <p:txBody>
          <a:bodyPr anchor="b">
            <a:noAutofit/>
          </a:bodyPr>
          <a:lstStyle/>
          <a:p>
            <a:r>
              <a:rPr lang="en-GB" sz="2400">
                <a:solidFill>
                  <a:schemeClr val="bg1"/>
                </a:solidFill>
                <a:latin typeface="Arial"/>
                <a:cs typeface="Arial"/>
              </a:rPr>
              <a:t>The use of digital communication, collaboration, and participation.</a:t>
            </a:r>
            <a:endParaRPr lang="en-US" sz="2400">
              <a:solidFill>
                <a:schemeClr val="bg1"/>
              </a:solidFill>
              <a:latin typeface="Arial"/>
              <a:cs typeface="Arial"/>
            </a:endParaRPr>
          </a:p>
        </p:txBody>
      </p:sp>
      <p:pic>
        <p:nvPicPr>
          <p:cNvPr id="3" name="Picture 3" descr="Diagram&#10;&#10;Description automatically generated">
            <a:extLst>
              <a:ext uri="{FF2B5EF4-FFF2-40B4-BE49-F238E27FC236}">
                <a16:creationId xmlns:a16="http://schemas.microsoft.com/office/drawing/2014/main" id="{38DDB99D-9392-3567-1639-EAF8B38C5AC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0289" y="2823811"/>
            <a:ext cx="3116147" cy="1710618"/>
          </a:xfr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id="{11358BCB-6FE3-7D16-AD22-9CD9109EF8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43554" y="938446"/>
            <a:ext cx="3116146" cy="1648524"/>
          </a:xfrm>
          <a:prstGeom prst="rect">
            <a:avLst/>
          </a:pr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91CE704A-2EA7-6D15-5AEA-F2001C65B8C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90449" y="4771271"/>
            <a:ext cx="2869252" cy="1938609"/>
          </a:xfrm>
          <a:prstGeom prst="rect">
            <a:avLst/>
          </a:prstGeom>
        </p:spPr>
      </p:pic>
      <p:pic>
        <p:nvPicPr>
          <p:cNvPr id="6" name="Picture 6" descr="Diagram&#10;&#10;Description automatically generated">
            <a:extLst>
              <a:ext uri="{FF2B5EF4-FFF2-40B4-BE49-F238E27FC236}">
                <a16:creationId xmlns:a16="http://schemas.microsoft.com/office/drawing/2014/main" id="{9C33C2A4-85CD-47CA-1CC2-0B11C4F379F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2907" y="1042482"/>
            <a:ext cx="3116146" cy="1544488"/>
          </a:xfrm>
          <a:prstGeom prst="rect">
            <a:avLst/>
          </a:prstGeom>
        </p:spPr>
      </p:pic>
      <p:pic>
        <p:nvPicPr>
          <p:cNvPr id="7" name="Picture 7" descr="Diagram&#10;&#10;Description automatically generated">
            <a:extLst>
              <a:ext uri="{FF2B5EF4-FFF2-40B4-BE49-F238E27FC236}">
                <a16:creationId xmlns:a16="http://schemas.microsoft.com/office/drawing/2014/main" id="{0A1571F7-82EF-DB0D-6E10-2AE3A6E23BE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2906" y="4771271"/>
            <a:ext cx="3116147" cy="1938609"/>
          </a:xfrm>
          <a:prstGeom prst="rect">
            <a:avLst/>
          </a:prstGeom>
        </p:spPr>
      </p:pic>
      <p:pic>
        <p:nvPicPr>
          <p:cNvPr id="8" name="Picture 8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D3164F02-3B00-30D9-FCB0-44473638A24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07139" y="2857250"/>
            <a:ext cx="2952561" cy="1710618"/>
          </a:xfrm>
          <a:prstGeom prst="rect">
            <a:avLst/>
          </a:prstGeom>
        </p:spPr>
      </p:pic>
      <p:pic>
        <p:nvPicPr>
          <p:cNvPr id="10" name="Picture 9" descr="A picture containing diagram&#10;&#10;Description automatically generated">
            <a:extLst>
              <a:ext uri="{FF2B5EF4-FFF2-40B4-BE49-F238E27FC236}">
                <a16:creationId xmlns:a16="http://schemas.microsoft.com/office/drawing/2014/main" id="{4F3E54D1-AF7F-CC81-B739-C86F29F6154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8447" y="1184564"/>
            <a:ext cx="4574671" cy="5399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907756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med">
        <p159:morph option="byObject"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50D1C5B3-B60D-4696-AE60-100D5EC8A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8" descr="Graphical user interface, Teams&#10;&#10;Description automatically generated">
            <a:extLst>
              <a:ext uri="{FF2B5EF4-FFF2-40B4-BE49-F238E27FC236}">
                <a16:creationId xmlns:a16="http://schemas.microsoft.com/office/drawing/2014/main" id="{304C8E1E-9AAD-DF35-30B0-00C70D5C5D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701" y="1575462"/>
            <a:ext cx="7913299" cy="5183304"/>
          </a:xfrm>
          <a:prstGeom prst="rect">
            <a:avLst/>
          </a:prstGeom>
        </p:spPr>
      </p:pic>
      <p:grpSp>
        <p:nvGrpSpPr>
          <p:cNvPr id="4105" name="Group 4104">
            <a:extLst>
              <a:ext uri="{FF2B5EF4-FFF2-40B4-BE49-F238E27FC236}">
                <a16:creationId xmlns:a16="http://schemas.microsoft.com/office/drawing/2014/main" id="{73EDDF53-0851-48D4-A466-6FE0DCE91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2" cy="1576446"/>
            <a:chOff x="0" y="0"/>
            <a:chExt cx="12192002" cy="1576446"/>
          </a:xfrm>
        </p:grpSpPr>
        <p:sp>
          <p:nvSpPr>
            <p:cNvPr id="4106" name="Rectangle 4105">
              <a:extLst>
                <a:ext uri="{FF2B5EF4-FFF2-40B4-BE49-F238E27FC236}">
                  <a16:creationId xmlns:a16="http://schemas.microsoft.com/office/drawing/2014/main" id="{D074D04C-85E8-4A3E-90D7-86A10AE048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 flipH="1">
              <a:off x="2" y="0"/>
              <a:ext cx="12191998" cy="1575955"/>
            </a:xfrm>
            <a:prstGeom prst="rect">
              <a:avLst/>
            </a:prstGeom>
            <a:gradFill>
              <a:gsLst>
                <a:gs pos="0">
                  <a:srgbClr val="000000">
                    <a:alpha val="96000"/>
                  </a:srgbClr>
                </a:gs>
                <a:gs pos="100000">
                  <a:schemeClr val="accent1">
                    <a:lumMod val="75000"/>
                  </a:schemeClr>
                </a:gs>
              </a:gsLst>
              <a:lin ang="8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07" name="Rectangle 4106">
              <a:extLst>
                <a:ext uri="{FF2B5EF4-FFF2-40B4-BE49-F238E27FC236}">
                  <a16:creationId xmlns:a16="http://schemas.microsoft.com/office/drawing/2014/main" id="{4097020A-86B6-43BD-A2AA-66AE72CA31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5307778" y="-5307778"/>
              <a:ext cx="1576446" cy="12192002"/>
            </a:xfrm>
            <a:prstGeom prst="rect">
              <a:avLst/>
            </a:prstGeom>
            <a:gradFill>
              <a:gsLst>
                <a:gs pos="45000">
                  <a:schemeClr val="accent1">
                    <a:alpha val="0"/>
                  </a:schemeClr>
                </a:gs>
                <a:gs pos="99000">
                  <a:srgbClr val="000000">
                    <a:alpha val="74000"/>
                  </a:srgbClr>
                </a:gs>
              </a:gsLst>
              <a:lin ang="11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08" name="Rectangle 4107">
              <a:extLst>
                <a:ext uri="{FF2B5EF4-FFF2-40B4-BE49-F238E27FC236}">
                  <a16:creationId xmlns:a16="http://schemas.microsoft.com/office/drawing/2014/main" id="{20C6C743-32FE-4E24-AA22-45D3B1C7C0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825434" y="0"/>
              <a:ext cx="4303422" cy="1575461"/>
            </a:xfrm>
            <a:prstGeom prst="rect">
              <a:avLst/>
            </a:prstGeom>
            <a:gradFill>
              <a:gsLst>
                <a:gs pos="0">
                  <a:schemeClr val="accent1">
                    <a:alpha val="17000"/>
                  </a:schemeClr>
                </a:gs>
                <a:gs pos="74000">
                  <a:schemeClr val="accent1">
                    <a:lumMod val="50000"/>
                    <a:alpha val="0"/>
                  </a:schemeClr>
                </a:gs>
              </a:gsLst>
              <a:lin ang="14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ADA98CA-0236-A4A7-4C4E-1AA4B3B2E8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534" y="324085"/>
            <a:ext cx="9724030" cy="83425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      </a:t>
            </a:r>
            <a:r>
              <a:rPr lang="en-US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  Digital communication </a:t>
            </a:r>
          </a:p>
        </p:txBody>
      </p:sp>
      <p:pic>
        <p:nvPicPr>
          <p:cNvPr id="5" name="Picture 5" descr="Text&#10;&#10;Description automatically generated">
            <a:extLst>
              <a:ext uri="{FF2B5EF4-FFF2-40B4-BE49-F238E27FC236}">
                <a16:creationId xmlns:a16="http://schemas.microsoft.com/office/drawing/2014/main" id="{0F3D930D-E2B0-7F28-6C7F-7BE26E6430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6889" y="2200458"/>
            <a:ext cx="3066895" cy="19836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0D5F16B-F2D0-E890-0D05-8697B6CDBE83}"/>
              </a:ext>
            </a:extLst>
          </p:cNvPr>
          <p:cNvSpPr txBox="1"/>
          <p:nvPr/>
        </p:nvSpPr>
        <p:spPr>
          <a:xfrm>
            <a:off x="498764" y="4910236"/>
            <a:ext cx="9448800" cy="144263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Get information wherever you are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Access data anytime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Share important information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Reduce wait times 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/>
          </a:p>
        </p:txBody>
      </p:sp>
    </p:spTree>
    <p:extLst>
      <p:ext uri="{BB962C8B-B14F-4D97-AF65-F5344CB8AC3E}">
        <p14:creationId xmlns:p14="http://schemas.microsoft.com/office/powerpoint/2010/main" val="118619821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med">
        <p159:morph option="byObject"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9CB95732-565A-4D2C-A3AB-CC460C0D38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1" name="Rectangle 3080">
            <a:extLst>
              <a:ext uri="{FF2B5EF4-FFF2-40B4-BE49-F238E27FC236}">
                <a16:creationId xmlns:a16="http://schemas.microsoft.com/office/drawing/2014/main" id="{E19B653C-798C-4333-8452-3DF3AE3C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3" name="Rectangle 3082">
            <a:extLst>
              <a:ext uri="{FF2B5EF4-FFF2-40B4-BE49-F238E27FC236}">
                <a16:creationId xmlns:a16="http://schemas.microsoft.com/office/drawing/2014/main" id="{0FE50278-E2EC-42B2-A1F1-921DD3990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5305994" y="-5310547"/>
            <a:ext cx="1580014" cy="12192002"/>
          </a:xfrm>
          <a:prstGeom prst="rect">
            <a:avLst/>
          </a:prstGeom>
          <a:gradFill>
            <a:gsLst>
              <a:gs pos="19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5" name="Rectangle 3084">
            <a:extLst>
              <a:ext uri="{FF2B5EF4-FFF2-40B4-BE49-F238E27FC236}">
                <a16:creationId xmlns:a16="http://schemas.microsoft.com/office/drawing/2014/main" id="{1236153F-0DB4-40DD-87C6-B40C1B7E28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25434" y="0"/>
            <a:ext cx="4303422" cy="1575461"/>
          </a:xfrm>
          <a:prstGeom prst="rect">
            <a:avLst/>
          </a:prstGeom>
          <a:gradFill>
            <a:gsLst>
              <a:gs pos="0">
                <a:schemeClr val="accent1">
                  <a:alpha val="72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E6065D68-9A06-A792-96D6-AABFB28FC6A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9455" y="212109"/>
            <a:ext cx="3226526" cy="115567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endParaRPr lang="en-US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  <a:p>
            <a:pPr algn="l"/>
            <a:endParaRPr lang="en-US" sz="2000">
              <a:solidFill>
                <a:srgbClr val="FFFFFF"/>
              </a:solidFill>
            </a:endParaRPr>
          </a:p>
        </p:txBody>
      </p:sp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D78E5A7A-A7C0-31F3-23B1-79DCA64A60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4627" y="2521537"/>
            <a:ext cx="3065317" cy="2552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Diagram&#10;&#10;Description automatically generated">
            <a:extLst>
              <a:ext uri="{FF2B5EF4-FFF2-40B4-BE49-F238E27FC236}">
                <a16:creationId xmlns:a16="http://schemas.microsoft.com/office/drawing/2014/main" id="{029490CD-06E7-D1B0-070A-B045A7F58BC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54" r="2" b="2"/>
          <a:stretch/>
        </p:blipFill>
        <p:spPr>
          <a:xfrm>
            <a:off x="4501777" y="2511713"/>
            <a:ext cx="3238707" cy="2562278"/>
          </a:xfrm>
          <a:prstGeom prst="rect">
            <a:avLst/>
          </a:prstGeom>
        </p:spPr>
      </p:pic>
      <p:pic>
        <p:nvPicPr>
          <p:cNvPr id="9" name="Online Media 8" title="NHS  Video Consultation English">
            <a:hlinkClick r:id="" action="ppaction://media"/>
            <a:extLst>
              <a:ext uri="{FF2B5EF4-FFF2-40B4-BE49-F238E27FC236}">
                <a16:creationId xmlns:a16="http://schemas.microsoft.com/office/drawing/2014/main" id="{A725A3EC-70A2-38D4-204E-D23A2A67143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8522318" y="2644961"/>
            <a:ext cx="3238707" cy="242903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13FFB1F-1E45-D1E5-5025-14ECE744A29E}"/>
              </a:ext>
            </a:extLst>
          </p:cNvPr>
          <p:cNvSpPr txBox="1"/>
          <p:nvPr/>
        </p:nvSpPr>
        <p:spPr>
          <a:xfrm>
            <a:off x="572736" y="5814315"/>
            <a:ext cx="4676569" cy="7232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spcAft>
                <a:spcPts val="600"/>
              </a:spcAft>
              <a:buFont typeface="Arial"/>
              <a:buChar char="•"/>
            </a:pPr>
            <a:r>
              <a:rPr lang="en-GB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Allow virtual consultation</a:t>
            </a:r>
          </a:p>
          <a:p>
            <a:pPr marL="285750" indent="-285750">
              <a:spcAft>
                <a:spcPts val="600"/>
              </a:spcAft>
              <a:buFont typeface="Arial"/>
              <a:buChar char="•"/>
            </a:pPr>
            <a:r>
              <a:rPr lang="en-GB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See you in your wherever you are 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84F9AC8-2C78-A054-AACB-34C4908250BB}"/>
              </a:ext>
            </a:extLst>
          </p:cNvPr>
          <p:cNvSpPr txBox="1"/>
          <p:nvPr/>
        </p:nvSpPr>
        <p:spPr>
          <a:xfrm>
            <a:off x="9608045" y="6414251"/>
            <a:ext cx="239345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(andreiatorres,2018)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med">
        <p159:morph option="byObject"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62" name="Rectangle 1051">
            <a:extLst>
              <a:ext uri="{FF2B5EF4-FFF2-40B4-BE49-F238E27FC236}">
                <a16:creationId xmlns:a16="http://schemas.microsoft.com/office/drawing/2014/main" id="{50D1C5B3-B60D-4696-AE60-100D5EC8A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63" name="Group 1053">
            <a:extLst>
              <a:ext uri="{FF2B5EF4-FFF2-40B4-BE49-F238E27FC236}">
                <a16:creationId xmlns:a16="http://schemas.microsoft.com/office/drawing/2014/main" id="{73EDDF53-0851-48D4-A466-6FE0DCE91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2" cy="1576446"/>
            <a:chOff x="0" y="0"/>
            <a:chExt cx="12192002" cy="1576446"/>
          </a:xfrm>
        </p:grpSpPr>
        <p:sp>
          <p:nvSpPr>
            <p:cNvPr id="1055" name="Rectangle 1054">
              <a:extLst>
                <a:ext uri="{FF2B5EF4-FFF2-40B4-BE49-F238E27FC236}">
                  <a16:creationId xmlns:a16="http://schemas.microsoft.com/office/drawing/2014/main" id="{D074D04C-85E8-4A3E-90D7-86A10AE048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 flipH="1">
              <a:off x="2" y="0"/>
              <a:ext cx="12191998" cy="1575955"/>
            </a:xfrm>
            <a:prstGeom prst="rect">
              <a:avLst/>
            </a:prstGeom>
            <a:gradFill>
              <a:gsLst>
                <a:gs pos="0">
                  <a:srgbClr val="000000">
                    <a:alpha val="96000"/>
                  </a:srgbClr>
                </a:gs>
                <a:gs pos="100000">
                  <a:schemeClr val="accent1">
                    <a:lumMod val="75000"/>
                  </a:schemeClr>
                </a:gs>
              </a:gsLst>
              <a:lin ang="8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64" name="Rectangle 1055">
              <a:extLst>
                <a:ext uri="{FF2B5EF4-FFF2-40B4-BE49-F238E27FC236}">
                  <a16:creationId xmlns:a16="http://schemas.microsoft.com/office/drawing/2014/main" id="{4097020A-86B6-43BD-A2AA-66AE72CA31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5307778" y="-5307778"/>
              <a:ext cx="1576446" cy="12192002"/>
            </a:xfrm>
            <a:prstGeom prst="rect">
              <a:avLst/>
            </a:prstGeom>
            <a:gradFill>
              <a:gsLst>
                <a:gs pos="45000">
                  <a:schemeClr val="accent1">
                    <a:alpha val="0"/>
                  </a:schemeClr>
                </a:gs>
                <a:gs pos="99000">
                  <a:srgbClr val="000000">
                    <a:alpha val="74000"/>
                  </a:srgbClr>
                </a:gs>
              </a:gsLst>
              <a:lin ang="11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65" name="Rectangle 1056">
              <a:extLst>
                <a:ext uri="{FF2B5EF4-FFF2-40B4-BE49-F238E27FC236}">
                  <a16:creationId xmlns:a16="http://schemas.microsoft.com/office/drawing/2014/main" id="{20C6C743-32FE-4E24-AA22-45D3B1C7C0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825434" y="0"/>
              <a:ext cx="4303422" cy="1575461"/>
            </a:xfrm>
            <a:prstGeom prst="rect">
              <a:avLst/>
            </a:prstGeom>
            <a:gradFill>
              <a:gsLst>
                <a:gs pos="0">
                  <a:schemeClr val="accent1">
                    <a:alpha val="17000"/>
                  </a:schemeClr>
                </a:gs>
                <a:gs pos="74000">
                  <a:schemeClr val="accent1">
                    <a:lumMod val="50000"/>
                    <a:alpha val="0"/>
                  </a:schemeClr>
                </a:gs>
              </a:gsLst>
              <a:lin ang="14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8180A46-8CAB-2C8D-7E9D-F747DDA49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407695"/>
            <a:ext cx="9724030" cy="83425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Collaboration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52C06C78-6702-5FF5-A7D3-88D3F94ED9E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942" r="18249" b="-3"/>
          <a:stretch/>
        </p:blipFill>
        <p:spPr bwMode="auto">
          <a:xfrm>
            <a:off x="2121115" y="2200459"/>
            <a:ext cx="2157587" cy="2133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7" descr="Diagram&#10;&#10;Description automatically generated">
            <a:extLst>
              <a:ext uri="{FF2B5EF4-FFF2-40B4-BE49-F238E27FC236}">
                <a16:creationId xmlns:a16="http://schemas.microsoft.com/office/drawing/2014/main" id="{3A51A92B-7C0A-F176-C650-89CB0569FCA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806" r="4867" b="4"/>
          <a:stretch/>
        </p:blipFill>
        <p:spPr>
          <a:xfrm>
            <a:off x="4831960" y="2200459"/>
            <a:ext cx="2541674" cy="2133001"/>
          </a:xfrm>
          <a:prstGeom prst="rect">
            <a:avLst/>
          </a:prstGeom>
        </p:spPr>
      </p:pic>
      <p:pic>
        <p:nvPicPr>
          <p:cNvPr id="18" name="Picture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42B761A3-05B3-1CD3-AE36-701C5585CF3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9223" r="19592" b="2"/>
          <a:stretch/>
        </p:blipFill>
        <p:spPr>
          <a:xfrm>
            <a:off x="7913295" y="2200459"/>
            <a:ext cx="2487504" cy="2133001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83E04A21-0280-C2E1-3068-373891F30226}"/>
              </a:ext>
            </a:extLst>
          </p:cNvPr>
          <p:cNvSpPr txBox="1"/>
          <p:nvPr/>
        </p:nvSpPr>
        <p:spPr>
          <a:xfrm>
            <a:off x="1371601" y="4786744"/>
            <a:ext cx="9448800" cy="144263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Mandatory Training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Important Meetings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New Development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Check Information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5E3F4E-1CCB-EA77-D10E-232161A029B0}"/>
              </a:ext>
            </a:extLst>
          </p:cNvPr>
          <p:cNvSpPr txBox="1"/>
          <p:nvPr/>
        </p:nvSpPr>
        <p:spPr>
          <a:xfrm>
            <a:off x="9428821" y="6359021"/>
            <a:ext cx="263502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(ideiademarketing,2013)</a:t>
            </a:r>
          </a:p>
        </p:txBody>
      </p:sp>
    </p:spTree>
    <p:extLst>
      <p:ext uri="{BB962C8B-B14F-4D97-AF65-F5344CB8AC3E}">
        <p14:creationId xmlns:p14="http://schemas.microsoft.com/office/powerpoint/2010/main" val="423537428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med">
        <p159:morph option="byObject"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99" name="Rectangle 2098">
            <a:extLst>
              <a:ext uri="{FF2B5EF4-FFF2-40B4-BE49-F238E27FC236}">
                <a16:creationId xmlns:a16="http://schemas.microsoft.com/office/drawing/2014/main" id="{50D1C5B3-B60D-4696-AE60-100D5EC8A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101" name="Group 2100">
            <a:extLst>
              <a:ext uri="{FF2B5EF4-FFF2-40B4-BE49-F238E27FC236}">
                <a16:creationId xmlns:a16="http://schemas.microsoft.com/office/drawing/2014/main" id="{73EDDF53-0851-48D4-A466-6FE0DCE91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2" cy="1576446"/>
            <a:chOff x="0" y="0"/>
            <a:chExt cx="12192002" cy="1576446"/>
          </a:xfrm>
        </p:grpSpPr>
        <p:sp>
          <p:nvSpPr>
            <p:cNvPr id="2102" name="Rectangle 2101">
              <a:extLst>
                <a:ext uri="{FF2B5EF4-FFF2-40B4-BE49-F238E27FC236}">
                  <a16:creationId xmlns:a16="http://schemas.microsoft.com/office/drawing/2014/main" id="{D074D04C-85E8-4A3E-90D7-86A10AE048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 flipH="1">
              <a:off x="2" y="0"/>
              <a:ext cx="12191998" cy="1575955"/>
            </a:xfrm>
            <a:prstGeom prst="rect">
              <a:avLst/>
            </a:prstGeom>
            <a:gradFill>
              <a:gsLst>
                <a:gs pos="0">
                  <a:srgbClr val="000000">
                    <a:alpha val="96000"/>
                  </a:srgbClr>
                </a:gs>
                <a:gs pos="100000">
                  <a:schemeClr val="accent1">
                    <a:lumMod val="75000"/>
                  </a:schemeClr>
                </a:gs>
              </a:gsLst>
              <a:lin ang="8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03" name="Rectangle 2102">
              <a:extLst>
                <a:ext uri="{FF2B5EF4-FFF2-40B4-BE49-F238E27FC236}">
                  <a16:creationId xmlns:a16="http://schemas.microsoft.com/office/drawing/2014/main" id="{4097020A-86B6-43BD-A2AA-66AE72CA31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5307778" y="-5307778"/>
              <a:ext cx="1576446" cy="12192002"/>
            </a:xfrm>
            <a:prstGeom prst="rect">
              <a:avLst/>
            </a:prstGeom>
            <a:gradFill>
              <a:gsLst>
                <a:gs pos="45000">
                  <a:schemeClr val="accent1">
                    <a:alpha val="0"/>
                  </a:schemeClr>
                </a:gs>
                <a:gs pos="99000">
                  <a:srgbClr val="000000">
                    <a:alpha val="74000"/>
                  </a:srgbClr>
                </a:gs>
              </a:gsLst>
              <a:lin ang="11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04" name="Rectangle 2103">
              <a:extLst>
                <a:ext uri="{FF2B5EF4-FFF2-40B4-BE49-F238E27FC236}">
                  <a16:creationId xmlns:a16="http://schemas.microsoft.com/office/drawing/2014/main" id="{20C6C743-32FE-4E24-AA22-45D3B1C7C0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825434" y="0"/>
              <a:ext cx="4303422" cy="1575461"/>
            </a:xfrm>
            <a:prstGeom prst="rect">
              <a:avLst/>
            </a:prstGeom>
            <a:gradFill>
              <a:gsLst>
                <a:gs pos="0">
                  <a:schemeClr val="accent1">
                    <a:alpha val="17000"/>
                  </a:schemeClr>
                </a:gs>
                <a:gs pos="74000">
                  <a:schemeClr val="accent1">
                    <a:lumMod val="50000"/>
                    <a:alpha val="0"/>
                  </a:schemeClr>
                </a:gs>
              </a:gsLst>
              <a:lin ang="14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D870970-DBB7-2B2D-1094-3B5759040E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407695"/>
            <a:ext cx="9724030" cy="83425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Collaboration</a:t>
            </a:r>
          </a:p>
        </p:txBody>
      </p:sp>
      <p:pic>
        <p:nvPicPr>
          <p:cNvPr id="2052" name="Picture 4" descr="best health smartwatch main">
            <a:extLst>
              <a:ext uri="{FF2B5EF4-FFF2-40B4-BE49-F238E27FC236}">
                <a16:creationId xmlns:a16="http://schemas.microsoft.com/office/drawing/2014/main" id="{FAC64019-0A07-9ED7-857A-0B90EEA81E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16889" y="2200459"/>
            <a:ext cx="3061813" cy="1722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Diagram&#10;&#10;Description automatically generated">
            <a:extLst>
              <a:ext uri="{FF2B5EF4-FFF2-40B4-BE49-F238E27FC236}">
                <a16:creationId xmlns:a16="http://schemas.microsoft.com/office/drawing/2014/main" id="{BC488BBB-206F-C4F0-316A-5A4B4A9648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9296" y="2200459"/>
            <a:ext cx="3002294" cy="1810800"/>
          </a:xfrm>
          <a:prstGeom prst="rect">
            <a:avLst/>
          </a:prstGeom>
        </p:spPr>
      </p:pic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5DE5F2B1-172D-6C8E-34E3-A172AFB4EE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913295" y="2200459"/>
            <a:ext cx="3061813" cy="1714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68661628-8EDF-A551-02D0-8B518B5D464B}"/>
              </a:ext>
            </a:extLst>
          </p:cNvPr>
          <p:cNvSpPr txBox="1"/>
          <p:nvPr/>
        </p:nvSpPr>
        <p:spPr>
          <a:xfrm>
            <a:off x="1371601" y="4786744"/>
            <a:ext cx="9448800" cy="144263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Medical monitoring of patient’s vitals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Patients are able to do it for themselves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82C46B5-E8BC-BB98-CD7A-5A03B5E25CB9}"/>
              </a:ext>
            </a:extLst>
          </p:cNvPr>
          <p:cNvSpPr txBox="1"/>
          <p:nvPr/>
        </p:nvSpPr>
        <p:spPr>
          <a:xfrm>
            <a:off x="9523886" y="6359021"/>
            <a:ext cx="237370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(elissalles,2021)</a:t>
            </a:r>
          </a:p>
        </p:txBody>
      </p:sp>
    </p:spTree>
    <p:extLst>
      <p:ext uri="{BB962C8B-B14F-4D97-AF65-F5344CB8AC3E}">
        <p14:creationId xmlns:p14="http://schemas.microsoft.com/office/powerpoint/2010/main" val="13644847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med">
        <p159:morph option="byObject"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6" name="Rectangle 1035">
            <a:extLst>
              <a:ext uri="{FF2B5EF4-FFF2-40B4-BE49-F238E27FC236}">
                <a16:creationId xmlns:a16="http://schemas.microsoft.com/office/drawing/2014/main" id="{333EDA0D-F54B-48BB-9910-7DB6A5FBA6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8" name="Rectangle 1037">
            <a:extLst>
              <a:ext uri="{FF2B5EF4-FFF2-40B4-BE49-F238E27FC236}">
                <a16:creationId xmlns:a16="http://schemas.microsoft.com/office/drawing/2014/main" id="{E3A73256-0EB9-4289-A040-E77C05B42F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0"/>
            <a:ext cx="12192000" cy="2395820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0" name="Rectangle 1039">
            <a:extLst>
              <a:ext uri="{FF2B5EF4-FFF2-40B4-BE49-F238E27FC236}">
                <a16:creationId xmlns:a16="http://schemas.microsoft.com/office/drawing/2014/main" id="{A84FE2E0-0356-4DC9-A129-5C677E5BBF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080500" y="6"/>
            <a:ext cx="3111498" cy="2835780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2" name="Rectangle 1041">
            <a:extLst>
              <a:ext uri="{FF2B5EF4-FFF2-40B4-BE49-F238E27FC236}">
                <a16:creationId xmlns:a16="http://schemas.microsoft.com/office/drawing/2014/main" id="{FAF9516E-11D6-4EBA-B6FD-722514EE95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"/>
            <a:ext cx="12192000" cy="2395815"/>
          </a:xfrm>
          <a:prstGeom prst="rect">
            <a:avLst/>
          </a:prstGeom>
          <a:gradFill>
            <a:gsLst>
              <a:gs pos="3900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72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4" name="Rectangle 1043">
            <a:extLst>
              <a:ext uri="{FF2B5EF4-FFF2-40B4-BE49-F238E27FC236}">
                <a16:creationId xmlns:a16="http://schemas.microsoft.com/office/drawing/2014/main" id="{1E68CD86-EBCA-4577-B9FD-960CCEE8C9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26042" y="9496"/>
            <a:ext cx="11765956" cy="2376835"/>
          </a:xfrm>
          <a:prstGeom prst="rect">
            <a:avLst/>
          </a:prstGeom>
          <a:gradFill>
            <a:gsLst>
              <a:gs pos="0">
                <a:srgbClr val="000000">
                  <a:alpha val="8000"/>
                </a:srgbClr>
              </a:gs>
              <a:gs pos="76000">
                <a:schemeClr val="accent1">
                  <a:lumMod val="75000"/>
                  <a:alpha val="2200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F08E9B-3833-D7F4-12BF-547F9279D1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365125"/>
            <a:ext cx="9748522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kern="12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Participation</a:t>
            </a:r>
          </a:p>
        </p:txBody>
      </p:sp>
      <p:pic>
        <p:nvPicPr>
          <p:cNvPr id="1028" name="Picture 4" descr="Download app | Babylon Health">
            <a:extLst>
              <a:ext uri="{FF2B5EF4-FFF2-40B4-BE49-F238E27FC236}">
                <a16:creationId xmlns:a16="http://schemas.microsoft.com/office/drawing/2014/main" id="{38947283-E813-88F6-742F-41FEF9E9075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6" b="-6"/>
          <a:stretch/>
        </p:blipFill>
        <p:spPr bwMode="auto">
          <a:xfrm>
            <a:off x="1045013" y="1824895"/>
            <a:ext cx="2282932" cy="2282932"/>
          </a:xfrm>
          <a:custGeom>
            <a:avLst/>
            <a:gdLst/>
            <a:ahLst/>
            <a:cxnLst/>
            <a:rect l="l" t="t" r="r" b="b"/>
            <a:pathLst>
              <a:path w="2282932" h="2282932">
                <a:moveTo>
                  <a:pt x="1141466" y="0"/>
                </a:moveTo>
                <a:cubicBezTo>
                  <a:pt x="1771880" y="0"/>
                  <a:pt x="2282932" y="511052"/>
                  <a:pt x="2282932" y="1141466"/>
                </a:cubicBezTo>
                <a:cubicBezTo>
                  <a:pt x="2282932" y="1771880"/>
                  <a:pt x="1771880" y="2282932"/>
                  <a:pt x="1141466" y="2282932"/>
                </a:cubicBezTo>
                <a:cubicBezTo>
                  <a:pt x="511052" y="2282932"/>
                  <a:pt x="0" y="1771880"/>
                  <a:pt x="0" y="1141466"/>
                </a:cubicBezTo>
                <a:cubicBezTo>
                  <a:pt x="0" y="511052"/>
                  <a:pt x="511052" y="0"/>
                  <a:pt x="1141466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8 Ways to Increase Audience Participation | MeetingsNet">
            <a:extLst>
              <a:ext uri="{FF2B5EF4-FFF2-40B4-BE49-F238E27FC236}">
                <a16:creationId xmlns:a16="http://schemas.microsoft.com/office/drawing/2014/main" id="{889DD540-14DB-B8A6-368C-D3190531992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8" r="45444" b="3"/>
          <a:stretch/>
        </p:blipFill>
        <p:spPr bwMode="auto">
          <a:xfrm>
            <a:off x="3650350" y="1816875"/>
            <a:ext cx="2282932" cy="2282932"/>
          </a:xfrm>
          <a:custGeom>
            <a:avLst/>
            <a:gdLst/>
            <a:ahLst/>
            <a:cxnLst/>
            <a:rect l="l" t="t" r="r" b="b"/>
            <a:pathLst>
              <a:path w="2282932" h="2282932">
                <a:moveTo>
                  <a:pt x="1141466" y="0"/>
                </a:moveTo>
                <a:cubicBezTo>
                  <a:pt x="1771880" y="0"/>
                  <a:pt x="2282932" y="511052"/>
                  <a:pt x="2282932" y="1141466"/>
                </a:cubicBezTo>
                <a:cubicBezTo>
                  <a:pt x="2282932" y="1771880"/>
                  <a:pt x="1771880" y="2282932"/>
                  <a:pt x="1141466" y="2282932"/>
                </a:cubicBezTo>
                <a:cubicBezTo>
                  <a:pt x="511052" y="2282932"/>
                  <a:pt x="0" y="1771880"/>
                  <a:pt x="0" y="1141466"/>
                </a:cubicBezTo>
                <a:cubicBezTo>
                  <a:pt x="0" y="511052"/>
                  <a:pt x="511052" y="0"/>
                  <a:pt x="1141466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07261661-724A-146C-3601-05EFEDF957D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2245" r="22479"/>
          <a:stretch/>
        </p:blipFill>
        <p:spPr>
          <a:xfrm>
            <a:off x="6292739" y="1816875"/>
            <a:ext cx="2282932" cy="2282932"/>
          </a:xfrm>
          <a:custGeom>
            <a:avLst/>
            <a:gdLst/>
            <a:ahLst/>
            <a:cxnLst/>
            <a:rect l="l" t="t" r="r" b="b"/>
            <a:pathLst>
              <a:path w="2282932" h="2282932">
                <a:moveTo>
                  <a:pt x="1141466" y="0"/>
                </a:moveTo>
                <a:cubicBezTo>
                  <a:pt x="1771880" y="0"/>
                  <a:pt x="2282932" y="511052"/>
                  <a:pt x="2282932" y="1141466"/>
                </a:cubicBezTo>
                <a:cubicBezTo>
                  <a:pt x="2282932" y="1771880"/>
                  <a:pt x="1771880" y="2282932"/>
                  <a:pt x="1141466" y="2282932"/>
                </a:cubicBezTo>
                <a:cubicBezTo>
                  <a:pt x="511052" y="2282932"/>
                  <a:pt x="0" y="1771880"/>
                  <a:pt x="0" y="1141466"/>
                </a:cubicBezTo>
                <a:cubicBezTo>
                  <a:pt x="0" y="511052"/>
                  <a:pt x="511052" y="0"/>
                  <a:pt x="1141466" y="0"/>
                </a:cubicBezTo>
                <a:close/>
              </a:path>
            </a:pathLst>
          </a:custGeom>
        </p:spPr>
      </p:pic>
      <p:pic>
        <p:nvPicPr>
          <p:cNvPr id="7" name="Picture 7" descr="Diagram&#10;&#10;Description automatically generated">
            <a:extLst>
              <a:ext uri="{FF2B5EF4-FFF2-40B4-BE49-F238E27FC236}">
                <a16:creationId xmlns:a16="http://schemas.microsoft.com/office/drawing/2014/main" id="{F66A6585-F8AC-CBBD-A036-A9FB7CCB433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2068" r="12125"/>
          <a:stretch/>
        </p:blipFill>
        <p:spPr>
          <a:xfrm>
            <a:off x="8894647" y="1831520"/>
            <a:ext cx="2282932" cy="2282932"/>
          </a:xfrm>
          <a:custGeom>
            <a:avLst/>
            <a:gdLst/>
            <a:ahLst/>
            <a:cxnLst/>
            <a:rect l="l" t="t" r="r" b="b"/>
            <a:pathLst>
              <a:path w="2282932" h="2282932">
                <a:moveTo>
                  <a:pt x="1141466" y="0"/>
                </a:moveTo>
                <a:cubicBezTo>
                  <a:pt x="1771880" y="0"/>
                  <a:pt x="2282932" y="511052"/>
                  <a:pt x="2282932" y="1141466"/>
                </a:cubicBezTo>
                <a:cubicBezTo>
                  <a:pt x="2282932" y="1771880"/>
                  <a:pt x="1771880" y="2282932"/>
                  <a:pt x="1141466" y="2282932"/>
                </a:cubicBezTo>
                <a:cubicBezTo>
                  <a:pt x="511052" y="2282932"/>
                  <a:pt x="0" y="1771880"/>
                  <a:pt x="0" y="1141466"/>
                </a:cubicBezTo>
                <a:cubicBezTo>
                  <a:pt x="0" y="511052"/>
                  <a:pt x="511052" y="0"/>
                  <a:pt x="1141466" y="0"/>
                </a:cubicBezTo>
                <a:close/>
              </a:path>
            </a:pathLst>
          </a:cu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BB852E0-3FBB-F0E8-A6D9-DB635B94827D}"/>
              </a:ext>
            </a:extLst>
          </p:cNvPr>
          <p:cNvSpPr txBox="1"/>
          <p:nvPr/>
        </p:nvSpPr>
        <p:spPr>
          <a:xfrm>
            <a:off x="1371598" y="4503762"/>
            <a:ext cx="9748523" cy="172779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Allow patients to book and manage appointments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Get your medical records on the go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E79098A-EC9A-B38B-8D47-6456D92F70DE}"/>
              </a:ext>
            </a:extLst>
          </p:cNvPr>
          <p:cNvSpPr txBox="1"/>
          <p:nvPr/>
        </p:nvSpPr>
        <p:spPr>
          <a:xfrm>
            <a:off x="7209536" y="6379747"/>
            <a:ext cx="188545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(Babylonhealth,2021)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846915D-138A-4013-FCA0-0689BC189057}"/>
              </a:ext>
            </a:extLst>
          </p:cNvPr>
          <p:cNvSpPr txBox="1"/>
          <p:nvPr/>
        </p:nvSpPr>
        <p:spPr>
          <a:xfrm>
            <a:off x="9587110" y="6354174"/>
            <a:ext cx="237757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(meetingsnet,2018)</a:t>
            </a:r>
          </a:p>
        </p:txBody>
      </p:sp>
    </p:spTree>
    <p:extLst>
      <p:ext uri="{BB962C8B-B14F-4D97-AF65-F5344CB8AC3E}">
        <p14:creationId xmlns:p14="http://schemas.microsoft.com/office/powerpoint/2010/main" val="422476243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med">
        <p159:morph option="byObject"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5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Rectangle 62">
            <a:extLst>
              <a:ext uri="{FF2B5EF4-FFF2-40B4-BE49-F238E27FC236}">
                <a16:creationId xmlns:a16="http://schemas.microsoft.com/office/drawing/2014/main" id="{7CA0DAA6-33B8-4A25-810D-2F4D816FB4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435006" y="604568"/>
            <a:ext cx="4654297" cy="557783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1BC901-E37C-081B-AE76-D345CE4C2B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12" y="604568"/>
            <a:ext cx="4650938" cy="2468832"/>
          </a:xfrm>
          <a:solidFill>
            <a:schemeClr val="accent1">
              <a:lumMod val="50000"/>
            </a:schemeClr>
          </a:solidFill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br>
              <a:rPr lang="en-US" sz="2400" kern="12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400" kern="12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kern="12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use of digital literacy for employee well-being and their professional career development (Teaching, E-learning and Self-Development).</a:t>
            </a:r>
            <a:endParaRPr 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Content Placeholder 9">
            <a:extLst>
              <a:ext uri="{FF2B5EF4-FFF2-40B4-BE49-F238E27FC236}">
                <a16:creationId xmlns:a16="http://schemas.microsoft.com/office/drawing/2014/main" id="{CCF19E34-ABC1-B75A-A8BD-BF7E5FD65A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712" y="4351167"/>
            <a:ext cx="4659591" cy="2235098"/>
          </a:xfrm>
          <a:solidFill>
            <a:schemeClr val="accent1">
              <a:lumMod val="50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2000" b="0" i="0" u="none" strike="noStrike" kern="120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When you use technology to find, create, and share information, you are using digital literacy.</a:t>
            </a:r>
            <a:endParaRPr lang="en-US" sz="2000" kern="12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0BA0B6C-EAF6-CF01-79DB-CC7A7794790D}"/>
              </a:ext>
            </a:extLst>
          </p:cNvPr>
          <p:cNvSpPr txBox="1"/>
          <p:nvPr/>
        </p:nvSpPr>
        <p:spPr>
          <a:xfrm>
            <a:off x="430679" y="3040234"/>
            <a:ext cx="4662950" cy="1310933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endParaRPr lang="en-US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E80BFFB3-B4EB-8927-C0D3-2F6FDE09FA1F}"/>
              </a:ext>
            </a:extLst>
          </p:cNvPr>
          <p:cNvSpPr txBox="1"/>
          <p:nvPr/>
        </p:nvSpPr>
        <p:spPr>
          <a:xfrm>
            <a:off x="7304779" y="6432376"/>
            <a:ext cx="268532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(HEE, 2022)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69D9B62-1D07-F0D7-B258-AA663D0890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47391" y="604568"/>
            <a:ext cx="6219103" cy="57461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633487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med">
        <p159:morph option="byObject"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66EF2A52-1DB8-3D72-8773-756BF144DB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5130" y="1729777"/>
            <a:ext cx="8197697" cy="499244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163A8562-70C9-903D-0FE7-143A679CC7C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0" y="424502"/>
            <a:ext cx="10291763" cy="1262197"/>
          </a:xfrm>
          <a:solidFill>
            <a:schemeClr val="accent1">
              <a:lumMod val="50000"/>
            </a:schemeClr>
          </a:solidFill>
        </p:spPr>
        <p:txBody>
          <a:bodyPr>
            <a:normAutofit/>
          </a:bodyPr>
          <a:lstStyle/>
          <a:p>
            <a:pPr lvl="0" algn="ctr"/>
            <a:r>
              <a:rPr lang="en-GB"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relevance of technical proficiency for data and information handling.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BED6D41-7AF3-F5BF-CF74-E760020362E2}"/>
              </a:ext>
            </a:extLst>
          </p:cNvPr>
          <p:cNvSpPr txBox="1"/>
          <p:nvPr/>
        </p:nvSpPr>
        <p:spPr>
          <a:xfrm>
            <a:off x="223797" y="6473132"/>
            <a:ext cx="347133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(hpnonline,</a:t>
            </a:r>
            <a:r>
              <a:rPr lang="en-GB" sz="14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2020) 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6E2A490-3B82-9EBF-8EF4-53CF913C1C35}"/>
              </a:ext>
            </a:extLst>
          </p:cNvPr>
          <p:cNvSpPr txBox="1"/>
          <p:nvPr/>
        </p:nvSpPr>
        <p:spPr>
          <a:xfrm>
            <a:off x="419726" y="2812651"/>
            <a:ext cx="42022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>
                <a:latin typeface="Arial"/>
                <a:cs typeface="Arial"/>
              </a:rPr>
              <a:t>Storage of all data in one place</a:t>
            </a:r>
            <a:endParaRPr lang="en-US" sz="1800">
              <a:ea typeface="+mn-lt"/>
              <a:cs typeface="+mn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EE727F3-7E4A-2CAC-1377-4F4C22A3B30D}"/>
              </a:ext>
            </a:extLst>
          </p:cNvPr>
          <p:cNvSpPr txBox="1"/>
          <p:nvPr/>
        </p:nvSpPr>
        <p:spPr>
          <a:xfrm>
            <a:off x="700487" y="3592523"/>
            <a:ext cx="31302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>
                <a:latin typeface="Arial"/>
                <a:cs typeface="Arial"/>
              </a:rPr>
              <a:t>Reduction </a:t>
            </a:r>
            <a:r>
              <a:rPr lang="en-GB" sz="1800" b="0" i="0" u="none" strike="noStrike" kern="1200" cap="none" spc="0" baseline="0">
                <a:uFillTx/>
                <a:latin typeface="Arial"/>
                <a:cs typeface="Arial"/>
              </a:rPr>
              <a:t>of costs</a:t>
            </a:r>
            <a:endParaRPr lang="en-US">
              <a:cs typeface="Calibri" panose="020F0502020204030204"/>
            </a:endParaRPr>
          </a:p>
          <a:p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577D604-2B00-B052-4F58-3735E8C2F873}"/>
              </a:ext>
            </a:extLst>
          </p:cNvPr>
          <p:cNvSpPr txBox="1"/>
          <p:nvPr/>
        </p:nvSpPr>
        <p:spPr>
          <a:xfrm>
            <a:off x="1009572" y="4392448"/>
            <a:ext cx="17565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>
                <a:latin typeface="Arial"/>
                <a:cs typeface="Arial"/>
              </a:rPr>
              <a:t>P</a:t>
            </a:r>
            <a:r>
              <a:rPr lang="en-GB" sz="1800" b="0" i="0" u="none" strike="noStrike" kern="1200" cap="none" spc="0" baseline="0">
                <a:uFillTx/>
                <a:latin typeface="Arial"/>
                <a:cs typeface="Arial"/>
              </a:rPr>
              <a:t>revention</a:t>
            </a:r>
            <a:r>
              <a:rPr lang="en-GB" sz="1800">
                <a:latin typeface="Arial"/>
                <a:cs typeface="Arial"/>
              </a:rPr>
              <a:t> </a:t>
            </a:r>
            <a:endParaRPr lang="en-GB" sz="1800" b="0" i="0" u="none" strike="noStrike" kern="1200" cap="none" spc="0" baseline="0">
              <a:uFillTx/>
              <a:latin typeface="Arial" pitchFamily="34"/>
              <a:cs typeface="Arial" pitchFamily="34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69DFC18-360C-6393-C893-339DBF32CBEA}"/>
              </a:ext>
            </a:extLst>
          </p:cNvPr>
          <p:cNvSpPr txBox="1"/>
          <p:nvPr/>
        </p:nvSpPr>
        <p:spPr>
          <a:xfrm>
            <a:off x="1229705" y="5211542"/>
            <a:ext cx="344977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>
                <a:latin typeface="Arial"/>
                <a:cs typeface="Arial"/>
              </a:rPr>
              <a:t> </a:t>
            </a:r>
            <a:r>
              <a:rPr lang="en-GB" sz="1800" b="0" i="0" u="none" strike="noStrike" kern="1200" cap="none" spc="0" baseline="0">
                <a:uFillTx/>
                <a:latin typeface="Arial"/>
                <a:cs typeface="Arial"/>
              </a:rPr>
              <a:t>Difficulties in collaboration</a:t>
            </a:r>
          </a:p>
          <a:p>
            <a:endParaRPr lang="en-GB" sz="1800" b="0" i="0" u="none" strike="noStrike" kern="1200" cap="none" spc="0" baseline="0">
              <a:uFillTx/>
              <a:latin typeface="Arial" pitchFamily="34"/>
              <a:cs typeface="Arial" pitchFamily="34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549223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med">
        <p159:morph option="byObject"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1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lose up image of hands applauding">
            <a:extLst>
              <a:ext uri="{FF2B5EF4-FFF2-40B4-BE49-F238E27FC236}">
                <a16:creationId xmlns:a16="http://schemas.microsoft.com/office/drawing/2014/main" id="{D737762C-76C0-8B63-8664-592F37FF4AC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</a:blip>
          <a:srcRect r="-2" b="1572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8CD49BF-BCEC-E1E0-A37C-FD19D925A4E6}"/>
              </a:ext>
            </a:extLst>
          </p:cNvPr>
          <p:cNvSpPr txBox="1"/>
          <p:nvPr/>
        </p:nvSpPr>
        <p:spPr>
          <a:xfrm>
            <a:off x="4050889" y="1001184"/>
            <a:ext cx="6784259" cy="519800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4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4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440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4400">
                <a:solidFill>
                  <a:schemeClr val="bg1"/>
                </a:solidFill>
              </a:rPr>
              <a:t>Thank you for listening</a:t>
            </a:r>
            <a:endParaRPr lang="en-US" sz="4400">
              <a:solidFill>
                <a:schemeClr val="bg1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67881247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E47B03D-6ED0-E943-E91C-C21A1A80D6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6372"/>
            <a:ext cx="10515600" cy="1226828"/>
          </a:xfrm>
          <a:solidFill>
            <a:schemeClr val="accent1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en-GB"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84A46B4C-0573-DD0D-41CA-05AF38498C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92158"/>
            <a:ext cx="10515600" cy="472912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/>
            <a:endParaRPr lang="en-GB" sz="1400">
              <a:latin typeface="Arial"/>
              <a:ea typeface="+mn-lt"/>
              <a:cs typeface="Times New Roman"/>
            </a:endParaRPr>
          </a:p>
          <a:p>
            <a:pPr marL="285750" indent="-285750"/>
            <a:r>
              <a:rPr lang="en-GB" sz="1400">
                <a:latin typeface="Arial"/>
                <a:ea typeface="+mn-lt"/>
                <a:cs typeface="Times New Roman"/>
              </a:rPr>
              <a:t>Chau, </a:t>
            </a:r>
            <a:r>
              <a:rPr lang="en-GB" sz="1400" err="1">
                <a:latin typeface="Arial"/>
                <a:ea typeface="+mn-lt"/>
                <a:cs typeface="Times New Roman"/>
              </a:rPr>
              <a:t>kevin</a:t>
            </a:r>
            <a:r>
              <a:rPr lang="en-GB" sz="1400">
                <a:latin typeface="Arial"/>
                <a:ea typeface="+mn-lt"/>
                <a:cs typeface="Times New Roman"/>
              </a:rPr>
              <a:t>( 2022) </a:t>
            </a:r>
            <a:r>
              <a:rPr lang="en-GB" sz="1400" i="1">
                <a:latin typeface="Arial"/>
                <a:ea typeface="+mn-lt"/>
                <a:cs typeface="Times New Roman"/>
              </a:rPr>
              <a:t>Experiment Medical Division</a:t>
            </a:r>
            <a:r>
              <a:rPr lang="en-GB" sz="1400">
                <a:latin typeface="Arial"/>
                <a:ea typeface="+mn-lt"/>
                <a:cs typeface="Times New Roman"/>
              </a:rPr>
              <a:t>. Available at: </a:t>
            </a:r>
            <a:r>
              <a:rPr lang="en-GB" sz="1400">
                <a:latin typeface="Arial"/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https://www.expmedndm.ox.ac.uk/modernising-medical-microbiology/blogs/covid-19-accelerating-testing-with-robotics</a:t>
            </a:r>
            <a:r>
              <a:rPr lang="en-GB" sz="1400">
                <a:latin typeface="Arial"/>
                <a:ea typeface="+mn-lt"/>
                <a:cs typeface="+mn-lt"/>
              </a:rPr>
              <a:t> [Accessed November 20, 2022]</a:t>
            </a:r>
          </a:p>
          <a:p>
            <a:pPr marL="285750" indent="-285750"/>
            <a:r>
              <a:rPr lang="en-GB" sz="1400">
                <a:latin typeface="Arial"/>
                <a:ea typeface="+mn-lt"/>
                <a:cs typeface="+mn-lt"/>
              </a:rPr>
              <a:t>Edwards, G (2020) </a:t>
            </a:r>
            <a:r>
              <a:rPr lang="en-GB" sz="1400" i="1" err="1">
                <a:latin typeface="Arial"/>
                <a:ea typeface="+mn-lt"/>
                <a:cs typeface="+mn-lt"/>
              </a:rPr>
              <a:t>Medtech</a:t>
            </a:r>
            <a:r>
              <a:rPr lang="en-GB" sz="1400" i="1">
                <a:latin typeface="Arial"/>
                <a:ea typeface="+mn-lt"/>
                <a:cs typeface="+mn-lt"/>
              </a:rPr>
              <a:t> News. </a:t>
            </a:r>
            <a:r>
              <a:rPr lang="en-GB" sz="1400">
                <a:latin typeface="Arial"/>
                <a:ea typeface="+mn-lt"/>
                <a:cs typeface="+mn-lt"/>
              </a:rPr>
              <a:t>Available at: </a:t>
            </a:r>
            <a:r>
              <a:rPr lang="en-US" sz="1400">
                <a:latin typeface="Arial"/>
                <a:cs typeface="Calibri"/>
                <a:hlinkClick r:id="rId3"/>
              </a:rPr>
              <a:t>https://www.med-technews.com/medtech-insights/assessing-patents-in-surgical-robotics/</a:t>
            </a:r>
            <a:r>
              <a:rPr lang="en-US" sz="1400">
                <a:latin typeface="Arial"/>
                <a:cs typeface="Calibri"/>
              </a:rPr>
              <a:t> [Accessed November 15, 2022]</a:t>
            </a:r>
          </a:p>
          <a:p>
            <a:pPr marL="285750" indent="-285750"/>
            <a:r>
              <a:rPr lang="en-GB" sz="1400">
                <a:latin typeface="Arial"/>
                <a:ea typeface="Calibri" panose="020F0502020204030204" pitchFamily="34" charset="0"/>
                <a:cs typeface="Times New Roman"/>
              </a:rPr>
              <a:t>Flam, Seth (2022)</a:t>
            </a:r>
            <a:r>
              <a:rPr lang="en-GB" sz="1400" i="1">
                <a:latin typeface="Arial"/>
                <a:ea typeface="Calibri" panose="020F0502020204030204" pitchFamily="34" charset="0"/>
                <a:cs typeface="Times New Roman"/>
              </a:rPr>
              <a:t> </a:t>
            </a:r>
            <a:r>
              <a:rPr lang="en-GB" sz="1400" i="1" err="1">
                <a:latin typeface="Arial"/>
                <a:ea typeface="Calibri" panose="020F0502020204030204" pitchFamily="34" charset="0"/>
                <a:cs typeface="Times New Roman"/>
              </a:rPr>
              <a:t>Foresse</a:t>
            </a:r>
            <a:r>
              <a:rPr lang="en-GB" sz="1400" i="1">
                <a:latin typeface="Arial"/>
                <a:ea typeface="Calibri" panose="020F0502020204030204" pitchFamily="34" charset="0"/>
                <a:cs typeface="Times New Roman"/>
              </a:rPr>
              <a:t> Medical</a:t>
            </a:r>
            <a:r>
              <a:rPr lang="en-GB" sz="1400">
                <a:latin typeface="Arial"/>
                <a:ea typeface="Calibri" panose="020F0502020204030204" pitchFamily="34" charset="0"/>
                <a:cs typeface="Times New Roman"/>
              </a:rPr>
              <a:t>. Available at: </a:t>
            </a:r>
            <a:r>
              <a:rPr lang="en-GB" sz="1400" u="sng">
                <a:latin typeface="Arial"/>
                <a:ea typeface="Calibri" panose="020F0502020204030204" pitchFamily="34" charset="0"/>
                <a:cs typeface="Times New Roman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https://www.foreseemed.com/blog/big-data-analytics-in-healthcare</a:t>
            </a:r>
            <a:r>
              <a:rPr lang="en-GB" sz="1400">
                <a:latin typeface="Arial"/>
                <a:ea typeface="Calibri" panose="020F0502020204030204" pitchFamily="34" charset="0"/>
                <a:cs typeface="Times New Roman"/>
              </a:rPr>
              <a:t> [Accessed November 11, 2022]</a:t>
            </a:r>
            <a:endParaRPr lang="pt-PT" sz="1400">
              <a:latin typeface="Arial"/>
              <a:cs typeface="Calibri"/>
            </a:endParaRPr>
          </a:p>
          <a:p>
            <a:r>
              <a:rPr lang="en-GB" sz="1400">
                <a:latin typeface="Arial"/>
                <a:ea typeface="Calibri" panose="020F0502020204030204" pitchFamily="34" charset="0"/>
                <a:cs typeface="Times New Roman"/>
              </a:rPr>
              <a:t>HEE (2022) </a:t>
            </a:r>
            <a:r>
              <a:rPr lang="en-GB" sz="1400" i="1">
                <a:latin typeface="Arial"/>
                <a:ea typeface="Calibri" panose="020F0502020204030204" pitchFamily="34" charset="0"/>
                <a:cs typeface="Times New Roman"/>
              </a:rPr>
              <a:t>Tel Blog</a:t>
            </a:r>
            <a:r>
              <a:rPr lang="en-GB" sz="1400">
                <a:latin typeface="Arial"/>
                <a:ea typeface="Calibri" panose="020F0502020204030204" pitchFamily="34" charset="0"/>
                <a:cs typeface="Times New Roman"/>
              </a:rPr>
              <a:t>. Available at: </a:t>
            </a:r>
            <a:r>
              <a:rPr lang="en-GB" sz="1400" u="sng">
                <a:latin typeface="Arial"/>
                <a:ea typeface="Calibri" panose="020F0502020204030204" pitchFamily="34" charset="0"/>
                <a:cs typeface="Times New Roman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https://telblog.hee.nhs.uk/wp-content/uploads/2019/10/6.-Digital-Literacy-ExistingEducationalResources.pdf</a:t>
            </a:r>
            <a:r>
              <a:rPr lang="en-GB" sz="1400">
                <a:latin typeface="Arial"/>
                <a:ea typeface="Calibri" panose="020F0502020204030204" pitchFamily="34" charset="0"/>
                <a:cs typeface="Times New Roman"/>
              </a:rPr>
              <a:t> [Accessed November 13, 2022]</a:t>
            </a:r>
            <a:endParaRPr lang="pt-PT" sz="1400">
              <a:latin typeface="Arial"/>
              <a:ea typeface="+mn-lt"/>
              <a:cs typeface="+mn-lt"/>
            </a:endParaRPr>
          </a:p>
          <a:p>
            <a:r>
              <a:rPr lang="en-GB" sz="1400" err="1">
                <a:latin typeface="Arial"/>
                <a:ea typeface="Calibri" panose="020F0502020204030204" pitchFamily="34" charset="0"/>
                <a:cs typeface="Times New Roman"/>
              </a:rPr>
              <a:t>Kristikos</a:t>
            </a:r>
            <a:r>
              <a:rPr lang="en-GB" sz="1400">
                <a:latin typeface="Arial"/>
                <a:ea typeface="Calibri" panose="020F0502020204030204" pitchFamily="34" charset="0"/>
                <a:cs typeface="Times New Roman"/>
              </a:rPr>
              <a:t>, </a:t>
            </a:r>
            <a:r>
              <a:rPr lang="en-GB" sz="1400" err="1">
                <a:latin typeface="Arial"/>
                <a:ea typeface="Calibri" panose="020F0502020204030204" pitchFamily="34" charset="0"/>
                <a:cs typeface="Times New Roman"/>
              </a:rPr>
              <a:t>Milhalis</a:t>
            </a:r>
            <a:r>
              <a:rPr lang="en-GB" sz="1400">
                <a:latin typeface="Arial"/>
                <a:ea typeface="Calibri" panose="020F0502020204030204" pitchFamily="34" charset="0"/>
                <a:cs typeface="Times New Roman"/>
              </a:rPr>
              <a:t>(2020) </a:t>
            </a:r>
            <a:r>
              <a:rPr lang="en-GB" sz="1400" i="1">
                <a:latin typeface="Arial"/>
                <a:ea typeface="Calibri" panose="020F0502020204030204" pitchFamily="34" charset="0"/>
                <a:cs typeface="Times New Roman"/>
              </a:rPr>
              <a:t>Scientific Foresight.</a:t>
            </a:r>
            <a:r>
              <a:rPr lang="en-GB" sz="1400">
                <a:latin typeface="Arial"/>
                <a:ea typeface="Calibri" panose="020F0502020204030204" pitchFamily="34" charset="0"/>
                <a:cs typeface="Times New Roman"/>
              </a:rPr>
              <a:t> Available at:</a:t>
            </a:r>
            <a:r>
              <a:rPr lang="en-GB" sz="1400">
                <a:latin typeface="Arial"/>
                <a:ea typeface="+mn-lt"/>
                <a:cs typeface="Times New Roman"/>
              </a:rPr>
              <a:t> </a:t>
            </a:r>
            <a:r>
              <a:rPr lang="en-GB" sz="1400">
                <a:latin typeface="Arial"/>
                <a:ea typeface="+mn-lt"/>
                <a:cs typeface="Times New Roman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https://www.europarl.europa.eu/at-your-service/en/stay-informed/research-and-analysis</a:t>
            </a:r>
            <a:r>
              <a:rPr lang="en-GB" sz="1400">
                <a:latin typeface="Arial"/>
                <a:ea typeface="+mn-lt"/>
                <a:cs typeface="Times New Roman"/>
              </a:rPr>
              <a:t> [Accessed November 18, 20222]</a:t>
            </a:r>
            <a:r>
              <a:rPr lang="en-GB" sz="1400">
                <a:latin typeface="Arial"/>
                <a:ea typeface="+mn-lt"/>
                <a:cs typeface="+mn-lt"/>
              </a:rPr>
              <a:t> </a:t>
            </a:r>
          </a:p>
          <a:p>
            <a:r>
              <a:rPr lang="en-GB" sz="1400" err="1">
                <a:latin typeface="Arial"/>
                <a:ea typeface="+mn-lt"/>
                <a:cs typeface="+mn-lt"/>
              </a:rPr>
              <a:t>Macdonal</a:t>
            </a:r>
            <a:r>
              <a:rPr lang="en-GB" sz="1400">
                <a:latin typeface="Arial"/>
                <a:ea typeface="+mn-lt"/>
                <a:cs typeface="+mn-lt"/>
              </a:rPr>
              <a:t>, Sean( 2020) </a:t>
            </a:r>
            <a:r>
              <a:rPr lang="en-GB" sz="1400" i="1">
                <a:latin typeface="Arial"/>
                <a:ea typeface="+mn-lt"/>
                <a:cs typeface="+mn-lt"/>
              </a:rPr>
              <a:t>Tech Stream </a:t>
            </a:r>
            <a:r>
              <a:rPr lang="en-GB" sz="1400">
                <a:latin typeface="Arial"/>
                <a:ea typeface="+mn-lt"/>
                <a:cs typeface="+mn-lt"/>
              </a:rPr>
              <a:t>Available at: </a:t>
            </a:r>
            <a:r>
              <a:rPr lang="en-US" sz="1400">
                <a:latin typeface="Arial"/>
                <a:ea typeface="+mn-lt"/>
                <a:cs typeface="+mn-lt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https://www.brookings.edu/techstream/contact-tracing-apps-are-political/</a:t>
            </a:r>
            <a:r>
              <a:rPr lang="en-US" sz="1400">
                <a:latin typeface="Arial"/>
                <a:ea typeface="+mn-lt"/>
                <a:cs typeface="+mn-lt"/>
              </a:rPr>
              <a:t> [Accessed November 19, 2022]</a:t>
            </a:r>
            <a:r>
              <a:rPr lang="en-US" sz="1400">
                <a:latin typeface="Arial"/>
                <a:cs typeface="Calibri"/>
              </a:rPr>
              <a:t> </a:t>
            </a:r>
            <a:endParaRPr lang="en-GB" sz="1400">
              <a:latin typeface="Arial"/>
              <a:ea typeface="+mn-lt"/>
              <a:cs typeface="+mn-lt"/>
            </a:endParaRPr>
          </a:p>
          <a:p>
            <a:r>
              <a:rPr lang="en-GB" sz="1400">
                <a:latin typeface="Arial"/>
                <a:ea typeface="+mn-lt"/>
                <a:cs typeface="+mn-lt"/>
              </a:rPr>
              <a:t>Soper, Kate(2022) </a:t>
            </a:r>
            <a:r>
              <a:rPr lang="en-GB" sz="1400" i="1">
                <a:latin typeface="Arial"/>
                <a:ea typeface="+mn-lt"/>
                <a:cs typeface="+mn-lt"/>
              </a:rPr>
              <a:t>Digital Communication</a:t>
            </a:r>
            <a:r>
              <a:rPr lang="en-GB" sz="1400">
                <a:latin typeface="Arial"/>
                <a:ea typeface="+mn-lt"/>
                <a:cs typeface="+mn-lt"/>
              </a:rPr>
              <a:t>. Available at: </a:t>
            </a:r>
            <a:r>
              <a:rPr lang="en-GB" sz="1400">
                <a:latin typeface="Arial"/>
                <a:ea typeface="+mn-lt"/>
                <a:cs typeface="+mn-lt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https://1minutecpd.wordpress.com/category/jisc-6-elements-of-digital-capability/digital-communication-collaboration-and-participation-participating</a:t>
            </a:r>
            <a:r>
              <a:rPr lang="en-GB" sz="1400">
                <a:latin typeface="Arial"/>
                <a:ea typeface="+mn-lt"/>
                <a:cs typeface="+mn-lt"/>
              </a:rPr>
              <a:t> [Accessed November 11, 2022]</a:t>
            </a:r>
            <a:endParaRPr lang="en-US" sz="1400">
              <a:latin typeface="Arial"/>
              <a:cs typeface="Calibri"/>
            </a:endParaRPr>
          </a:p>
          <a:p>
            <a:r>
              <a:rPr lang="pt-PT" sz="1400" err="1">
                <a:latin typeface="Arial"/>
                <a:ea typeface="+mn-lt"/>
                <a:cs typeface="+mn-lt"/>
              </a:rPr>
              <a:t>The</a:t>
            </a:r>
            <a:r>
              <a:rPr lang="pt-PT" sz="1400">
                <a:latin typeface="Arial"/>
                <a:ea typeface="+mn-lt"/>
                <a:cs typeface="+mn-lt"/>
              </a:rPr>
              <a:t> Medical </a:t>
            </a:r>
            <a:r>
              <a:rPr lang="pt-PT" sz="1400" err="1">
                <a:latin typeface="Arial"/>
                <a:ea typeface="+mn-lt"/>
                <a:cs typeface="+mn-lt"/>
              </a:rPr>
              <a:t>Futurist</a:t>
            </a:r>
            <a:r>
              <a:rPr lang="pt-PT" sz="1400">
                <a:latin typeface="Arial"/>
                <a:ea typeface="+mn-lt"/>
                <a:cs typeface="+mn-lt"/>
              </a:rPr>
              <a:t> (2020) </a:t>
            </a:r>
            <a:r>
              <a:rPr lang="pt-PT" sz="1400" i="1">
                <a:latin typeface="Arial"/>
                <a:ea typeface="+mn-lt"/>
                <a:cs typeface="+mn-lt"/>
              </a:rPr>
              <a:t>10 </a:t>
            </a:r>
            <a:r>
              <a:rPr lang="pt-PT" sz="1400" i="1" err="1">
                <a:latin typeface="Arial"/>
                <a:ea typeface="+mn-lt"/>
                <a:cs typeface="+mn-lt"/>
              </a:rPr>
              <a:t>ways</a:t>
            </a:r>
            <a:r>
              <a:rPr lang="pt-PT" sz="1400" i="1">
                <a:latin typeface="Arial"/>
                <a:ea typeface="+mn-lt"/>
                <a:cs typeface="+mn-lt"/>
              </a:rPr>
              <a:t> </a:t>
            </a:r>
            <a:r>
              <a:rPr lang="pt-PT" sz="1400" i="1" err="1">
                <a:latin typeface="Arial"/>
                <a:ea typeface="+mn-lt"/>
                <a:cs typeface="+mn-lt"/>
              </a:rPr>
              <a:t>technology</a:t>
            </a:r>
            <a:r>
              <a:rPr lang="pt-PT" sz="1400" i="1">
                <a:latin typeface="Arial"/>
                <a:ea typeface="+mn-lt"/>
                <a:cs typeface="+mn-lt"/>
              </a:rPr>
              <a:t> </a:t>
            </a:r>
            <a:r>
              <a:rPr lang="pt-PT" sz="1400" i="1" err="1">
                <a:latin typeface="Arial"/>
                <a:ea typeface="+mn-lt"/>
                <a:cs typeface="+mn-lt"/>
              </a:rPr>
              <a:t>is</a:t>
            </a:r>
            <a:r>
              <a:rPr lang="pt-PT" sz="1400" i="1">
                <a:latin typeface="Arial"/>
                <a:ea typeface="+mn-lt"/>
                <a:cs typeface="+mn-lt"/>
              </a:rPr>
              <a:t> </a:t>
            </a:r>
            <a:r>
              <a:rPr lang="pt-PT" sz="1400" i="1" err="1">
                <a:latin typeface="Arial"/>
                <a:ea typeface="+mn-lt"/>
                <a:cs typeface="+mn-lt"/>
              </a:rPr>
              <a:t>changing</a:t>
            </a:r>
            <a:r>
              <a:rPr lang="pt-PT" sz="1400" i="1">
                <a:latin typeface="Arial"/>
                <a:ea typeface="+mn-lt"/>
                <a:cs typeface="+mn-lt"/>
              </a:rPr>
              <a:t> </a:t>
            </a:r>
            <a:r>
              <a:rPr lang="pt-PT" sz="1400" i="1" err="1">
                <a:latin typeface="Arial"/>
                <a:ea typeface="+mn-lt"/>
                <a:cs typeface="+mn-lt"/>
              </a:rPr>
              <a:t>healthcare</a:t>
            </a:r>
            <a:r>
              <a:rPr lang="pt-PT" sz="1400" i="1">
                <a:latin typeface="Arial"/>
                <a:ea typeface="+mn-lt"/>
                <a:cs typeface="+mn-lt"/>
              </a:rPr>
              <a:t> </a:t>
            </a:r>
            <a:r>
              <a:rPr lang="pt-PT" sz="1400" err="1">
                <a:latin typeface="Arial"/>
                <a:ea typeface="+mn-lt"/>
                <a:cs typeface="+mn-lt"/>
              </a:rPr>
              <a:t>Available</a:t>
            </a:r>
            <a:r>
              <a:rPr lang="pt-PT" sz="1400">
                <a:latin typeface="Arial"/>
                <a:ea typeface="+mn-lt"/>
                <a:cs typeface="+mn-lt"/>
              </a:rPr>
              <a:t> </a:t>
            </a:r>
            <a:r>
              <a:rPr lang="pt-PT" sz="1400" err="1">
                <a:latin typeface="Arial"/>
                <a:ea typeface="+mn-lt"/>
                <a:cs typeface="+mn-lt"/>
              </a:rPr>
              <a:t>at</a:t>
            </a:r>
            <a:r>
              <a:rPr lang="pt-PT" sz="1400" err="1">
                <a:latin typeface="Arial"/>
                <a:ea typeface="+mn-lt"/>
                <a:cs typeface="+mn-lt"/>
                <a:hlinkClick r:id="rId9"/>
              </a:rPr>
              <a:t>:https</a:t>
            </a:r>
            <a:r>
              <a:rPr lang="pt-PT" sz="1400">
                <a:latin typeface="Arial"/>
                <a:ea typeface="+mn-lt"/>
                <a:cs typeface="+mn-lt"/>
                <a:hlinkClick r:id="rId9"/>
              </a:rPr>
              <a:t>://medicalfuturist.com/ten-ways-technology-changing-healthcare/#</a:t>
            </a:r>
            <a:r>
              <a:rPr lang="pt-PT" sz="1400">
                <a:latin typeface="Arial"/>
                <a:ea typeface="+mn-lt"/>
                <a:cs typeface="+mn-lt"/>
              </a:rPr>
              <a:t>  [</a:t>
            </a:r>
            <a:r>
              <a:rPr lang="pt-PT" sz="1400" err="1">
                <a:latin typeface="Arial"/>
                <a:ea typeface="+mn-lt"/>
                <a:cs typeface="+mn-lt"/>
              </a:rPr>
              <a:t>Accessed</a:t>
            </a:r>
            <a:r>
              <a:rPr lang="pt-PT" sz="1400">
                <a:latin typeface="Arial"/>
                <a:ea typeface="+mn-lt"/>
                <a:cs typeface="+mn-lt"/>
              </a:rPr>
              <a:t> </a:t>
            </a:r>
            <a:r>
              <a:rPr lang="pt-PT" sz="1400" err="1">
                <a:latin typeface="Arial"/>
                <a:ea typeface="+mn-lt"/>
                <a:cs typeface="+mn-lt"/>
              </a:rPr>
              <a:t>December</a:t>
            </a:r>
            <a:r>
              <a:rPr lang="pt-PT" sz="1400">
                <a:latin typeface="Arial"/>
                <a:ea typeface="+mn-lt"/>
                <a:cs typeface="+mn-lt"/>
              </a:rPr>
              <a:t> 7, 2022]</a:t>
            </a:r>
            <a:endParaRPr lang="pt-PT" sz="1400" i="1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endParaRPr lang="en-US" sz="1400">
              <a:latin typeface="Arial"/>
              <a:cs typeface="Calibri"/>
            </a:endParaRPr>
          </a:p>
          <a:p>
            <a:endParaRPr lang="en-US" sz="1400">
              <a:latin typeface="Arial"/>
              <a:cs typeface="Calibri"/>
            </a:endParaRPr>
          </a:p>
          <a:p>
            <a:endParaRPr lang="en-US" sz="2000">
              <a:latin typeface="Calibri" panose="020F0502020204030204"/>
              <a:cs typeface="Calibri"/>
            </a:endParaRPr>
          </a:p>
          <a:p>
            <a:endParaRPr lang="pt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2433326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med">
        <p159:morph option="byObject"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51D0A0-E2CA-2121-CF08-5C3232BB08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40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Care (2022) </a:t>
            </a:r>
            <a:r>
              <a:rPr lang="en-GB" sz="1400" i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Care Innovations</a:t>
            </a:r>
            <a:r>
              <a:rPr lang="en-GB" sz="140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. Available at: 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https://news.careinnovations.com/blog/how-virtual-reality-is-changing-the-future-of-healthcare-delivery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 [Accessed November 29, 2022]</a:t>
            </a:r>
          </a:p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D. Health (2022)  </a:t>
            </a:r>
            <a:r>
              <a:rPr lang="en-GB" sz="1400" i="1">
                <a:latin typeface="Arial" panose="020B0604020202020204" pitchFamily="34" charset="0"/>
                <a:cs typeface="Arial" panose="020B0604020202020204" pitchFamily="34" charset="0"/>
              </a:rPr>
              <a:t>Digital Health Central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Available at: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https://digitalhealthcentral.com/2022/02/16/best-smartwatch-for-health-monitoring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 [Accessed December 12, 2022]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 </a:t>
            </a:r>
            <a:endParaRPr lang="en-US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i="1">
                <a:latin typeface="Arial" panose="020B0604020202020204" pitchFamily="34" charset="0"/>
                <a:cs typeface="Arial" panose="020B0604020202020204" pitchFamily="34" charset="0"/>
              </a:rPr>
              <a:t>Journal of the American College of Cardiology. 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(12 June 2018</a:t>
            </a:r>
            <a:r>
              <a:rPr lang="en-GB" sz="1400">
                <a:solidFill>
                  <a:srgbClr val="2E2E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GB" sz="1400">
                <a:solidFill>
                  <a:srgbClr val="0C7DB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Volume 71, Issue 23</a:t>
            </a:r>
            <a:r>
              <a:rPr lang="en-GB" sz="1400">
                <a:solidFill>
                  <a:srgbClr val="2E2E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 Pages 2680-2690 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https://www.sciencedirect.com/science/article/pii/S0735109718344139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 [Accessed December 11, 2022]</a:t>
            </a:r>
          </a:p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Northern (2022) </a:t>
            </a:r>
            <a:r>
              <a:rPr lang="en-GB" sz="1400" i="1">
                <a:latin typeface="Arial" panose="020B0604020202020204" pitchFamily="34" charset="0"/>
                <a:cs typeface="Arial" panose="020B0604020202020204" pitchFamily="34" charset="0"/>
              </a:rPr>
              <a:t>Northern Lincolnshire and Goole NHS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. (2022); 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https://www.nlg.nhs.uk/patients/video-consultations/about/; 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/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 [Accessed December 12, 2022]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 </a:t>
            </a:r>
          </a:p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https://www.youtube.com/watch?v=Cvek9QOcHJ8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 [Accessed December 09, 2022]</a:t>
            </a:r>
          </a:p>
          <a:p>
            <a:r>
              <a:rPr lang="en-GB" sz="140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Iinsight</a:t>
            </a:r>
            <a:r>
              <a:rPr lang="en-GB" sz="140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(2022) </a:t>
            </a:r>
            <a:r>
              <a:rPr lang="en-GB" sz="1400" i="1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Iinsight</a:t>
            </a:r>
            <a:r>
              <a:rPr lang="en-GB" sz="140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. Available at: 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https://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www.iinsight.biz/electronic-medical-records-software/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 [Accessed November 15, 2022]</a:t>
            </a:r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Roan, Sharri (2019) </a:t>
            </a:r>
            <a:r>
              <a:rPr lang="en-GB" sz="1400" i="1">
                <a:latin typeface="Arial" panose="020B0604020202020204" pitchFamily="34" charset="0"/>
                <a:cs typeface="Arial" panose="020B0604020202020204" pitchFamily="34" charset="0"/>
              </a:rPr>
              <a:t>Every health.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 Available at: 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https://www.everydayhealth.com/type-2-diabetes/treatment/fda-approves-first-implantable-cgm-diabetics/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[Accessed December 6, 2021]</a:t>
            </a:r>
          </a:p>
          <a:p>
            <a:r>
              <a:rPr lang="en-GB" sz="140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Tecknoworks</a:t>
            </a:r>
            <a:r>
              <a:rPr lang="en-GB" sz="140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(2022) </a:t>
            </a:r>
            <a:r>
              <a:rPr lang="en-GB" sz="1400" i="1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Tecknoworks</a:t>
            </a:r>
            <a:r>
              <a:rPr lang="en-GB" sz="140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. Available at: 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https://tecknoworks.com/wearables-for-healthcare/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 [Accessed November 15, 2022]</a:t>
            </a:r>
            <a:endParaRPr lang="en-GB" sz="1400" b="0" i="0" u="none" strike="noStrike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Wood, K, &amp; Kester, S(2022) </a:t>
            </a:r>
            <a:r>
              <a:rPr lang="en-US" sz="1400" i="1">
                <a:latin typeface="Arial" panose="020B0604020202020204" pitchFamily="34" charset="0"/>
                <a:cs typeface="Arial" panose="020B0604020202020204" pitchFamily="34" charset="0"/>
              </a:rPr>
              <a:t>Glucose Meters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. Available </a:t>
            </a:r>
            <a:r>
              <a:rPr lang="en-US" sz="1400" err="1">
                <a:latin typeface="Arial" panose="020B0604020202020204" pitchFamily="34" charset="0"/>
                <a:cs typeface="Arial" panose="020B0604020202020204" pitchFamily="34" charset="0"/>
              </a:rPr>
              <a:t>at</a:t>
            </a:r>
            <a:r>
              <a:rPr lang="en-US" sz="1400" err="1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:https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://www.healthline.com/health/diabetes/blood-sugar-monitor-without-finger-pricks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 [Accessed December 6, 2022]  </a:t>
            </a:r>
          </a:p>
          <a:p>
            <a:pPr marL="0" indent="0">
              <a:buNone/>
            </a:pPr>
            <a:endParaRPr lang="en-US"/>
          </a:p>
        </p:txBody>
      </p:sp>
      <p:sp>
        <p:nvSpPr>
          <p:cNvPr id="6" name="Título 1">
            <a:extLst>
              <a:ext uri="{FF2B5EF4-FFF2-40B4-BE49-F238E27FC236}">
                <a16:creationId xmlns:a16="http://schemas.microsoft.com/office/drawing/2014/main" id="{67508244-F5B9-F6EA-DA3E-DA5DD0A00F7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en-GB"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85830140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med">
        <p159:morph option="byObject"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{210C2943-9BFB-044F-8BED-7C0CA8F63322}tf10001123</Template>
  <TotalTime>0</TotalTime>
  <Application>Microsoft Office PowerPoint</Application>
  <PresentationFormat>Widescreen</PresentationFormat>
  <Slides>19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Tema do Office</vt:lpstr>
      <vt:lpstr>Technology and Technique to improve efficiency in the healthcare Workplace   Lecturer’s name: Koushik Modak </vt:lpstr>
      <vt:lpstr>The use of contemporary technology in HealthCare</vt:lpstr>
      <vt:lpstr>The use of contemporary technology in HealthCare </vt:lpstr>
      <vt:lpstr>The use of technology during the  covid-19</vt:lpstr>
      <vt:lpstr>Telehealth technologies</vt:lpstr>
      <vt:lpstr>Drones &amp; Smart Vehicles</vt:lpstr>
      <vt:lpstr>Robot nurse during the covid-19</vt:lpstr>
      <vt:lpstr>PowerPoint Presentation</vt:lpstr>
      <vt:lpstr>The use of digital communication, collaboration, and participation.</vt:lpstr>
      <vt:lpstr>         Digital communication </vt:lpstr>
      <vt:lpstr>PowerPoint Presentation</vt:lpstr>
      <vt:lpstr>Collaboration</vt:lpstr>
      <vt:lpstr>Collaboration</vt:lpstr>
      <vt:lpstr>Participation</vt:lpstr>
      <vt:lpstr>  The use of digital literacy for employee well-being and their professional career development (Teaching, E-learning and Self-Development).</vt:lpstr>
      <vt:lpstr>The relevance of technical proficiency for data and information handling.</vt:lpstr>
      <vt:lpstr>PowerPoint Presentation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Digital Skills and Research Methods LCHS4002_LON  The use of technology, digital tools, and technique to improve efficiency in the healthcare Workplace   Lecturer’s name: Koushik Modak </dc:title>
  <dc:creator>Edjamila Da Silva Novo Aragao (2213572)</dc:creator>
  <cp:revision>2</cp:revision>
  <dcterms:created xsi:type="dcterms:W3CDTF">2022-11-15T21:59:57Z</dcterms:created>
  <dcterms:modified xsi:type="dcterms:W3CDTF">2022-12-15T23:28:53Z</dcterms:modified>
</cp:coreProperties>
</file>