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handoutMasterIdLst>
    <p:handoutMasterId r:id="rId16"/>
  </p:handoutMasterIdLst>
  <p:sldIdLst>
    <p:sldId id="258" r:id="rId2"/>
    <p:sldId id="259" r:id="rId3"/>
    <p:sldId id="270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8" r:id="rId12"/>
    <p:sldId id="269" r:id="rId13"/>
    <p:sldId id="271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66178" autoAdjust="0"/>
  </p:normalViewPr>
  <p:slideViewPr>
    <p:cSldViewPr>
      <p:cViewPr varScale="1">
        <p:scale>
          <a:sx n="48" d="100"/>
          <a:sy n="48" d="100"/>
        </p:scale>
        <p:origin x="978" y="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29/06/2017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505404-9AA9-4B2F-BC50-832AF5164476}" type="datetimeFigureOut">
              <a:rPr lang="en-GB" smtClean="0"/>
              <a:t>29/06/2017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3DD9E69-FD10-4042-8F48-7EFEA51AAD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0323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DD9E69-FD10-4042-8F48-7EFEA51AADC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63596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DD9E69-FD10-4042-8F48-7EFEA51AADC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0898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i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DD9E69-FD10-4042-8F48-7EFEA51AADC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26710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endParaRPr lang="en-GB" dirty="0" smtClean="0"/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9pPr>
          </a:lstStyle>
          <a:p>
            <a:fld id="{1FB5D88C-6897-4793-BC82-9F8018D9DB69}" type="slidenum">
              <a:rPr lang="cy-GB" altLang="en-US" sz="1200" smtClean="0">
                <a:latin typeface="Arial" pitchFamily="34" charset="0"/>
              </a:rPr>
              <a:pPr/>
              <a:t>4</a:t>
            </a:fld>
            <a:endParaRPr lang="cy-GB" altLang="en-US" sz="1200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109434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194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9pPr>
          </a:lstStyle>
          <a:p>
            <a:fld id="{5292D1DA-1027-4140-A750-0378874928D3}" type="slidenum">
              <a:rPr lang="cy-GB" altLang="en-US" sz="1200" smtClean="0">
                <a:latin typeface="Arial" pitchFamily="34" charset="0"/>
              </a:rPr>
              <a:pPr/>
              <a:t>5</a:t>
            </a:fld>
            <a:endParaRPr lang="cy-GB" altLang="en-US" sz="1200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051311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2048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itchFamily="34" charset="0"/>
            </a:endParaRPr>
          </a:p>
        </p:txBody>
      </p:sp>
      <p:sp>
        <p:nvSpPr>
          <p:cNvPr id="204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9pPr>
          </a:lstStyle>
          <a:p>
            <a:fld id="{993F2974-58AF-4EDC-A8A9-36F2FB681183}" type="slidenum">
              <a:rPr lang="cy-GB" altLang="en-US" sz="1200" smtClean="0">
                <a:latin typeface="Arial" pitchFamily="34" charset="0"/>
              </a:rPr>
              <a:pPr/>
              <a:t>6</a:t>
            </a:fld>
            <a:endParaRPr lang="cy-GB" altLang="en-US" sz="1200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424105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 dirty="0" smtClean="0">
              <a:solidFill>
                <a:srgbClr val="000000"/>
              </a:solidFill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7496033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i="1" dirty="0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732520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i="1" dirty="0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144714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149311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i="1" dirty="0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681999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760834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dirty="0" err="1" smtClean="0">
                <a:latin typeface="Arial" pitchFamily="34" charset="0"/>
              </a:rPr>
              <a:t>Braslun</a:t>
            </a:r>
            <a:r>
              <a:rPr lang="en-GB" altLang="en-US" dirty="0" smtClean="0">
                <a:latin typeface="Arial" pitchFamily="34" charset="0"/>
              </a:rPr>
              <a:t> </a:t>
            </a:r>
            <a:r>
              <a:rPr lang="en-GB" altLang="en-US" dirty="0" err="1" smtClean="0">
                <a:latin typeface="Arial" pitchFamily="34" charset="0"/>
              </a:rPr>
              <a:t>o’r</a:t>
            </a:r>
            <a:r>
              <a:rPr lang="en-GB" altLang="en-US" dirty="0" smtClean="0">
                <a:latin typeface="Arial" pitchFamily="34" charset="0"/>
              </a:rPr>
              <a:t> </a:t>
            </a:r>
            <a:r>
              <a:rPr lang="en-GB" altLang="en-US" dirty="0" err="1" smtClean="0">
                <a:latin typeface="Arial" pitchFamily="34" charset="0"/>
              </a:rPr>
              <a:t>aseiniad</a:t>
            </a:r>
            <a:r>
              <a:rPr lang="en-GB" altLang="en-US" dirty="0" smtClean="0">
                <a:latin typeface="Arial" pitchFamily="34" charset="0"/>
              </a:rPr>
              <a:t>.</a:t>
            </a:r>
          </a:p>
          <a:p>
            <a:endParaRPr lang="en-GB" altLang="en-US" dirty="0" smtClean="0">
              <a:latin typeface="Arial" pitchFamily="34" charset="0"/>
            </a:endParaRPr>
          </a:p>
          <a:p>
            <a:r>
              <a:rPr lang="en-GB" altLang="en-US" i="1" dirty="0" smtClean="0">
                <a:latin typeface="Arial" pitchFamily="34" charset="0"/>
              </a:rPr>
              <a:t>Outline of the assignment.</a:t>
            </a:r>
            <a:endParaRPr lang="en-US" altLang="en-US" i="1" dirty="0" smtClean="0">
              <a:latin typeface="Arial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9pPr>
          </a:lstStyle>
          <a:p>
            <a:fld id="{2F6CD3E2-4687-4A84-980B-C93168E12A68}" type="slidenum">
              <a:rPr lang="cy-GB" altLang="en-US" sz="1200" smtClean="0">
                <a:latin typeface="Arial" pitchFamily="34" charset="0"/>
              </a:rPr>
              <a:pPr/>
              <a:t>13</a:t>
            </a:fld>
            <a:endParaRPr lang="cy-GB" altLang="en-US" sz="1200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446833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29/06/2017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29/06/2017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29/06/2017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29/06/2017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5"/>
          <p:cNvSpPr>
            <a:spLocks noGrp="1"/>
          </p:cNvSpPr>
          <p:nvPr>
            <p:ph type="ctrTitle"/>
          </p:nvPr>
        </p:nvSpPr>
        <p:spPr>
          <a:xfrm>
            <a:off x="685800" y="1268413"/>
            <a:ext cx="7772400" cy="3600450"/>
          </a:xfrm>
        </p:spPr>
        <p:txBody>
          <a:bodyPr>
            <a:normAutofit fontScale="90000"/>
          </a:bodyPr>
          <a:lstStyle/>
          <a:p>
            <a:r>
              <a:rPr lang="en-US" altLang="en-US" dirty="0" smtClean="0">
                <a:solidFill>
                  <a:schemeClr val="bg1"/>
                </a:solidFill>
              </a:rPr>
              <a:t>EAEC6001/C</a:t>
            </a:r>
            <a:br>
              <a:rPr lang="en-US" altLang="en-US" dirty="0" smtClean="0">
                <a:solidFill>
                  <a:schemeClr val="bg1"/>
                </a:solidFill>
              </a:rPr>
            </a:br>
            <a:r>
              <a:rPr lang="en-US" altLang="en-US" dirty="0" err="1" smtClean="0">
                <a:solidFill>
                  <a:schemeClr val="bg1"/>
                </a:solidFill>
              </a:rPr>
              <a:t>Yr</a:t>
            </a:r>
            <a:r>
              <a:rPr lang="en-US" altLang="en-US" dirty="0" smtClean="0">
                <a:solidFill>
                  <a:schemeClr val="bg1"/>
                </a:solidFill>
              </a:rPr>
              <a:t> </a:t>
            </a:r>
            <a:r>
              <a:rPr lang="en-US" altLang="en-US" dirty="0" err="1" smtClean="0">
                <a:solidFill>
                  <a:schemeClr val="bg1"/>
                </a:solidFill>
              </a:rPr>
              <a:t>Oedolyn</a:t>
            </a:r>
            <a:r>
              <a:rPr lang="en-US" altLang="en-US" dirty="0" smtClean="0">
                <a:solidFill>
                  <a:schemeClr val="bg1"/>
                </a:solidFill>
              </a:rPr>
              <a:t> </a:t>
            </a:r>
            <a:r>
              <a:rPr lang="en-US" altLang="en-US" dirty="0" err="1" smtClean="0">
                <a:solidFill>
                  <a:schemeClr val="bg1"/>
                </a:solidFill>
              </a:rPr>
              <a:t>Adfyfyriol</a:t>
            </a:r>
            <a:r>
              <a:rPr lang="en-US" altLang="en-US" dirty="0" smtClean="0">
                <a:solidFill>
                  <a:schemeClr val="bg1"/>
                </a:solidFill>
              </a:rPr>
              <a:t/>
            </a:r>
            <a:br>
              <a:rPr lang="en-US" altLang="en-US" dirty="0" smtClean="0">
                <a:solidFill>
                  <a:schemeClr val="bg1"/>
                </a:solidFill>
              </a:rPr>
            </a:br>
            <a:r>
              <a:rPr lang="en-US" altLang="en-US" sz="3600" dirty="0" smtClean="0">
                <a:solidFill>
                  <a:schemeClr val="bg1"/>
                </a:solidFill>
              </a:rPr>
              <a:t>1. </a:t>
            </a:r>
            <a:r>
              <a:rPr lang="en-US" altLang="en-US" sz="3600" dirty="0" err="1" smtClean="0">
                <a:solidFill>
                  <a:schemeClr val="bg1"/>
                </a:solidFill>
              </a:rPr>
              <a:t>Cyflwyniad</a:t>
            </a:r>
            <a:r>
              <a:rPr lang="en-US" altLang="en-US" sz="3600" dirty="0" smtClean="0">
                <a:solidFill>
                  <a:schemeClr val="bg1"/>
                </a:solidFill>
              </a:rPr>
              <a:t/>
            </a:r>
            <a:br>
              <a:rPr lang="en-US" altLang="en-US" sz="3600" dirty="0" smtClean="0">
                <a:solidFill>
                  <a:schemeClr val="bg1"/>
                </a:solidFill>
              </a:rPr>
            </a:br>
            <a:r>
              <a:rPr lang="en-US" altLang="en-US" dirty="0" smtClean="0">
                <a:solidFill>
                  <a:schemeClr val="bg1"/>
                </a:solidFill>
              </a:rPr>
              <a:t/>
            </a:r>
            <a:br>
              <a:rPr lang="en-US" altLang="en-US" dirty="0" smtClean="0">
                <a:solidFill>
                  <a:schemeClr val="bg1"/>
                </a:solidFill>
              </a:rPr>
            </a:br>
            <a:r>
              <a:rPr lang="en-US" altLang="en-US" i="1" dirty="0" smtClean="0">
                <a:solidFill>
                  <a:schemeClr val="bg1"/>
                </a:solidFill>
              </a:rPr>
              <a:t>The Reflective Adult</a:t>
            </a:r>
            <a:br>
              <a:rPr lang="en-US" altLang="en-US" i="1" dirty="0" smtClean="0">
                <a:solidFill>
                  <a:schemeClr val="bg1"/>
                </a:solidFill>
              </a:rPr>
            </a:br>
            <a:r>
              <a:rPr lang="en-US" altLang="en-US" sz="3600" i="1" dirty="0" smtClean="0">
                <a:solidFill>
                  <a:schemeClr val="bg1"/>
                </a:solidFill>
              </a:rPr>
              <a:t>1. Introduction</a:t>
            </a:r>
            <a:endParaRPr lang="en-US" altLang="en-US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216706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60350"/>
            <a:ext cx="7772400" cy="1008063"/>
          </a:xfrm>
        </p:spPr>
        <p:txBody>
          <a:bodyPr/>
          <a:lstStyle/>
          <a:p>
            <a:r>
              <a:rPr lang="cy-GB" altLang="en-US" smtClean="0"/>
              <a:t>Cynnwys                 </a:t>
            </a:r>
            <a:r>
              <a:rPr lang="cy-GB" altLang="en-US" i="1" smtClean="0"/>
              <a:t>Content</a:t>
            </a:r>
            <a:endParaRPr lang="cy-GB" altLang="en-US" smtClean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685800" y="1557338"/>
            <a:ext cx="3810000" cy="4538662"/>
          </a:xfrm>
        </p:spPr>
        <p:txBody>
          <a:bodyPr/>
          <a:lstStyle/>
          <a:p>
            <a:pPr>
              <a:defRPr/>
            </a:pPr>
            <a:r>
              <a:rPr lang="cy-GB" altLang="en-US" dirty="0" smtClean="0"/>
              <a:t>Deilliannau dysgu</a:t>
            </a:r>
          </a:p>
          <a:p>
            <a:pPr>
              <a:defRPr/>
            </a:pPr>
            <a:r>
              <a:rPr lang="cy-GB" altLang="en-US" dirty="0" smtClean="0"/>
              <a:t>Disgwyliadau Lefel 6</a:t>
            </a:r>
          </a:p>
          <a:p>
            <a:pPr>
              <a:defRPr/>
            </a:pPr>
            <a:r>
              <a:rPr lang="cy-GB" altLang="en-US" dirty="0" smtClean="0"/>
              <a:t>Adfyfyrio ar Lefel 5</a:t>
            </a:r>
          </a:p>
          <a:p>
            <a:pPr>
              <a:defRPr/>
            </a:pPr>
            <a:r>
              <a:rPr lang="cy-GB" altLang="en-US" dirty="0" smtClean="0"/>
              <a:t>Aseiniadau</a:t>
            </a:r>
          </a:p>
          <a:p>
            <a:pPr>
              <a:defRPr/>
            </a:pPr>
            <a:r>
              <a:rPr lang="cy-GB" altLang="en-US" dirty="0" smtClean="0"/>
              <a:t>Tasg ymchwil</a:t>
            </a:r>
          </a:p>
          <a:p>
            <a:pPr marL="0" indent="0">
              <a:buFontTx/>
              <a:buNone/>
              <a:defRPr/>
            </a:pPr>
            <a:endParaRPr lang="cy-GB" altLang="en-US" dirty="0" smtClean="0"/>
          </a:p>
          <a:p>
            <a:pPr>
              <a:defRPr/>
            </a:pPr>
            <a:endParaRPr lang="cy-GB" altLang="en-US" dirty="0" smtClean="0"/>
          </a:p>
          <a:p>
            <a:pPr>
              <a:defRPr/>
            </a:pPr>
            <a:endParaRPr lang="cy-GB" altLang="en-US" dirty="0" smtClean="0"/>
          </a:p>
        </p:txBody>
      </p:sp>
      <p:sp>
        <p:nvSpPr>
          <p:cNvPr id="3076" name="Content Placeholder 1"/>
          <p:cNvSpPr>
            <a:spLocks noGrp="1"/>
          </p:cNvSpPr>
          <p:nvPr>
            <p:ph sz="half" idx="2"/>
          </p:nvPr>
        </p:nvSpPr>
        <p:spPr>
          <a:xfrm>
            <a:off x="4648200" y="1557338"/>
            <a:ext cx="3810000" cy="4538662"/>
          </a:xfrm>
        </p:spPr>
        <p:txBody>
          <a:bodyPr/>
          <a:lstStyle/>
          <a:p>
            <a:r>
              <a:rPr lang="en-GB" altLang="en-US" i="1" dirty="0" smtClean="0"/>
              <a:t>Learning outcomes</a:t>
            </a:r>
          </a:p>
          <a:p>
            <a:r>
              <a:rPr lang="en-GB" altLang="en-US" i="1" dirty="0" smtClean="0"/>
              <a:t>Level 6 expectations</a:t>
            </a:r>
          </a:p>
          <a:p>
            <a:r>
              <a:rPr lang="en-GB" altLang="en-US" i="1" dirty="0" smtClean="0"/>
              <a:t>Reflect on Level 5</a:t>
            </a:r>
          </a:p>
          <a:p>
            <a:r>
              <a:rPr lang="en-GB" altLang="en-US" i="1" dirty="0" smtClean="0"/>
              <a:t>Assignments</a:t>
            </a:r>
          </a:p>
          <a:p>
            <a:r>
              <a:rPr lang="en-GB" altLang="en-US" i="1" dirty="0" smtClean="0"/>
              <a:t>Research task</a:t>
            </a:r>
          </a:p>
        </p:txBody>
      </p:sp>
    </p:spTree>
    <p:extLst>
      <p:ext uri="{BB962C8B-B14F-4D97-AF65-F5344CB8AC3E}">
        <p14:creationId xmlns:p14="http://schemas.microsoft.com/office/powerpoint/2010/main" val="12539156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Llawlyfr</a:t>
            </a:r>
            <a:r>
              <a:rPr lang="en-GB" dirty="0" smtClean="0"/>
              <a:t>          </a:t>
            </a:r>
            <a:r>
              <a:rPr lang="en-GB" i="1" dirty="0" smtClean="0"/>
              <a:t>Handbook</a:t>
            </a:r>
            <a:endParaRPr lang="en-GB" i="1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T</a:t>
            </a:r>
            <a:r>
              <a:rPr lang="en-GB" dirty="0" err="1" smtClean="0">
                <a:latin typeface="Calibri"/>
              </a:rPr>
              <a:t>îm</a:t>
            </a:r>
            <a:r>
              <a:rPr lang="en-GB" dirty="0" smtClean="0">
                <a:latin typeface="Calibri"/>
              </a:rPr>
              <a:t> y </a:t>
            </a:r>
            <a:r>
              <a:rPr lang="en-GB" dirty="0" err="1" smtClean="0">
                <a:latin typeface="Calibri"/>
              </a:rPr>
              <a:t>modiwl</a:t>
            </a:r>
            <a:endParaRPr lang="en-GB" dirty="0" smtClean="0"/>
          </a:p>
          <a:p>
            <a:r>
              <a:rPr lang="en-GB" dirty="0" err="1" smtClean="0"/>
              <a:t>Gorolwg</a:t>
            </a:r>
            <a:r>
              <a:rPr lang="en-GB" dirty="0" smtClean="0"/>
              <a:t> y </a:t>
            </a:r>
            <a:r>
              <a:rPr lang="en-GB" dirty="0" err="1" smtClean="0"/>
              <a:t>modiwl</a:t>
            </a:r>
            <a:endParaRPr lang="en-GB" dirty="0" smtClean="0"/>
          </a:p>
          <a:p>
            <a:r>
              <a:rPr lang="en-GB" dirty="0" err="1" smtClean="0"/>
              <a:t>Cynllun</a:t>
            </a:r>
            <a:r>
              <a:rPr lang="en-GB" dirty="0" smtClean="0"/>
              <a:t> </a:t>
            </a:r>
            <a:r>
              <a:rPr lang="en-GB" dirty="0" err="1" smtClean="0"/>
              <a:t>waith</a:t>
            </a:r>
            <a:endParaRPr lang="en-GB" dirty="0" smtClean="0"/>
          </a:p>
          <a:p>
            <a:r>
              <a:rPr lang="en-GB" dirty="0" err="1" smtClean="0"/>
              <a:t>Asesu</a:t>
            </a:r>
            <a:endParaRPr lang="en-GB" dirty="0" smtClean="0"/>
          </a:p>
          <a:p>
            <a:r>
              <a:rPr lang="en-GB" dirty="0" err="1" smtClean="0"/>
              <a:t>Taflen</a:t>
            </a:r>
            <a:r>
              <a:rPr lang="en-GB" dirty="0" smtClean="0"/>
              <a:t> </a:t>
            </a:r>
            <a:r>
              <a:rPr lang="en-GB" dirty="0" err="1" smtClean="0"/>
              <a:t>werthuso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 smtClean="0"/>
              <a:t>Module team</a:t>
            </a:r>
          </a:p>
          <a:p>
            <a:r>
              <a:rPr lang="en-GB" i="1" dirty="0" smtClean="0"/>
              <a:t>Module outline</a:t>
            </a:r>
          </a:p>
          <a:p>
            <a:r>
              <a:rPr lang="en-GB" i="1" dirty="0" smtClean="0"/>
              <a:t>Scheme of work</a:t>
            </a:r>
          </a:p>
          <a:p>
            <a:r>
              <a:rPr lang="en-GB" i="1" dirty="0" smtClean="0"/>
              <a:t>Assessment</a:t>
            </a:r>
          </a:p>
          <a:p>
            <a:r>
              <a:rPr lang="en-GB" i="1" dirty="0" smtClean="0"/>
              <a:t>Evaluation form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705368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/>
          <p:cNvSpPr>
            <a:spLocks noGrp="1"/>
          </p:cNvSpPr>
          <p:nvPr>
            <p:ph type="title"/>
          </p:nvPr>
        </p:nvSpPr>
        <p:spPr>
          <a:xfrm>
            <a:off x="685800" y="260350"/>
            <a:ext cx="7772400" cy="720725"/>
          </a:xfrm>
        </p:spPr>
        <p:txBody>
          <a:bodyPr>
            <a:normAutofit fontScale="90000"/>
          </a:bodyPr>
          <a:lstStyle/>
          <a:p>
            <a:r>
              <a:rPr lang="en-GB" altLang="en-US" smtClean="0"/>
              <a:t>Deilliannau dysgu</a:t>
            </a:r>
          </a:p>
        </p:txBody>
      </p:sp>
      <p:sp>
        <p:nvSpPr>
          <p:cNvPr id="4099" name="Content Placeholder 4"/>
          <p:cNvSpPr>
            <a:spLocks noGrp="1"/>
          </p:cNvSpPr>
          <p:nvPr>
            <p:ph idx="1"/>
          </p:nvPr>
        </p:nvSpPr>
        <p:spPr>
          <a:xfrm>
            <a:off x="539750" y="1196975"/>
            <a:ext cx="8280400" cy="4899025"/>
          </a:xfrm>
        </p:spPr>
        <p:txBody>
          <a:bodyPr/>
          <a:lstStyle/>
          <a:p>
            <a:pPr algn="just"/>
            <a:r>
              <a:rPr lang="en-GB" altLang="en-US" sz="2200" smtClean="0"/>
              <a:t>dadansoddi’n feirniadol y wybodaeth, y gwerthoedd a’r sgiliau sy’n hanfodol i ddatblygu partneriaethau gweithio effeithiol gyda rhieni a gofalwyr, cydweithwyr a phlant;</a:t>
            </a:r>
            <a:endParaRPr lang="en-US" altLang="en-US" sz="2200" smtClean="0"/>
          </a:p>
          <a:p>
            <a:pPr algn="just"/>
            <a:r>
              <a:rPr lang="en-GB" altLang="en-US" sz="2200" smtClean="0"/>
              <a:t>adfyfyrio’n feirniadol ar eu datblygiad eu hunain fel gweithwyr blynyddoedd cynnar cymwys, gan gysylltu’u hanghenion proffesiynol personol ag anghenion gyrfa a chyflogwyr ac â’u cynlluniau datblygiad proffesiynol; </a:t>
            </a:r>
            <a:endParaRPr lang="en-US" altLang="en-US" sz="2200" smtClean="0"/>
          </a:p>
          <a:p>
            <a:pPr algn="just"/>
            <a:r>
              <a:rPr lang="en-GB" altLang="en-US" sz="2200" smtClean="0"/>
              <a:t>dangos gwerthfawrogiad beirniadol dyfnach o faterion yn ymwneud â darparu gwasanaethau o safon i blant ifanc;</a:t>
            </a:r>
            <a:endParaRPr lang="en-US" altLang="en-US" sz="2200" smtClean="0"/>
          </a:p>
          <a:p>
            <a:pPr algn="just"/>
            <a:r>
              <a:rPr lang="en-GB" altLang="en-US" sz="2200" smtClean="0"/>
              <a:t>trefnu eu gwybodaeth a’r hyn y maent wedi’i ddysgu trwy ddefnyddio ystod o adnoddau gwybodaeth, a chyflwyno’u gwaith ar y lefel briodol. </a:t>
            </a:r>
            <a:endParaRPr lang="en-US" altLang="en-US" sz="2200" smtClean="0"/>
          </a:p>
          <a:p>
            <a:endParaRPr lang="en-GB" altLang="en-US" sz="2000" smtClean="0"/>
          </a:p>
        </p:txBody>
      </p:sp>
    </p:spTree>
    <p:extLst>
      <p:ext uri="{BB962C8B-B14F-4D97-AF65-F5344CB8AC3E}">
        <p14:creationId xmlns:p14="http://schemas.microsoft.com/office/powerpoint/2010/main" val="4469035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3"/>
          <p:cNvSpPr>
            <a:spLocks noGrp="1"/>
          </p:cNvSpPr>
          <p:nvPr>
            <p:ph type="title"/>
          </p:nvPr>
        </p:nvSpPr>
        <p:spPr>
          <a:xfrm>
            <a:off x="685800" y="115888"/>
            <a:ext cx="7772400" cy="865187"/>
          </a:xfrm>
        </p:spPr>
        <p:txBody>
          <a:bodyPr/>
          <a:lstStyle/>
          <a:p>
            <a:r>
              <a:rPr lang="en-GB" altLang="en-US" i="1" smtClean="0"/>
              <a:t>Learning Outcomes</a:t>
            </a:r>
          </a:p>
        </p:txBody>
      </p:sp>
      <p:sp>
        <p:nvSpPr>
          <p:cNvPr id="5123" name="Content Placeholder 4"/>
          <p:cNvSpPr>
            <a:spLocks noGrp="1"/>
          </p:cNvSpPr>
          <p:nvPr>
            <p:ph idx="1"/>
          </p:nvPr>
        </p:nvSpPr>
        <p:spPr>
          <a:xfrm>
            <a:off x="395288" y="1052513"/>
            <a:ext cx="8353425" cy="5043487"/>
          </a:xfrm>
        </p:spPr>
        <p:txBody>
          <a:bodyPr/>
          <a:lstStyle/>
          <a:p>
            <a:r>
              <a:rPr lang="en-GB" altLang="en-US" sz="2200" i="1" smtClean="0"/>
              <a:t>analyse critically the knowledge, values and skills essential to developing successful working partnerships with parents and carers, co-workers, and with children;</a:t>
            </a:r>
            <a:endParaRPr lang="en-US" altLang="en-US" sz="2200" i="1" smtClean="0"/>
          </a:p>
          <a:p>
            <a:r>
              <a:rPr lang="en-GB" altLang="en-US" sz="2200" i="1" smtClean="0"/>
              <a:t>critically reflect on their own development as competent early years workers, relating their own professional needs to career and employer needs and to their professional development plans; </a:t>
            </a:r>
            <a:endParaRPr lang="en-US" altLang="en-US" sz="2200" i="1" smtClean="0"/>
          </a:p>
          <a:p>
            <a:r>
              <a:rPr lang="en-GB" altLang="en-US" sz="2200" i="1" smtClean="0"/>
              <a:t>demonstrate a deeper critical appreciation of issues involved in providing quality services for young children;</a:t>
            </a:r>
            <a:endParaRPr lang="en-US" altLang="en-US" sz="2200" i="1" smtClean="0"/>
          </a:p>
          <a:p>
            <a:r>
              <a:rPr lang="en-GB" altLang="en-US" sz="2200" i="1" smtClean="0"/>
              <a:t>organise their knowledge and learning through use of a range of information resources, and present their work at the appropriate level. </a:t>
            </a:r>
            <a:endParaRPr lang="en-US" altLang="en-US" sz="2200" i="1" smtClean="0"/>
          </a:p>
          <a:p>
            <a:endParaRPr lang="en-GB" altLang="en-US" sz="2200" smtClean="0"/>
          </a:p>
        </p:txBody>
      </p:sp>
    </p:spTree>
    <p:extLst>
      <p:ext uri="{BB962C8B-B14F-4D97-AF65-F5344CB8AC3E}">
        <p14:creationId xmlns:p14="http://schemas.microsoft.com/office/powerpoint/2010/main" val="10564864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188913"/>
            <a:ext cx="7772400" cy="719137"/>
          </a:xfrm>
        </p:spPr>
        <p:txBody>
          <a:bodyPr>
            <a:normAutofit fontScale="90000"/>
          </a:bodyPr>
          <a:lstStyle/>
          <a:p>
            <a:r>
              <a:rPr lang="en-GB" altLang="en-US" smtClean="0"/>
              <a:t>Gwaith Lefel 6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125538"/>
            <a:ext cx="8280400" cy="4608512"/>
          </a:xfrm>
        </p:spPr>
        <p:txBody>
          <a:bodyPr/>
          <a:lstStyle/>
          <a:p>
            <a:pPr algn="just">
              <a:lnSpc>
                <a:spcPct val="90000"/>
              </a:lnSpc>
            </a:pPr>
            <a:r>
              <a:rPr lang="cy-GB" altLang="en-US" sz="2800" smtClean="0"/>
              <a:t>Bydd y dysgu a achredir ar y lefel hon yn adlewyrchu’r gallu i adolygu’n feirniadol, cyfnerthu ac ehangu corff o wybodaeth systemataidd a chydlynol, gan ddefnyddio sgiliau arbenigol ar draws maes astudio; gwerthuso’n feirniadol gysyniadau a thystiolaeth newydd o ystod o ffynonellau; trosglwyddo a gweithredu sgiliau diagnostig a chreadigol a mynegi cryn farn mewn ystod o sefyllfaoedd; a derbyn atebolrwydd am benderfynu ar ddeilliannau personol a/neu y grŵp a’u cyflawni.</a:t>
            </a:r>
            <a:endParaRPr lang="en-GB" altLang="en-US" sz="2800" smtClean="0"/>
          </a:p>
        </p:txBody>
      </p:sp>
    </p:spTree>
    <p:extLst>
      <p:ext uri="{BB962C8B-B14F-4D97-AF65-F5344CB8AC3E}">
        <p14:creationId xmlns:p14="http://schemas.microsoft.com/office/powerpoint/2010/main" val="9957811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188913"/>
            <a:ext cx="7772400" cy="1008062"/>
          </a:xfrm>
        </p:spPr>
        <p:txBody>
          <a:bodyPr/>
          <a:lstStyle/>
          <a:p>
            <a:r>
              <a:rPr lang="en-GB" altLang="en-US" i="1" dirty="0" smtClean="0"/>
              <a:t>Level 6 study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25538"/>
            <a:ext cx="8229600" cy="5000625"/>
          </a:xfrm>
        </p:spPr>
        <p:txBody>
          <a:bodyPr/>
          <a:lstStyle/>
          <a:p>
            <a:pPr algn="just">
              <a:lnSpc>
                <a:spcPct val="90000"/>
              </a:lnSpc>
              <a:buFontTx/>
              <a:buNone/>
            </a:pPr>
            <a:r>
              <a:rPr lang="en-GB" altLang="en-US" sz="2800" i="1" dirty="0" smtClean="0"/>
              <a:t>Learning accredited at this level will reflect the ability to critically review, consolidate and extend a systematic and coherent body of knowledge, utilising specialised skills across an area of study; critically evaluate new concepts and evidence from a range of sources; transfer and apply diagnostic and creative skills and exercise significant judgement in a range of situations; and accept accountability for determining and achieving personal and/or group outcomes.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altLang="en-US" i="1" dirty="0" smtClean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9654317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smtClean="0"/>
              <a:t>Sgiliau allweddol</a:t>
            </a:r>
            <a:br>
              <a:rPr lang="en-GB" altLang="en-US" smtClean="0"/>
            </a:br>
            <a:r>
              <a:rPr lang="en-GB" altLang="en-US" i="1" smtClean="0"/>
              <a:t>Key skills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85800" y="1981200"/>
            <a:ext cx="3803650" cy="4114800"/>
          </a:xfrm>
        </p:spPr>
        <p:txBody>
          <a:bodyPr/>
          <a:lstStyle/>
          <a:p>
            <a:r>
              <a:rPr lang="en-GB" altLang="en-US" smtClean="0"/>
              <a:t>Defnydd o ystod eang o ffynhonnellau</a:t>
            </a:r>
          </a:p>
          <a:p>
            <a:r>
              <a:rPr lang="en-GB" altLang="en-US" smtClean="0"/>
              <a:t>Cynnig gwybodaeth</a:t>
            </a:r>
          </a:p>
          <a:p>
            <a:r>
              <a:rPr lang="en-GB" altLang="en-US" smtClean="0"/>
              <a:t>Ymarfer barn</a:t>
            </a:r>
          </a:p>
          <a:p>
            <a:r>
              <a:rPr lang="en-GB" altLang="en-US" smtClean="0"/>
              <a:t>Cysylltiadau ȃ damcaniaeth</a:t>
            </a:r>
          </a:p>
          <a:p>
            <a:endParaRPr lang="en-GB" altLang="en-US" smtClean="0"/>
          </a:p>
        </p:txBody>
      </p:sp>
      <p:sp>
        <p:nvSpPr>
          <p:cNvPr id="8196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651375" y="1981200"/>
            <a:ext cx="3806825" cy="4114800"/>
          </a:xfrm>
        </p:spPr>
        <p:txBody>
          <a:bodyPr/>
          <a:lstStyle/>
          <a:p>
            <a:r>
              <a:rPr lang="en-GB" altLang="en-US" i="1" smtClean="0"/>
              <a:t>Use of a range of sources</a:t>
            </a:r>
          </a:p>
          <a:p>
            <a:r>
              <a:rPr lang="en-GB" altLang="en-US" i="1" smtClean="0"/>
              <a:t>Apply knowledge</a:t>
            </a:r>
          </a:p>
          <a:p>
            <a:r>
              <a:rPr lang="en-GB" altLang="en-US" i="1" smtClean="0"/>
              <a:t>Exercise judgement</a:t>
            </a:r>
          </a:p>
          <a:p>
            <a:r>
              <a:rPr lang="en-GB" altLang="en-US" i="1" smtClean="0"/>
              <a:t>Links to theory</a:t>
            </a:r>
          </a:p>
          <a:p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8964064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333375"/>
            <a:ext cx="7772400" cy="1079500"/>
          </a:xfrm>
        </p:spPr>
        <p:txBody>
          <a:bodyPr>
            <a:normAutofit fontScale="90000"/>
          </a:bodyPr>
          <a:lstStyle/>
          <a:p>
            <a:r>
              <a:rPr lang="en-GB" altLang="en-US" smtClean="0">
                <a:solidFill>
                  <a:srgbClr val="000000"/>
                </a:solidFill>
              </a:rPr>
              <a:t>Sgiliau Allweddol</a:t>
            </a:r>
            <a:br>
              <a:rPr lang="en-GB" altLang="en-US" smtClean="0">
                <a:solidFill>
                  <a:srgbClr val="000000"/>
                </a:solidFill>
              </a:rPr>
            </a:br>
            <a:r>
              <a:rPr lang="en-GB" altLang="en-US" i="1" smtClean="0"/>
              <a:t>Key Skills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85800" y="1628775"/>
            <a:ext cx="3803650" cy="4467225"/>
          </a:xfrm>
        </p:spPr>
        <p:txBody>
          <a:bodyPr/>
          <a:lstStyle/>
          <a:p>
            <a:r>
              <a:rPr lang="en-GB" altLang="en-US" smtClean="0"/>
              <a:t>Defnydd o ystod eang o ffynhonnellau</a:t>
            </a:r>
          </a:p>
          <a:p>
            <a:r>
              <a:rPr lang="en-GB" altLang="en-US" smtClean="0"/>
              <a:t>Cynnig gwybodaeth</a:t>
            </a:r>
          </a:p>
          <a:p>
            <a:r>
              <a:rPr lang="en-GB" altLang="en-US" smtClean="0"/>
              <a:t>Ymarfer barn</a:t>
            </a:r>
          </a:p>
          <a:p>
            <a:r>
              <a:rPr lang="en-GB" altLang="en-US" smtClean="0"/>
              <a:t>Ymreolaeth a</a:t>
            </a:r>
          </a:p>
          <a:p>
            <a:r>
              <a:rPr lang="en-GB" altLang="en-US" smtClean="0"/>
              <a:t>Chyfrifoldeb</a:t>
            </a:r>
          </a:p>
          <a:p>
            <a:endParaRPr lang="en-GB" altLang="en-US" smtClean="0"/>
          </a:p>
        </p:txBody>
      </p:sp>
      <p:sp>
        <p:nvSpPr>
          <p:cNvPr id="10244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651375" y="1628775"/>
            <a:ext cx="3806825" cy="4467225"/>
          </a:xfrm>
        </p:spPr>
        <p:txBody>
          <a:bodyPr/>
          <a:lstStyle/>
          <a:p>
            <a:r>
              <a:rPr lang="en-GB" altLang="en-US" i="1" smtClean="0"/>
              <a:t>Use of a range of sources</a:t>
            </a:r>
          </a:p>
          <a:p>
            <a:r>
              <a:rPr lang="en-GB" altLang="en-US" i="1" smtClean="0"/>
              <a:t>Apply knowledge</a:t>
            </a:r>
          </a:p>
          <a:p>
            <a:r>
              <a:rPr lang="en-GB" altLang="en-US" i="1" smtClean="0"/>
              <a:t>Exercise judgement</a:t>
            </a:r>
          </a:p>
          <a:p>
            <a:r>
              <a:rPr lang="en-GB" altLang="en-US" i="1" smtClean="0"/>
              <a:t>Autonomy and </a:t>
            </a:r>
          </a:p>
          <a:p>
            <a:r>
              <a:rPr lang="en-GB" altLang="en-US" i="1" smtClean="0"/>
              <a:t>Responsibility</a:t>
            </a:r>
          </a:p>
          <a:p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0491586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sz="4000" dirty="0" err="1" smtClean="0"/>
              <a:t>Sgiliau</a:t>
            </a:r>
            <a:r>
              <a:rPr lang="en-GB" altLang="en-US" sz="4000" dirty="0" smtClean="0"/>
              <a:t> </a:t>
            </a:r>
            <a:r>
              <a:rPr lang="en-GB" altLang="en-US" sz="4000" dirty="0" err="1" smtClean="0"/>
              <a:t>academaidd</a:t>
            </a:r>
            <a:r>
              <a:rPr lang="en-GB" altLang="en-US" sz="4000" dirty="0" smtClean="0"/>
              <a:t> </a:t>
            </a:r>
            <a:br>
              <a:rPr lang="en-GB" altLang="en-US" sz="4000" dirty="0" smtClean="0"/>
            </a:br>
            <a:r>
              <a:rPr lang="en-GB" altLang="en-US" sz="4000" i="1" dirty="0" smtClean="0"/>
              <a:t>Academic skills</a:t>
            </a:r>
            <a:r>
              <a:rPr lang="en-GB" altLang="en-US" sz="4000" dirty="0" smtClean="0"/>
              <a:t/>
            </a:r>
            <a:br>
              <a:rPr lang="en-GB" altLang="en-US" sz="4000" dirty="0" smtClean="0"/>
            </a:br>
            <a:endParaRPr lang="en-GB" altLang="en-US" sz="4000" dirty="0" smtClean="0"/>
          </a:p>
        </p:txBody>
      </p:sp>
      <p:sp>
        <p:nvSpPr>
          <p:cNvPr id="9219" name="Rectangle 5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r>
              <a:rPr lang="en-GB" altLang="en-US" smtClean="0"/>
              <a:t>Cyfeirnodi</a:t>
            </a:r>
          </a:p>
          <a:p>
            <a:pPr lvl="1"/>
            <a:r>
              <a:rPr lang="en-GB" altLang="en-US" smtClean="0"/>
              <a:t>ymarfer</a:t>
            </a:r>
          </a:p>
          <a:p>
            <a:r>
              <a:rPr lang="en-GB" altLang="en-US" smtClean="0"/>
              <a:t>Cynllunio</a:t>
            </a:r>
          </a:p>
          <a:p>
            <a:pPr lvl="1"/>
            <a:r>
              <a:rPr lang="en-GB" altLang="en-US" smtClean="0"/>
              <a:t>strwythur </a:t>
            </a:r>
          </a:p>
          <a:p>
            <a:r>
              <a:rPr lang="en-GB" altLang="en-US" smtClean="0"/>
              <a:t>Ffynnonellau </a:t>
            </a:r>
          </a:p>
          <a:p>
            <a:pPr lvl="1"/>
            <a:r>
              <a:rPr lang="en-GB" altLang="en-US" smtClean="0"/>
              <a:t>ystod </a:t>
            </a:r>
          </a:p>
          <a:p>
            <a:pPr lvl="1"/>
            <a:r>
              <a:rPr lang="en-GB" altLang="en-US" smtClean="0"/>
              <a:t>priodoldeb </a:t>
            </a:r>
          </a:p>
          <a:p>
            <a:endParaRPr lang="en-GB" altLang="en-US" smtClean="0"/>
          </a:p>
        </p:txBody>
      </p:sp>
      <p:sp>
        <p:nvSpPr>
          <p:cNvPr id="9220" name="Rectangle 6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altLang="en-US" i="1" smtClean="0"/>
              <a:t>Referencing</a:t>
            </a:r>
          </a:p>
          <a:p>
            <a:pPr lvl="1"/>
            <a:r>
              <a:rPr lang="en-GB" altLang="en-US" i="1" smtClean="0"/>
              <a:t>practise</a:t>
            </a:r>
          </a:p>
          <a:p>
            <a:r>
              <a:rPr lang="en-GB" altLang="en-US" i="1" smtClean="0"/>
              <a:t>Planning</a:t>
            </a:r>
          </a:p>
          <a:p>
            <a:pPr lvl="1"/>
            <a:r>
              <a:rPr lang="en-GB" altLang="en-US" i="1" smtClean="0"/>
              <a:t>structure</a:t>
            </a:r>
          </a:p>
          <a:p>
            <a:r>
              <a:rPr lang="en-GB" altLang="en-US" i="1" smtClean="0"/>
              <a:t>Sources</a:t>
            </a:r>
          </a:p>
          <a:p>
            <a:pPr lvl="1"/>
            <a:r>
              <a:rPr lang="en-GB" altLang="en-US" i="1" smtClean="0"/>
              <a:t>range</a:t>
            </a:r>
          </a:p>
          <a:p>
            <a:pPr lvl="1"/>
            <a:r>
              <a:rPr lang="en-GB" altLang="en-US" i="1" smtClean="0"/>
              <a:t>appropriateness </a:t>
            </a:r>
          </a:p>
          <a:p>
            <a:pPr lvl="1"/>
            <a:endParaRPr lang="en-GB" altLang="en-US" i="1" smtClean="0"/>
          </a:p>
        </p:txBody>
      </p:sp>
    </p:spTree>
    <p:extLst>
      <p:ext uri="{BB962C8B-B14F-4D97-AF65-F5344CB8AC3E}">
        <p14:creationId xmlns:p14="http://schemas.microsoft.com/office/powerpoint/2010/main" val="30505247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Asesu              </a:t>
            </a:r>
            <a:r>
              <a:rPr lang="en-GB" altLang="en-US" i="1" smtClean="0"/>
              <a:t>Assessment</a:t>
            </a:r>
          </a:p>
        </p:txBody>
      </p:sp>
      <p:sp>
        <p:nvSpPr>
          <p:cNvPr id="11267" name="Rectangle 4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marL="0" indent="0">
              <a:buFontTx/>
              <a:buNone/>
              <a:defRPr/>
            </a:pPr>
            <a:r>
              <a:rPr lang="en-GB" altLang="en-US" dirty="0" smtClean="0"/>
              <a:t>     </a:t>
            </a:r>
            <a:r>
              <a:rPr lang="en-GB" altLang="en-US" sz="2400" dirty="0" err="1" smtClean="0"/>
              <a:t>Aseiniad</a:t>
            </a:r>
            <a:r>
              <a:rPr lang="en-GB" altLang="en-US" sz="2400" dirty="0" smtClean="0"/>
              <a:t> A</a:t>
            </a:r>
          </a:p>
          <a:p>
            <a:pPr lvl="1">
              <a:defRPr/>
            </a:pPr>
            <a:r>
              <a:rPr lang="cy-GB" altLang="en-US" dirty="0"/>
              <a:t>Cyflwyniad  seminar unigol 50</a:t>
            </a:r>
            <a:r>
              <a:rPr lang="cy-GB" altLang="en-US" dirty="0" smtClean="0"/>
              <a:t>%</a:t>
            </a:r>
          </a:p>
          <a:p>
            <a:pPr lvl="1">
              <a:defRPr/>
            </a:pPr>
            <a:endParaRPr lang="cy-GB" altLang="en-US" dirty="0"/>
          </a:p>
          <a:p>
            <a:pPr marL="457200" lvl="1" indent="0">
              <a:buFontTx/>
              <a:buNone/>
              <a:defRPr/>
            </a:pPr>
            <a:r>
              <a:rPr lang="cy-GB" altLang="en-US" dirty="0" smtClean="0"/>
              <a:t>Aseiniad B</a:t>
            </a:r>
            <a:endParaRPr lang="cy-GB" altLang="en-US" dirty="0"/>
          </a:p>
          <a:p>
            <a:pPr lvl="1">
              <a:defRPr/>
            </a:pPr>
            <a:r>
              <a:rPr lang="cy-GB" altLang="en-US" dirty="0" smtClean="0"/>
              <a:t>Traethawd </a:t>
            </a:r>
            <a:r>
              <a:rPr lang="cy-GB" altLang="en-US" dirty="0" smtClean="0">
                <a:solidFill>
                  <a:schemeClr val="accent1"/>
                </a:solidFill>
              </a:rPr>
              <a:t> </a:t>
            </a:r>
            <a:r>
              <a:rPr lang="cy-GB" altLang="en-US" dirty="0"/>
              <a:t>50%</a:t>
            </a:r>
          </a:p>
          <a:p>
            <a:pPr>
              <a:defRPr/>
            </a:pPr>
            <a:endParaRPr lang="en-GB" altLang="en-US" dirty="0" smtClean="0"/>
          </a:p>
        </p:txBody>
      </p:sp>
      <p:sp>
        <p:nvSpPr>
          <p:cNvPr id="11268" name="Rectangle 5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marL="0" indent="0">
              <a:buFontTx/>
              <a:buNone/>
              <a:defRPr/>
            </a:pPr>
            <a:r>
              <a:rPr lang="cy-GB" altLang="en-US" sz="2400" dirty="0"/>
              <a:t> </a:t>
            </a:r>
            <a:r>
              <a:rPr lang="cy-GB" altLang="en-US" sz="2400" dirty="0" smtClean="0"/>
              <a:t>    </a:t>
            </a:r>
            <a:r>
              <a:rPr lang="cy-GB" altLang="en-US" sz="2400" i="1" dirty="0" err="1" smtClean="0"/>
              <a:t>Assignment</a:t>
            </a:r>
            <a:r>
              <a:rPr lang="cy-GB" altLang="en-US" sz="2400" i="1" dirty="0" smtClean="0"/>
              <a:t> A</a:t>
            </a:r>
          </a:p>
          <a:p>
            <a:pPr lvl="1">
              <a:defRPr/>
            </a:pPr>
            <a:r>
              <a:rPr lang="en-GB" altLang="en-US" i="1" dirty="0" smtClean="0"/>
              <a:t>Individual </a:t>
            </a:r>
            <a:r>
              <a:rPr lang="en-GB" altLang="en-US" i="1" dirty="0"/>
              <a:t>seminar presentation 50%</a:t>
            </a:r>
          </a:p>
          <a:p>
            <a:pPr lvl="1">
              <a:defRPr/>
            </a:pPr>
            <a:endParaRPr lang="en-GB" altLang="en-US" i="1" dirty="0" smtClean="0"/>
          </a:p>
          <a:p>
            <a:pPr marL="457200" lvl="1" indent="0">
              <a:buFontTx/>
              <a:buNone/>
              <a:defRPr/>
            </a:pPr>
            <a:r>
              <a:rPr lang="en-GB" altLang="en-US" i="1" dirty="0" smtClean="0"/>
              <a:t>Assignment B</a:t>
            </a:r>
            <a:endParaRPr lang="en-GB" altLang="en-US" i="1" dirty="0"/>
          </a:p>
          <a:p>
            <a:pPr lvl="1">
              <a:defRPr/>
            </a:pPr>
            <a:r>
              <a:rPr lang="en-GB" altLang="en-US" i="1" dirty="0" smtClean="0"/>
              <a:t>Essay 50</a:t>
            </a:r>
            <a:r>
              <a:rPr lang="en-GB" altLang="en-US" i="1" dirty="0"/>
              <a:t>%</a:t>
            </a:r>
          </a:p>
          <a:p>
            <a:pPr lvl="1">
              <a:defRPr/>
            </a:pPr>
            <a:endParaRPr lang="cy-GB" altLang="en-US" dirty="0" smtClean="0"/>
          </a:p>
          <a:p>
            <a:pPr>
              <a:defRPr/>
            </a:pPr>
            <a:endParaRPr lang="en-GB" altLang="en-US" dirty="0" smtClean="0"/>
          </a:p>
          <a:p>
            <a:pPr>
              <a:defRPr/>
            </a:pPr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17661468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188913"/>
            <a:ext cx="7772400" cy="647700"/>
          </a:xfrm>
        </p:spPr>
        <p:txBody>
          <a:bodyPr>
            <a:normAutofit fontScale="90000"/>
          </a:bodyPr>
          <a:lstStyle/>
          <a:p>
            <a:r>
              <a:rPr lang="en-GB" altLang="en-US" smtClean="0"/>
              <a:t>Aseiniad A       </a:t>
            </a:r>
            <a:r>
              <a:rPr lang="en-GB" altLang="en-US" i="1" smtClean="0"/>
              <a:t>Assignment A</a:t>
            </a:r>
          </a:p>
        </p:txBody>
      </p:sp>
      <p:sp>
        <p:nvSpPr>
          <p:cNvPr id="14339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395288" y="1125538"/>
            <a:ext cx="4098925" cy="410368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altLang="en-US" sz="2400" dirty="0" err="1" smtClean="0"/>
              <a:t>Cyflwyniad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unigol</a:t>
            </a:r>
            <a:r>
              <a:rPr lang="en-GB" altLang="en-US" sz="2400" dirty="0" smtClean="0"/>
              <a:t> 15 </a:t>
            </a:r>
            <a:r>
              <a:rPr lang="en-GB" altLang="en-US" sz="2400" dirty="0" err="1" smtClean="0"/>
              <a:t>munud</a:t>
            </a:r>
            <a:endParaRPr lang="en-GB" altLang="en-US" sz="2400" dirty="0" smtClean="0"/>
          </a:p>
          <a:p>
            <a:pPr>
              <a:lnSpc>
                <a:spcPct val="90000"/>
              </a:lnSpc>
            </a:pPr>
            <a:r>
              <a:rPr lang="en-GB" altLang="en-US" sz="2400" dirty="0" err="1" smtClean="0"/>
              <a:t>Gwybodaeth</a:t>
            </a:r>
            <a:r>
              <a:rPr lang="en-GB" altLang="en-US" sz="2400" dirty="0" smtClean="0"/>
              <a:t>, </a:t>
            </a:r>
            <a:r>
              <a:rPr lang="en-GB" altLang="en-US" sz="2400" dirty="0" err="1" smtClean="0"/>
              <a:t>gwerthoedd</a:t>
            </a:r>
            <a:r>
              <a:rPr lang="en-GB" altLang="en-US" sz="2400" dirty="0" smtClean="0"/>
              <a:t> a </a:t>
            </a:r>
            <a:r>
              <a:rPr lang="en-GB" altLang="en-US" sz="2400" dirty="0" err="1" smtClean="0"/>
              <a:t>sgiliau</a:t>
            </a:r>
            <a:endParaRPr lang="en-GB" altLang="en-US" sz="2400" dirty="0" smtClean="0"/>
          </a:p>
          <a:p>
            <a:pPr>
              <a:lnSpc>
                <a:spcPct val="90000"/>
              </a:lnSpc>
            </a:pPr>
            <a:r>
              <a:rPr lang="en-GB" altLang="en-US" sz="2400" dirty="0" err="1" smtClean="0"/>
              <a:t>Datblygu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partneriaeth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gyda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rhieni</a:t>
            </a:r>
            <a:r>
              <a:rPr lang="en-GB" altLang="en-US" sz="2400" dirty="0" smtClean="0"/>
              <a:t>, </a:t>
            </a:r>
            <a:r>
              <a:rPr lang="en-GB" altLang="en-US" sz="2400" dirty="0" err="1" smtClean="0"/>
              <a:t>goflawyr</a:t>
            </a:r>
            <a:r>
              <a:rPr lang="en-GB" altLang="en-US" sz="2400" dirty="0" smtClean="0"/>
              <a:t> a </a:t>
            </a:r>
            <a:r>
              <a:rPr lang="en-GB" altLang="en-US" sz="2400" dirty="0" err="1" smtClean="0"/>
              <a:t>theuluoedd</a:t>
            </a:r>
            <a:endParaRPr lang="en-GB" altLang="en-US" sz="2400" dirty="0" smtClean="0"/>
          </a:p>
          <a:p>
            <a:pPr>
              <a:lnSpc>
                <a:spcPct val="90000"/>
              </a:lnSpc>
            </a:pPr>
            <a:r>
              <a:rPr lang="en-GB" altLang="en-US" sz="2400" dirty="0" err="1" smtClean="0"/>
              <a:t>Datblygiad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bersonol</a:t>
            </a:r>
            <a:endParaRPr lang="en-GB" altLang="en-US" sz="2400" dirty="0" smtClean="0"/>
          </a:p>
          <a:p>
            <a:pPr>
              <a:lnSpc>
                <a:spcPct val="90000"/>
              </a:lnSpc>
            </a:pPr>
            <a:r>
              <a:rPr lang="en-GB" altLang="en-US" sz="2400" dirty="0" err="1" smtClean="0"/>
              <a:t>Arfer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adfyfyriol</a:t>
            </a:r>
            <a:endParaRPr lang="en-GB" altLang="en-US" sz="2400" dirty="0" smtClean="0"/>
          </a:p>
          <a:p>
            <a:pPr>
              <a:lnSpc>
                <a:spcPct val="90000"/>
              </a:lnSpc>
            </a:pPr>
            <a:r>
              <a:rPr lang="en-GB" altLang="en-US" sz="2400" dirty="0" err="1" smtClean="0"/>
              <a:t>Eich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profiadau</a:t>
            </a:r>
            <a:r>
              <a:rPr lang="en-GB" altLang="en-US" sz="2400" dirty="0"/>
              <a:t> </a:t>
            </a:r>
            <a:r>
              <a:rPr lang="en-GB" altLang="en-US" sz="2400" dirty="0" err="1" smtClean="0"/>
              <a:t>hyd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yn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hyn</a:t>
            </a:r>
            <a:endParaRPr lang="en-GB" altLang="en-US" sz="2400" dirty="0" smtClean="0"/>
          </a:p>
          <a:p>
            <a:pPr marL="0" indent="0">
              <a:lnSpc>
                <a:spcPct val="90000"/>
              </a:lnSpc>
              <a:buNone/>
            </a:pPr>
            <a:endParaRPr lang="en-GB" altLang="en-US" sz="2400" dirty="0" smtClean="0"/>
          </a:p>
        </p:txBody>
      </p:sp>
      <p:sp>
        <p:nvSpPr>
          <p:cNvPr id="14340" name="Rectangle 5"/>
          <p:cNvSpPr>
            <a:spLocks noGrp="1" noChangeArrowheads="1"/>
          </p:cNvSpPr>
          <p:nvPr>
            <p:ph type="body" sz="half" idx="2"/>
          </p:nvPr>
        </p:nvSpPr>
        <p:spPr>
          <a:xfrm>
            <a:off x="4648200" y="1125538"/>
            <a:ext cx="4100513" cy="4319587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GB" altLang="en-US" sz="2400" i="1" dirty="0" smtClean="0"/>
              <a:t>15 minute individual presentation</a:t>
            </a:r>
          </a:p>
          <a:p>
            <a:pPr>
              <a:lnSpc>
                <a:spcPct val="80000"/>
              </a:lnSpc>
            </a:pPr>
            <a:r>
              <a:rPr lang="en-GB" altLang="en-US" sz="2400" i="1" dirty="0" smtClean="0"/>
              <a:t>Knowledge, values and skills</a:t>
            </a:r>
          </a:p>
          <a:p>
            <a:pPr>
              <a:lnSpc>
                <a:spcPct val="80000"/>
              </a:lnSpc>
            </a:pPr>
            <a:r>
              <a:rPr lang="en-GB" altLang="en-US" sz="2400" i="1" dirty="0" smtClean="0"/>
              <a:t>Developing partnership with parents, carers and families</a:t>
            </a:r>
          </a:p>
          <a:p>
            <a:pPr>
              <a:lnSpc>
                <a:spcPct val="80000"/>
              </a:lnSpc>
            </a:pPr>
            <a:r>
              <a:rPr lang="en-GB" altLang="en-US" sz="2400" i="1" dirty="0" smtClean="0"/>
              <a:t>Personal development</a:t>
            </a:r>
          </a:p>
          <a:p>
            <a:pPr>
              <a:lnSpc>
                <a:spcPct val="80000"/>
              </a:lnSpc>
            </a:pPr>
            <a:r>
              <a:rPr lang="en-GB" altLang="en-US" sz="2400" i="1" dirty="0" smtClean="0"/>
              <a:t>Reflective practice</a:t>
            </a:r>
          </a:p>
          <a:p>
            <a:pPr>
              <a:lnSpc>
                <a:spcPct val="80000"/>
              </a:lnSpc>
            </a:pPr>
            <a:r>
              <a:rPr lang="en-GB" altLang="en-US" sz="2400" i="1" dirty="0" smtClean="0"/>
              <a:t>Your experiences up to now</a:t>
            </a:r>
          </a:p>
          <a:p>
            <a:pPr>
              <a:lnSpc>
                <a:spcPct val="80000"/>
              </a:lnSpc>
              <a:buFontTx/>
              <a:buNone/>
            </a:pPr>
            <a:endParaRPr lang="en-GB" altLang="en-US" sz="2400" dirty="0" smtClean="0"/>
          </a:p>
          <a:p>
            <a:pPr>
              <a:lnSpc>
                <a:spcPct val="90000"/>
              </a:lnSpc>
              <a:buFontTx/>
              <a:buNone/>
            </a:pPr>
            <a:endParaRPr lang="en-GB" altLang="en-US" sz="2400" dirty="0" smtClean="0"/>
          </a:p>
        </p:txBody>
      </p:sp>
    </p:spTree>
    <p:extLst>
      <p:ext uri="{BB962C8B-B14F-4D97-AF65-F5344CB8AC3E}">
        <p14:creationId xmlns:p14="http://schemas.microsoft.com/office/powerpoint/2010/main" val="37644837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3"/>
          <p:cNvSpPr>
            <a:spLocks noGrp="1"/>
          </p:cNvSpPr>
          <p:nvPr>
            <p:ph type="title"/>
          </p:nvPr>
        </p:nvSpPr>
        <p:spPr>
          <a:xfrm>
            <a:off x="685800" y="188913"/>
            <a:ext cx="7772400" cy="863600"/>
          </a:xfrm>
        </p:spPr>
        <p:txBody>
          <a:bodyPr/>
          <a:lstStyle/>
          <a:p>
            <a:r>
              <a:rPr lang="en-GB" altLang="en-US" smtClean="0"/>
              <a:t>Aseiniad B      </a:t>
            </a:r>
            <a:r>
              <a:rPr lang="en-GB" altLang="en-US" i="1" smtClean="0"/>
              <a:t>Assignment B</a:t>
            </a:r>
          </a:p>
        </p:txBody>
      </p:sp>
      <p:sp>
        <p:nvSpPr>
          <p:cNvPr id="15363" name="Content Placeholder 4"/>
          <p:cNvSpPr>
            <a:spLocks noGrp="1"/>
          </p:cNvSpPr>
          <p:nvPr>
            <p:ph sz="half" idx="1"/>
          </p:nvPr>
        </p:nvSpPr>
        <p:spPr>
          <a:xfrm>
            <a:off x="323850" y="1196975"/>
            <a:ext cx="4171950" cy="4899025"/>
          </a:xfrm>
        </p:spPr>
        <p:txBody>
          <a:bodyPr/>
          <a:lstStyle/>
          <a:p>
            <a:r>
              <a:rPr lang="en-GB" altLang="en-US" sz="2400" dirty="0" err="1" smtClean="0"/>
              <a:t>Traethawd</a:t>
            </a:r>
            <a:r>
              <a:rPr lang="en-GB" altLang="en-US" sz="2400" dirty="0" smtClean="0"/>
              <a:t> 3000 o </a:t>
            </a:r>
            <a:r>
              <a:rPr lang="en-GB" altLang="en-US" sz="2400" dirty="0" err="1" smtClean="0"/>
              <a:t>eiriau</a:t>
            </a:r>
            <a:endParaRPr lang="en-GB" altLang="en-US" sz="2400" dirty="0" smtClean="0"/>
          </a:p>
          <a:p>
            <a:r>
              <a:rPr lang="en-GB" altLang="en-US" sz="2400" dirty="0" err="1" smtClean="0"/>
              <a:t>Dealltwriaeth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gritigol</a:t>
            </a:r>
            <a:r>
              <a:rPr lang="en-GB" altLang="en-US" sz="2400" dirty="0" smtClean="0"/>
              <a:t> o </a:t>
            </a:r>
            <a:r>
              <a:rPr lang="en-GB" altLang="en-US" sz="2400" dirty="0" err="1" smtClean="0"/>
              <a:t>ymarfer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adfyfyriol</a:t>
            </a:r>
            <a:endParaRPr lang="en-GB" altLang="en-US" sz="2400" dirty="0" smtClean="0"/>
          </a:p>
          <a:p>
            <a:r>
              <a:rPr lang="en-GB" altLang="en-US" sz="2400" dirty="0" err="1" smtClean="0"/>
              <a:t>Cysylltiadau</a:t>
            </a:r>
            <a:r>
              <a:rPr lang="en-GB" altLang="en-US" sz="2400" dirty="0" smtClean="0"/>
              <a:t> â </a:t>
            </a:r>
            <a:r>
              <a:rPr lang="en-GB" altLang="en-US" sz="2400" dirty="0" err="1" smtClean="0"/>
              <a:t>gwasanaethau</a:t>
            </a:r>
            <a:r>
              <a:rPr lang="en-GB" altLang="en-US" sz="2400" dirty="0" smtClean="0"/>
              <a:t> o </a:t>
            </a:r>
            <a:r>
              <a:rPr lang="en-GB" altLang="en-US" sz="2400" dirty="0" err="1" smtClean="0"/>
              <a:t>ansawdd</a:t>
            </a:r>
            <a:endParaRPr lang="en-GB" altLang="en-US" sz="2400" dirty="0" smtClean="0"/>
          </a:p>
          <a:p>
            <a:r>
              <a:rPr lang="en-GB" altLang="en-US" sz="2400" dirty="0" err="1" smtClean="0"/>
              <a:t>Modelau</a:t>
            </a:r>
            <a:r>
              <a:rPr lang="en-GB" altLang="en-US" sz="2400" dirty="0" smtClean="0"/>
              <a:t> </a:t>
            </a:r>
            <a:r>
              <a:rPr lang="en-GB" altLang="en-US" sz="2400" smtClean="0"/>
              <a:t>adfyfyrio</a:t>
            </a:r>
            <a:r>
              <a:rPr lang="en-GB" altLang="en-US" smtClean="0"/>
              <a:t>l</a:t>
            </a:r>
            <a:endParaRPr lang="en-GB" altLang="en-US" dirty="0" smtClean="0"/>
          </a:p>
        </p:txBody>
      </p:sp>
      <p:sp>
        <p:nvSpPr>
          <p:cNvPr id="15364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1196975"/>
            <a:ext cx="3810000" cy="4899025"/>
          </a:xfrm>
        </p:spPr>
        <p:txBody>
          <a:bodyPr/>
          <a:lstStyle/>
          <a:p>
            <a:r>
              <a:rPr lang="en-GB" altLang="en-US" sz="2400" i="1" dirty="0" smtClean="0"/>
              <a:t>Essay 3000 words</a:t>
            </a:r>
          </a:p>
          <a:p>
            <a:r>
              <a:rPr lang="en-GB" altLang="en-US" sz="2400" i="1" dirty="0" smtClean="0"/>
              <a:t>Critical understanding of reflective practice</a:t>
            </a:r>
          </a:p>
          <a:p>
            <a:r>
              <a:rPr lang="en-GB" altLang="en-US" sz="2400" i="1" dirty="0" smtClean="0"/>
              <a:t>Links to quality services</a:t>
            </a:r>
          </a:p>
          <a:p>
            <a:r>
              <a:rPr lang="en-GB" altLang="en-US" sz="2400" i="1" dirty="0" smtClean="0"/>
              <a:t>Models </a:t>
            </a:r>
            <a:r>
              <a:rPr lang="en-GB" altLang="en-US" sz="2400" i="1" dirty="0" smtClean="0"/>
              <a:t>of </a:t>
            </a:r>
            <a:r>
              <a:rPr lang="en-GB" altLang="en-US" sz="2400" i="1" dirty="0" smtClean="0"/>
              <a:t>reflection</a:t>
            </a:r>
            <a:endParaRPr lang="en-GB" altLang="en-US" sz="2400" i="1" dirty="0" smtClean="0"/>
          </a:p>
        </p:txBody>
      </p:sp>
    </p:spTree>
    <p:extLst>
      <p:ext uri="{BB962C8B-B14F-4D97-AF65-F5344CB8AC3E}">
        <p14:creationId xmlns:p14="http://schemas.microsoft.com/office/powerpoint/2010/main" val="411456723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282</TotalTime>
  <Words>605</Words>
  <Application>Microsoft Office PowerPoint</Application>
  <PresentationFormat>On-screen Show (4:3)</PresentationFormat>
  <Paragraphs>118</Paragraphs>
  <Slides>13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MS PGothic</vt:lpstr>
      <vt:lpstr>Arial</vt:lpstr>
      <vt:lpstr>Calibri</vt:lpstr>
      <vt:lpstr>Myriad Pro</vt:lpstr>
      <vt:lpstr>20140311PresentationUWTSDTemplate</vt:lpstr>
      <vt:lpstr>EAEC6001/C Yr Oedolyn Adfyfyriol 1. Cyflwyniad  The Reflective Adult 1. Introduction</vt:lpstr>
      <vt:lpstr>Cynnwys                 Content</vt:lpstr>
      <vt:lpstr>Llawlyfr          Handbook</vt:lpstr>
      <vt:lpstr>Deilliannau dysgu</vt:lpstr>
      <vt:lpstr>Learning Outcomes</vt:lpstr>
      <vt:lpstr>Gwaith Lefel 6</vt:lpstr>
      <vt:lpstr>Level 6 study</vt:lpstr>
      <vt:lpstr>Sgiliau allweddol Key skills</vt:lpstr>
      <vt:lpstr>Sgiliau Allweddol Key Skills</vt:lpstr>
      <vt:lpstr>Sgiliau academaidd  Academic skills </vt:lpstr>
      <vt:lpstr>Asesu              Assessment</vt:lpstr>
      <vt:lpstr>Aseiniad A       Assignment A</vt:lpstr>
      <vt:lpstr>Aseiniad B      Assignment B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Natalie MacDonald</cp:lastModifiedBy>
  <cp:revision>23</cp:revision>
  <dcterms:created xsi:type="dcterms:W3CDTF">2015-04-14T15:21:28Z</dcterms:created>
  <dcterms:modified xsi:type="dcterms:W3CDTF">2017-06-29T14:25:51Z</dcterms:modified>
</cp:coreProperties>
</file>